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1" r:id="rId3"/>
    <p:sldId id="257" r:id="rId4"/>
    <p:sldId id="260" r:id="rId5"/>
    <p:sldId id="261" r:id="rId6"/>
    <p:sldId id="262" r:id="rId7"/>
    <p:sldId id="263" r:id="rId8"/>
    <p:sldId id="272" r:id="rId9"/>
    <p:sldId id="273" r:id="rId10"/>
    <p:sldId id="274" r:id="rId11"/>
    <p:sldId id="275" r:id="rId12"/>
    <p:sldId id="276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58" r:id="rId22"/>
    <p:sldId id="25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646A8-F841-438D-92E7-44F897CEE1B8}" type="datetimeFigureOut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4ABF-3E7C-431D-856A-1AB2FC4E1F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1991</a:t>
            </a:r>
            <a:r>
              <a:rPr lang="zh-CN" altLang="en-US" dirty="0" smtClean="0"/>
              <a:t>年的海湾战争，伊拉克的“飞毛腿”发射完导弹之后就逃之夭夭，美军的预警卫星发现目标后，把信息传送给有关部门，经分析辨别，再传给指挥机关，再向部队下达作战命令，等作战飞机匆匆赶来时，“飞毛腿”早已消失地无影无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前苏联的米格</a:t>
            </a:r>
            <a:r>
              <a:rPr lang="en-US" altLang="zh-CN" dirty="0" smtClean="0"/>
              <a:t>-25</a:t>
            </a:r>
            <a:r>
              <a:rPr lang="zh-CN" altLang="en-US" dirty="0" smtClean="0"/>
              <a:t>战斗机的各项技术在当时并非是最先进的，但是，运用系统工程原理，将已有航空技术进行综合集成后，战术技术性能获得惊人的突破。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系统体系结构设计技术</a:t>
            </a:r>
            <a:endParaRPr lang="en-US" altLang="zh-CN" dirty="0" smtClean="0"/>
          </a:p>
          <a:p>
            <a:r>
              <a:rPr lang="zh-CN" altLang="en-US" dirty="0" smtClean="0"/>
              <a:t>综合集成技术</a:t>
            </a:r>
            <a:endParaRPr lang="en-US" altLang="zh-CN" dirty="0" smtClean="0"/>
          </a:p>
          <a:p>
            <a:r>
              <a:rPr lang="zh-CN" altLang="en-US" dirty="0" smtClean="0"/>
              <a:t>辅助决策技术</a:t>
            </a:r>
            <a:endParaRPr lang="en-US" altLang="zh-CN" dirty="0" smtClean="0"/>
          </a:p>
          <a:p>
            <a:r>
              <a:rPr lang="zh-CN" altLang="en-US" dirty="0" smtClean="0"/>
              <a:t>信息融合技术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但在</a:t>
            </a:r>
            <a:r>
              <a:rPr lang="en-US" altLang="zh-CN" dirty="0" smtClean="0"/>
              <a:t>12</a:t>
            </a:r>
            <a:r>
              <a:rPr lang="zh-CN" altLang="en-US" dirty="0" smtClean="0"/>
              <a:t>年后的伊拉克战场上，飞毛腿升空仅仅</a:t>
            </a:r>
            <a:r>
              <a:rPr lang="en-US" altLang="zh-CN" dirty="0" smtClean="0"/>
              <a:t>12</a:t>
            </a:r>
            <a:r>
              <a:rPr lang="zh-CN" altLang="en-US" dirty="0" smtClean="0"/>
              <a:t>秒，就被美军导弹预警卫星发现，信息被及时传回位于美国本土的北美航天司令部。数据处理中心很快计算出必要的作战数据，然后迅速传回部署在科威特的“爱国者”防空导弹指挥中心。从“飞毛腿”升空到被“爱国者”防空导弹击中，前后不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卫星、雷达、无人机</a:t>
            </a:r>
            <a:endParaRPr lang="en-US" altLang="zh-CN" dirty="0" smtClean="0"/>
          </a:p>
          <a:p>
            <a:r>
              <a:rPr lang="zh-CN" altLang="en-US" dirty="0" smtClean="0"/>
              <a:t>通信卫星、光端机、交换机、电台、网络等信息节点、通道和中枢</a:t>
            </a:r>
            <a:endParaRPr lang="en-US" altLang="zh-CN" dirty="0" smtClean="0"/>
          </a:p>
          <a:p>
            <a:r>
              <a:rPr lang="zh-CN" altLang="en-US" dirty="0" smtClean="0"/>
              <a:t>软硬件设施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4ABF-3E7C-431D-856A-1AB2FC4E1F4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404-8E45-4C5A-849D-35C5A4674BEE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EC56-CA98-4B0E-8DA3-593747175F45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894C-B105-4F84-BAB7-9A84499ABE80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8EF9-D16A-4744-9114-72B51381789B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8EF-D2EA-4482-91ED-415BF73B1296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2D37-B491-4895-9E78-67066748F6DA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8589-98CA-40D0-8110-1FFE3D3ABCB7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7E10-6308-4A77-A3B6-D68602321E33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B478-1A72-473D-BAEA-FDC14879D964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87AA-2BB9-4A20-AE4E-C5A8881705E2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79BF-17B5-4664-A8A3-B1194F6EEEC8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736768-92BB-4E34-A0BD-301FFE3BEB87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zh-CN" altLang="en-US" smtClean="0"/>
              <a:t>指挥通信系统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与国防现代化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指挥信息系统简介</a:t>
            </a:r>
            <a:endParaRPr lang="en-US" altLang="zh-CN" dirty="0" smtClean="0"/>
          </a:p>
          <a:p>
            <a:r>
              <a:rPr lang="zh-CN" altLang="en-US" dirty="0" smtClean="0"/>
              <a:t>葛睿芃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005064"/>
            <a:ext cx="49087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</a:rPr>
              <a:t>指挥信息系统的概念</a:t>
            </a:r>
            <a:endParaRPr lang="en-US" altLang="zh-CN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</a:rPr>
              <a:t>指挥信息系统的组成</a:t>
            </a:r>
            <a:endParaRPr lang="en-US" altLang="zh-CN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</a:rPr>
              <a:t>指挥信息系统在现代战争中的运用</a:t>
            </a:r>
            <a:endParaRPr lang="en-US" altLang="zh-CN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</a:rPr>
              <a:t>指挥信息系统的四大关键技术</a:t>
            </a:r>
            <a:endParaRPr lang="en-US" altLang="zh-CN" sz="24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9578-D0A2-435A-BF7C-407416AD04EE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指挥信息系统在现代战争中的运用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收集情报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定下决心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实施指挥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3059832" y="2996952"/>
            <a:ext cx="5112568" cy="1800200"/>
          </a:xfrm>
          <a:prstGeom prst="wedgeRectCallout">
            <a:avLst>
              <a:gd name="adj1" fmla="val -68520"/>
              <a:gd name="adj2" fmla="val -14363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利用电子计算机加快情报处理速度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自动化，简单化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618C-FAA9-4B88-856E-1B7B561A05D5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指挥信息系统在现代战争中的运用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收集情报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定下决心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实施指挥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3059832" y="3356992"/>
            <a:ext cx="3096344" cy="1800200"/>
          </a:xfrm>
          <a:prstGeom prst="wedgeRectCallout">
            <a:avLst>
              <a:gd name="adj1" fmla="val -76033"/>
              <a:gd name="adj2" fmla="val -1822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对情报的实时显示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计算机检索情报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543A-4FFC-4903-89BB-4705A3DED0D0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指挥信息系统在现代战争中的运用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收集情报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定下决心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实施指挥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3203848" y="3861048"/>
            <a:ext cx="4464496" cy="1800200"/>
          </a:xfrm>
          <a:prstGeom prst="wedgeRectCallout">
            <a:avLst>
              <a:gd name="adj1" fmla="val -72593"/>
              <a:gd name="adj2" fmla="val 17618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指挥员精心运筹、施谋定计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计算机推演、优劣对比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0B2C-F5C8-4D22-85FB-5D387F01FA34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指挥信息系统在现代战争中的运用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收集情报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定下决心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实施指挥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3203848" y="4581128"/>
            <a:ext cx="4464496" cy="1800200"/>
          </a:xfrm>
          <a:prstGeom prst="wedgeRectCallout">
            <a:avLst>
              <a:gd name="adj1" fmla="val -72593"/>
              <a:gd name="adj2" fmla="val 13228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及时、准确、保密地下达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监督决心的执行情况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013B-14E8-453B-8250-7E3AB5E6193E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四大关键技术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系统体系结构设计技术</a:t>
            </a:r>
            <a:endParaRPr lang="en-US" altLang="zh-CN" dirty="0" smtClean="0"/>
          </a:p>
          <a:p>
            <a:r>
              <a:rPr lang="en-US" altLang="zh-CN" sz="2000" dirty="0" smtClean="0"/>
              <a:t>      </a:t>
            </a:r>
            <a:r>
              <a:rPr lang="zh-CN" altLang="en-US" sz="2000" dirty="0" smtClean="0"/>
              <a:t>渗透在系统内部的规范、标准、协议等法规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zh-CN" altLang="en-US" sz="2000" dirty="0" smtClean="0"/>
              <a:t>框架：作战体系结构、系统体系结构、技术体系结构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zh-CN" altLang="en-US" sz="2000" dirty="0" smtClean="0"/>
              <a:t>为实现各军兵种的互联互通操作奠定了基础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581128"/>
            <a:ext cx="345058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61A-E886-4D78-BAE7-FEE90242A0C7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四大关键技术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综合集成技术</a:t>
            </a:r>
            <a:endParaRPr lang="en-US" altLang="zh-CN" dirty="0" smtClean="0"/>
          </a:p>
          <a:p>
            <a:r>
              <a:rPr lang="en-US" altLang="zh-CN" sz="1800" dirty="0" smtClean="0"/>
              <a:t>    </a:t>
            </a:r>
            <a:r>
              <a:rPr lang="zh-CN" altLang="en-US" sz="2000" dirty="0" smtClean="0"/>
              <a:t>将战场指挥控制系统、通信系统、情报监视侦查系统以及其他信息保障系统等集成为一体，最大限度地发挥了指挥自动化系统的整体效能。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717032"/>
            <a:ext cx="65246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2CD2-1EFF-42C0-9501-38603A426E49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综合集成技术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060848"/>
            <a:ext cx="6457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2030-1EB2-4002-B6FF-D4A4A8CA0670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四大关键技术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辅助决策技术</a:t>
            </a:r>
            <a:endParaRPr lang="en-US" altLang="zh-CN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36912"/>
            <a:ext cx="63055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3334-D0F1-4134-A502-E04DE5E489E3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四大关键技术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信息融合技术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对信息进行选择，将信息转化为有价值的情报，迅速形成统一的战场态势信息，并通过显示设备，直观地展现在指挥员面前</a:t>
            </a:r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717032"/>
            <a:ext cx="64484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6F93-3366-44EB-8CB6-94CA00D0C8A6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使导弹变得精准</a:t>
            </a:r>
            <a:endParaRPr lang="en-US" altLang="zh-CN" dirty="0" smtClean="0"/>
          </a:p>
          <a:p>
            <a:r>
              <a:rPr lang="zh-CN" altLang="en-US" dirty="0" smtClean="0"/>
              <a:t>使战场变得透明</a:t>
            </a:r>
            <a:endParaRPr lang="en-US" altLang="zh-CN" dirty="0" smtClean="0"/>
          </a:p>
          <a:p>
            <a:r>
              <a:rPr lang="zh-CN" altLang="en-US" dirty="0" smtClean="0"/>
              <a:t>使三军行动更加协调</a:t>
            </a:r>
            <a:endParaRPr lang="en-US" altLang="zh-CN" dirty="0" smtClean="0"/>
          </a:p>
          <a:p>
            <a:r>
              <a:rPr lang="zh-CN" altLang="en-US" dirty="0" smtClean="0"/>
              <a:t>战争走进全新的信息化时代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A3F1-F437-4E18-96F5-BECB4C28A7F8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img.supmil.net/data/attachment/forum/month_0801/20080131_527da2d6074ec17e21f4lL1514A2BI0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00808"/>
            <a:ext cx="4572000" cy="3362325"/>
          </a:xfrm>
          <a:prstGeom prst="rect">
            <a:avLst/>
          </a:prstGeom>
          <a:noFill/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3282-026B-4153-B3D9-00E9A30A1D06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51520" y="4221088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参考资料：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、彼得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克拉克 美国防务兼亚太安全专家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——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中国版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C4ISR——“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千手观音”系统 神通广大  </a:t>
            </a:r>
            <a:b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、李旭、程雄、欧中红 武汉数字工程研究所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——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军事系统综合集成技术研究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、百度百科、科普中国。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A4-A6B3-491B-AA03-F46C42B403AD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C4ISR</a:t>
            </a:r>
            <a:r>
              <a:rPr lang="zh-CN" altLang="en-US" dirty="0" smtClean="0"/>
              <a:t>系统种类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按作战任务的性质和规模：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战略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C4ISR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战役（战区）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C4ISR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战术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C4ISR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按使用系统的军种：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陆、海、空军、海军陆战队和兵种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C4ISR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按不同的指挥控制对象：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士兵自动化指挥系统；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信息控制化指挥系统；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武器自动化指挥系统。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C841-EF2A-49EA-9AFA-A3DD66E33E27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自动化指挥系统的构成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从信息流程角度：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信息获取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信息传输 （通信信道、交换设备、通信终端设备）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信息处理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信息显示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决策监控和执行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72A-A9A3-4DED-BA32-1363FAFF5AA4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指挥信息系统（</a:t>
            </a:r>
            <a:r>
              <a:rPr lang="en-US" altLang="zh-CN" dirty="0" smtClean="0"/>
              <a:t>C4ISR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132856"/>
            <a:ext cx="3711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  <a:cs typeface="+mj-cs"/>
              </a:rPr>
              <a:t>C4   I   S   R</a:t>
            </a:r>
            <a:endParaRPr lang="zh-CN" altLang="en-US" sz="6000" dirty="0" smtClean="0">
              <a:solidFill>
                <a:schemeClr val="tx2"/>
              </a:solidFill>
              <a:latin typeface="Adobe Gothic Std B" pitchFamily="34" charset="-128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21643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Control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4149080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Intelligence</a:t>
            </a: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（情报）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149080"/>
            <a:ext cx="1720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Surveillance</a:t>
            </a: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（监视）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4149080"/>
            <a:ext cx="2148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Reconnaissance</a:t>
            </a: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（侦查）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907704" y="299695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347864" y="3068960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572000" y="2996952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724128" y="2996952"/>
            <a:ext cx="144016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0C9-5039-4A62-A09D-E05BDF780CE3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65055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717032"/>
            <a:ext cx="65055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2DEE-8199-44D9-A19B-4D3B7C401D5F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48680"/>
            <a:ext cx="64103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3284984"/>
            <a:ext cx="64103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95E4-DA3F-4803-9ECA-12D971F108B2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指挥信息系统的组成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指挥系统</a:t>
            </a:r>
            <a:endParaRPr lang="en-US" altLang="zh-CN" dirty="0" smtClean="0"/>
          </a:p>
          <a:p>
            <a:r>
              <a:rPr lang="zh-CN" altLang="en-US" dirty="0" smtClean="0"/>
              <a:t>控制系统</a:t>
            </a:r>
            <a:endParaRPr lang="en-US" altLang="zh-CN" dirty="0" smtClean="0"/>
          </a:p>
          <a:p>
            <a:r>
              <a:rPr lang="zh-CN" altLang="en-US" dirty="0" smtClean="0"/>
              <a:t>通信系统</a:t>
            </a:r>
            <a:endParaRPr lang="en-US" altLang="zh-CN" dirty="0" smtClean="0"/>
          </a:p>
          <a:p>
            <a:r>
              <a:rPr lang="zh-CN" altLang="en-US" dirty="0" smtClean="0"/>
              <a:t>电子计算机系统</a:t>
            </a:r>
            <a:endParaRPr lang="en-US" altLang="zh-CN" dirty="0" smtClean="0"/>
          </a:p>
          <a:p>
            <a:r>
              <a:rPr lang="zh-CN" altLang="en-US" dirty="0" smtClean="0"/>
              <a:t>情报、监视与侦查系统</a:t>
            </a:r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581128"/>
            <a:ext cx="4326285" cy="202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1DA-43CF-4736-B0EC-D8F76D86B406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指挥信息系统在现代战争中的运用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收集情报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定下决心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实施指挥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916832"/>
            <a:ext cx="181765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916832"/>
            <a:ext cx="1728192" cy="1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1916832"/>
            <a:ext cx="1800200" cy="100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4149080"/>
            <a:ext cx="34150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FA17-ED75-4272-954E-BAD5DC9A19DA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指挥信息系统在现代战争中的运用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收集情报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定下决心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实施指挥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3059832" y="2276872"/>
            <a:ext cx="5112568" cy="1800200"/>
          </a:xfrm>
          <a:prstGeom prst="wedgeRectCallout">
            <a:avLst>
              <a:gd name="adj1" fmla="val -66753"/>
              <a:gd name="adj2" fmla="val -53870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情报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获取是首要步骤；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将指挥系统与各种探测、侦察设备相连接，直接、及时地会集情报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3EAD-A3D9-4C9C-A7ED-033912A6EBB8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 smtClean="0"/>
              <a:t>指挥信息系统在现代战争中的运用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收集情报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传递情报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显示情报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定下决心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实施指挥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2987824" y="2636912"/>
            <a:ext cx="5328592" cy="1800200"/>
          </a:xfrm>
          <a:prstGeom prst="wedgeRectCallout">
            <a:avLst>
              <a:gd name="adj1" fmla="val -66753"/>
              <a:gd name="adj2" fmla="val -40074"/>
            </a:avLst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数字通信、运用计算机等自动化设备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迅速、准确、保密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AA5-F913-4A06-9EC7-4FA172B7E1BF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7690</TotalTime>
  <Words>838</Words>
  <Application>Microsoft Office PowerPoint</Application>
  <PresentationFormat>全屏显示(4:3)</PresentationFormat>
  <Paragraphs>227</Paragraphs>
  <Slides>22</Slides>
  <Notes>11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流畅</vt:lpstr>
      <vt:lpstr>IT与国防现代化</vt:lpstr>
      <vt:lpstr>幻灯片 2</vt:lpstr>
      <vt:lpstr>指挥信息系统（C4ISR）</vt:lpstr>
      <vt:lpstr>幻灯片 4</vt:lpstr>
      <vt:lpstr>幻灯片 5</vt:lpstr>
      <vt:lpstr>指挥信息系统的组成</vt:lpstr>
      <vt:lpstr>指挥信息系统在现代战争中的运用</vt:lpstr>
      <vt:lpstr>指挥信息系统在现代战争中的运用</vt:lpstr>
      <vt:lpstr>指挥信息系统在现代战争中的运用</vt:lpstr>
      <vt:lpstr>指挥信息系统在现代战争中的运用</vt:lpstr>
      <vt:lpstr>指挥信息系统在现代战争中的运用</vt:lpstr>
      <vt:lpstr>指挥信息系统在现代战争中的运用</vt:lpstr>
      <vt:lpstr>指挥信息系统在现代战争中的运用</vt:lpstr>
      <vt:lpstr>四大关键技术</vt:lpstr>
      <vt:lpstr>四大关键技术</vt:lpstr>
      <vt:lpstr>综合集成技术</vt:lpstr>
      <vt:lpstr>四大关键技术</vt:lpstr>
      <vt:lpstr>四大关键技术</vt:lpstr>
      <vt:lpstr>总结</vt:lpstr>
      <vt:lpstr>谢谢</vt:lpstr>
      <vt:lpstr>C4ISR系统种类</vt:lpstr>
      <vt:lpstr>自动化指挥系统的构成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IT与国防现代化</dc:title>
  <dc:creator>葛睿芃</dc:creator>
  <cp:lastModifiedBy>葛睿芃</cp:lastModifiedBy>
  <cp:revision>265</cp:revision>
  <dcterms:created xsi:type="dcterms:W3CDTF">2018-11-03T01:46:42Z</dcterms:created>
  <dcterms:modified xsi:type="dcterms:W3CDTF">2018-11-14T06:36:05Z</dcterms:modified>
</cp:coreProperties>
</file>