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handoutMasterIdLst>
    <p:handoutMasterId r:id="rId17"/>
  </p:handout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28" autoAdjust="0"/>
  </p:normalViewPr>
  <p:slideViewPr>
    <p:cSldViewPr>
      <p:cViewPr varScale="1">
        <p:scale>
          <a:sx n="58" d="100"/>
          <a:sy n="58" d="100"/>
        </p:scale>
        <p:origin x="-72" y="-450"/>
      </p:cViewPr>
      <p:guideLst>
        <p:guide orient="horz" pos="2160"/>
        <p:guide pos="2880"/>
      </p:guideLst>
    </p:cSldViewPr>
  </p:slideViewPr>
  <p:notesTextViewPr>
    <p:cViewPr>
      <p:scale>
        <a:sx n="125" d="100"/>
        <a:sy n="125" d="100"/>
      </p:scale>
      <p:origin x="0" y="0"/>
    </p:cViewPr>
  </p:notesTextViewPr>
  <p:notesViewPr>
    <p:cSldViewPr>
      <p:cViewPr varScale="1">
        <p:scale>
          <a:sx n="66" d="100"/>
          <a:sy n="66" d="100"/>
        </p:scale>
        <p:origin x="-108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0B6599-80CF-4374-998F-900F829075D6}" type="datetimeFigureOut">
              <a:rPr lang="zh-CN" altLang="en-US" smtClean="0"/>
              <a:pPr/>
              <a:t>2019/6/21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2587B8-0EFD-488C-8C3F-FE52B3BCEF7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4EC26-33FA-48C6-9D7C-9E8BB6894B7E}" type="datetimeFigureOut">
              <a:rPr lang="zh-CN" altLang="en-US" smtClean="0"/>
              <a:pPr/>
              <a:t>2019/6/21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3606EF-CB79-44F8-B3BF-439AD7AADDB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My</a:t>
            </a:r>
            <a:r>
              <a:rPr lang="en-US" altLang="zh-CN" baseline="0" dirty="0" smtClean="0"/>
              <a:t> topic for my essay is AI, which is a very popular and a hot issue recently. It is clear that AI has influenced our life from different aspects, including education, which is my main focus of the essay. </a:t>
            </a:r>
            <a:r>
              <a:rPr lang="en-US" altLang="zh-CN" baseline="0" dirty="0" smtClean="0">
                <a:sym typeface="Wingdings" pitchFamily="2" charset="2"/>
              </a:rPr>
              <a:t>I think all of you have heard more or less about AI and somewhat know how the AI is working. </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only the simplest way of the application of AI, and many other researches</a:t>
            </a:r>
            <a:r>
              <a:rPr lang="en-US" altLang="zh-CN" baseline="0" dirty="0" smtClean="0"/>
              <a:t> on AI applied in education has progressed and some more advanced methods were invented to make education more efficiency. </a:t>
            </a:r>
            <a:r>
              <a:rPr lang="en-US" altLang="zh-CN" baseline="0" dirty="0" smtClean="0">
                <a:sym typeface="Wingdings" pitchFamily="2" charset="2"/>
              </a:rPr>
              <a:t> second part</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Just now, we have talked</a:t>
            </a:r>
            <a:r>
              <a:rPr lang="en-US" altLang="zh-CN" baseline="0" dirty="0" smtClean="0"/>
              <a:t> about the features of AI that is they process in a very fast speed, and they are very good at repeating what they are told to do. So machines are much better than human in calculating data and doing some manual work, (low-intelligence work)</a:t>
            </a:r>
          </a:p>
          <a:p>
            <a:r>
              <a:rPr lang="en-US" altLang="zh-CN" baseline="0" dirty="0" smtClean="0"/>
              <a:t>This has set alarms for us that being a bookworm is useless in the competitive society. And we need to focus on how to cultivate the creativity of our kids, which is more helpful in designing certain kind of machine to help them work out some problems (let their work get more efficient)</a:t>
            </a:r>
          </a:p>
          <a:p>
            <a:r>
              <a:rPr lang="en-US" altLang="zh-CN" baseline="0" dirty="0" smtClean="0"/>
              <a:t>Be aware that (though replace) other jobs created for high-intelligent individuals.</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 the instructors</a:t>
            </a:r>
            <a:r>
              <a:rPr lang="en-US" altLang="zh-CN" baseline="0" dirty="0" smtClean="0"/>
              <a:t>, we should be aware of the current social employment pattern and go with the tide of our time.</a:t>
            </a:r>
          </a:p>
          <a:p>
            <a:r>
              <a:rPr lang="en-US" altLang="zh-CN" baseline="0" dirty="0" smtClean="0"/>
              <a:t>The society is getting more and more competitive, so we should equip ourselves with talents and creativity to really make our work and life more effectively.</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dirty="0" smtClean="0"/>
              <a:t>And</a:t>
            </a:r>
            <a:r>
              <a:rPr lang="en-US" altLang="zh-CN" baseline="0" dirty="0" smtClean="0"/>
              <a:t> this is where AI caught people’s eyes when Go Game master </a:t>
            </a:r>
            <a:r>
              <a:rPr lang="en-US" altLang="zh-CN" baseline="0" dirty="0" err="1" smtClean="0"/>
              <a:t>Ke</a:t>
            </a:r>
            <a:r>
              <a:rPr lang="en-US" altLang="zh-CN" baseline="0" dirty="0" smtClean="0"/>
              <a:t> </a:t>
            </a:r>
            <a:r>
              <a:rPr lang="en-US" altLang="zh-CN" baseline="0" dirty="0" err="1" smtClean="0"/>
              <a:t>Jie</a:t>
            </a:r>
            <a:r>
              <a:rPr lang="en-US" altLang="zh-CN" baseline="0" dirty="0" smtClean="0"/>
              <a:t> was defeated by </a:t>
            </a:r>
            <a:r>
              <a:rPr lang="en-US" altLang="zh-CN" baseline="0" dirty="0" err="1" smtClean="0"/>
              <a:t>AlphaGo</a:t>
            </a:r>
            <a:r>
              <a:rPr lang="en-US" altLang="zh-CN" baseline="0" dirty="0" smtClean="0"/>
              <a:t> in an Go Game match in China several years ago. At that time, many people have seen the true strength of AI and researches about that has also increased.  </a:t>
            </a:r>
            <a:r>
              <a:rPr lang="en-US" altLang="zh-CN" baseline="0" dirty="0" smtClean="0">
                <a:sym typeface="Wingdings" pitchFamily="2" charset="2"/>
              </a:rPr>
              <a:t></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t>
            </a:r>
            <a:r>
              <a:rPr lang="en-US" altLang="zh-CN" baseline="0" dirty="0" smtClean="0"/>
              <a:t> that case, more and more companies and industries have developing or applying AI to help them make a large fortune, and we can see from the graph that revenues from AI expected will grow </a:t>
            </a:r>
            <a:r>
              <a:rPr lang="en-US" altLang="zh-CN" sz="1200" b="1" i="0" kern="1200" dirty="0" smtClean="0">
                <a:solidFill>
                  <a:schemeClr val="tx1"/>
                </a:solidFill>
                <a:latin typeface="+mn-lt"/>
                <a:ea typeface="+mn-ea"/>
                <a:cs typeface="+mn-cs"/>
              </a:rPr>
              <a:t>exponential</a:t>
            </a:r>
            <a:r>
              <a:rPr lang="en-US" altLang="zh-CN" sz="1200" b="0" i="0" kern="1200" dirty="0" smtClean="0">
                <a:solidFill>
                  <a:schemeClr val="tx1"/>
                </a:solidFill>
                <a:latin typeface="+mn-lt"/>
                <a:ea typeface="+mn-ea"/>
                <a:cs typeface="+mn-cs"/>
              </a:rPr>
              <a:t>ly</a:t>
            </a:r>
            <a:r>
              <a:rPr lang="en-US" altLang="zh-CN" sz="1200" b="0" i="0" kern="1200" baseline="0" dirty="0" smtClean="0">
                <a:solidFill>
                  <a:schemeClr val="tx1"/>
                </a:solidFill>
                <a:latin typeface="+mn-lt"/>
                <a:ea typeface="+mn-ea"/>
                <a:cs typeface="+mn-cs"/>
              </a:rPr>
              <a:t> from 2016 to 2025. Also, the technology of AI has rather wide application range that it can not only be applied in computer science, but also in manufacturing, medical assistance, and, of course, education. </a:t>
            </a:r>
            <a:r>
              <a:rPr lang="en-US" altLang="zh-CN" sz="1200" b="0" i="0" kern="1200" baseline="0" dirty="0" smtClean="0">
                <a:solidFill>
                  <a:schemeClr val="tx1"/>
                </a:solidFill>
                <a:latin typeface="+mn-lt"/>
                <a:ea typeface="+mn-ea"/>
                <a:cs typeface="+mn-cs"/>
                <a:sym typeface="Wingdings" pitchFamily="2" charset="2"/>
              </a:rPr>
              <a:t></a:t>
            </a:r>
            <a:endParaRPr lang="en-US" altLang="zh-CN" sz="1200" b="1"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in terms of my essay,</a:t>
            </a:r>
            <a:r>
              <a:rPr lang="en-US" altLang="zh-CN" baseline="0" dirty="0" smtClean="0"/>
              <a:t> I mainly focuses on “how artificial intelligence affect the pattern of education”. </a:t>
            </a:r>
            <a:r>
              <a:rPr lang="en-US" altLang="zh-CN" baseline="0" dirty="0" smtClean="0">
                <a:sym typeface="Wingdings" pitchFamily="2" charset="2"/>
              </a:rPr>
              <a:t></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Before we talk</a:t>
            </a:r>
            <a:r>
              <a:rPr lang="en-US" altLang="zh-CN" baseline="0" dirty="0" smtClean="0"/>
              <a:t> about the influences about artificial intelligence, we should make clear that how artificial intelligence works. So my first topic about my essay is “What is artificial intelligence”? After I search several materials, together with my own understanding, I use the sentence here as the definition of AI. (Read) </a:t>
            </a:r>
            <a:r>
              <a:rPr lang="en-US" altLang="zh-CN" baseline="0" dirty="0" smtClean="0">
                <a:sym typeface="Wingdings" pitchFamily="2" charset="2"/>
              </a:rPr>
              <a:t></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Machine: (artificial)</a:t>
            </a:r>
            <a:r>
              <a:rPr lang="en-US" altLang="zh-CN" baseline="0" dirty="0" smtClean="0"/>
              <a:t> It is like kind of certain software in your personal computer. And if </a:t>
            </a:r>
            <a:r>
              <a:rPr lang="en-US" altLang="zh-CN" baseline="0" dirty="0" err="1" smtClean="0"/>
              <a:t>ur</a:t>
            </a:r>
            <a:r>
              <a:rPr lang="en-US" altLang="zh-CN" baseline="0" dirty="0" smtClean="0"/>
              <a:t> familiar with programming, and you probably know making software needs writing several programs and each program act in a certain way under the control of its algorithm. And we know machines can compute in a very fast speed (much faster than we could ever imagine).So it allows the machine to work automatically.</a:t>
            </a:r>
          </a:p>
          <a:p>
            <a:r>
              <a:rPr lang="en-US" altLang="zh-CN" baseline="0" dirty="0" smtClean="0"/>
              <a:t>Intelligence: rehash the algorithm itself. </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(explain)</a:t>
            </a:r>
          </a:p>
          <a:p>
            <a:r>
              <a:rPr lang="en-US" altLang="zh-CN" dirty="0" smtClean="0"/>
              <a:t>After</a:t>
            </a:r>
            <a:r>
              <a:rPr lang="en-US" altLang="zh-CN" baseline="0" dirty="0" smtClean="0"/>
              <a:t> we know something about AI, we can discuss the influence it makes to our education </a:t>
            </a:r>
            <a:r>
              <a:rPr lang="en-US" altLang="zh-CN" baseline="0" dirty="0" smtClean="0">
                <a:sym typeface="Wingdings" pitchFamily="2" charset="2"/>
              </a:rPr>
              <a:t></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the </a:t>
            </a:r>
            <a:r>
              <a:rPr lang="en-US" altLang="zh-CN" dirty="0" smtClean="0"/>
              <a:t>main part of my essay.</a:t>
            </a:r>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size of classes (especially in China) is very large and it is impossible for teachers to catch up all the learning situation of every student. By the way, every student has their own requirement on education. So we can use AI to better meet the need of their individual study plans.</a:t>
            </a:r>
          </a:p>
          <a:p>
            <a:r>
              <a:rPr lang="en-US" altLang="zh-CN" baseline="0" dirty="0" smtClean="0"/>
              <a:t>Help teacher catch the main weaknesses of their students by analyzing big data.</a:t>
            </a:r>
          </a:p>
          <a:p>
            <a:endParaRPr lang="zh-CN" altLang="en-US" dirty="0"/>
          </a:p>
        </p:txBody>
      </p:sp>
      <p:sp>
        <p:nvSpPr>
          <p:cNvPr id="4" name="灯片编号占位符 3"/>
          <p:cNvSpPr>
            <a:spLocks noGrp="1"/>
          </p:cNvSpPr>
          <p:nvPr>
            <p:ph type="sldNum" sz="quarter" idx="10"/>
          </p:nvPr>
        </p:nvSpPr>
        <p:spPr/>
        <p:txBody>
          <a:bodyPr/>
          <a:lstStyle/>
          <a:p>
            <a:fld id="{6F3606EF-CB79-44F8-B3BF-439AD7AADDB2}"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EE356694-94AD-40A8-A306-01AB77C70862}" type="datetime1">
              <a:rPr lang="en-US" altLang="zh-CN" smtClean="0"/>
              <a:pPr/>
              <a:t>6/21/2019</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Artificial intelligence &amp; Education</a:t>
            </a:r>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E0B072B-378A-4D16-8666-6A2BCC8AEA1F}" type="datetime1">
              <a:rPr lang="en-US" altLang="zh-CN" smtClean="0"/>
              <a:pPr/>
              <a:t>6/21/2019</a:t>
            </a:fld>
            <a:endParaRPr lang="zh-CN" altLang="en-US"/>
          </a:p>
        </p:txBody>
      </p:sp>
      <p:sp>
        <p:nvSpPr>
          <p:cNvPr id="5" name="页脚占位符 4"/>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89BEFFB-19B7-4CE4-95C3-1E3FACB3F78C}" type="datetime1">
              <a:rPr lang="en-US" altLang="zh-CN" smtClean="0"/>
              <a:pPr/>
              <a:t>6/21/2019</a:t>
            </a:fld>
            <a:endParaRPr lang="zh-CN" altLang="en-US"/>
          </a:p>
        </p:txBody>
      </p:sp>
      <p:sp>
        <p:nvSpPr>
          <p:cNvPr id="5" name="页脚占位符 4"/>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DB3399E-9CE8-4AA9-9BE3-220D36597B1E}" type="datetime1">
              <a:rPr lang="en-US" altLang="zh-CN" smtClean="0"/>
              <a:pPr/>
              <a:t>6/21/2019</a:t>
            </a:fld>
            <a:endParaRPr lang="zh-CN" altLang="en-US"/>
          </a:p>
        </p:txBody>
      </p:sp>
      <p:sp>
        <p:nvSpPr>
          <p:cNvPr id="5" name="页脚占位符 4"/>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84225392-2BBC-4CC7-A0D7-B2AB4CDABF0B}" type="datetime1">
              <a:rPr lang="en-US" altLang="zh-CN" smtClean="0"/>
              <a:pPr/>
              <a:t>6/21/2019</a:t>
            </a:fld>
            <a:endParaRPr lang="zh-CN" altLang="en-US"/>
          </a:p>
        </p:txBody>
      </p:sp>
      <p:sp>
        <p:nvSpPr>
          <p:cNvPr id="5" name="页脚占位符 4"/>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8660F40A-E716-41CF-9CEF-82A4C05EB94E}" type="datetime1">
              <a:rPr lang="en-US" altLang="zh-CN" smtClean="0"/>
              <a:pPr/>
              <a:t>6/21/2019</a:t>
            </a:fld>
            <a:endParaRPr lang="zh-CN" altLang="en-US"/>
          </a:p>
        </p:txBody>
      </p:sp>
      <p:sp>
        <p:nvSpPr>
          <p:cNvPr id="6" name="页脚占位符 5"/>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B5BCAF43-6998-4724-8CE4-40233FC3F7F4}" type="datetime1">
              <a:rPr lang="en-US" altLang="zh-CN" smtClean="0"/>
              <a:pPr/>
              <a:t>6/21/2019</a:t>
            </a:fld>
            <a:endParaRPr lang="zh-CN" altLang="en-US"/>
          </a:p>
        </p:txBody>
      </p:sp>
      <p:sp>
        <p:nvSpPr>
          <p:cNvPr id="8" name="页脚占位符 7"/>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B928A35B-9ABB-4ACD-B03A-2AC8D0CE9247}" type="datetime1">
              <a:rPr lang="en-US" altLang="zh-CN" smtClean="0"/>
              <a:pPr/>
              <a:t>6/21/2019</a:t>
            </a:fld>
            <a:endParaRPr lang="zh-CN" altLang="en-US"/>
          </a:p>
        </p:txBody>
      </p:sp>
      <p:sp>
        <p:nvSpPr>
          <p:cNvPr id="4" name="页脚占位符 3"/>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F325CDA-5560-44E8-AD79-ECEA86658CF7}" type="datetime1">
              <a:rPr lang="en-US" altLang="zh-CN" smtClean="0"/>
              <a:pPr/>
              <a:t>6/21/2019</a:t>
            </a:fld>
            <a:endParaRPr lang="zh-CN" altLang="en-US"/>
          </a:p>
        </p:txBody>
      </p:sp>
      <p:sp>
        <p:nvSpPr>
          <p:cNvPr id="3" name="页脚占位符 2"/>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85E0FDBC-9EAD-435F-84D6-029C3D55E494}" type="datetime1">
              <a:rPr lang="en-US" altLang="zh-CN" smtClean="0"/>
              <a:pPr/>
              <a:t>6/21/2019</a:t>
            </a:fld>
            <a:endParaRPr lang="zh-CN" altLang="en-US"/>
          </a:p>
        </p:txBody>
      </p:sp>
      <p:sp>
        <p:nvSpPr>
          <p:cNvPr id="6" name="页脚占位符 5"/>
          <p:cNvSpPr>
            <a:spLocks noGrp="1"/>
          </p:cNvSpPr>
          <p:nvPr>
            <p:ph type="ftr" sz="quarter" idx="11"/>
          </p:nvPr>
        </p:nvSpPr>
        <p:spPr/>
        <p:txBody>
          <a:bodyPr/>
          <a:lstStyle>
            <a:extLst/>
          </a:lstStyle>
          <a:p>
            <a:r>
              <a:rPr lang="en-US" altLang="zh-CN" smtClean="0"/>
              <a:t>Artificial intelligence &amp; Education</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74AC4FE8-D5AC-46E4-9B20-0AEAB42A97D1}" type="datetime1">
              <a:rPr lang="en-US" altLang="zh-CN" smtClean="0"/>
              <a:pPr/>
              <a:t>6/21/2019</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Artificial intelligence &amp; Education</a:t>
            </a:r>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0280785-7EAC-4F75-A3CA-DDBFA4407850}" type="datetime1">
              <a:rPr lang="en-US" altLang="zh-CN" smtClean="0"/>
              <a:pPr/>
              <a:t>6/21/2019</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Artificial intelligence &amp; Education</a:t>
            </a:r>
            <a:endParaRPr lang="zh-CN" altLang="en-US"/>
          </a:p>
        </p:txBody>
      </p:sp>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Artificial intelligence</a:t>
            </a:r>
            <a:br>
              <a:rPr lang="en-US" altLang="zh-CN" dirty="0" smtClean="0"/>
            </a:br>
            <a:r>
              <a:rPr lang="en-US" altLang="zh-CN" dirty="0" smtClean="0"/>
              <a:t>&amp; Education</a:t>
            </a:r>
            <a:endParaRPr lang="zh-CN" altLang="en-US" dirty="0"/>
          </a:p>
        </p:txBody>
      </p:sp>
      <p:sp>
        <p:nvSpPr>
          <p:cNvPr id="3" name="副标题 2"/>
          <p:cNvSpPr>
            <a:spLocks noGrp="1"/>
          </p:cNvSpPr>
          <p:nvPr>
            <p:ph type="subTitle" idx="1"/>
          </p:nvPr>
        </p:nvSpPr>
        <p:spPr/>
        <p:txBody>
          <a:bodyPr/>
          <a:lstStyle/>
          <a:p>
            <a:r>
              <a:rPr lang="en-US" altLang="zh-CN" dirty="0" smtClean="0"/>
              <a:t>181840070 </a:t>
            </a:r>
            <a:r>
              <a:rPr lang="en-US" altLang="zh-CN" dirty="0" err="1" smtClean="0"/>
              <a:t>Ge</a:t>
            </a:r>
            <a:r>
              <a:rPr lang="en-US" altLang="zh-CN" dirty="0" smtClean="0"/>
              <a:t> </a:t>
            </a:r>
            <a:r>
              <a:rPr lang="en-US" altLang="zh-CN" dirty="0" err="1" smtClean="0"/>
              <a:t>Ruipeng</a:t>
            </a:r>
            <a:endParaRPr lang="en-US" altLang="zh-CN" dirty="0" smtClean="0"/>
          </a:p>
        </p:txBody>
      </p:sp>
      <p:sp>
        <p:nvSpPr>
          <p:cNvPr id="4" name="TextBox 3"/>
          <p:cNvSpPr txBox="1"/>
          <p:nvPr/>
        </p:nvSpPr>
        <p:spPr>
          <a:xfrm>
            <a:off x="323528" y="404664"/>
            <a:ext cx="2767104" cy="338554"/>
          </a:xfrm>
          <a:prstGeom prst="rect">
            <a:avLst/>
          </a:prstGeom>
          <a:noFill/>
        </p:spPr>
        <p:txBody>
          <a:bodyPr wrap="none" rtlCol="0">
            <a:spAutoFit/>
          </a:bodyPr>
          <a:lstStyle/>
          <a:p>
            <a:r>
              <a:rPr lang="en-US" altLang="zh-CN" sz="1600" dirty="0" smtClean="0"/>
              <a:t>English Final Essay Report</a:t>
            </a:r>
            <a:endParaRPr lang="zh-CN" alt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6" name="日期占位符 5"/>
          <p:cNvSpPr>
            <a:spLocks noGrp="1"/>
          </p:cNvSpPr>
          <p:nvPr>
            <p:ph type="dt" sz="half" idx="10"/>
          </p:nvPr>
        </p:nvSpPr>
        <p:spPr/>
        <p:txBody>
          <a:bodyPr/>
          <a:lstStyle/>
          <a:p>
            <a:fld id="{824AFEB6-D516-4DFF-AC22-2A0A29D53F4F}" type="datetime1">
              <a:rPr lang="en-US" altLang="zh-CN" smtClean="0"/>
              <a:pPr/>
              <a:t>6/21/2019</a:t>
            </a:fld>
            <a:endParaRPr lang="zh-CN" altLang="en-US" dirty="0"/>
          </a:p>
        </p:txBody>
      </p:sp>
      <p:sp>
        <p:nvSpPr>
          <p:cNvPr id="8" name="页脚占位符 7"/>
          <p:cNvSpPr>
            <a:spLocks noGrp="1"/>
          </p:cNvSpPr>
          <p:nvPr>
            <p:ph type="ftr" sz="quarter" idx="11"/>
          </p:nvPr>
        </p:nvSpPr>
        <p:spPr/>
        <p:txBody>
          <a:bodyPr/>
          <a:lstStyle/>
          <a:p>
            <a:r>
              <a:rPr lang="en-US" altLang="zh-CN" dirty="0" smtClean="0"/>
              <a:t>Artificial intelligence &amp; Education</a:t>
            </a:r>
            <a:endParaRPr lang="zh-CN" altLang="en-US" dirty="0"/>
          </a:p>
        </p:txBody>
      </p:sp>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noAutofit/>
          </a:bodyPr>
          <a:lstStyle/>
          <a:p>
            <a:r>
              <a:rPr lang="en-US" altLang="zh-CN" sz="2800" dirty="0" smtClean="0"/>
              <a:t>More researches on AI applied in education</a:t>
            </a:r>
            <a:endParaRPr lang="zh-CN" altLang="en-US" sz="2800" dirty="0"/>
          </a:p>
        </p:txBody>
      </p:sp>
      <p:pic>
        <p:nvPicPr>
          <p:cNvPr id="1027" name="Picture 3"/>
          <p:cNvPicPr>
            <a:picLocks noChangeAspect="1" noChangeArrowheads="1"/>
          </p:cNvPicPr>
          <p:nvPr/>
        </p:nvPicPr>
        <p:blipFill>
          <a:blip r:embed="rId3" cstate="print"/>
          <a:srcRect/>
          <a:stretch>
            <a:fillRect/>
          </a:stretch>
        </p:blipFill>
        <p:spPr bwMode="auto">
          <a:xfrm>
            <a:off x="0" y="1700808"/>
            <a:ext cx="4919689" cy="5157192"/>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286632" y="1650901"/>
            <a:ext cx="4857368" cy="52070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Low-intelligence work </a:t>
            </a:r>
          </a:p>
          <a:p>
            <a:pPr lvl="1"/>
            <a:r>
              <a:rPr lang="en-US" altLang="zh-CN" dirty="0" smtClean="0"/>
              <a:t>AI					Labor</a:t>
            </a:r>
          </a:p>
          <a:p>
            <a:pPr lvl="1"/>
            <a:r>
              <a:rPr lang="en-US" altLang="zh-CN" dirty="0" smtClean="0"/>
              <a:t>High processing speed	Low-efficient</a:t>
            </a:r>
          </a:p>
          <a:p>
            <a:pPr lvl="1"/>
            <a:r>
              <a:rPr lang="en-US" altLang="zh-CN" dirty="0" smtClean="0"/>
              <a:t>Hardly making mistakes	Less accurate</a:t>
            </a:r>
          </a:p>
          <a:p>
            <a:pPr lvl="1"/>
            <a:r>
              <a:rPr lang="en-US" altLang="zh-CN" dirty="0" smtClean="0"/>
              <a:t>Able to work for long		Easily getting tired</a:t>
            </a:r>
          </a:p>
          <a:p>
            <a:pPr lvl="1"/>
            <a:endParaRPr lang="zh-CN" altLang="en-US" dirty="0"/>
          </a:p>
        </p:txBody>
      </p:sp>
      <p:sp>
        <p:nvSpPr>
          <p:cNvPr id="3" name="标题 2"/>
          <p:cNvSpPr>
            <a:spLocks noGrp="1"/>
          </p:cNvSpPr>
          <p:nvPr>
            <p:ph type="title"/>
          </p:nvPr>
        </p:nvSpPr>
        <p:spPr/>
        <p:txBody>
          <a:bodyPr>
            <a:normAutofit/>
          </a:bodyPr>
          <a:lstStyle/>
          <a:p>
            <a:r>
              <a:rPr lang="en-US" altLang="zh-CN" sz="3600" dirty="0" smtClean="0"/>
              <a:t>Talent-cultivation orientation </a:t>
            </a:r>
            <a:endParaRPr lang="zh-CN" altLang="en-US" sz="3600" dirty="0"/>
          </a:p>
        </p:txBody>
      </p:sp>
      <p:sp>
        <p:nvSpPr>
          <p:cNvPr id="4" name="圆角矩形 3"/>
          <p:cNvSpPr/>
          <p:nvPr/>
        </p:nvSpPr>
        <p:spPr>
          <a:xfrm>
            <a:off x="1619672" y="3861048"/>
            <a:ext cx="194421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More efficiency &amp; effective</a:t>
            </a:r>
            <a:endParaRPr lang="zh-CN" altLang="en-US" sz="2000" dirty="0"/>
          </a:p>
        </p:txBody>
      </p:sp>
      <p:sp>
        <p:nvSpPr>
          <p:cNvPr id="5" name="圆角矩形 4"/>
          <p:cNvSpPr/>
          <p:nvPr/>
        </p:nvSpPr>
        <p:spPr>
          <a:xfrm>
            <a:off x="5364088" y="3861048"/>
            <a:ext cx="1944216" cy="11521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smtClean="0"/>
              <a:t>Replaced</a:t>
            </a:r>
            <a:endParaRPr lang="zh-CN" altLang="en-US" sz="2000" dirty="0"/>
          </a:p>
        </p:txBody>
      </p:sp>
      <p:sp>
        <p:nvSpPr>
          <p:cNvPr id="6" name="日期占位符 5"/>
          <p:cNvSpPr>
            <a:spLocks noGrp="1"/>
          </p:cNvSpPr>
          <p:nvPr>
            <p:ph type="dt" sz="half" idx="10"/>
          </p:nvPr>
        </p:nvSpPr>
        <p:spPr/>
        <p:txBody>
          <a:bodyPr/>
          <a:lstStyle/>
          <a:p>
            <a:fld id="{A00F4D4B-AE1E-438C-ADD0-8526EC29DA56}" type="datetime1">
              <a:rPr lang="en-US" altLang="zh-CN" smtClean="0"/>
              <a:pPr/>
              <a:t>6/21/2019</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8" name="页脚占位符 7"/>
          <p:cNvSpPr>
            <a:spLocks noGrp="1"/>
          </p:cNvSpPr>
          <p:nvPr>
            <p:ph type="ftr" sz="quarter" idx="11"/>
          </p:nvPr>
        </p:nvSpPr>
        <p:spPr/>
        <p:txBody>
          <a:bodyPr/>
          <a:lstStyle/>
          <a:p>
            <a:r>
              <a:rPr lang="en-US" altLang="zh-CN" smtClean="0"/>
              <a:t>Artificial intelligence &amp; Education</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5" name="日期占位符 4"/>
          <p:cNvSpPr>
            <a:spLocks noGrp="1"/>
          </p:cNvSpPr>
          <p:nvPr>
            <p:ph type="dt" sz="half" idx="10"/>
          </p:nvPr>
        </p:nvSpPr>
        <p:spPr/>
        <p:txBody>
          <a:bodyPr/>
          <a:lstStyle/>
          <a:p>
            <a:fld id="{E4C4BACF-31FC-48E4-A017-E3CC103DDD31}" type="datetime1">
              <a:rPr lang="en-US" altLang="zh-CN" smtClean="0"/>
              <a:pPr/>
              <a:t>6/21/2019</a:t>
            </a:fld>
            <a:endParaRPr lang="zh-CN" altLang="en-US" dirty="0"/>
          </a:p>
        </p:txBody>
      </p:sp>
      <p:sp>
        <p:nvSpPr>
          <p:cNvPr id="7" name="页脚占位符 6"/>
          <p:cNvSpPr>
            <a:spLocks noGrp="1"/>
          </p:cNvSpPr>
          <p:nvPr>
            <p:ph type="ftr" sz="quarter" idx="11"/>
          </p:nvPr>
        </p:nvSpPr>
        <p:spPr/>
        <p:txBody>
          <a:bodyPr/>
          <a:lstStyle/>
          <a:p>
            <a:r>
              <a:rPr lang="en-US" altLang="zh-CN" dirty="0" smtClean="0"/>
              <a:t>Artificial intelligence &amp; Education</a:t>
            </a:r>
            <a:endParaRPr lang="zh-CN" altLang="en-US" dirty="0"/>
          </a:p>
        </p:txBody>
      </p:sp>
      <p:sp>
        <p:nvSpPr>
          <p:cNvPr id="2" name="内容占位符 1"/>
          <p:cNvSpPr>
            <a:spLocks noGrp="1"/>
          </p:cNvSpPr>
          <p:nvPr>
            <p:ph idx="1"/>
          </p:nvPr>
        </p:nvSpPr>
        <p:spPr>
          <a:xfrm>
            <a:off x="467544" y="2564904"/>
            <a:ext cx="2890664" cy="4525963"/>
          </a:xfrm>
        </p:spPr>
        <p:txBody>
          <a:bodyPr>
            <a:normAutofit/>
          </a:bodyPr>
          <a:lstStyle/>
          <a:p>
            <a:r>
              <a:rPr lang="en-US" altLang="zh-CN" sz="2000" dirty="0" smtClean="0"/>
              <a:t>Manual labors tend to be replaced;</a:t>
            </a:r>
          </a:p>
          <a:p>
            <a:r>
              <a:rPr lang="en-US" altLang="zh-CN" sz="2000" dirty="0" smtClean="0"/>
              <a:t>High-intelligence jobs are created.</a:t>
            </a:r>
            <a:endParaRPr lang="zh-CN" altLang="en-US" sz="2000" dirty="0"/>
          </a:p>
        </p:txBody>
      </p:sp>
      <p:sp>
        <p:nvSpPr>
          <p:cNvPr id="3" name="标题 2"/>
          <p:cNvSpPr>
            <a:spLocks noGrp="1"/>
          </p:cNvSpPr>
          <p:nvPr>
            <p:ph type="title"/>
          </p:nvPr>
        </p:nvSpPr>
        <p:spPr/>
        <p:txBody>
          <a:bodyPr>
            <a:normAutofit/>
          </a:bodyPr>
          <a:lstStyle/>
          <a:p>
            <a:r>
              <a:rPr lang="en-US" altLang="zh-CN" sz="3600" dirty="0" smtClean="0"/>
              <a:t>AI’s influence on employment</a:t>
            </a:r>
            <a:endParaRPr lang="zh-CN" altLang="en-US" sz="3600" dirty="0"/>
          </a:p>
        </p:txBody>
      </p:sp>
      <p:pic>
        <p:nvPicPr>
          <p:cNvPr id="2050" name="Picture 2" descr="https://ss2.baidu.com/6ONYsjip0QIZ8tyhnq/it/u=3073186028,2825434128&amp;fm=173&amp;app=25&amp;f=JPEG?w=640&amp;h=711&amp;s=4F40ED1A190FD0CE16E5C0DA000080B3"/>
          <p:cNvPicPr>
            <a:picLocks noChangeAspect="1" noChangeArrowheads="1"/>
          </p:cNvPicPr>
          <p:nvPr/>
        </p:nvPicPr>
        <p:blipFill>
          <a:blip r:embed="rId3" cstate="print"/>
          <a:srcRect/>
          <a:stretch>
            <a:fillRect/>
          </a:stretch>
        </p:blipFill>
        <p:spPr bwMode="auto">
          <a:xfrm>
            <a:off x="3347864" y="1268760"/>
            <a:ext cx="6096000" cy="67722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smtClean="0"/>
              <a:t>1. Definition &amp; Features of AI;</a:t>
            </a:r>
          </a:p>
          <a:p>
            <a:pPr lvl="1"/>
            <a:r>
              <a:rPr lang="en-US" altLang="zh-CN" dirty="0" smtClean="0"/>
              <a:t>Use machine to simulate human intelligence.</a:t>
            </a:r>
          </a:p>
          <a:p>
            <a:r>
              <a:rPr lang="en-US" altLang="zh-CN" dirty="0" smtClean="0"/>
              <a:t>2. Influence I: Improve teaching quality</a:t>
            </a:r>
          </a:p>
          <a:p>
            <a:pPr lvl="1"/>
            <a:r>
              <a:rPr lang="en-US" altLang="zh-CN" dirty="0" smtClean="0"/>
              <a:t>Keep tracking &amp; evaluating student’s learning situation;</a:t>
            </a:r>
          </a:p>
          <a:p>
            <a:pPr lvl="1"/>
            <a:r>
              <a:rPr lang="en-US" altLang="zh-CN" dirty="0" smtClean="0"/>
              <a:t>Other applications on education.</a:t>
            </a:r>
          </a:p>
          <a:p>
            <a:r>
              <a:rPr lang="en-US" altLang="zh-CN" dirty="0" smtClean="0"/>
              <a:t>3. Influence II: Guiding Talent-cultivation</a:t>
            </a:r>
          </a:p>
          <a:p>
            <a:pPr lvl="1"/>
            <a:r>
              <a:rPr lang="en-US" altLang="zh-CN" dirty="0" smtClean="0"/>
              <a:t>Gain knowledge to fit for the high-intelligence work.</a:t>
            </a:r>
          </a:p>
          <a:p>
            <a:r>
              <a:rPr lang="en-US" altLang="zh-CN" b="1" dirty="0" smtClean="0"/>
              <a:t>Conclusion:</a:t>
            </a:r>
          </a:p>
          <a:p>
            <a:pPr lvl="1"/>
            <a:r>
              <a:rPr lang="en-US" altLang="zh-CN" dirty="0" smtClean="0"/>
              <a:t>A big revolution on education;</a:t>
            </a:r>
          </a:p>
          <a:p>
            <a:pPr lvl="1"/>
            <a:r>
              <a:rPr lang="en-US" altLang="zh-CN" dirty="0" smtClean="0"/>
              <a:t>Our society will work more efficiently.</a:t>
            </a:r>
            <a:endParaRPr lang="zh-CN" altLang="zh-CN" dirty="0" smtClean="0"/>
          </a:p>
        </p:txBody>
      </p:sp>
      <p:sp>
        <p:nvSpPr>
          <p:cNvPr id="3" name="标题 2"/>
          <p:cNvSpPr>
            <a:spLocks noGrp="1"/>
          </p:cNvSpPr>
          <p:nvPr>
            <p:ph type="title"/>
          </p:nvPr>
        </p:nvSpPr>
        <p:spPr/>
        <p:txBody>
          <a:bodyPr/>
          <a:lstStyle/>
          <a:p>
            <a:r>
              <a:rPr lang="en-US" altLang="zh-CN" dirty="0" smtClean="0"/>
              <a:t>Summary</a:t>
            </a:r>
            <a:endParaRPr lang="zh-CN" altLang="en-US" dirty="0"/>
          </a:p>
        </p:txBody>
      </p:sp>
      <p:sp>
        <p:nvSpPr>
          <p:cNvPr id="4" name="日期占位符 3"/>
          <p:cNvSpPr>
            <a:spLocks noGrp="1"/>
          </p:cNvSpPr>
          <p:nvPr>
            <p:ph type="dt" sz="half" idx="10"/>
          </p:nvPr>
        </p:nvSpPr>
        <p:spPr/>
        <p:txBody>
          <a:bodyPr/>
          <a:lstStyle/>
          <a:p>
            <a:fld id="{B81C8499-64F3-4CB1-85E5-75CC5F5D2A71}" type="datetime1">
              <a:rPr lang="en-US" altLang="zh-CN" smtClean="0"/>
              <a:pPr/>
              <a:t>6/21/2019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页脚占位符 5"/>
          <p:cNvSpPr>
            <a:spLocks noGrp="1"/>
          </p:cNvSpPr>
          <p:nvPr>
            <p:ph type="ftr" sz="quarter" idx="11"/>
          </p:nvPr>
        </p:nvSpPr>
        <p:spPr/>
        <p:txBody>
          <a:bodyPr/>
          <a:lstStyle/>
          <a:p>
            <a:r>
              <a:rPr lang="en-US" altLang="zh-CN" smtClean="0"/>
              <a:t>Artificial intelligence &amp; Education</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6000" dirty="0" smtClean="0"/>
              <a:t>Thank you</a:t>
            </a:r>
            <a:endParaRPr lang="zh-CN" altLang="en-US" sz="6000" dirty="0"/>
          </a:p>
        </p:txBody>
      </p:sp>
      <p:sp>
        <p:nvSpPr>
          <p:cNvPr id="5" name="副标题 4"/>
          <p:cNvSpPr>
            <a:spLocks noGrp="1"/>
          </p:cNvSpPr>
          <p:nvPr>
            <p:ph type="subTitle" idx="1"/>
          </p:nvPr>
        </p:nvSpPr>
        <p:spPr/>
        <p:txBody>
          <a:bodyPr/>
          <a:lstStyle/>
          <a:p>
            <a:r>
              <a:rPr lang="en-US" altLang="zh-CN" dirty="0" smtClean="0"/>
              <a:t>Artificial intelligence</a:t>
            </a:r>
            <a:br>
              <a:rPr lang="en-US" altLang="zh-CN" dirty="0" smtClean="0"/>
            </a:br>
            <a:r>
              <a:rPr lang="en-US" altLang="zh-CN" dirty="0" smtClean="0"/>
              <a:t>&amp; Education</a:t>
            </a:r>
            <a:endParaRPr lang="zh-CN" altLang="en-US" dirty="0"/>
          </a:p>
        </p:txBody>
      </p:sp>
      <p:pic>
        <p:nvPicPr>
          <p:cNvPr id="26626" name="Picture 2" descr="https://ss2.baidu.com/6ONYsjip0QIZ8tyhnq/it/u=1619432186,1026461908&amp;fm=173&amp;app=25&amp;f=JPEG?w=600&amp;h=400&amp;s=05E5F904DA515CDE9793901103004099"/>
          <p:cNvPicPr>
            <a:picLocks noChangeAspect="1" noChangeArrowheads="1"/>
          </p:cNvPicPr>
          <p:nvPr/>
        </p:nvPicPr>
        <p:blipFill>
          <a:blip r:embed="rId2" cstate="print"/>
          <a:srcRect/>
          <a:stretch>
            <a:fillRect/>
          </a:stretch>
        </p:blipFill>
        <p:spPr bwMode="auto">
          <a:xfrm>
            <a:off x="-252536" y="1052736"/>
            <a:ext cx="4310844" cy="2873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 </a:t>
            </a:r>
            <a:endParaRPr lang="zh-CN" altLang="en-US" dirty="0"/>
          </a:p>
        </p:txBody>
      </p:sp>
      <p:pic>
        <p:nvPicPr>
          <p:cNvPr id="4" name="Picture 7"/>
          <p:cNvPicPr>
            <a:picLocks noChangeAspect="1" noChangeArrowheads="1"/>
          </p:cNvPicPr>
          <p:nvPr/>
        </p:nvPicPr>
        <p:blipFill>
          <a:blip r:embed="rId3" cstate="print"/>
          <a:srcRect/>
          <a:stretch>
            <a:fillRect/>
          </a:stretch>
        </p:blipFill>
        <p:spPr bwMode="auto">
          <a:xfrm>
            <a:off x="2195736" y="3356992"/>
            <a:ext cx="4716016" cy="2744771"/>
          </a:xfrm>
          <a:prstGeom prst="rect">
            <a:avLst/>
          </a:prstGeom>
          <a:noFill/>
          <a:ln w="9525">
            <a:noFill/>
            <a:miter lim="800000"/>
            <a:headEnd/>
            <a:tailEnd/>
          </a:ln>
        </p:spPr>
      </p:pic>
      <p:pic>
        <p:nvPicPr>
          <p:cNvPr id="5" name="Picture 9" descr="https://timgsa.baidu.com/timg?image&amp;quality=80&amp;size=b9999_10000&amp;sec=1558784041590&amp;di=239edc9f803cb4e00a3f744b62b0d13f&amp;imgtype=0&amp;src=http%3A%2F%2Fwww.zhicheng.com%2Fuploadfile%2F2017%2F0527%2F20170527095604367.png"/>
          <p:cNvPicPr>
            <a:picLocks noChangeAspect="1" noChangeArrowheads="1"/>
          </p:cNvPicPr>
          <p:nvPr/>
        </p:nvPicPr>
        <p:blipFill>
          <a:blip r:embed="rId4" cstate="print"/>
          <a:srcRect/>
          <a:stretch>
            <a:fillRect/>
          </a:stretch>
        </p:blipFill>
        <p:spPr bwMode="auto">
          <a:xfrm>
            <a:off x="2267744" y="764704"/>
            <a:ext cx="4472213" cy="2520702"/>
          </a:xfrm>
          <a:prstGeom prst="rect">
            <a:avLst/>
          </a:prstGeom>
          <a:noFill/>
        </p:spPr>
      </p:pic>
      <p:sp>
        <p:nvSpPr>
          <p:cNvPr id="6" name="日期占位符 5"/>
          <p:cNvSpPr>
            <a:spLocks noGrp="1"/>
          </p:cNvSpPr>
          <p:nvPr>
            <p:ph type="dt" sz="half" idx="10"/>
          </p:nvPr>
        </p:nvSpPr>
        <p:spPr/>
        <p:txBody>
          <a:bodyPr/>
          <a:lstStyle/>
          <a:p>
            <a:fld id="{D3945175-3C63-400B-B0DF-B1136B3201B7}" type="datetime1">
              <a:rPr lang="en-US" altLang="zh-CN" smtClean="0"/>
              <a:pPr/>
              <a:t>6/21/2019</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8" name="页脚占位符 7"/>
          <p:cNvSpPr>
            <a:spLocks noGrp="1"/>
          </p:cNvSpPr>
          <p:nvPr>
            <p:ph type="ftr" sz="quarter" idx="11"/>
          </p:nvPr>
        </p:nvSpPr>
        <p:spPr/>
        <p:txBody>
          <a:bodyPr/>
          <a:lstStyle/>
          <a:p>
            <a:r>
              <a:rPr lang="en-US" altLang="zh-CN" smtClean="0"/>
              <a:t>Artificial intelligence &amp; Education</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8"/>
          <p:cNvSpPr>
            <a:spLocks noGrp="1"/>
          </p:cNvSpPr>
          <p:nvPr>
            <p:ph type="dt" sz="half" idx="10"/>
          </p:nvPr>
        </p:nvSpPr>
        <p:spPr/>
        <p:txBody>
          <a:bodyPr/>
          <a:lstStyle/>
          <a:p>
            <a:fld id="{FBF8100C-1522-496D-AFE6-95B09E7B4171}" type="datetime1">
              <a:rPr lang="en-US" altLang="zh-CN" smtClean="0"/>
              <a:pPr/>
              <a:t>6/21/2019</a:t>
            </a:fld>
            <a:endParaRPr lang="zh-CN" altLang="en-US"/>
          </a:p>
        </p:txBody>
      </p:sp>
      <p:sp>
        <p:nvSpPr>
          <p:cNvPr id="11" name="页脚占位符 10"/>
          <p:cNvSpPr>
            <a:spLocks noGrp="1"/>
          </p:cNvSpPr>
          <p:nvPr>
            <p:ph type="ftr" sz="quarter" idx="11"/>
          </p:nvPr>
        </p:nvSpPr>
        <p:spPr/>
        <p:txBody>
          <a:bodyPr/>
          <a:lstStyle/>
          <a:p>
            <a:r>
              <a:rPr lang="en-US" altLang="zh-CN" dirty="0" smtClean="0"/>
              <a:t>Artificial intelligence &amp; Education</a:t>
            </a:r>
            <a:endParaRPr lang="zh-CN" altLang="en-US" dirty="0"/>
          </a:p>
        </p:txBody>
      </p:sp>
      <p:sp>
        <p:nvSpPr>
          <p:cNvPr id="2" name="内容占位符 1"/>
          <p:cNvSpPr>
            <a:spLocks noGrp="1"/>
          </p:cNvSpPr>
          <p:nvPr>
            <p:ph idx="1"/>
          </p:nvPr>
        </p:nvSpPr>
        <p:spPr/>
        <p:txBody>
          <a:bodyPr/>
          <a:lstStyle/>
          <a:p>
            <a:r>
              <a:rPr lang="en-US" altLang="zh-CN" b="1" dirty="0" smtClean="0"/>
              <a:t>Features:</a:t>
            </a:r>
          </a:p>
          <a:p>
            <a:pPr lvl="1"/>
            <a:r>
              <a:rPr lang="en-US" altLang="zh-CN" dirty="0" smtClean="0"/>
              <a:t>Rapid development</a:t>
            </a:r>
          </a:p>
          <a:p>
            <a:pPr lvl="1"/>
            <a:r>
              <a:rPr lang="en-US" altLang="zh-CN" dirty="0" smtClean="0"/>
              <a:t>Wide application</a:t>
            </a:r>
            <a:endParaRPr lang="zh-CN" altLang="en-US" dirty="0"/>
          </a:p>
        </p:txBody>
      </p:sp>
      <p:sp>
        <p:nvSpPr>
          <p:cNvPr id="3" name="标题 2"/>
          <p:cNvSpPr>
            <a:spLocks noGrp="1"/>
          </p:cNvSpPr>
          <p:nvPr>
            <p:ph type="title"/>
          </p:nvPr>
        </p:nvSpPr>
        <p:spPr/>
        <p:txBody>
          <a:bodyPr/>
          <a:lstStyle/>
          <a:p>
            <a:r>
              <a:rPr lang="en-US" altLang="zh-CN" dirty="0" smtClean="0"/>
              <a:t>Artificial intelligence</a:t>
            </a:r>
            <a:endParaRPr lang="zh-CN" altLang="en-US" dirty="0"/>
          </a:p>
        </p:txBody>
      </p:sp>
      <p:sp>
        <p:nvSpPr>
          <p:cNvPr id="1028" name="AutoShape 4" descr="http://i.dimg.cc/24/82/65/57/3c/b2/df/9d/20/30/de/7b/62/1f/cc/84.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dimg.cc/24/82/65/57/3c/b2/df/9d/20/30/de/7b/62/1f/cc/84.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35" name="Picture 11" descr="https://ss0.baidu.com/6ONWsjip0QIZ8tyhnq/it/u=677659755,1448775957&amp;fm=173&amp;s=48A03C72190A4C4D18F9B9DB0000C0B3&amp;w=640&amp;h=464&amp;img.JPEG"/>
          <p:cNvPicPr>
            <a:picLocks noChangeAspect="1" noChangeArrowheads="1"/>
          </p:cNvPicPr>
          <p:nvPr/>
        </p:nvPicPr>
        <p:blipFill>
          <a:blip r:embed="rId3" cstate="print"/>
          <a:srcRect b="12415"/>
          <a:stretch>
            <a:fillRect/>
          </a:stretch>
        </p:blipFill>
        <p:spPr bwMode="auto">
          <a:xfrm>
            <a:off x="0" y="4005064"/>
            <a:ext cx="4492859" cy="2852936"/>
          </a:xfrm>
          <a:prstGeom prst="rect">
            <a:avLst/>
          </a:prstGeom>
          <a:noFill/>
        </p:spPr>
      </p:pic>
      <p:pic>
        <p:nvPicPr>
          <p:cNvPr id="1037" name="Picture 13" descr="https://ss1.baidu.com/6ONXsjip0QIZ8tyhnq/it/u=3631109326,1701530035&amp;fm=173&amp;s=18287C324B3F798A5C54C9C3020030B3&amp;w=640&amp;h=469&amp;img.JPEG"/>
          <p:cNvPicPr>
            <a:picLocks noChangeAspect="1" noChangeArrowheads="1"/>
          </p:cNvPicPr>
          <p:nvPr/>
        </p:nvPicPr>
        <p:blipFill>
          <a:blip r:embed="rId4" cstate="print"/>
          <a:srcRect b="8901"/>
          <a:stretch>
            <a:fillRect/>
          </a:stretch>
        </p:blipFill>
        <p:spPr bwMode="auto">
          <a:xfrm>
            <a:off x="4499992" y="3950029"/>
            <a:ext cx="4355976" cy="2907971"/>
          </a:xfrm>
          <a:prstGeom prst="rect">
            <a:avLst/>
          </a:prstGeom>
          <a:noFill/>
        </p:spPr>
      </p:pic>
      <p:pic>
        <p:nvPicPr>
          <p:cNvPr id="25602" name="Picture 2" descr="https://ss0.baidu.com/6ONWsjip0QIZ8tyhnq/it/u=2657612475,3369614584&amp;fm=173&amp;s=5CA83C72154A654D4A7CA4CA0000C0B2&amp;w=640&amp;h=467&amp;img.JPEG"/>
          <p:cNvPicPr>
            <a:picLocks noChangeAspect="1" noChangeArrowheads="1"/>
          </p:cNvPicPr>
          <p:nvPr/>
        </p:nvPicPr>
        <p:blipFill>
          <a:blip r:embed="rId5" cstate="print"/>
          <a:srcRect/>
          <a:stretch>
            <a:fillRect/>
          </a:stretch>
        </p:blipFill>
        <p:spPr bwMode="auto">
          <a:xfrm>
            <a:off x="5076056" y="1268760"/>
            <a:ext cx="3676711" cy="2682850"/>
          </a:xfrm>
          <a:prstGeom prst="rect">
            <a:avLst/>
          </a:prstGeom>
          <a:noFill/>
        </p:spPr>
      </p:pic>
      <p:sp>
        <p:nvSpPr>
          <p:cNvPr id="10" name="灯片编号占位符 9"/>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pPr algn="ctr"/>
            <a:r>
              <a:rPr lang="en-US" altLang="zh-CN" dirty="0" smtClean="0"/>
              <a:t>How can artificial intelligence affect education?</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579520"/>
          </a:xfrm>
        </p:spPr>
        <p:txBody>
          <a:bodyPr/>
          <a:lstStyle/>
          <a:p>
            <a:r>
              <a:rPr lang="en-US" altLang="zh-CN" dirty="0" smtClean="0"/>
              <a:t>Use </a:t>
            </a:r>
            <a:r>
              <a:rPr lang="en-US" altLang="zh-CN" dirty="0" smtClean="0">
                <a:solidFill>
                  <a:srgbClr val="FF0000"/>
                </a:solidFill>
              </a:rPr>
              <a:t>machine</a:t>
            </a:r>
            <a:r>
              <a:rPr lang="en-US" altLang="zh-CN" dirty="0" smtClean="0"/>
              <a:t> to simulate human </a:t>
            </a:r>
            <a:r>
              <a:rPr lang="en-US" altLang="zh-CN" dirty="0" smtClean="0">
                <a:solidFill>
                  <a:srgbClr val="FF0000"/>
                </a:solidFill>
              </a:rPr>
              <a:t>intelligence</a:t>
            </a:r>
            <a:r>
              <a:rPr lang="en-US" altLang="zh-CN" dirty="0" smtClean="0"/>
              <a:t>.</a:t>
            </a:r>
          </a:p>
          <a:p>
            <a:endParaRPr lang="zh-CN" altLang="en-US" dirty="0"/>
          </a:p>
        </p:txBody>
      </p:sp>
      <p:sp>
        <p:nvSpPr>
          <p:cNvPr id="3" name="标题 2"/>
          <p:cNvSpPr>
            <a:spLocks noGrp="1"/>
          </p:cNvSpPr>
          <p:nvPr>
            <p:ph type="title"/>
          </p:nvPr>
        </p:nvSpPr>
        <p:spPr/>
        <p:txBody>
          <a:bodyPr/>
          <a:lstStyle/>
          <a:p>
            <a:r>
              <a:rPr lang="en-US" altLang="zh-CN" dirty="0" smtClean="0"/>
              <a:t>Q1: What is AI?</a:t>
            </a:r>
            <a:endParaRPr lang="zh-CN" altLang="en-US" dirty="0"/>
          </a:p>
        </p:txBody>
      </p:sp>
      <p:sp>
        <p:nvSpPr>
          <p:cNvPr id="4" name="日期占位符 3"/>
          <p:cNvSpPr>
            <a:spLocks noGrp="1"/>
          </p:cNvSpPr>
          <p:nvPr>
            <p:ph type="dt" sz="half" idx="10"/>
          </p:nvPr>
        </p:nvSpPr>
        <p:spPr/>
        <p:txBody>
          <a:bodyPr/>
          <a:lstStyle/>
          <a:p>
            <a:fld id="{93FA0D9C-B393-46AE-96CE-ECBCF2B8AB0B}" type="datetime1">
              <a:rPr lang="en-US" altLang="zh-CN" smtClean="0"/>
              <a:pPr/>
              <a:t>6/21/2019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6" name="页脚占位符 5"/>
          <p:cNvSpPr>
            <a:spLocks noGrp="1"/>
          </p:cNvSpPr>
          <p:nvPr>
            <p:ph type="ftr" sz="quarter" idx="11"/>
          </p:nvPr>
        </p:nvSpPr>
        <p:spPr/>
        <p:txBody>
          <a:bodyPr/>
          <a:lstStyle/>
          <a:p>
            <a:r>
              <a:rPr lang="en-US" altLang="zh-CN" smtClean="0"/>
              <a:t>Artificial intelligence &amp; Education</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579520"/>
          </a:xfrm>
        </p:spPr>
        <p:txBody>
          <a:bodyPr/>
          <a:lstStyle/>
          <a:p>
            <a:r>
              <a:rPr lang="en-US" altLang="zh-CN" dirty="0" smtClean="0"/>
              <a:t>Use </a:t>
            </a:r>
            <a:r>
              <a:rPr lang="en-US" altLang="zh-CN" dirty="0" smtClean="0">
                <a:solidFill>
                  <a:srgbClr val="FF0000"/>
                </a:solidFill>
              </a:rPr>
              <a:t>machine</a:t>
            </a:r>
            <a:r>
              <a:rPr lang="en-US" altLang="zh-CN" dirty="0" smtClean="0"/>
              <a:t> to simulate human </a:t>
            </a:r>
            <a:r>
              <a:rPr lang="en-US" altLang="zh-CN" dirty="0" smtClean="0">
                <a:solidFill>
                  <a:srgbClr val="FF0000"/>
                </a:solidFill>
              </a:rPr>
              <a:t>intelligence</a:t>
            </a:r>
            <a:r>
              <a:rPr lang="en-US" altLang="zh-CN" dirty="0" smtClean="0"/>
              <a:t>.</a:t>
            </a:r>
          </a:p>
          <a:p>
            <a:endParaRPr lang="zh-CN" altLang="en-US" dirty="0"/>
          </a:p>
        </p:txBody>
      </p:sp>
      <p:sp>
        <p:nvSpPr>
          <p:cNvPr id="3" name="标题 2"/>
          <p:cNvSpPr>
            <a:spLocks noGrp="1"/>
          </p:cNvSpPr>
          <p:nvPr>
            <p:ph type="title"/>
          </p:nvPr>
        </p:nvSpPr>
        <p:spPr/>
        <p:txBody>
          <a:bodyPr/>
          <a:lstStyle/>
          <a:p>
            <a:r>
              <a:rPr lang="en-US" altLang="zh-CN" dirty="0" smtClean="0"/>
              <a:t>Q1: What is AI?</a:t>
            </a:r>
            <a:endParaRPr lang="zh-CN" altLang="en-US" dirty="0"/>
          </a:p>
        </p:txBody>
      </p:sp>
      <p:sp>
        <p:nvSpPr>
          <p:cNvPr id="4" name="下箭头 3"/>
          <p:cNvSpPr/>
          <p:nvPr/>
        </p:nvSpPr>
        <p:spPr>
          <a:xfrm>
            <a:off x="2195736" y="1988840"/>
            <a:ext cx="28803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06857" y="2996952"/>
            <a:ext cx="3865161" cy="1938992"/>
          </a:xfrm>
          <a:prstGeom prst="rect">
            <a:avLst/>
          </a:prstGeom>
          <a:noFill/>
        </p:spPr>
        <p:txBody>
          <a:bodyPr wrap="none" rtlCol="0">
            <a:spAutoFit/>
          </a:bodyPr>
          <a:lstStyle/>
          <a:p>
            <a:pPr algn="ctr"/>
            <a:r>
              <a:rPr lang="en-US" altLang="zh-CN" sz="2400" dirty="0" smtClean="0"/>
              <a:t>Based on algorithm</a:t>
            </a:r>
          </a:p>
          <a:p>
            <a:pPr algn="ctr"/>
            <a:endParaRPr lang="en-US" altLang="zh-CN" sz="2400" dirty="0" smtClean="0"/>
          </a:p>
          <a:p>
            <a:pPr algn="ctr"/>
            <a:r>
              <a:rPr lang="en-US" altLang="zh-CN" sz="2400" dirty="0" smtClean="0"/>
              <a:t>Computing in fast speed</a:t>
            </a:r>
          </a:p>
          <a:p>
            <a:pPr algn="ctr"/>
            <a:endParaRPr lang="en-US" altLang="zh-CN" sz="2400" dirty="0" smtClean="0"/>
          </a:p>
          <a:p>
            <a:pPr algn="ctr"/>
            <a:r>
              <a:rPr lang="en-US" altLang="zh-CN" sz="2400" dirty="0" smtClean="0"/>
              <a:t>Automatic</a:t>
            </a:r>
          </a:p>
        </p:txBody>
      </p:sp>
      <p:sp>
        <p:nvSpPr>
          <p:cNvPr id="6" name="下箭头 5"/>
          <p:cNvSpPr/>
          <p:nvPr/>
        </p:nvSpPr>
        <p:spPr>
          <a:xfrm>
            <a:off x="7164288" y="1916832"/>
            <a:ext cx="28803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512113" y="2996952"/>
            <a:ext cx="3071674" cy="1200329"/>
          </a:xfrm>
          <a:prstGeom prst="rect">
            <a:avLst/>
          </a:prstGeom>
          <a:noFill/>
        </p:spPr>
        <p:txBody>
          <a:bodyPr wrap="none" rtlCol="0">
            <a:spAutoFit/>
          </a:bodyPr>
          <a:lstStyle/>
          <a:p>
            <a:pPr algn="ctr"/>
            <a:r>
              <a:rPr lang="en-US" altLang="zh-CN" sz="2400" dirty="0" smtClean="0"/>
              <a:t>Able to learn</a:t>
            </a:r>
          </a:p>
          <a:p>
            <a:pPr algn="ctr"/>
            <a:endParaRPr lang="en-US" altLang="zh-CN" sz="2400" dirty="0" smtClean="0"/>
          </a:p>
          <a:p>
            <a:pPr algn="ctr"/>
            <a:r>
              <a:rPr lang="en-US" altLang="zh-CN" sz="2400" dirty="0" smtClean="0"/>
              <a:t>Perform cognitively</a:t>
            </a:r>
          </a:p>
        </p:txBody>
      </p:sp>
      <p:sp>
        <p:nvSpPr>
          <p:cNvPr id="8" name="日期占位符 7"/>
          <p:cNvSpPr>
            <a:spLocks noGrp="1"/>
          </p:cNvSpPr>
          <p:nvPr>
            <p:ph type="dt" sz="half" idx="10"/>
          </p:nvPr>
        </p:nvSpPr>
        <p:spPr/>
        <p:txBody>
          <a:bodyPr/>
          <a:lstStyle/>
          <a:p>
            <a:fld id="{DB0DA247-9791-4C3C-8C26-1B6EC82E2AF0}" type="datetime1">
              <a:rPr lang="en-US" altLang="zh-CN" smtClean="0"/>
              <a:pPr/>
              <a:t>6/21/2019</a:t>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10" name="页脚占位符 9"/>
          <p:cNvSpPr>
            <a:spLocks noGrp="1"/>
          </p:cNvSpPr>
          <p:nvPr>
            <p:ph type="ftr" sz="quarter" idx="11"/>
          </p:nvPr>
        </p:nvSpPr>
        <p:spPr/>
        <p:txBody>
          <a:bodyPr/>
          <a:lstStyle/>
          <a:p>
            <a:r>
              <a:rPr lang="en-US" altLang="zh-CN" smtClean="0"/>
              <a:t>Artificial intelligence &amp; Education</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579520"/>
          </a:xfrm>
        </p:spPr>
        <p:txBody>
          <a:bodyPr/>
          <a:lstStyle/>
          <a:p>
            <a:r>
              <a:rPr lang="en-US" altLang="zh-CN" dirty="0" smtClean="0"/>
              <a:t>Use </a:t>
            </a:r>
            <a:r>
              <a:rPr lang="en-US" altLang="zh-CN" dirty="0" smtClean="0">
                <a:solidFill>
                  <a:srgbClr val="FF0000"/>
                </a:solidFill>
              </a:rPr>
              <a:t>machine</a:t>
            </a:r>
            <a:r>
              <a:rPr lang="en-US" altLang="zh-CN" dirty="0" smtClean="0"/>
              <a:t> to simulate human </a:t>
            </a:r>
            <a:r>
              <a:rPr lang="en-US" altLang="zh-CN" dirty="0" smtClean="0">
                <a:solidFill>
                  <a:srgbClr val="FF0000"/>
                </a:solidFill>
              </a:rPr>
              <a:t>intelligence</a:t>
            </a:r>
            <a:r>
              <a:rPr lang="en-US" altLang="zh-CN" dirty="0" smtClean="0"/>
              <a:t>.</a:t>
            </a:r>
          </a:p>
          <a:p>
            <a:endParaRPr lang="zh-CN" altLang="en-US" dirty="0"/>
          </a:p>
        </p:txBody>
      </p:sp>
      <p:sp>
        <p:nvSpPr>
          <p:cNvPr id="3" name="标题 2"/>
          <p:cNvSpPr>
            <a:spLocks noGrp="1"/>
          </p:cNvSpPr>
          <p:nvPr>
            <p:ph type="title"/>
          </p:nvPr>
        </p:nvSpPr>
        <p:spPr/>
        <p:txBody>
          <a:bodyPr/>
          <a:lstStyle/>
          <a:p>
            <a:r>
              <a:rPr lang="en-US" altLang="zh-CN" dirty="0" smtClean="0"/>
              <a:t>Q1: What is AI?</a:t>
            </a:r>
            <a:endParaRPr lang="zh-CN" altLang="en-US" dirty="0"/>
          </a:p>
        </p:txBody>
      </p:sp>
      <p:sp>
        <p:nvSpPr>
          <p:cNvPr id="4" name="圆角矩形 3"/>
          <p:cNvSpPr/>
          <p:nvPr/>
        </p:nvSpPr>
        <p:spPr>
          <a:xfrm>
            <a:off x="2627784" y="2204864"/>
            <a:ext cx="3024336"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Chess Game</a:t>
            </a:r>
            <a:endParaRPr lang="zh-CN" altLang="en-US" dirty="0"/>
          </a:p>
        </p:txBody>
      </p:sp>
      <p:sp>
        <p:nvSpPr>
          <p:cNvPr id="5" name="圆角矩形 4"/>
          <p:cNvSpPr/>
          <p:nvPr/>
        </p:nvSpPr>
        <p:spPr>
          <a:xfrm>
            <a:off x="395536" y="3789040"/>
            <a:ext cx="158417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Input </a:t>
            </a:r>
            <a:r>
              <a:rPr lang="en-US" altLang="zh-CN" dirty="0" err="1" smtClean="0"/>
              <a:t>gameboard</a:t>
            </a:r>
            <a:endParaRPr lang="zh-CN" altLang="en-US" dirty="0"/>
          </a:p>
        </p:txBody>
      </p:sp>
      <p:sp>
        <p:nvSpPr>
          <p:cNvPr id="6" name="右箭头 5"/>
          <p:cNvSpPr/>
          <p:nvPr/>
        </p:nvSpPr>
        <p:spPr>
          <a:xfrm>
            <a:off x="2051720" y="4077072"/>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275856" y="3789040"/>
            <a:ext cx="158417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Simulating</a:t>
            </a:r>
            <a:endParaRPr lang="zh-CN" altLang="en-US" dirty="0"/>
          </a:p>
        </p:txBody>
      </p:sp>
      <p:sp>
        <p:nvSpPr>
          <p:cNvPr id="9" name="右箭头 8"/>
          <p:cNvSpPr/>
          <p:nvPr/>
        </p:nvSpPr>
        <p:spPr>
          <a:xfrm>
            <a:off x="5004048" y="4149080"/>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59832" y="3573016"/>
            <a:ext cx="2088232"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Algorithm</a:t>
            </a:r>
            <a:endParaRPr lang="zh-CN" altLang="en-US" dirty="0"/>
          </a:p>
        </p:txBody>
      </p:sp>
      <p:sp>
        <p:nvSpPr>
          <p:cNvPr id="10" name="圆角矩形 9"/>
          <p:cNvSpPr/>
          <p:nvPr/>
        </p:nvSpPr>
        <p:spPr>
          <a:xfrm>
            <a:off x="6228184" y="3861048"/>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Find the best solution</a:t>
            </a:r>
            <a:endParaRPr lang="zh-CN" altLang="en-US" dirty="0"/>
          </a:p>
        </p:txBody>
      </p:sp>
      <p:sp>
        <p:nvSpPr>
          <p:cNvPr id="11" name="下弧形箭头 10"/>
          <p:cNvSpPr/>
          <p:nvPr/>
        </p:nvSpPr>
        <p:spPr>
          <a:xfrm rot="10800000">
            <a:off x="971600" y="3140968"/>
            <a:ext cx="6408712"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圆角右箭头 12"/>
          <p:cNvSpPr/>
          <p:nvPr/>
        </p:nvSpPr>
        <p:spPr>
          <a:xfrm rot="10800000">
            <a:off x="5436096" y="4941168"/>
            <a:ext cx="1872208" cy="1080120"/>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14" name="TextBox 13"/>
          <p:cNvSpPr txBox="1"/>
          <p:nvPr/>
        </p:nvSpPr>
        <p:spPr>
          <a:xfrm>
            <a:off x="5652120" y="5229200"/>
            <a:ext cx="1306768" cy="369332"/>
          </a:xfrm>
          <a:prstGeom prst="rect">
            <a:avLst/>
          </a:prstGeom>
          <a:noFill/>
        </p:spPr>
        <p:txBody>
          <a:bodyPr wrap="none" rtlCol="0">
            <a:spAutoFit/>
          </a:bodyPr>
          <a:lstStyle/>
          <a:p>
            <a:r>
              <a:rPr lang="en-US" altLang="zh-CN" dirty="0" err="1" smtClean="0"/>
              <a:t>Gameover</a:t>
            </a:r>
            <a:endParaRPr lang="zh-CN" altLang="en-US" dirty="0"/>
          </a:p>
        </p:txBody>
      </p:sp>
      <p:sp>
        <p:nvSpPr>
          <p:cNvPr id="15" name="圆角矩形 14"/>
          <p:cNvSpPr/>
          <p:nvPr/>
        </p:nvSpPr>
        <p:spPr>
          <a:xfrm>
            <a:off x="2339752" y="5373216"/>
            <a:ext cx="2880320"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Adjust variables according to the game result</a:t>
            </a:r>
            <a:endParaRPr lang="zh-CN" altLang="en-US" dirty="0"/>
          </a:p>
        </p:txBody>
      </p:sp>
      <p:sp>
        <p:nvSpPr>
          <p:cNvPr id="16" name="日期占位符 15"/>
          <p:cNvSpPr>
            <a:spLocks noGrp="1"/>
          </p:cNvSpPr>
          <p:nvPr>
            <p:ph type="dt" sz="half" idx="10"/>
          </p:nvPr>
        </p:nvSpPr>
        <p:spPr/>
        <p:txBody>
          <a:bodyPr/>
          <a:lstStyle/>
          <a:p>
            <a:fld id="{56619C45-4284-4D4F-A9D5-4949AA235B18}" type="datetime1">
              <a:rPr lang="en-US" altLang="zh-CN" smtClean="0"/>
              <a:pPr/>
              <a:t>6/21/2019</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18" name="页脚占位符 17"/>
          <p:cNvSpPr>
            <a:spLocks noGrp="1"/>
          </p:cNvSpPr>
          <p:nvPr>
            <p:ph type="ftr" sz="quarter" idx="11"/>
          </p:nvPr>
        </p:nvSpPr>
        <p:spPr/>
        <p:txBody>
          <a:bodyPr/>
          <a:lstStyle/>
          <a:p>
            <a:r>
              <a:rPr lang="en-US" altLang="zh-CN" smtClean="0"/>
              <a:t>Artificial intelligence &amp; Education</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Q2: How AI related to education?</a:t>
            </a:r>
            <a:endParaRPr lang="zh-CN" altLang="en-US" dirty="0"/>
          </a:p>
        </p:txBody>
      </p:sp>
      <p:sp>
        <p:nvSpPr>
          <p:cNvPr id="4" name="圆角矩形 3"/>
          <p:cNvSpPr/>
          <p:nvPr/>
        </p:nvSpPr>
        <p:spPr>
          <a:xfrm>
            <a:off x="3419872" y="1484784"/>
            <a:ext cx="1800200"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Artificial intelligence</a:t>
            </a:r>
            <a:endParaRPr lang="zh-CN" altLang="en-US" dirty="0"/>
          </a:p>
        </p:txBody>
      </p:sp>
      <p:sp>
        <p:nvSpPr>
          <p:cNvPr id="5" name="圆角右箭头 4"/>
          <p:cNvSpPr/>
          <p:nvPr/>
        </p:nvSpPr>
        <p:spPr>
          <a:xfrm rot="5400000">
            <a:off x="5436096" y="1988840"/>
            <a:ext cx="1296144" cy="1440160"/>
          </a:xfrm>
          <a:prstGeom prst="bentArrow">
            <a:avLst>
              <a:gd name="adj1" fmla="val 12645"/>
              <a:gd name="adj2" fmla="val 13674"/>
              <a:gd name="adj3" fmla="val 15390"/>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6" name="圆角右箭头 5"/>
          <p:cNvSpPr/>
          <p:nvPr/>
        </p:nvSpPr>
        <p:spPr>
          <a:xfrm rot="16200000" flipH="1">
            <a:off x="1781690" y="1970838"/>
            <a:ext cx="1296144" cy="1476164"/>
          </a:xfrm>
          <a:prstGeom prst="bentArrow">
            <a:avLst>
              <a:gd name="adj1" fmla="val 15466"/>
              <a:gd name="adj2" fmla="val 16420"/>
              <a:gd name="adj3" fmla="val 16420"/>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TextBox 6"/>
          <p:cNvSpPr txBox="1"/>
          <p:nvPr/>
        </p:nvSpPr>
        <p:spPr>
          <a:xfrm>
            <a:off x="1187624" y="1340768"/>
            <a:ext cx="1975221" cy="646331"/>
          </a:xfrm>
          <a:prstGeom prst="rect">
            <a:avLst/>
          </a:prstGeom>
          <a:noFill/>
        </p:spPr>
        <p:txBody>
          <a:bodyPr wrap="none" rtlCol="0">
            <a:spAutoFit/>
          </a:bodyPr>
          <a:lstStyle/>
          <a:p>
            <a:r>
              <a:rPr lang="en-US" altLang="zh-CN" dirty="0" smtClean="0"/>
              <a:t>In terms of</a:t>
            </a:r>
          </a:p>
          <a:p>
            <a:r>
              <a:rPr lang="en-US" altLang="zh-CN" dirty="0" smtClean="0"/>
              <a:t>teaching quality</a:t>
            </a:r>
            <a:endParaRPr lang="zh-CN" altLang="en-US" dirty="0"/>
          </a:p>
        </p:txBody>
      </p:sp>
      <p:sp>
        <p:nvSpPr>
          <p:cNvPr id="8" name="TextBox 7"/>
          <p:cNvSpPr txBox="1"/>
          <p:nvPr/>
        </p:nvSpPr>
        <p:spPr>
          <a:xfrm>
            <a:off x="5364088" y="1412776"/>
            <a:ext cx="2350323" cy="646331"/>
          </a:xfrm>
          <a:prstGeom prst="rect">
            <a:avLst/>
          </a:prstGeom>
          <a:noFill/>
        </p:spPr>
        <p:txBody>
          <a:bodyPr wrap="none" rtlCol="0">
            <a:spAutoFit/>
          </a:bodyPr>
          <a:lstStyle/>
          <a:p>
            <a:r>
              <a:rPr lang="en-US" altLang="zh-CN" dirty="0" smtClean="0"/>
              <a:t>The need of talents</a:t>
            </a:r>
          </a:p>
          <a:p>
            <a:r>
              <a:rPr lang="en-US" altLang="zh-CN" dirty="0" smtClean="0"/>
              <a:t>in certain aspects</a:t>
            </a:r>
            <a:endParaRPr lang="zh-CN" altLang="en-US" dirty="0"/>
          </a:p>
        </p:txBody>
      </p:sp>
      <p:sp>
        <p:nvSpPr>
          <p:cNvPr id="9" name="圆角矩形 8"/>
          <p:cNvSpPr/>
          <p:nvPr/>
        </p:nvSpPr>
        <p:spPr>
          <a:xfrm>
            <a:off x="1187624" y="3645024"/>
            <a:ext cx="136815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Improve</a:t>
            </a:r>
          </a:p>
          <a:p>
            <a:pPr algn="ctr"/>
            <a:r>
              <a:rPr lang="en-US" altLang="zh-CN" dirty="0" smtClean="0"/>
              <a:t>teaching methods</a:t>
            </a:r>
            <a:endParaRPr lang="zh-CN" altLang="en-US" dirty="0"/>
          </a:p>
        </p:txBody>
      </p:sp>
      <p:sp>
        <p:nvSpPr>
          <p:cNvPr id="10" name="圆角矩形 9"/>
          <p:cNvSpPr/>
          <p:nvPr/>
        </p:nvSpPr>
        <p:spPr>
          <a:xfrm>
            <a:off x="5940152" y="3645024"/>
            <a:ext cx="17281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Guide the orientation of talents cultivation</a:t>
            </a:r>
            <a:endParaRPr lang="zh-CN" altLang="en-US" dirty="0"/>
          </a:p>
        </p:txBody>
      </p:sp>
      <p:sp>
        <p:nvSpPr>
          <p:cNvPr id="11" name="椭圆 10"/>
          <p:cNvSpPr/>
          <p:nvPr/>
        </p:nvSpPr>
        <p:spPr>
          <a:xfrm>
            <a:off x="539552" y="5301208"/>
            <a:ext cx="2880320" cy="64807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Efficiency</a:t>
            </a:r>
          </a:p>
          <a:p>
            <a:pPr algn="ctr"/>
            <a:r>
              <a:rPr lang="en-US" altLang="zh-CN" dirty="0" smtClean="0"/>
              <a:t>(education itself)</a:t>
            </a:r>
            <a:endParaRPr lang="zh-CN" altLang="en-US" dirty="0"/>
          </a:p>
        </p:txBody>
      </p:sp>
      <p:sp>
        <p:nvSpPr>
          <p:cNvPr id="12" name="椭圆 11"/>
          <p:cNvSpPr/>
          <p:nvPr/>
        </p:nvSpPr>
        <p:spPr>
          <a:xfrm>
            <a:off x="5796136" y="5301208"/>
            <a:ext cx="2007840" cy="64807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direction</a:t>
            </a:r>
            <a:endParaRPr lang="zh-CN" altLang="en-US" dirty="0"/>
          </a:p>
        </p:txBody>
      </p:sp>
      <p:sp>
        <p:nvSpPr>
          <p:cNvPr id="13" name="日期占位符 12"/>
          <p:cNvSpPr>
            <a:spLocks noGrp="1"/>
          </p:cNvSpPr>
          <p:nvPr>
            <p:ph type="dt" sz="half" idx="10"/>
          </p:nvPr>
        </p:nvSpPr>
        <p:spPr/>
        <p:txBody>
          <a:bodyPr/>
          <a:lstStyle/>
          <a:p>
            <a:fld id="{C075C800-65A2-408B-BEB3-CDC08E9261E5}" type="datetime1">
              <a:rPr lang="en-US" altLang="zh-CN" smtClean="0"/>
              <a:pPr/>
              <a:t>6/21/2019</a:t>
            </a:fld>
            <a:endParaRPr lang="zh-CN" altLang="en-US"/>
          </a:p>
        </p:txBody>
      </p:sp>
      <p:sp>
        <p:nvSpPr>
          <p:cNvPr id="14" name="灯片编号占位符 1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15" name="页脚占位符 14"/>
          <p:cNvSpPr>
            <a:spLocks noGrp="1"/>
          </p:cNvSpPr>
          <p:nvPr>
            <p:ph type="ftr" sz="quarter" idx="11"/>
          </p:nvPr>
        </p:nvSpPr>
        <p:spPr/>
        <p:txBody>
          <a:bodyPr/>
          <a:lstStyle/>
          <a:p>
            <a:r>
              <a:rPr lang="en-US" altLang="zh-CN" smtClean="0"/>
              <a:t>Artificial intelligence &amp; Education</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6" name="日期占位符 5"/>
          <p:cNvSpPr>
            <a:spLocks noGrp="1"/>
          </p:cNvSpPr>
          <p:nvPr>
            <p:ph type="dt" sz="half" idx="10"/>
          </p:nvPr>
        </p:nvSpPr>
        <p:spPr/>
        <p:txBody>
          <a:bodyPr/>
          <a:lstStyle/>
          <a:p>
            <a:fld id="{2DE8BE3A-319D-478C-A0A6-55E021F4F88D}" type="datetime1">
              <a:rPr lang="en-US" altLang="zh-CN" smtClean="0"/>
              <a:pPr/>
              <a:t>6/21/2019</a:t>
            </a:fld>
            <a:endParaRPr lang="zh-CN" altLang="en-US" dirty="0"/>
          </a:p>
        </p:txBody>
      </p:sp>
      <p:sp>
        <p:nvSpPr>
          <p:cNvPr id="8" name="页脚占位符 7"/>
          <p:cNvSpPr>
            <a:spLocks noGrp="1"/>
          </p:cNvSpPr>
          <p:nvPr>
            <p:ph type="ftr" sz="quarter" idx="11"/>
          </p:nvPr>
        </p:nvSpPr>
        <p:spPr/>
        <p:txBody>
          <a:bodyPr/>
          <a:lstStyle/>
          <a:p>
            <a:r>
              <a:rPr lang="en-US" altLang="zh-CN" dirty="0" smtClean="0"/>
              <a:t>Artificial intelligence &amp; Education</a:t>
            </a:r>
            <a:endParaRPr lang="zh-CN" altLang="en-US" dirty="0"/>
          </a:p>
        </p:txBody>
      </p:sp>
      <p:sp>
        <p:nvSpPr>
          <p:cNvPr id="2" name="内容占位符 1"/>
          <p:cNvSpPr>
            <a:spLocks noGrp="1"/>
          </p:cNvSpPr>
          <p:nvPr>
            <p:ph idx="1"/>
          </p:nvPr>
        </p:nvSpPr>
        <p:spPr>
          <a:xfrm>
            <a:off x="395536" y="1196752"/>
            <a:ext cx="8229600" cy="4525963"/>
          </a:xfrm>
        </p:spPr>
        <p:txBody>
          <a:bodyPr/>
          <a:lstStyle/>
          <a:p>
            <a:pPr lvl="1">
              <a:buNone/>
            </a:pPr>
            <a:r>
              <a:rPr lang="en-US" altLang="zh-CN" b="1" dirty="0" smtClean="0"/>
              <a:t>Big class size</a:t>
            </a:r>
          </a:p>
          <a:p>
            <a:r>
              <a:rPr lang="en-US" altLang="zh-CN" dirty="0" smtClean="0"/>
              <a:t>Learning situations and requirements vary from student to student.</a:t>
            </a:r>
          </a:p>
          <a:p>
            <a:pPr lvl="1"/>
            <a:r>
              <a:rPr lang="en-US" altLang="zh-CN" dirty="0" smtClean="0"/>
              <a:t>Make individual study plans;</a:t>
            </a:r>
          </a:p>
          <a:p>
            <a:pPr lvl="1"/>
            <a:r>
              <a:rPr lang="en-US" altLang="zh-CN" dirty="0" smtClean="0"/>
              <a:t>Keep tracking &amp; analyzing;</a:t>
            </a:r>
          </a:p>
          <a:p>
            <a:pPr lvl="1"/>
            <a:r>
              <a:rPr lang="en-US" altLang="zh-CN" dirty="0" smtClean="0"/>
              <a:t>Give feedback.</a:t>
            </a:r>
            <a:endParaRPr lang="zh-CN" altLang="en-US" dirty="0"/>
          </a:p>
        </p:txBody>
      </p:sp>
      <p:sp>
        <p:nvSpPr>
          <p:cNvPr id="3" name="标题 2"/>
          <p:cNvSpPr>
            <a:spLocks noGrp="1"/>
          </p:cNvSpPr>
          <p:nvPr>
            <p:ph type="title"/>
          </p:nvPr>
        </p:nvSpPr>
        <p:spPr/>
        <p:txBody>
          <a:bodyPr>
            <a:normAutofit/>
          </a:bodyPr>
          <a:lstStyle/>
          <a:p>
            <a:r>
              <a:rPr lang="en-US" altLang="zh-CN" sz="3600" dirty="0" smtClean="0"/>
              <a:t>Improving teaching method</a:t>
            </a:r>
            <a:endParaRPr lang="zh-CN" altLang="en-US" sz="3600" dirty="0"/>
          </a:p>
        </p:txBody>
      </p:sp>
      <p:pic>
        <p:nvPicPr>
          <p:cNvPr id="18434" name="Picture 2"/>
          <p:cNvPicPr>
            <a:picLocks noChangeAspect="1" noChangeArrowheads="1"/>
          </p:cNvPicPr>
          <p:nvPr/>
        </p:nvPicPr>
        <p:blipFill>
          <a:blip r:embed="rId3" cstate="print"/>
          <a:srcRect/>
          <a:stretch>
            <a:fillRect/>
          </a:stretch>
        </p:blipFill>
        <p:spPr bwMode="auto">
          <a:xfrm>
            <a:off x="179512" y="3731028"/>
            <a:ext cx="4490864" cy="3126972"/>
          </a:xfrm>
          <a:prstGeom prst="rect">
            <a:avLst/>
          </a:prstGeom>
          <a:noFill/>
          <a:ln w="9525">
            <a:noFill/>
            <a:miter lim="800000"/>
            <a:headEnd/>
            <a:tailEnd/>
          </a:ln>
        </p:spPr>
      </p:pic>
      <p:pic>
        <p:nvPicPr>
          <p:cNvPr id="18436" name="Picture 4" descr="C:\Users\葛睿凡\Desktop\南京大学\英语作业\essay\final\图片1.png"/>
          <p:cNvPicPr>
            <a:picLocks noChangeAspect="1" noChangeArrowheads="1"/>
          </p:cNvPicPr>
          <p:nvPr/>
        </p:nvPicPr>
        <p:blipFill>
          <a:blip r:embed="rId4" cstate="print"/>
          <a:srcRect l="14946" r="13208"/>
          <a:stretch>
            <a:fillRect/>
          </a:stretch>
        </p:blipFill>
        <p:spPr bwMode="auto">
          <a:xfrm>
            <a:off x="4644008" y="3717032"/>
            <a:ext cx="4499992" cy="314096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4184</TotalTime>
  <Words>1027</Words>
  <Application>Microsoft Office PowerPoint</Application>
  <PresentationFormat>全屏显示(4:3)</PresentationFormat>
  <Paragraphs>137</Paragraphs>
  <Slides>14</Slides>
  <Notes>13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聚合</vt:lpstr>
      <vt:lpstr>Artificial intelligence &amp; Education</vt:lpstr>
      <vt:lpstr> </vt:lpstr>
      <vt:lpstr>Artificial intelligence</vt:lpstr>
      <vt:lpstr>How can artificial intelligence affect education?</vt:lpstr>
      <vt:lpstr>Q1: What is AI?</vt:lpstr>
      <vt:lpstr>Q1: What is AI?</vt:lpstr>
      <vt:lpstr>Q1: What is AI?</vt:lpstr>
      <vt:lpstr>Q2: How AI related to education?</vt:lpstr>
      <vt:lpstr>Improving teaching method</vt:lpstr>
      <vt:lpstr>More researches on AI applied in education</vt:lpstr>
      <vt:lpstr>Talent-cultivation orientation </vt:lpstr>
      <vt:lpstr>AI’s influence on employment</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&amp; Education</dc:title>
  <dc:creator>Eric Justinger</dc:creator>
  <cp:lastModifiedBy>葛睿芃</cp:lastModifiedBy>
  <cp:revision>253</cp:revision>
  <dcterms:created xsi:type="dcterms:W3CDTF">2019-05-25T08:12:53Z</dcterms:created>
  <dcterms:modified xsi:type="dcterms:W3CDTF">2019-06-21T13:36:13Z</dcterms:modified>
</cp:coreProperties>
</file>