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551" autoAdjust="0"/>
  </p:normalViewPr>
  <p:slideViewPr>
    <p:cSldViewPr snapToGrid="0">
      <p:cViewPr varScale="1">
        <p:scale>
          <a:sx n="93" d="100"/>
          <a:sy n="93" d="100"/>
        </p:scale>
        <p:origin x="127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A6700-823A-4640-9DD9-BC7E35B704C8}" type="datetimeFigureOut">
              <a:rPr lang="en-CA" smtClean="0"/>
              <a:t>2021-10-27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193244-DB9E-456D-88AD-A04A0622FCE2}" type="slidenum">
              <a:rPr lang="en-CA" smtClean="0"/>
              <a:t>‹#›</a:t>
            </a:fld>
            <a:endParaRPr lang="en-CA"/>
          </a:p>
        </p:txBody>
      </p:sp>
    </p:spTree>
    <p:extLst>
      <p:ext uri="{BB962C8B-B14F-4D97-AF65-F5344CB8AC3E}">
        <p14:creationId xmlns:p14="http://schemas.microsoft.com/office/powerpoint/2010/main" val="4002057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everyone… I’m willing to bet most of you have either dealt with the CRA or heard of them to some extent… or got a scam call from someone pretending to be from the CRA. Most people complain about having to pay the CRA… but what if you could </a:t>
            </a:r>
            <a:r>
              <a:rPr lang="en-US" i="1" dirty="0"/>
              <a:t>take</a:t>
            </a:r>
            <a:r>
              <a:rPr lang="en-US" dirty="0"/>
              <a:t> money from them? As taxable income of course.</a:t>
            </a:r>
            <a:endParaRPr lang="en-CA" dirty="0"/>
          </a:p>
        </p:txBody>
      </p:sp>
      <p:sp>
        <p:nvSpPr>
          <p:cNvPr id="4" name="Slide Number Placeholder 3"/>
          <p:cNvSpPr>
            <a:spLocks noGrp="1"/>
          </p:cNvSpPr>
          <p:nvPr>
            <p:ph type="sldNum" sz="quarter" idx="5"/>
          </p:nvPr>
        </p:nvSpPr>
        <p:spPr/>
        <p:txBody>
          <a:bodyPr/>
          <a:lstStyle/>
          <a:p>
            <a:fld id="{5D193244-DB9E-456D-88AD-A04A0622FCE2}" type="slidenum">
              <a:rPr lang="en-CA" smtClean="0"/>
              <a:t>1</a:t>
            </a:fld>
            <a:endParaRPr lang="en-CA"/>
          </a:p>
        </p:txBody>
      </p:sp>
    </p:spTree>
    <p:extLst>
      <p:ext uri="{BB962C8B-B14F-4D97-AF65-F5344CB8AC3E}">
        <p14:creationId xmlns:p14="http://schemas.microsoft.com/office/powerpoint/2010/main" val="1517574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we’ll be going over some things you might not have known about the CRA like their history, what their IT branch does, what they’re like as an employer these days, the benefits of working for them, and the Information Technology Apprenticeship Program.</a:t>
            </a:r>
            <a:endParaRPr lang="en-CA" dirty="0"/>
          </a:p>
        </p:txBody>
      </p:sp>
      <p:sp>
        <p:nvSpPr>
          <p:cNvPr id="4" name="Slide Number Placeholder 3"/>
          <p:cNvSpPr>
            <a:spLocks noGrp="1"/>
          </p:cNvSpPr>
          <p:nvPr>
            <p:ph type="sldNum" sz="quarter" idx="5"/>
          </p:nvPr>
        </p:nvSpPr>
        <p:spPr/>
        <p:txBody>
          <a:bodyPr/>
          <a:lstStyle/>
          <a:p>
            <a:fld id="{5D193244-DB9E-456D-88AD-A04A0622FCE2}" type="slidenum">
              <a:rPr lang="en-CA" smtClean="0"/>
              <a:t>2</a:t>
            </a:fld>
            <a:endParaRPr lang="en-CA"/>
          </a:p>
        </p:txBody>
      </p:sp>
    </p:spTree>
    <p:extLst>
      <p:ext uri="{BB962C8B-B14F-4D97-AF65-F5344CB8AC3E}">
        <p14:creationId xmlns:p14="http://schemas.microsoft.com/office/powerpoint/2010/main" val="1148251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orbel" panose="020B0503020204020204" pitchFamily="34" charset="0"/>
                <a:ea typeface="Corbel" panose="020B0503020204020204" pitchFamily="34" charset="0"/>
                <a:cs typeface="Times New Roman" panose="02020603050405020304" pitchFamily="18" charset="0"/>
              </a:rPr>
              <a:t>A bit of background on the government agency…</a:t>
            </a:r>
          </a:p>
          <a:p>
            <a:r>
              <a:rPr lang="en-US" sz="1800" dirty="0">
                <a:effectLst/>
                <a:latin typeface="Corbel" panose="020B0503020204020204" pitchFamily="34" charset="0"/>
                <a:ea typeface="Corbel" panose="020B0503020204020204" pitchFamily="34" charset="0"/>
                <a:cs typeface="Times New Roman" panose="02020603050405020304" pitchFamily="18" charset="0"/>
              </a:rPr>
              <a:t>In 1999, the Canada Customs and Revenue Agency (CCRA) was established from what was previously known as the Department of National Revenue.</a:t>
            </a:r>
          </a:p>
          <a:p>
            <a:r>
              <a:rPr lang="en-US" sz="1800" dirty="0">
                <a:effectLst/>
                <a:latin typeface="Corbel" panose="020B0503020204020204" pitchFamily="34" charset="0"/>
                <a:ea typeface="Corbel" panose="020B0503020204020204" pitchFamily="34" charset="0"/>
                <a:cs typeface="Times New Roman" panose="02020603050405020304" pitchFamily="18" charset="0"/>
              </a:rPr>
              <a:t>In 2003, the </a:t>
            </a:r>
            <a:r>
              <a:rPr lang="en-US" sz="1200" dirty="0">
                <a:effectLst/>
                <a:latin typeface="Corbel" panose="020B0503020204020204" pitchFamily="34" charset="0"/>
                <a:ea typeface="Corbel" panose="020B0503020204020204" pitchFamily="34" charset="0"/>
                <a:cs typeface="Times New Roman" panose="02020603050405020304" pitchFamily="18" charset="0"/>
              </a:rPr>
              <a:t>Canada Revenue Agency was formed after splitting from the Border Services Agency.</a:t>
            </a:r>
          </a:p>
          <a:p>
            <a:r>
              <a:rPr lang="en-US" sz="1200" dirty="0">
                <a:effectLst/>
                <a:latin typeface="Corbel" panose="020B0503020204020204" pitchFamily="34" charset="0"/>
                <a:cs typeface="Times New Roman" panose="02020603050405020304" pitchFamily="18" charset="0"/>
              </a:rPr>
              <a:t>They’ve been responsible for </a:t>
            </a:r>
            <a:r>
              <a:rPr lang="en-US" sz="1800" dirty="0">
                <a:effectLst/>
                <a:latin typeface="Corbel" panose="020B0503020204020204" pitchFamily="34" charset="0"/>
                <a:ea typeface="Corbel" panose="020B0503020204020204" pitchFamily="34" charset="0"/>
                <a:cs typeface="Times New Roman" panose="02020603050405020304" pitchFamily="18" charset="0"/>
              </a:rPr>
              <a:t>overseeing the assessment and collection of taxes, while keeping Canadians informed about the tax system and its various benefit programs.</a:t>
            </a:r>
            <a:endParaRPr lang="en-CA" dirty="0"/>
          </a:p>
        </p:txBody>
      </p:sp>
      <p:sp>
        <p:nvSpPr>
          <p:cNvPr id="4" name="Slide Number Placeholder 3"/>
          <p:cNvSpPr>
            <a:spLocks noGrp="1"/>
          </p:cNvSpPr>
          <p:nvPr>
            <p:ph type="sldNum" sz="quarter" idx="5"/>
          </p:nvPr>
        </p:nvSpPr>
        <p:spPr/>
        <p:txBody>
          <a:bodyPr/>
          <a:lstStyle/>
          <a:p>
            <a:fld id="{5D193244-DB9E-456D-88AD-A04A0622FCE2}" type="slidenum">
              <a:rPr lang="en-CA" smtClean="0"/>
              <a:t>3</a:t>
            </a:fld>
            <a:endParaRPr lang="en-CA"/>
          </a:p>
        </p:txBody>
      </p:sp>
    </p:spTree>
    <p:extLst>
      <p:ext uri="{BB962C8B-B14F-4D97-AF65-F5344CB8AC3E}">
        <p14:creationId xmlns:p14="http://schemas.microsoft.com/office/powerpoint/2010/main" val="337953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orbel" panose="020B0503020204020204" pitchFamily="34" charset="0"/>
                <a:ea typeface="Corbel" panose="020B0503020204020204" pitchFamily="34" charset="0"/>
                <a:cs typeface="Times New Roman" panose="02020603050405020304" pitchFamily="18" charset="0"/>
              </a:rPr>
              <a:t>The CRA have many departments, but today we will focus on the IT branch.</a:t>
            </a:r>
          </a:p>
          <a:p>
            <a:r>
              <a:rPr lang="en-US" sz="1800" dirty="0">
                <a:effectLst/>
                <a:latin typeface="Corbel" panose="020B0503020204020204" pitchFamily="34" charset="0"/>
                <a:ea typeface="Corbel" panose="020B0503020204020204" pitchFamily="34" charset="0"/>
                <a:cs typeface="Times New Roman" panose="02020603050405020304" pitchFamily="18" charset="0"/>
              </a:rPr>
              <a:t>All sensitive information handled within the agency must be kept safe, so it is important for the IT branch to ensure the information and systems network is protected.</a:t>
            </a:r>
          </a:p>
          <a:p>
            <a:r>
              <a:rPr lang="en-US" sz="1800" dirty="0">
                <a:effectLst/>
                <a:latin typeface="Corbel" panose="020B0503020204020204" pitchFamily="34" charset="0"/>
                <a:cs typeface="Times New Roman" panose="02020603050405020304" pitchFamily="18" charset="0"/>
              </a:rPr>
              <a:t>They are also responsible for keeping things running smoothly through the different departments. And since they’re so reliant on thousands of computers, there’s bound to be some technical issues. They are also the ones helping those who might not know how to troubleshoot like employees and management. And lastly, with tech constantly evolving, it is their job to make sure the workplace is kept up to date.</a:t>
            </a:r>
            <a:endParaRPr lang="en-CA" dirty="0"/>
          </a:p>
        </p:txBody>
      </p:sp>
      <p:sp>
        <p:nvSpPr>
          <p:cNvPr id="4" name="Slide Number Placeholder 3"/>
          <p:cNvSpPr>
            <a:spLocks noGrp="1"/>
          </p:cNvSpPr>
          <p:nvPr>
            <p:ph type="sldNum" sz="quarter" idx="5"/>
          </p:nvPr>
        </p:nvSpPr>
        <p:spPr/>
        <p:txBody>
          <a:bodyPr/>
          <a:lstStyle/>
          <a:p>
            <a:fld id="{5D193244-DB9E-456D-88AD-A04A0622FCE2}" type="slidenum">
              <a:rPr lang="en-CA" smtClean="0"/>
              <a:t>4</a:t>
            </a:fld>
            <a:endParaRPr lang="en-CA"/>
          </a:p>
        </p:txBody>
      </p:sp>
    </p:spTree>
    <p:extLst>
      <p:ext uri="{BB962C8B-B14F-4D97-AF65-F5344CB8AC3E}">
        <p14:creationId xmlns:p14="http://schemas.microsoft.com/office/powerpoint/2010/main" val="1957598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media paints a negative image of the CRA, but they shouldn’t be overlooked as an employer. </a:t>
            </a:r>
          </a:p>
          <a:p>
            <a:r>
              <a:rPr lang="en-US" dirty="0"/>
              <a:t>They are currently listed as one of Canada’s Top 100 Employers. </a:t>
            </a:r>
          </a:p>
          <a:p>
            <a:r>
              <a:rPr lang="en-US" dirty="0"/>
              <a:t>These days they have over 45,000 people working for them, and over 3,000 working in Winnipeg.</a:t>
            </a:r>
          </a:p>
          <a:p>
            <a:r>
              <a:rPr lang="en-CA" dirty="0"/>
              <a:t>And as employers they promote a diverse and inclusive work environment.</a:t>
            </a:r>
          </a:p>
        </p:txBody>
      </p:sp>
      <p:sp>
        <p:nvSpPr>
          <p:cNvPr id="4" name="Slide Number Placeholder 3"/>
          <p:cNvSpPr>
            <a:spLocks noGrp="1"/>
          </p:cNvSpPr>
          <p:nvPr>
            <p:ph type="sldNum" sz="quarter" idx="5"/>
          </p:nvPr>
        </p:nvSpPr>
        <p:spPr/>
        <p:txBody>
          <a:bodyPr/>
          <a:lstStyle/>
          <a:p>
            <a:fld id="{5D193244-DB9E-456D-88AD-A04A0622FCE2}" type="slidenum">
              <a:rPr lang="en-CA" smtClean="0"/>
              <a:t>5</a:t>
            </a:fld>
            <a:endParaRPr lang="en-CA"/>
          </a:p>
        </p:txBody>
      </p:sp>
    </p:spTree>
    <p:extLst>
      <p:ext uri="{BB962C8B-B14F-4D97-AF65-F5344CB8AC3E}">
        <p14:creationId xmlns:p14="http://schemas.microsoft.com/office/powerpoint/2010/main" val="790742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Working for them can provide many benefits. </a:t>
            </a:r>
          </a:p>
          <a:p>
            <a:r>
              <a:rPr lang="en-US" dirty="0"/>
              <a:t>Due to the ongoing pandemic, they are supportive of work-from-home setups.</a:t>
            </a:r>
          </a:p>
          <a:p>
            <a:r>
              <a:rPr lang="en-US" dirty="0"/>
              <a:t>They provide a bilingual bonus for those who can speak French</a:t>
            </a:r>
          </a:p>
          <a:p>
            <a:r>
              <a:rPr lang="en-US" dirty="0"/>
              <a:t>And they can adjust your schedule to fit your lifestyle as they prioritize employee wellness.</a:t>
            </a:r>
          </a:p>
          <a:p>
            <a:r>
              <a:rPr lang="en-US" dirty="0"/>
              <a:t>They also provide health coverage through the Public Service Health Care Plan.</a:t>
            </a:r>
            <a:endParaRPr lang="en-CA" dirty="0"/>
          </a:p>
        </p:txBody>
      </p:sp>
      <p:sp>
        <p:nvSpPr>
          <p:cNvPr id="4" name="Slide Number Placeholder 3"/>
          <p:cNvSpPr>
            <a:spLocks noGrp="1"/>
          </p:cNvSpPr>
          <p:nvPr>
            <p:ph type="sldNum" sz="quarter" idx="5"/>
          </p:nvPr>
        </p:nvSpPr>
        <p:spPr/>
        <p:txBody>
          <a:bodyPr/>
          <a:lstStyle/>
          <a:p>
            <a:fld id="{5D193244-DB9E-456D-88AD-A04A0622FCE2}" type="slidenum">
              <a:rPr lang="en-CA" smtClean="0"/>
              <a:t>6</a:t>
            </a:fld>
            <a:endParaRPr lang="en-CA"/>
          </a:p>
        </p:txBody>
      </p:sp>
    </p:spTree>
    <p:extLst>
      <p:ext uri="{BB962C8B-B14F-4D97-AF65-F5344CB8AC3E}">
        <p14:creationId xmlns:p14="http://schemas.microsoft.com/office/powerpoint/2010/main" val="2412771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encourage BIT program graduates to look to the I.T.A.P. to try to get their foot in the door.</a:t>
            </a:r>
          </a:p>
          <a:p>
            <a:r>
              <a:rPr lang="en-US" b="0" i="0" dirty="0">
                <a:latin typeface="Grandview Display" panose="020B0502040204020203" pitchFamily="34" charset="0"/>
                <a:cs typeface="Times New Roman" panose="02020603050405020304" pitchFamily="18" charset="0"/>
              </a:rPr>
              <a:t>The I.T.A.P. is a 12-month recruitment program that will allow BIT graduates to obtain an entry level position while under the supervision of experienced staff.</a:t>
            </a:r>
          </a:p>
          <a:p>
            <a:r>
              <a:rPr lang="en-US" b="0" i="0" dirty="0">
                <a:latin typeface="Grandview Display" panose="020B0502040204020203" pitchFamily="34" charset="0"/>
                <a:cs typeface="Times New Roman" panose="02020603050405020304" pitchFamily="18" charset="0"/>
              </a:rPr>
              <a:t>You can find more about the program and when it might be opening on the CRA careers website.</a:t>
            </a:r>
          </a:p>
          <a:p>
            <a:r>
              <a:rPr lang="en-US" b="0" i="0" dirty="0">
                <a:latin typeface="Grandview Display" panose="020B0502040204020203" pitchFamily="34" charset="0"/>
                <a:cs typeface="Times New Roman" panose="02020603050405020304" pitchFamily="18" charset="0"/>
              </a:rPr>
              <a:t>Thank you for listening! And hopefully, your view of the CRA isn’t as bad as it </a:t>
            </a:r>
            <a:r>
              <a:rPr lang="en-US" b="0" i="0">
                <a:latin typeface="Grandview Display" panose="020B0502040204020203" pitchFamily="34" charset="0"/>
                <a:cs typeface="Times New Roman" panose="02020603050405020304" pitchFamily="18" charset="0"/>
              </a:rPr>
              <a:t>was before.</a:t>
            </a:r>
            <a:endParaRPr lang="en-CA" b="0" i="0" dirty="0"/>
          </a:p>
        </p:txBody>
      </p:sp>
      <p:sp>
        <p:nvSpPr>
          <p:cNvPr id="4" name="Slide Number Placeholder 3"/>
          <p:cNvSpPr>
            <a:spLocks noGrp="1"/>
          </p:cNvSpPr>
          <p:nvPr>
            <p:ph type="sldNum" sz="quarter" idx="5"/>
          </p:nvPr>
        </p:nvSpPr>
        <p:spPr/>
        <p:txBody>
          <a:bodyPr/>
          <a:lstStyle/>
          <a:p>
            <a:fld id="{5D193244-DB9E-456D-88AD-A04A0622FCE2}" type="slidenum">
              <a:rPr lang="en-CA" smtClean="0"/>
              <a:t>7</a:t>
            </a:fld>
            <a:endParaRPr lang="en-CA"/>
          </a:p>
        </p:txBody>
      </p:sp>
    </p:spTree>
    <p:extLst>
      <p:ext uri="{BB962C8B-B14F-4D97-AF65-F5344CB8AC3E}">
        <p14:creationId xmlns:p14="http://schemas.microsoft.com/office/powerpoint/2010/main" val="653622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D193244-DB9E-456D-88AD-A04A0622FCE2}" type="slidenum">
              <a:rPr lang="en-CA" smtClean="0"/>
              <a:t>8</a:t>
            </a:fld>
            <a:endParaRPr lang="en-CA"/>
          </a:p>
        </p:txBody>
      </p:sp>
    </p:spTree>
    <p:extLst>
      <p:ext uri="{BB962C8B-B14F-4D97-AF65-F5344CB8AC3E}">
        <p14:creationId xmlns:p14="http://schemas.microsoft.com/office/powerpoint/2010/main" val="4273548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A3F09D8C-A62F-4878-A569-E613FE2943DA}" type="datetimeFigureOut">
              <a:rPr lang="en-CA" smtClean="0"/>
              <a:t>2021-10-27</a:t>
            </a:fld>
            <a:endParaRPr lang="en-CA"/>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CA"/>
          </a:p>
        </p:txBody>
      </p:sp>
      <p:sp>
        <p:nvSpPr>
          <p:cNvPr id="6" name="Slide Number Placeholder 5"/>
          <p:cNvSpPr>
            <a:spLocks noGrp="1"/>
          </p:cNvSpPr>
          <p:nvPr>
            <p:ph type="sldNum" sz="quarter" idx="12"/>
          </p:nvPr>
        </p:nvSpPr>
        <p:spPr>
          <a:xfrm>
            <a:off x="10469880" y="320040"/>
            <a:ext cx="914400" cy="320040"/>
          </a:xfrm>
        </p:spPr>
        <p:txBody>
          <a:bodyPr/>
          <a:lstStyle/>
          <a:p>
            <a:fld id="{8B96ECAE-84C9-4D44-A219-A43864FA0683}" type="slidenum">
              <a:rPr lang="en-CA" smtClean="0"/>
              <a:t>‹#›</a:t>
            </a:fld>
            <a:endParaRPr lang="en-CA"/>
          </a:p>
        </p:txBody>
      </p:sp>
    </p:spTree>
    <p:extLst>
      <p:ext uri="{BB962C8B-B14F-4D97-AF65-F5344CB8AC3E}">
        <p14:creationId xmlns:p14="http://schemas.microsoft.com/office/powerpoint/2010/main" val="837452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F09D8C-A62F-4878-A569-E613FE2943DA}" type="datetimeFigureOut">
              <a:rPr lang="en-CA" smtClean="0"/>
              <a:t>2021-10-27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B96ECAE-84C9-4D44-A219-A43864FA0683}" type="slidenum">
              <a:rPr lang="en-CA" smtClean="0"/>
              <a:t>‹#›</a:t>
            </a:fld>
            <a:endParaRPr lang="en-CA"/>
          </a:p>
        </p:txBody>
      </p:sp>
    </p:spTree>
    <p:extLst>
      <p:ext uri="{BB962C8B-B14F-4D97-AF65-F5344CB8AC3E}">
        <p14:creationId xmlns:p14="http://schemas.microsoft.com/office/powerpoint/2010/main" val="20023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A3F09D8C-A62F-4878-A569-E613FE2943DA}" type="datetimeFigureOut">
              <a:rPr lang="en-CA" smtClean="0"/>
              <a:t>2021-10-27</a:t>
            </a:fld>
            <a:endParaRPr lang="en-CA"/>
          </a:p>
        </p:txBody>
      </p:sp>
      <p:sp>
        <p:nvSpPr>
          <p:cNvPr id="5" name="Footer Placeholder 4"/>
          <p:cNvSpPr>
            <a:spLocks noGrp="1"/>
          </p:cNvSpPr>
          <p:nvPr>
            <p:ph type="ftr" sz="quarter" idx="11"/>
          </p:nvPr>
        </p:nvSpPr>
        <p:spPr>
          <a:xfrm>
            <a:off x="804672" y="6227064"/>
            <a:ext cx="10588752" cy="320040"/>
          </a:xfrm>
        </p:spPr>
        <p:txBody>
          <a:bodyPr/>
          <a:lstStyle/>
          <a:p>
            <a:endParaRPr lang="en-CA"/>
          </a:p>
        </p:txBody>
      </p:sp>
      <p:sp>
        <p:nvSpPr>
          <p:cNvPr id="6" name="Slide Number Placeholder 5"/>
          <p:cNvSpPr>
            <a:spLocks noGrp="1"/>
          </p:cNvSpPr>
          <p:nvPr>
            <p:ph type="sldNum" sz="quarter" idx="12"/>
          </p:nvPr>
        </p:nvSpPr>
        <p:spPr>
          <a:xfrm>
            <a:off x="10469880" y="320040"/>
            <a:ext cx="914400" cy="320040"/>
          </a:xfrm>
        </p:spPr>
        <p:txBody>
          <a:bodyPr/>
          <a:lstStyle/>
          <a:p>
            <a:fld id="{8B96ECAE-84C9-4D44-A219-A43864FA0683}" type="slidenum">
              <a:rPr lang="en-CA" smtClean="0"/>
              <a:t>‹#›</a:t>
            </a:fld>
            <a:endParaRPr lang="en-CA"/>
          </a:p>
        </p:txBody>
      </p:sp>
    </p:spTree>
    <p:extLst>
      <p:ext uri="{BB962C8B-B14F-4D97-AF65-F5344CB8AC3E}">
        <p14:creationId xmlns:p14="http://schemas.microsoft.com/office/powerpoint/2010/main" val="3253466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F09D8C-A62F-4878-A569-E613FE2943DA}" type="datetimeFigureOut">
              <a:rPr lang="en-CA" smtClean="0"/>
              <a:t>2021-10-27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B96ECAE-84C9-4D44-A219-A43864FA0683}" type="slidenum">
              <a:rPr lang="en-CA" smtClean="0"/>
              <a:t>‹#›</a:t>
            </a:fld>
            <a:endParaRPr lang="en-CA"/>
          </a:p>
        </p:txBody>
      </p:sp>
    </p:spTree>
    <p:extLst>
      <p:ext uri="{BB962C8B-B14F-4D97-AF65-F5344CB8AC3E}">
        <p14:creationId xmlns:p14="http://schemas.microsoft.com/office/powerpoint/2010/main" val="20670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A3F09D8C-A62F-4878-A569-E613FE2943DA}" type="datetimeFigureOut">
              <a:rPr lang="en-CA" smtClean="0"/>
              <a:t>2021-10-27</a:t>
            </a:fld>
            <a:endParaRPr lang="en-CA"/>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CA"/>
          </a:p>
        </p:txBody>
      </p:sp>
      <p:sp>
        <p:nvSpPr>
          <p:cNvPr id="6" name="Slide Number Placeholder 5"/>
          <p:cNvSpPr>
            <a:spLocks noGrp="1"/>
          </p:cNvSpPr>
          <p:nvPr>
            <p:ph type="sldNum" sz="quarter" idx="12"/>
          </p:nvPr>
        </p:nvSpPr>
        <p:spPr>
          <a:xfrm>
            <a:off x="10469880" y="320040"/>
            <a:ext cx="914400" cy="320040"/>
          </a:xfrm>
        </p:spPr>
        <p:txBody>
          <a:bodyPr/>
          <a:lstStyle/>
          <a:p>
            <a:fld id="{8B96ECAE-84C9-4D44-A219-A43864FA0683}" type="slidenum">
              <a:rPr lang="en-CA" smtClean="0"/>
              <a:t>‹#›</a:t>
            </a:fld>
            <a:endParaRPr lang="en-CA"/>
          </a:p>
        </p:txBody>
      </p:sp>
    </p:spTree>
    <p:extLst>
      <p:ext uri="{BB962C8B-B14F-4D97-AF65-F5344CB8AC3E}">
        <p14:creationId xmlns:p14="http://schemas.microsoft.com/office/powerpoint/2010/main" val="3983817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A3F09D8C-A62F-4878-A569-E613FE2943DA}" type="datetimeFigureOut">
              <a:rPr lang="en-CA" smtClean="0"/>
              <a:t>2021-10-27</a:t>
            </a:fld>
            <a:endParaRPr lang="en-CA"/>
          </a:p>
        </p:txBody>
      </p:sp>
      <p:sp>
        <p:nvSpPr>
          <p:cNvPr id="6" name="Footer Placeholder 5"/>
          <p:cNvSpPr>
            <a:spLocks noGrp="1"/>
          </p:cNvSpPr>
          <p:nvPr>
            <p:ph type="ftr" sz="quarter" idx="11"/>
          </p:nvPr>
        </p:nvSpPr>
        <p:spPr>
          <a:xfrm>
            <a:off x="804672" y="6227064"/>
            <a:ext cx="10588752" cy="320040"/>
          </a:xfrm>
        </p:spPr>
        <p:txBody>
          <a:bodyPr/>
          <a:lstStyle/>
          <a:p>
            <a:endParaRPr lang="en-CA"/>
          </a:p>
        </p:txBody>
      </p:sp>
      <p:sp>
        <p:nvSpPr>
          <p:cNvPr id="7" name="Slide Number Placeholder 6"/>
          <p:cNvSpPr>
            <a:spLocks noGrp="1"/>
          </p:cNvSpPr>
          <p:nvPr>
            <p:ph type="sldNum" sz="quarter" idx="12"/>
          </p:nvPr>
        </p:nvSpPr>
        <p:spPr>
          <a:xfrm>
            <a:off x="10469880" y="320040"/>
            <a:ext cx="914400" cy="320040"/>
          </a:xfrm>
        </p:spPr>
        <p:txBody>
          <a:bodyPr/>
          <a:lstStyle/>
          <a:p>
            <a:fld id="{8B96ECAE-84C9-4D44-A219-A43864FA0683}" type="slidenum">
              <a:rPr lang="en-CA" smtClean="0"/>
              <a:t>‹#›</a:t>
            </a:fld>
            <a:endParaRPr lang="en-CA"/>
          </a:p>
        </p:txBody>
      </p:sp>
    </p:spTree>
    <p:extLst>
      <p:ext uri="{BB962C8B-B14F-4D97-AF65-F5344CB8AC3E}">
        <p14:creationId xmlns:p14="http://schemas.microsoft.com/office/powerpoint/2010/main" val="3349128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A3F09D8C-A62F-4878-A569-E613FE2943DA}" type="datetimeFigureOut">
              <a:rPr lang="en-CA" smtClean="0"/>
              <a:t>2021-10-27</a:t>
            </a:fld>
            <a:endParaRPr lang="en-CA"/>
          </a:p>
        </p:txBody>
      </p:sp>
      <p:sp>
        <p:nvSpPr>
          <p:cNvPr id="8" name="Footer Placeholder 7"/>
          <p:cNvSpPr>
            <a:spLocks noGrp="1"/>
          </p:cNvSpPr>
          <p:nvPr>
            <p:ph type="ftr" sz="quarter" idx="11"/>
          </p:nvPr>
        </p:nvSpPr>
        <p:spPr>
          <a:xfrm>
            <a:off x="804672" y="6227064"/>
            <a:ext cx="10588752" cy="320040"/>
          </a:xfrm>
        </p:spPr>
        <p:txBody>
          <a:bodyPr/>
          <a:lstStyle/>
          <a:p>
            <a:endParaRPr lang="en-CA"/>
          </a:p>
        </p:txBody>
      </p:sp>
      <p:sp>
        <p:nvSpPr>
          <p:cNvPr id="9" name="Slide Number Placeholder 8"/>
          <p:cNvSpPr>
            <a:spLocks noGrp="1"/>
          </p:cNvSpPr>
          <p:nvPr>
            <p:ph type="sldNum" sz="quarter" idx="12"/>
          </p:nvPr>
        </p:nvSpPr>
        <p:spPr>
          <a:xfrm>
            <a:off x="10469880" y="320040"/>
            <a:ext cx="914400" cy="320040"/>
          </a:xfrm>
        </p:spPr>
        <p:txBody>
          <a:bodyPr/>
          <a:lstStyle/>
          <a:p>
            <a:fld id="{8B96ECAE-84C9-4D44-A219-A43864FA0683}" type="slidenum">
              <a:rPr lang="en-CA" smtClean="0"/>
              <a:t>‹#›</a:t>
            </a:fld>
            <a:endParaRPr lang="en-CA"/>
          </a:p>
        </p:txBody>
      </p:sp>
    </p:spTree>
    <p:extLst>
      <p:ext uri="{BB962C8B-B14F-4D97-AF65-F5344CB8AC3E}">
        <p14:creationId xmlns:p14="http://schemas.microsoft.com/office/powerpoint/2010/main" val="4243250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F09D8C-A62F-4878-A569-E613FE2943DA}" type="datetimeFigureOut">
              <a:rPr lang="en-CA" smtClean="0"/>
              <a:t>2021-10-27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B96ECAE-84C9-4D44-A219-A43864FA0683}" type="slidenum">
              <a:rPr lang="en-CA" smtClean="0"/>
              <a:t>‹#›</a:t>
            </a:fld>
            <a:endParaRPr lang="en-CA"/>
          </a:p>
        </p:txBody>
      </p:sp>
    </p:spTree>
    <p:extLst>
      <p:ext uri="{BB962C8B-B14F-4D97-AF65-F5344CB8AC3E}">
        <p14:creationId xmlns:p14="http://schemas.microsoft.com/office/powerpoint/2010/main" val="3554459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A3F09D8C-A62F-4878-A569-E613FE2943DA}" type="datetimeFigureOut">
              <a:rPr lang="en-CA" smtClean="0"/>
              <a:t>2021-10-27</a:t>
            </a:fld>
            <a:endParaRPr lang="en-CA"/>
          </a:p>
        </p:txBody>
      </p:sp>
      <p:sp>
        <p:nvSpPr>
          <p:cNvPr id="3" name="Footer Placeholder 2"/>
          <p:cNvSpPr>
            <a:spLocks noGrp="1"/>
          </p:cNvSpPr>
          <p:nvPr>
            <p:ph type="ftr" sz="quarter" idx="11"/>
          </p:nvPr>
        </p:nvSpPr>
        <p:spPr>
          <a:xfrm>
            <a:off x="804672" y="6227064"/>
            <a:ext cx="10588752" cy="320040"/>
          </a:xfrm>
        </p:spPr>
        <p:txBody>
          <a:bodyPr/>
          <a:lstStyle/>
          <a:p>
            <a:endParaRPr lang="en-CA"/>
          </a:p>
        </p:txBody>
      </p:sp>
      <p:sp>
        <p:nvSpPr>
          <p:cNvPr id="4" name="Slide Number Placeholder 3"/>
          <p:cNvSpPr>
            <a:spLocks noGrp="1"/>
          </p:cNvSpPr>
          <p:nvPr>
            <p:ph type="sldNum" sz="quarter" idx="12"/>
          </p:nvPr>
        </p:nvSpPr>
        <p:spPr>
          <a:xfrm>
            <a:off x="10469880" y="320040"/>
            <a:ext cx="914400" cy="320040"/>
          </a:xfrm>
        </p:spPr>
        <p:txBody>
          <a:bodyPr/>
          <a:lstStyle/>
          <a:p>
            <a:fld id="{8B96ECAE-84C9-4D44-A219-A43864FA0683}" type="slidenum">
              <a:rPr lang="en-CA" smtClean="0"/>
              <a:t>‹#›</a:t>
            </a:fld>
            <a:endParaRPr lang="en-CA"/>
          </a:p>
        </p:txBody>
      </p:sp>
    </p:spTree>
    <p:extLst>
      <p:ext uri="{BB962C8B-B14F-4D97-AF65-F5344CB8AC3E}">
        <p14:creationId xmlns:p14="http://schemas.microsoft.com/office/powerpoint/2010/main" val="345670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F09D8C-A62F-4878-A569-E613FE2943DA}" type="datetimeFigureOut">
              <a:rPr lang="en-CA" smtClean="0"/>
              <a:t>2021-10-27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B96ECAE-84C9-4D44-A219-A43864FA0683}" type="slidenum">
              <a:rPr lang="en-CA" smtClean="0"/>
              <a:t>‹#›</a:t>
            </a:fld>
            <a:endParaRPr lang="en-CA"/>
          </a:p>
        </p:txBody>
      </p:sp>
    </p:spTree>
    <p:extLst>
      <p:ext uri="{BB962C8B-B14F-4D97-AF65-F5344CB8AC3E}">
        <p14:creationId xmlns:p14="http://schemas.microsoft.com/office/powerpoint/2010/main" val="814572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A3F09D8C-A62F-4878-A569-E613FE2943DA}" type="datetimeFigureOut">
              <a:rPr lang="en-CA" smtClean="0"/>
              <a:t>2021-10-27</a:t>
            </a:fld>
            <a:endParaRPr lang="en-CA"/>
          </a:p>
        </p:txBody>
      </p:sp>
      <p:sp>
        <p:nvSpPr>
          <p:cNvPr id="6" name="Footer Placeholder 5"/>
          <p:cNvSpPr>
            <a:spLocks noGrp="1"/>
          </p:cNvSpPr>
          <p:nvPr>
            <p:ph type="ftr" sz="quarter" idx="11"/>
          </p:nvPr>
        </p:nvSpPr>
        <p:spPr>
          <a:xfrm>
            <a:off x="804672" y="6227064"/>
            <a:ext cx="5942203" cy="320040"/>
          </a:xfrm>
        </p:spPr>
        <p:txBody>
          <a:bodyPr/>
          <a:lstStyle/>
          <a:p>
            <a:endParaRPr lang="en-CA"/>
          </a:p>
        </p:txBody>
      </p:sp>
      <p:sp>
        <p:nvSpPr>
          <p:cNvPr id="7" name="Slide Number Placeholder 6"/>
          <p:cNvSpPr>
            <a:spLocks noGrp="1"/>
          </p:cNvSpPr>
          <p:nvPr>
            <p:ph type="sldNum" sz="quarter" idx="12"/>
          </p:nvPr>
        </p:nvSpPr>
        <p:spPr>
          <a:xfrm>
            <a:off x="5828377" y="320040"/>
            <a:ext cx="914400" cy="320040"/>
          </a:xfrm>
        </p:spPr>
        <p:txBody>
          <a:bodyPr/>
          <a:lstStyle/>
          <a:p>
            <a:fld id="{8B96ECAE-84C9-4D44-A219-A43864FA0683}" type="slidenum">
              <a:rPr lang="en-CA" smtClean="0"/>
              <a:t>‹#›</a:t>
            </a:fld>
            <a:endParaRPr lang="en-CA"/>
          </a:p>
        </p:txBody>
      </p:sp>
    </p:spTree>
    <p:extLst>
      <p:ext uri="{BB962C8B-B14F-4D97-AF65-F5344CB8AC3E}">
        <p14:creationId xmlns:p14="http://schemas.microsoft.com/office/powerpoint/2010/main" val="1923113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A3F09D8C-A62F-4878-A569-E613FE2943DA}" type="datetimeFigureOut">
              <a:rPr lang="en-CA" smtClean="0"/>
              <a:t>2021-10-27</a:t>
            </a:fld>
            <a:endParaRPr lang="en-CA"/>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8B96ECAE-84C9-4D44-A219-A43864FA0683}" type="slidenum">
              <a:rPr lang="en-CA" smtClean="0"/>
              <a:t>‹#›</a:t>
            </a:fld>
            <a:endParaRPr lang="en-CA"/>
          </a:p>
        </p:txBody>
      </p:sp>
    </p:spTree>
    <p:extLst>
      <p:ext uri="{BB962C8B-B14F-4D97-AF65-F5344CB8AC3E}">
        <p14:creationId xmlns:p14="http://schemas.microsoft.com/office/powerpoint/2010/main" val="31536926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hyperlink" Target="https://www.pxfuel.com/en/free-photo-oblhj" TargetMode="External"/><Relationship Id="rId3" Type="http://schemas.openxmlformats.org/officeDocument/2006/relationships/hyperlink" Target="https://www.canada.ca/en/revenue-agency/corporate/about-canada-revenue-agency-cra/ministerial-transition-2019/booktwo.html#toc32" TargetMode="External"/><Relationship Id="rId7" Type="http://schemas.openxmlformats.org/officeDocument/2006/relationships/hyperlink" Target="https://www.canada.ca/en/revenue-agency/corporate/careers-cra/browse-job-types/information-technology-apprenticeship-program-itap.html"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hyperlink" Target="https://www.canada.ca/en/revenue-agency/corporate/careers-cra/careers-cra-1-why-work-us.html" TargetMode="External"/><Relationship Id="rId5" Type="http://schemas.openxmlformats.org/officeDocument/2006/relationships/hyperlink" Target="https://www-proquest-com.athena.rrc.mb.ca:2047/docview/2513078924/CE40B81610FC4C0EPQ/3?accountid=27164" TargetMode="External"/><Relationship Id="rId10" Type="http://schemas.openxmlformats.org/officeDocument/2006/relationships/hyperlink" Target="https://pxhere.com/en/photo/689275?utm_content=shareClip&amp;utm_medium=referral&amp;utm_source=pxhere" TargetMode="External"/><Relationship Id="rId4" Type="http://schemas.openxmlformats.org/officeDocument/2006/relationships/hyperlink" Target="https://www.tbs-sct.gc.ca/ems-sgd/edb-bdd/index-eng.html#orgs/dept/46/infograph/people" TargetMode="External"/><Relationship Id="rId9" Type="http://schemas.openxmlformats.org/officeDocument/2006/relationships/hyperlink" Target="https://www.winnipegarchitecture.ca/wp-content/uploads/2013/02/RTC0011.jp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FCD49-1B37-425D-B108-881E204D1500}"/>
              </a:ext>
            </a:extLst>
          </p:cNvPr>
          <p:cNvSpPr>
            <a:spLocks noGrp="1"/>
          </p:cNvSpPr>
          <p:nvPr>
            <p:ph type="ctrTitle"/>
          </p:nvPr>
        </p:nvSpPr>
        <p:spPr>
          <a:xfrm>
            <a:off x="1759236" y="2075504"/>
            <a:ext cx="8679915" cy="2095443"/>
          </a:xfrm>
        </p:spPr>
        <p:txBody>
          <a:bodyPr/>
          <a:lstStyle/>
          <a:p>
            <a:r>
              <a:rPr lang="en-US" b="1" dirty="0">
                <a:effectLst>
                  <a:outerShdw blurRad="38100" dist="38100" dir="2700000" algn="tl">
                    <a:srgbClr val="000000">
                      <a:alpha val="43137"/>
                    </a:srgbClr>
                  </a:outerShdw>
                </a:effectLst>
                <a:latin typeface="Grandview Display" panose="020B0502040204020203" pitchFamily="34" charset="0"/>
              </a:rPr>
              <a:t>Canada Revenue Agency</a:t>
            </a:r>
            <a:br>
              <a:rPr lang="en-US" dirty="0">
                <a:effectLst>
                  <a:outerShdw blurRad="38100" dist="38100" dir="2700000" algn="tl">
                    <a:srgbClr val="000000">
                      <a:alpha val="43137"/>
                    </a:srgbClr>
                  </a:outerShdw>
                </a:effectLst>
                <a:latin typeface="Grandview Display" panose="020B0502040204020203" pitchFamily="34" charset="0"/>
              </a:rPr>
            </a:br>
            <a:r>
              <a:rPr lang="en-US" dirty="0">
                <a:effectLst>
                  <a:outerShdw blurRad="38100" dist="38100" dir="2700000" algn="tl">
                    <a:srgbClr val="000000">
                      <a:alpha val="43137"/>
                    </a:srgbClr>
                  </a:outerShdw>
                </a:effectLst>
                <a:latin typeface="Grandview Display" panose="020B0502040204020203" pitchFamily="34" charset="0"/>
              </a:rPr>
              <a:t>IT Branch</a:t>
            </a:r>
            <a:endParaRPr lang="en-CA" dirty="0">
              <a:effectLst>
                <a:outerShdw blurRad="38100" dist="38100" dir="2700000" algn="tl">
                  <a:srgbClr val="000000">
                    <a:alpha val="43137"/>
                  </a:srgbClr>
                </a:outerShdw>
              </a:effectLst>
              <a:latin typeface="Grandview Display" panose="020B0502040204020203" pitchFamily="34" charset="0"/>
            </a:endParaRPr>
          </a:p>
        </p:txBody>
      </p:sp>
      <p:sp>
        <p:nvSpPr>
          <p:cNvPr id="3" name="Subtitle 2">
            <a:extLst>
              <a:ext uri="{FF2B5EF4-FFF2-40B4-BE49-F238E27FC236}">
                <a16:creationId xmlns:a16="http://schemas.microsoft.com/office/drawing/2014/main" id="{4ACED75A-82E3-4E49-A6C8-AD1B3140280B}"/>
              </a:ext>
            </a:extLst>
          </p:cNvPr>
          <p:cNvSpPr>
            <a:spLocks noGrp="1"/>
          </p:cNvSpPr>
          <p:nvPr>
            <p:ph type="subTitle" idx="1"/>
          </p:nvPr>
        </p:nvSpPr>
        <p:spPr>
          <a:xfrm>
            <a:off x="1759237" y="4347411"/>
            <a:ext cx="8673427" cy="881442"/>
          </a:xfrm>
        </p:spPr>
        <p:txBody>
          <a:bodyPr>
            <a:normAutofit/>
          </a:bodyPr>
          <a:lstStyle/>
          <a:p>
            <a:r>
              <a:rPr lang="en-US" sz="2000" dirty="0">
                <a:latin typeface="Grandview Display" panose="020B0502040204020203" pitchFamily="34" charset="0"/>
              </a:rPr>
              <a:t>CJ Vergel</a:t>
            </a:r>
            <a:endParaRPr lang="en-CA" sz="2000" dirty="0">
              <a:latin typeface="Grandview Display" panose="020B0502040204020203" pitchFamily="34" charset="0"/>
            </a:endParaRPr>
          </a:p>
        </p:txBody>
      </p:sp>
    </p:spTree>
    <p:extLst>
      <p:ext uri="{BB962C8B-B14F-4D97-AF65-F5344CB8AC3E}">
        <p14:creationId xmlns:p14="http://schemas.microsoft.com/office/powerpoint/2010/main" val="191061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D192C9E-5048-45EF-872F-57480C35B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red and white flag&#10;&#10;Description automatically generated with medium confidence">
            <a:extLst>
              <a:ext uri="{FF2B5EF4-FFF2-40B4-BE49-F238E27FC236}">
                <a16:creationId xmlns:a16="http://schemas.microsoft.com/office/drawing/2014/main" id="{C4844CC6-AA79-4C34-B2B3-86F67E40ED88}"/>
              </a:ext>
            </a:extLst>
          </p:cNvPr>
          <p:cNvPicPr>
            <a:picLocks noChangeAspect="1"/>
          </p:cNvPicPr>
          <p:nvPr/>
        </p:nvPicPr>
        <p:blipFill rotWithShape="1">
          <a:blip r:embed="rId3">
            <a:extLst>
              <a:ext uri="{28A0092B-C50C-407E-A947-70E740481C1C}">
                <a14:useLocalDpi xmlns:a14="http://schemas.microsoft.com/office/drawing/2010/main" val="0"/>
              </a:ext>
            </a:extLst>
          </a:blip>
          <a:srcRect t="13140" r="-1" b="16764"/>
          <a:stretch/>
        </p:blipFill>
        <p:spPr>
          <a:xfrm>
            <a:off x="20" y="227"/>
            <a:ext cx="12191675" cy="6858000"/>
          </a:xfrm>
          <a:prstGeom prst="rect">
            <a:avLst/>
          </a:prstGeom>
        </p:spPr>
      </p:pic>
      <p:sp>
        <p:nvSpPr>
          <p:cNvPr id="12" name="Rectangle 11">
            <a:extLst>
              <a:ext uri="{FF2B5EF4-FFF2-40B4-BE49-F238E27FC236}">
                <a16:creationId xmlns:a16="http://schemas.microsoft.com/office/drawing/2014/main" id="{A5B0CC4D-5179-42F0-9DDF-8ACC5138D8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4140" y="0"/>
            <a:ext cx="4637860" cy="6858000"/>
          </a:xfrm>
          <a:prstGeom prst="rect">
            <a:avLst/>
          </a:prstGeom>
          <a:solidFill>
            <a:srgbClr val="000001">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B39D17-872D-4673-926B-43DB210DE7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5" name="Freeform 5">
              <a:extLst>
                <a:ext uri="{FF2B5EF4-FFF2-40B4-BE49-F238E27FC236}">
                  <a16:creationId xmlns:a16="http://schemas.microsoft.com/office/drawing/2014/main" id="{E91F46A2-9027-47B1-81AC-B681A7EB1B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6">
              <a:extLst>
                <a:ext uri="{FF2B5EF4-FFF2-40B4-BE49-F238E27FC236}">
                  <a16:creationId xmlns:a16="http://schemas.microsoft.com/office/drawing/2014/main" id="{91A775EB-F401-4675-98C6-EA8D348DB7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8B678940-C09A-4DAF-8A23-3E073615BA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8">
              <a:extLst>
                <a:ext uri="{FF2B5EF4-FFF2-40B4-BE49-F238E27FC236}">
                  <a16:creationId xmlns:a16="http://schemas.microsoft.com/office/drawing/2014/main" id="{D5B38FE5-759F-453D-AA7C-DF093B81F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9">
              <a:extLst>
                <a:ext uri="{FF2B5EF4-FFF2-40B4-BE49-F238E27FC236}">
                  <a16:creationId xmlns:a16="http://schemas.microsoft.com/office/drawing/2014/main" id="{C699EAC8-25D2-4368-B81F-DC066A9C26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a:extLst>
                <a:ext uri="{FF2B5EF4-FFF2-40B4-BE49-F238E27FC236}">
                  <a16:creationId xmlns:a16="http://schemas.microsoft.com/office/drawing/2014/main" id="{87F2AC8F-8B5C-42DE-8010-094EDBF4F2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a:extLst>
                <a:ext uri="{FF2B5EF4-FFF2-40B4-BE49-F238E27FC236}">
                  <a16:creationId xmlns:a16="http://schemas.microsoft.com/office/drawing/2014/main" id="{380024C9-12A5-4CBA-BFE1-5379F4739D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a:extLst>
                <a:ext uri="{FF2B5EF4-FFF2-40B4-BE49-F238E27FC236}">
                  <a16:creationId xmlns:a16="http://schemas.microsoft.com/office/drawing/2014/main" id="{6547D7F5-EC68-423A-9CAA-19C0F64447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a:extLst>
                <a:ext uri="{FF2B5EF4-FFF2-40B4-BE49-F238E27FC236}">
                  <a16:creationId xmlns:a16="http://schemas.microsoft.com/office/drawing/2014/main" id="{129C709E-63C7-4EE8-9417-D9D533454F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a:extLst>
                <a:ext uri="{FF2B5EF4-FFF2-40B4-BE49-F238E27FC236}">
                  <a16:creationId xmlns:a16="http://schemas.microsoft.com/office/drawing/2014/main" id="{54535523-518D-4476-BC08-B550F38158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a:extLst>
                <a:ext uri="{FF2B5EF4-FFF2-40B4-BE49-F238E27FC236}">
                  <a16:creationId xmlns:a16="http://schemas.microsoft.com/office/drawing/2014/main" id="{E59931F0-6802-4831-B2D9-DB8D4A9E6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a:extLst>
                <a:ext uri="{FF2B5EF4-FFF2-40B4-BE49-F238E27FC236}">
                  <a16:creationId xmlns:a16="http://schemas.microsoft.com/office/drawing/2014/main" id="{13170608-129C-4652-94B9-00C2C030B1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a:extLst>
                <a:ext uri="{FF2B5EF4-FFF2-40B4-BE49-F238E27FC236}">
                  <a16:creationId xmlns:a16="http://schemas.microsoft.com/office/drawing/2014/main" id="{A7C48A66-791B-4694-B397-B61878AEE5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a:extLst>
                <a:ext uri="{FF2B5EF4-FFF2-40B4-BE49-F238E27FC236}">
                  <a16:creationId xmlns:a16="http://schemas.microsoft.com/office/drawing/2014/main" id="{16C4882A-679F-493B-A951-CD3DB5416B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9">
              <a:extLst>
                <a:ext uri="{FF2B5EF4-FFF2-40B4-BE49-F238E27FC236}">
                  <a16:creationId xmlns:a16="http://schemas.microsoft.com/office/drawing/2014/main" id="{3EA63962-0F5D-44ED-B33E-5157167DA9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0">
              <a:extLst>
                <a:ext uri="{FF2B5EF4-FFF2-40B4-BE49-F238E27FC236}">
                  <a16:creationId xmlns:a16="http://schemas.microsoft.com/office/drawing/2014/main" id="{F93048C7-A1AB-49A1-AA68-C7E8F39531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560DE09B-B98B-4C6C-9370-6716735775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2">
              <a:extLst>
                <a:ext uri="{FF2B5EF4-FFF2-40B4-BE49-F238E27FC236}">
                  <a16:creationId xmlns:a16="http://schemas.microsoft.com/office/drawing/2014/main" id="{1919110A-7B43-4BFB-9A2E-413F263E9A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0F26818E-CEA9-4D50-9D1B-A04029C3A7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4">
              <a:extLst>
                <a:ext uri="{FF2B5EF4-FFF2-40B4-BE49-F238E27FC236}">
                  <a16:creationId xmlns:a16="http://schemas.microsoft.com/office/drawing/2014/main" id="{8191A261-2384-4C82-BB0D-2706C9B434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5">
              <a:extLst>
                <a:ext uri="{FF2B5EF4-FFF2-40B4-BE49-F238E27FC236}">
                  <a16:creationId xmlns:a16="http://schemas.microsoft.com/office/drawing/2014/main" id="{9EABF7F4-F2E9-426D-9D37-803D70DE0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7" name="Group 36">
            <a:extLst>
              <a:ext uri="{FF2B5EF4-FFF2-40B4-BE49-F238E27FC236}">
                <a16:creationId xmlns:a16="http://schemas.microsoft.com/office/drawing/2014/main" id="{1E036FD2-416E-4EE4-9883-07FBB2F136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3609" y="1699589"/>
            <a:ext cx="3671786" cy="3467610"/>
            <a:chOff x="700573" y="1816768"/>
            <a:chExt cx="3671786" cy="3467610"/>
          </a:xfrm>
        </p:grpSpPr>
        <p:sp>
          <p:nvSpPr>
            <p:cNvPr id="38" name="Rectangle 37">
              <a:extLst>
                <a:ext uri="{FF2B5EF4-FFF2-40B4-BE49-F238E27FC236}">
                  <a16:creationId xmlns:a16="http://schemas.microsoft.com/office/drawing/2014/main" id="{D8D7EDD1-8A11-4756-81D8-955EE84DD1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0573" y="1816768"/>
              <a:ext cx="3671785" cy="50292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22">
              <a:extLst>
                <a:ext uri="{FF2B5EF4-FFF2-40B4-BE49-F238E27FC236}">
                  <a16:creationId xmlns:a16="http://schemas.microsoft.com/office/drawing/2014/main" id="{2DA1CE93-F0F2-48C3-805D-ADFBFCFFB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1975"/>
              <a:ext cx="315988" cy="272403"/>
            </a:xfrm>
            <a:prstGeom prst="triangl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DE9ED37-F92E-44D7-A216-2CC83473A1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16F74BC-76C1-4DA3-80FD-0FBE5EA7ECFD}"/>
              </a:ext>
            </a:extLst>
          </p:cNvPr>
          <p:cNvSpPr>
            <a:spLocks noGrp="1"/>
          </p:cNvSpPr>
          <p:nvPr>
            <p:ph type="title"/>
          </p:nvPr>
        </p:nvSpPr>
        <p:spPr>
          <a:xfrm>
            <a:off x="2000013" y="2358391"/>
            <a:ext cx="3498979" cy="2453676"/>
          </a:xfrm>
        </p:spPr>
        <p:txBody>
          <a:bodyPr>
            <a:normAutofit/>
          </a:bodyPr>
          <a:lstStyle/>
          <a:p>
            <a:r>
              <a:rPr lang="en-US" sz="4800" dirty="0">
                <a:effectLst>
                  <a:outerShdw blurRad="38100" dist="38100" dir="2700000" algn="tl">
                    <a:srgbClr val="000000">
                      <a:alpha val="43137"/>
                    </a:srgbClr>
                  </a:outerShdw>
                </a:effectLst>
                <a:latin typeface="Grandview Display" panose="020B0502040204020203" pitchFamily="34" charset="0"/>
              </a:rPr>
              <a:t>Agenda</a:t>
            </a:r>
            <a:endParaRPr lang="en-CA" sz="4800" dirty="0">
              <a:effectLst>
                <a:outerShdw blurRad="38100" dist="38100" dir="2700000" algn="tl">
                  <a:srgbClr val="000000">
                    <a:alpha val="43137"/>
                  </a:srgbClr>
                </a:outerShdw>
              </a:effectLst>
              <a:latin typeface="Grandview Display" panose="020B0502040204020203" pitchFamily="34" charset="0"/>
            </a:endParaRPr>
          </a:p>
        </p:txBody>
      </p:sp>
      <p:sp>
        <p:nvSpPr>
          <p:cNvPr id="3" name="Content Placeholder 2">
            <a:extLst>
              <a:ext uri="{FF2B5EF4-FFF2-40B4-BE49-F238E27FC236}">
                <a16:creationId xmlns:a16="http://schemas.microsoft.com/office/drawing/2014/main" id="{EA7C31B5-04D4-4013-9EF1-8AEEF9D75334}"/>
              </a:ext>
            </a:extLst>
          </p:cNvPr>
          <p:cNvSpPr>
            <a:spLocks noGrp="1"/>
          </p:cNvSpPr>
          <p:nvPr>
            <p:ph idx="1"/>
          </p:nvPr>
        </p:nvSpPr>
        <p:spPr>
          <a:xfrm>
            <a:off x="8367778" y="803186"/>
            <a:ext cx="3032542" cy="5248622"/>
          </a:xfrm>
        </p:spPr>
        <p:txBody>
          <a:bodyPr>
            <a:normAutofit/>
          </a:bodyPr>
          <a:lstStyle/>
          <a:p>
            <a:r>
              <a:rPr lang="en-US" sz="2000" dirty="0">
                <a:solidFill>
                  <a:srgbClr val="FFFFFE"/>
                </a:solidFill>
                <a:latin typeface="Grandview" panose="020B0502040204020203" pitchFamily="34" charset="0"/>
              </a:rPr>
              <a:t>CRA’s History</a:t>
            </a:r>
          </a:p>
          <a:p>
            <a:r>
              <a:rPr lang="en-US" sz="2000" dirty="0">
                <a:solidFill>
                  <a:srgbClr val="FFFFFE"/>
                </a:solidFill>
                <a:latin typeface="Grandview" panose="020B0502040204020203" pitchFamily="34" charset="0"/>
              </a:rPr>
              <a:t>IT Branch</a:t>
            </a:r>
          </a:p>
          <a:p>
            <a:r>
              <a:rPr lang="en-US" sz="2000" dirty="0">
                <a:solidFill>
                  <a:srgbClr val="FFFFFE"/>
                </a:solidFill>
                <a:latin typeface="Grandview" panose="020B0502040204020203" pitchFamily="34" charset="0"/>
              </a:rPr>
              <a:t>CRA Today</a:t>
            </a:r>
          </a:p>
          <a:p>
            <a:r>
              <a:rPr lang="en-CA" sz="2000" dirty="0">
                <a:solidFill>
                  <a:srgbClr val="FFFFFE"/>
                </a:solidFill>
                <a:latin typeface="Grandview" panose="020B0502040204020203" pitchFamily="34" charset="0"/>
              </a:rPr>
              <a:t>Benefits</a:t>
            </a:r>
          </a:p>
          <a:p>
            <a:r>
              <a:rPr lang="en-CA" sz="2000" dirty="0">
                <a:solidFill>
                  <a:srgbClr val="FFFFFE"/>
                </a:solidFill>
                <a:latin typeface="Grandview" panose="020B0502040204020203" pitchFamily="34" charset="0"/>
              </a:rPr>
              <a:t>I.T.A.P.</a:t>
            </a:r>
            <a:endParaRPr lang="en-US" sz="2000" dirty="0">
              <a:solidFill>
                <a:srgbClr val="FFFFFE"/>
              </a:solidFill>
              <a:latin typeface="Grandview" panose="020B0502040204020203" pitchFamily="34" charset="0"/>
            </a:endParaRPr>
          </a:p>
        </p:txBody>
      </p:sp>
    </p:spTree>
    <p:extLst>
      <p:ext uri="{BB962C8B-B14F-4D97-AF65-F5344CB8AC3E}">
        <p14:creationId xmlns:p14="http://schemas.microsoft.com/office/powerpoint/2010/main" val="114359578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DFDAF-C903-41E4-96EF-D29D48B026D3}"/>
              </a:ext>
            </a:extLst>
          </p:cNvPr>
          <p:cNvSpPr>
            <a:spLocks noGrp="1"/>
          </p:cNvSpPr>
          <p:nvPr>
            <p:ph type="title"/>
          </p:nvPr>
        </p:nvSpPr>
        <p:spPr/>
        <p:txBody>
          <a:bodyPr/>
          <a:lstStyle/>
          <a:p>
            <a:r>
              <a:rPr lang="en-US" sz="4800" dirty="0">
                <a:effectLst>
                  <a:outerShdw blurRad="38100" dist="38100" dir="2700000" algn="tl">
                    <a:srgbClr val="000000">
                      <a:alpha val="43137"/>
                    </a:srgbClr>
                  </a:outerShdw>
                </a:effectLst>
                <a:latin typeface="Grandview Display" panose="020B0502040204020203" pitchFamily="34" charset="0"/>
              </a:rPr>
              <a:t>History of CRA</a:t>
            </a:r>
            <a:endParaRPr lang="en-CA" dirty="0">
              <a:effectLst>
                <a:outerShdw blurRad="38100" dist="38100" dir="2700000" algn="tl">
                  <a:srgbClr val="000000">
                    <a:alpha val="43137"/>
                  </a:srgbClr>
                </a:outerShdw>
              </a:effectLst>
              <a:latin typeface="Grandview Display" panose="020B0502040204020203" pitchFamily="34" charset="0"/>
            </a:endParaRPr>
          </a:p>
        </p:txBody>
      </p:sp>
      <p:sp>
        <p:nvSpPr>
          <p:cNvPr id="3" name="Content Placeholder 2">
            <a:extLst>
              <a:ext uri="{FF2B5EF4-FFF2-40B4-BE49-F238E27FC236}">
                <a16:creationId xmlns:a16="http://schemas.microsoft.com/office/drawing/2014/main" id="{8F178877-9866-43AE-8C51-71532B4B4105}"/>
              </a:ext>
            </a:extLst>
          </p:cNvPr>
          <p:cNvSpPr>
            <a:spLocks noGrp="1"/>
          </p:cNvSpPr>
          <p:nvPr>
            <p:ph idx="1"/>
          </p:nvPr>
        </p:nvSpPr>
        <p:spPr>
          <a:xfrm>
            <a:off x="4780547" y="803186"/>
            <a:ext cx="6619774" cy="5248622"/>
          </a:xfrm>
        </p:spPr>
        <p:txBody>
          <a:bodyPr>
            <a:normAutofit/>
          </a:bodyPr>
          <a:lstStyle/>
          <a:p>
            <a:r>
              <a:rPr lang="en-US" sz="2000" dirty="0">
                <a:latin typeface="Grandview" panose="020B0502040204020203" pitchFamily="34" charset="0"/>
                <a:ea typeface="Corbel" panose="020B0503020204020204" pitchFamily="34" charset="0"/>
                <a:cs typeface="Times New Roman" panose="02020603050405020304" pitchFamily="18" charset="0"/>
              </a:rPr>
              <a:t>I</a:t>
            </a:r>
            <a:r>
              <a:rPr lang="en-US" sz="2000" dirty="0">
                <a:effectLst/>
                <a:latin typeface="Grandview" panose="020B0502040204020203" pitchFamily="34" charset="0"/>
                <a:ea typeface="Corbel" panose="020B0503020204020204" pitchFamily="34" charset="0"/>
                <a:cs typeface="Times New Roman" panose="02020603050405020304" pitchFamily="18" charset="0"/>
              </a:rPr>
              <a:t>n 1999, Canada Customs and Revenue Agency (CCRA) established</a:t>
            </a:r>
          </a:p>
          <a:p>
            <a:r>
              <a:rPr lang="en-US" sz="2000" dirty="0">
                <a:effectLst/>
                <a:latin typeface="Grandview" panose="020B0502040204020203" pitchFamily="34" charset="0"/>
                <a:ea typeface="Corbel" panose="020B0503020204020204" pitchFamily="34" charset="0"/>
                <a:cs typeface="Times New Roman" panose="02020603050405020304" pitchFamily="18" charset="0"/>
              </a:rPr>
              <a:t>In 2003, split from </a:t>
            </a:r>
            <a:r>
              <a:rPr lang="en-US" sz="2000" dirty="0">
                <a:latin typeface="Grandview" panose="020B0502040204020203" pitchFamily="34" charset="0"/>
                <a:ea typeface="Corbel" panose="020B0503020204020204" pitchFamily="34" charset="0"/>
                <a:cs typeface="Times New Roman" panose="02020603050405020304" pitchFamily="18" charset="0"/>
              </a:rPr>
              <a:t>Canada Border Services and formed CRA</a:t>
            </a:r>
          </a:p>
          <a:p>
            <a:r>
              <a:rPr lang="en-US" sz="2000" dirty="0">
                <a:effectLst/>
                <a:latin typeface="Grandview" panose="020B0502040204020203" pitchFamily="34" charset="0"/>
                <a:ea typeface="Corbel" panose="020B0503020204020204" pitchFamily="34" charset="0"/>
                <a:cs typeface="Times New Roman" panose="02020603050405020304" pitchFamily="18" charset="0"/>
              </a:rPr>
              <a:t>Oversee tax assessment &amp; collection</a:t>
            </a:r>
          </a:p>
          <a:p>
            <a:r>
              <a:rPr lang="en-US" sz="2000" dirty="0">
                <a:latin typeface="Grandview" panose="020B0502040204020203" pitchFamily="34" charset="0"/>
                <a:cs typeface="Times New Roman" panose="02020603050405020304" pitchFamily="18" charset="0"/>
              </a:rPr>
              <a:t>Provide info on tax system and benefit programs</a:t>
            </a:r>
            <a:endParaRPr lang="en-CA" sz="2000" dirty="0">
              <a:latin typeface="Grandview" panose="020B0502040204020203" pitchFamily="34" charset="0"/>
            </a:endParaRPr>
          </a:p>
        </p:txBody>
      </p:sp>
    </p:spTree>
    <p:extLst>
      <p:ext uri="{BB962C8B-B14F-4D97-AF65-F5344CB8AC3E}">
        <p14:creationId xmlns:p14="http://schemas.microsoft.com/office/powerpoint/2010/main" val="47881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1DC50-F760-4CDA-8429-53FD45578285}"/>
              </a:ext>
            </a:extLst>
          </p:cNvPr>
          <p:cNvSpPr>
            <a:spLocks noGrp="1"/>
          </p:cNvSpPr>
          <p:nvPr>
            <p:ph type="title"/>
          </p:nvPr>
        </p:nvSpPr>
        <p:spPr/>
        <p:txBody>
          <a:bodyPr>
            <a:normAutofit/>
          </a:bodyPr>
          <a:lstStyle/>
          <a:p>
            <a:r>
              <a:rPr lang="en-US" sz="4800" dirty="0">
                <a:effectLst>
                  <a:outerShdw blurRad="38100" dist="38100" dir="2700000" algn="tl">
                    <a:srgbClr val="000000">
                      <a:alpha val="43137"/>
                    </a:srgbClr>
                  </a:outerShdw>
                </a:effectLst>
                <a:latin typeface="Grandview Display" panose="020B0502040204020203" pitchFamily="34" charset="0"/>
              </a:rPr>
              <a:t>IT Branch</a:t>
            </a:r>
            <a:endParaRPr lang="en-CA" sz="4800" dirty="0">
              <a:effectLst>
                <a:outerShdw blurRad="38100" dist="38100" dir="2700000" algn="tl">
                  <a:srgbClr val="000000">
                    <a:alpha val="43137"/>
                  </a:srgbClr>
                </a:outerShdw>
              </a:effectLst>
              <a:latin typeface="Grandview Display" panose="020B0502040204020203" pitchFamily="34" charset="0"/>
            </a:endParaRPr>
          </a:p>
        </p:txBody>
      </p:sp>
      <p:sp>
        <p:nvSpPr>
          <p:cNvPr id="3" name="Content Placeholder 2">
            <a:extLst>
              <a:ext uri="{FF2B5EF4-FFF2-40B4-BE49-F238E27FC236}">
                <a16:creationId xmlns:a16="http://schemas.microsoft.com/office/drawing/2014/main" id="{2C75456D-2A4A-4D3B-BD26-6B715DFA2FCC}"/>
              </a:ext>
            </a:extLst>
          </p:cNvPr>
          <p:cNvSpPr>
            <a:spLocks noGrp="1"/>
          </p:cNvSpPr>
          <p:nvPr>
            <p:ph idx="1"/>
          </p:nvPr>
        </p:nvSpPr>
        <p:spPr>
          <a:xfrm>
            <a:off x="4706225" y="803186"/>
            <a:ext cx="6753136" cy="5248622"/>
          </a:xfrm>
        </p:spPr>
        <p:txBody>
          <a:bodyPr>
            <a:normAutofit/>
          </a:bodyPr>
          <a:lstStyle/>
          <a:p>
            <a:r>
              <a:rPr lang="en-US" sz="2000" dirty="0">
                <a:latin typeface="Corbel" panose="020B0503020204020204" pitchFamily="34" charset="0"/>
                <a:ea typeface="Corbel" panose="020B0503020204020204" pitchFamily="34" charset="0"/>
                <a:cs typeface="Times New Roman" panose="02020603050405020304" pitchFamily="18" charset="0"/>
              </a:rPr>
              <a:t>P</a:t>
            </a:r>
            <a:r>
              <a:rPr lang="en-US" sz="2000" dirty="0">
                <a:effectLst/>
                <a:latin typeface="Corbel" panose="020B0503020204020204" pitchFamily="34" charset="0"/>
                <a:ea typeface="Corbel" panose="020B0503020204020204" pitchFamily="34" charset="0"/>
                <a:cs typeface="Times New Roman" panose="02020603050405020304" pitchFamily="18" charset="0"/>
              </a:rPr>
              <a:t>rotection of confidential information and systems network</a:t>
            </a:r>
          </a:p>
          <a:p>
            <a:r>
              <a:rPr lang="en-US" sz="2000" dirty="0">
                <a:latin typeface="Corbel" panose="020B0503020204020204" pitchFamily="34" charset="0"/>
                <a:ea typeface="Corbel" panose="020B0503020204020204" pitchFamily="34" charset="0"/>
                <a:cs typeface="Times New Roman" panose="02020603050405020304" pitchFamily="18" charset="0"/>
              </a:rPr>
              <a:t>M</a:t>
            </a:r>
            <a:r>
              <a:rPr lang="en-US" sz="2000" dirty="0">
                <a:effectLst/>
                <a:latin typeface="Corbel" panose="020B0503020204020204" pitchFamily="34" charset="0"/>
                <a:ea typeface="Corbel" panose="020B0503020204020204" pitchFamily="34" charset="0"/>
                <a:cs typeface="Times New Roman" panose="02020603050405020304" pitchFamily="18" charset="0"/>
              </a:rPr>
              <a:t>aintain a steady flow of information between departments</a:t>
            </a:r>
          </a:p>
          <a:p>
            <a:r>
              <a:rPr lang="en-US" sz="2000" dirty="0">
                <a:latin typeface="Corbel" panose="020B0503020204020204" pitchFamily="34" charset="0"/>
                <a:cs typeface="Times New Roman" panose="02020603050405020304" pitchFamily="18" charset="0"/>
              </a:rPr>
              <a:t>Working with employees and management to help solve technical issues</a:t>
            </a:r>
          </a:p>
          <a:p>
            <a:r>
              <a:rPr lang="en-US" sz="2000" dirty="0">
                <a:latin typeface="Corbel" panose="020B0503020204020204" pitchFamily="34" charset="0"/>
                <a:cs typeface="Times New Roman" panose="02020603050405020304" pitchFamily="18" charset="0"/>
              </a:rPr>
              <a:t>Integration of newest tech developments</a:t>
            </a:r>
          </a:p>
        </p:txBody>
      </p:sp>
    </p:spTree>
    <p:extLst>
      <p:ext uri="{BB962C8B-B14F-4D97-AF65-F5344CB8AC3E}">
        <p14:creationId xmlns:p14="http://schemas.microsoft.com/office/powerpoint/2010/main" val="196357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67">
            <a:extLst>
              <a:ext uri="{FF2B5EF4-FFF2-40B4-BE49-F238E27FC236}">
                <a16:creationId xmlns:a16="http://schemas.microsoft.com/office/drawing/2014/main" id="{0B1E2039-05B6-41EB-BB34-E52FFDAEF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8" name="Group 69">
            <a:extLst>
              <a:ext uri="{FF2B5EF4-FFF2-40B4-BE49-F238E27FC236}">
                <a16:creationId xmlns:a16="http://schemas.microsoft.com/office/drawing/2014/main" id="{C8383D61-A776-40AC-981C-1CAC49C88B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99" name="Freeform 5">
              <a:extLst>
                <a:ext uri="{FF2B5EF4-FFF2-40B4-BE49-F238E27FC236}">
                  <a16:creationId xmlns:a16="http://schemas.microsoft.com/office/drawing/2014/main" id="{A290CFB8-58E1-4F34-A855-350D5A4102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6">
              <a:extLst>
                <a:ext uri="{FF2B5EF4-FFF2-40B4-BE49-F238E27FC236}">
                  <a16:creationId xmlns:a16="http://schemas.microsoft.com/office/drawing/2014/main" id="{63BDEA5F-B063-4118-9744-11FEC62700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7">
              <a:extLst>
                <a:ext uri="{FF2B5EF4-FFF2-40B4-BE49-F238E27FC236}">
                  <a16:creationId xmlns:a16="http://schemas.microsoft.com/office/drawing/2014/main" id="{E1DD1A59-F61D-40DD-B812-0C6F93A8A3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8">
              <a:extLst>
                <a:ext uri="{FF2B5EF4-FFF2-40B4-BE49-F238E27FC236}">
                  <a16:creationId xmlns:a16="http://schemas.microsoft.com/office/drawing/2014/main" id="{2E2C54F6-1800-4971-B681-DEFB6FBA8C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9">
              <a:extLst>
                <a:ext uri="{FF2B5EF4-FFF2-40B4-BE49-F238E27FC236}">
                  <a16:creationId xmlns:a16="http://schemas.microsoft.com/office/drawing/2014/main" id="{7B1374B8-A25E-44EB-AD0F-0E05A828FE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10">
              <a:extLst>
                <a:ext uri="{FF2B5EF4-FFF2-40B4-BE49-F238E27FC236}">
                  <a16:creationId xmlns:a16="http://schemas.microsoft.com/office/drawing/2014/main" id="{28C25E99-D1E9-4859-8E01-A6E2D1AA74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11">
              <a:extLst>
                <a:ext uri="{FF2B5EF4-FFF2-40B4-BE49-F238E27FC236}">
                  <a16:creationId xmlns:a16="http://schemas.microsoft.com/office/drawing/2014/main" id="{0937CA65-1D17-4A5D-8BF3-E15D651B33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12">
              <a:extLst>
                <a:ext uri="{FF2B5EF4-FFF2-40B4-BE49-F238E27FC236}">
                  <a16:creationId xmlns:a16="http://schemas.microsoft.com/office/drawing/2014/main" id="{C01023EF-4CCC-4729-98BB-FF0B7F9748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13">
              <a:extLst>
                <a:ext uri="{FF2B5EF4-FFF2-40B4-BE49-F238E27FC236}">
                  <a16:creationId xmlns:a16="http://schemas.microsoft.com/office/drawing/2014/main" id="{127241E4-65F5-4355-AA81-F0BD86A287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14">
              <a:extLst>
                <a:ext uri="{FF2B5EF4-FFF2-40B4-BE49-F238E27FC236}">
                  <a16:creationId xmlns:a16="http://schemas.microsoft.com/office/drawing/2014/main" id="{71FEA9BE-9673-4F2C-BE4D-660D61419A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5">
              <a:extLst>
                <a:ext uri="{FF2B5EF4-FFF2-40B4-BE49-F238E27FC236}">
                  <a16:creationId xmlns:a16="http://schemas.microsoft.com/office/drawing/2014/main" id="{3E5864C0-9CA0-40E3-9D28-C9C0CBE89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6">
              <a:extLst>
                <a:ext uri="{FF2B5EF4-FFF2-40B4-BE49-F238E27FC236}">
                  <a16:creationId xmlns:a16="http://schemas.microsoft.com/office/drawing/2014/main" id="{0663282E-0641-4452-885E-DA1E08D507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7">
              <a:extLst>
                <a:ext uri="{FF2B5EF4-FFF2-40B4-BE49-F238E27FC236}">
                  <a16:creationId xmlns:a16="http://schemas.microsoft.com/office/drawing/2014/main" id="{019A03A8-F33E-47ED-83A9-722AF01FCC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18">
              <a:extLst>
                <a:ext uri="{FF2B5EF4-FFF2-40B4-BE49-F238E27FC236}">
                  <a16:creationId xmlns:a16="http://schemas.microsoft.com/office/drawing/2014/main" id="{29257283-4C1E-4C1B-BCAB-41C9A2EBB3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19">
              <a:extLst>
                <a:ext uri="{FF2B5EF4-FFF2-40B4-BE49-F238E27FC236}">
                  <a16:creationId xmlns:a16="http://schemas.microsoft.com/office/drawing/2014/main" id="{C4B68600-C547-4381-B0C9-3A07C0B92E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20">
              <a:extLst>
                <a:ext uri="{FF2B5EF4-FFF2-40B4-BE49-F238E27FC236}">
                  <a16:creationId xmlns:a16="http://schemas.microsoft.com/office/drawing/2014/main" id="{8756851B-C7BF-48A1-9F0A-0FF39022A7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21">
              <a:extLst>
                <a:ext uri="{FF2B5EF4-FFF2-40B4-BE49-F238E27FC236}">
                  <a16:creationId xmlns:a16="http://schemas.microsoft.com/office/drawing/2014/main" id="{D12E8A06-3DA4-4E09-B176-38B9A760E0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22">
              <a:extLst>
                <a:ext uri="{FF2B5EF4-FFF2-40B4-BE49-F238E27FC236}">
                  <a16:creationId xmlns:a16="http://schemas.microsoft.com/office/drawing/2014/main" id="{B274CE1B-B11E-4310-B5C1-1481D6516E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23">
              <a:extLst>
                <a:ext uri="{FF2B5EF4-FFF2-40B4-BE49-F238E27FC236}">
                  <a16:creationId xmlns:a16="http://schemas.microsoft.com/office/drawing/2014/main" id="{1A9F8320-2A2F-4138-A932-99416108C3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24">
              <a:extLst>
                <a:ext uri="{FF2B5EF4-FFF2-40B4-BE49-F238E27FC236}">
                  <a16:creationId xmlns:a16="http://schemas.microsoft.com/office/drawing/2014/main" id="{6603F0F4-B34E-4649-AF02-1EE93846AA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25">
              <a:extLst>
                <a:ext uri="{FF2B5EF4-FFF2-40B4-BE49-F238E27FC236}">
                  <a16:creationId xmlns:a16="http://schemas.microsoft.com/office/drawing/2014/main" id="{A0B8FB25-6E32-4601-AD46-1D77EC33B9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4" name="Picture 3">
            <a:extLst>
              <a:ext uri="{FF2B5EF4-FFF2-40B4-BE49-F238E27FC236}">
                <a16:creationId xmlns:a16="http://schemas.microsoft.com/office/drawing/2014/main" id="{8E1B2538-4B66-4788-83B8-0DF3A9EF132F}"/>
              </a:ext>
            </a:extLst>
          </p:cNvPr>
          <p:cNvPicPr/>
          <p:nvPr/>
        </p:nvPicPr>
        <p:blipFill rotWithShape="1">
          <a:blip r:embed="rId3" cstate="print">
            <a:extLst>
              <a:ext uri="{28A0092B-C50C-407E-A947-70E740481C1C}">
                <a14:useLocalDpi xmlns:a14="http://schemas.microsoft.com/office/drawing/2010/main" val="0"/>
              </a:ext>
            </a:extLst>
          </a:blip>
          <a:srcRect l="941" r="8800" b="2"/>
          <a:stretch/>
        </p:blipFill>
        <p:spPr bwMode="auto">
          <a:xfrm>
            <a:off x="-1" y="-1"/>
            <a:ext cx="7548883" cy="6858000"/>
          </a:xfrm>
          <a:prstGeom prst="rect">
            <a:avLst/>
          </a:prstGeom>
          <a:noFill/>
          <a:ln w="9525">
            <a:solidFill>
              <a:schemeClr val="tx1">
                <a:alpha val="20000"/>
              </a:schemeClr>
            </a:solidFill>
          </a:ln>
        </p:spPr>
      </p:pic>
      <p:grpSp>
        <p:nvGrpSpPr>
          <p:cNvPr id="120" name="Group 92">
            <a:extLst>
              <a:ext uri="{FF2B5EF4-FFF2-40B4-BE49-F238E27FC236}">
                <a16:creationId xmlns:a16="http://schemas.microsoft.com/office/drawing/2014/main" id="{86BD8AE2-12C6-459B-BEE4-76FA4275DF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35826" y="1699589"/>
            <a:ext cx="3674476" cy="3470421"/>
            <a:chOff x="697883" y="1816768"/>
            <a:chExt cx="3674476" cy="3470421"/>
          </a:xfrm>
        </p:grpSpPr>
        <p:sp>
          <p:nvSpPr>
            <p:cNvPr id="94" name="Rectangle 93">
              <a:extLst>
                <a:ext uri="{FF2B5EF4-FFF2-40B4-BE49-F238E27FC236}">
                  <a16:creationId xmlns:a16="http://schemas.microsoft.com/office/drawing/2014/main" id="{E58B2507-8234-4863-AC57-C483BF618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Isosceles Triangle 22">
              <a:extLst>
                <a:ext uri="{FF2B5EF4-FFF2-40B4-BE49-F238E27FC236}">
                  <a16:creationId xmlns:a16="http://schemas.microsoft.com/office/drawing/2014/main" id="{12937C33-A4B2-4FE4-A0AA-F39BCDD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2D5812CA-0CF3-43D5-8741-8EDAEE4C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8256B69-FB8E-4692-A0B7-D732FD9273DF}"/>
              </a:ext>
            </a:extLst>
          </p:cNvPr>
          <p:cNvSpPr>
            <a:spLocks noGrp="1"/>
          </p:cNvSpPr>
          <p:nvPr>
            <p:ph type="title"/>
          </p:nvPr>
        </p:nvSpPr>
        <p:spPr>
          <a:xfrm>
            <a:off x="2023575" y="2358391"/>
            <a:ext cx="3498979" cy="2453676"/>
          </a:xfrm>
        </p:spPr>
        <p:txBody>
          <a:bodyPr>
            <a:normAutofit/>
          </a:bodyPr>
          <a:lstStyle/>
          <a:p>
            <a:r>
              <a:rPr lang="en-US" sz="4800" dirty="0">
                <a:effectLst>
                  <a:outerShdw blurRad="38100" dist="38100" dir="2700000" algn="tl">
                    <a:srgbClr val="000000">
                      <a:alpha val="43137"/>
                    </a:srgbClr>
                  </a:outerShdw>
                </a:effectLst>
                <a:latin typeface="Grandview Display" panose="020B0502040204020203" pitchFamily="34" charset="0"/>
              </a:rPr>
              <a:t>CRA Today</a:t>
            </a:r>
            <a:endParaRPr lang="en-CA" sz="4800" dirty="0">
              <a:effectLst>
                <a:outerShdw blurRad="38100" dist="38100" dir="2700000" algn="tl">
                  <a:srgbClr val="000000">
                    <a:alpha val="43137"/>
                  </a:srgbClr>
                </a:outerShdw>
              </a:effectLst>
              <a:latin typeface="Grandview Display" panose="020B0502040204020203" pitchFamily="34" charset="0"/>
            </a:endParaRPr>
          </a:p>
        </p:txBody>
      </p:sp>
      <p:sp>
        <p:nvSpPr>
          <p:cNvPr id="3" name="Content Placeholder 2">
            <a:extLst>
              <a:ext uri="{FF2B5EF4-FFF2-40B4-BE49-F238E27FC236}">
                <a16:creationId xmlns:a16="http://schemas.microsoft.com/office/drawing/2014/main" id="{46650167-8F29-4AD1-AA16-83CF26298680}"/>
              </a:ext>
            </a:extLst>
          </p:cNvPr>
          <p:cNvSpPr>
            <a:spLocks noGrp="1"/>
          </p:cNvSpPr>
          <p:nvPr>
            <p:ph idx="1"/>
          </p:nvPr>
        </p:nvSpPr>
        <p:spPr>
          <a:xfrm>
            <a:off x="8357490" y="803186"/>
            <a:ext cx="3042829" cy="5248622"/>
          </a:xfrm>
        </p:spPr>
        <p:txBody>
          <a:bodyPr>
            <a:normAutofit/>
          </a:bodyPr>
          <a:lstStyle/>
          <a:p>
            <a:r>
              <a:rPr lang="en-US" sz="1600" dirty="0">
                <a:effectLst/>
                <a:latin typeface="Grandview" panose="020B0502040204020203" pitchFamily="34" charset="0"/>
                <a:ea typeface="Corbel" panose="020B0503020204020204" pitchFamily="34" charset="0"/>
                <a:cs typeface="Times New Roman" panose="02020603050405020304" pitchFamily="18" charset="0"/>
              </a:rPr>
              <a:t>One of Canada’s Top 100 Employers</a:t>
            </a:r>
          </a:p>
          <a:p>
            <a:r>
              <a:rPr lang="en-US" sz="1600" dirty="0">
                <a:effectLst/>
                <a:latin typeface="Grandview" panose="020B0502040204020203" pitchFamily="34" charset="0"/>
                <a:ea typeface="Corbel" panose="020B0503020204020204" pitchFamily="34" charset="0"/>
                <a:cs typeface="Times New Roman" panose="02020603050405020304" pitchFamily="18" charset="0"/>
              </a:rPr>
              <a:t>45,000+ currently employed </a:t>
            </a:r>
          </a:p>
          <a:p>
            <a:r>
              <a:rPr lang="en-US" sz="1600" dirty="0">
                <a:effectLst/>
                <a:latin typeface="Grandview" panose="020B0502040204020203" pitchFamily="34" charset="0"/>
                <a:ea typeface="Corbel" panose="020B0503020204020204" pitchFamily="34" charset="0"/>
                <a:cs typeface="Times New Roman" panose="02020603050405020304" pitchFamily="18" charset="0"/>
              </a:rPr>
              <a:t>3,000+ in Winnipeg</a:t>
            </a:r>
          </a:p>
          <a:p>
            <a:r>
              <a:rPr lang="en-US" sz="1600" dirty="0">
                <a:latin typeface="Grandview" panose="020B0502040204020203" pitchFamily="34" charset="0"/>
                <a:ea typeface="Corbel" panose="020B0503020204020204" pitchFamily="34" charset="0"/>
                <a:cs typeface="Times New Roman" panose="02020603050405020304" pitchFamily="18" charset="0"/>
              </a:rPr>
              <a:t>Supports a diverse and inclusive workforce</a:t>
            </a:r>
            <a:endParaRPr lang="en-US" sz="1600" dirty="0">
              <a:effectLst/>
              <a:latin typeface="Grandview" panose="020B0502040204020203" pitchFamily="34" charset="0"/>
              <a:ea typeface="Corbel" panose="020B0503020204020204" pitchFamily="34" charset="0"/>
              <a:cs typeface="Times New Roman" panose="02020603050405020304" pitchFamily="18" charset="0"/>
            </a:endParaRPr>
          </a:p>
        </p:txBody>
      </p:sp>
    </p:spTree>
    <p:extLst>
      <p:ext uri="{BB962C8B-B14F-4D97-AF65-F5344CB8AC3E}">
        <p14:creationId xmlns:p14="http://schemas.microsoft.com/office/powerpoint/2010/main" val="58505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1" name="Rectangle 160">
            <a:extLst>
              <a:ext uri="{FF2B5EF4-FFF2-40B4-BE49-F238E27FC236}">
                <a16:creationId xmlns:a16="http://schemas.microsoft.com/office/drawing/2014/main" id="{EDFF257A-042C-46B5-80D1-3E8CFD334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3" name="Group 162">
            <a:extLst>
              <a:ext uri="{FF2B5EF4-FFF2-40B4-BE49-F238E27FC236}">
                <a16:creationId xmlns:a16="http://schemas.microsoft.com/office/drawing/2014/main" id="{E2836BD6-A1CD-4253-813F-3EDA642A7A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64" name="Freeform 5">
              <a:extLst>
                <a:ext uri="{FF2B5EF4-FFF2-40B4-BE49-F238E27FC236}">
                  <a16:creationId xmlns:a16="http://schemas.microsoft.com/office/drawing/2014/main" id="{63EE4AB3-C905-497E-988B-4D7394894B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Freeform 6">
              <a:extLst>
                <a:ext uri="{FF2B5EF4-FFF2-40B4-BE49-F238E27FC236}">
                  <a16:creationId xmlns:a16="http://schemas.microsoft.com/office/drawing/2014/main" id="{774DC5FF-D912-4C9F-811A-337208A3B4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Freeform 7">
              <a:extLst>
                <a:ext uri="{FF2B5EF4-FFF2-40B4-BE49-F238E27FC236}">
                  <a16:creationId xmlns:a16="http://schemas.microsoft.com/office/drawing/2014/main" id="{E04E6A71-624A-4806-A53E-87BC73A85B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Freeform 8">
              <a:extLst>
                <a:ext uri="{FF2B5EF4-FFF2-40B4-BE49-F238E27FC236}">
                  <a16:creationId xmlns:a16="http://schemas.microsoft.com/office/drawing/2014/main" id="{E1871C83-254F-49CD-8EA7-8CB7089B80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9">
              <a:extLst>
                <a:ext uri="{FF2B5EF4-FFF2-40B4-BE49-F238E27FC236}">
                  <a16:creationId xmlns:a16="http://schemas.microsoft.com/office/drawing/2014/main" id="{427141DF-5457-4673-B816-C6C5C72AE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10">
              <a:extLst>
                <a:ext uri="{FF2B5EF4-FFF2-40B4-BE49-F238E27FC236}">
                  <a16:creationId xmlns:a16="http://schemas.microsoft.com/office/drawing/2014/main" id="{BC9A176E-C84F-4816-97D4-426B396FC0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11">
              <a:extLst>
                <a:ext uri="{FF2B5EF4-FFF2-40B4-BE49-F238E27FC236}">
                  <a16:creationId xmlns:a16="http://schemas.microsoft.com/office/drawing/2014/main" id="{981B905A-332A-49BC-9456-7D0337D9BD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12">
              <a:extLst>
                <a:ext uri="{FF2B5EF4-FFF2-40B4-BE49-F238E27FC236}">
                  <a16:creationId xmlns:a16="http://schemas.microsoft.com/office/drawing/2014/main" id="{2EBD9769-DFB9-4970-91FF-137E685AF6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13">
              <a:extLst>
                <a:ext uri="{FF2B5EF4-FFF2-40B4-BE49-F238E27FC236}">
                  <a16:creationId xmlns:a16="http://schemas.microsoft.com/office/drawing/2014/main" id="{21DCB916-2D3C-46BC-9A95-EFC166D96C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14">
              <a:extLst>
                <a:ext uri="{FF2B5EF4-FFF2-40B4-BE49-F238E27FC236}">
                  <a16:creationId xmlns:a16="http://schemas.microsoft.com/office/drawing/2014/main" id="{189DAD37-FFF7-49FA-8FBB-D20A992D48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15">
              <a:extLst>
                <a:ext uri="{FF2B5EF4-FFF2-40B4-BE49-F238E27FC236}">
                  <a16:creationId xmlns:a16="http://schemas.microsoft.com/office/drawing/2014/main" id="{D148A64A-D598-4309-BCA9-F67ADE72CB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16">
              <a:extLst>
                <a:ext uri="{FF2B5EF4-FFF2-40B4-BE49-F238E27FC236}">
                  <a16:creationId xmlns:a16="http://schemas.microsoft.com/office/drawing/2014/main" id="{38A95D77-7745-4551-BBD5-3515A074D3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17">
              <a:extLst>
                <a:ext uri="{FF2B5EF4-FFF2-40B4-BE49-F238E27FC236}">
                  <a16:creationId xmlns:a16="http://schemas.microsoft.com/office/drawing/2014/main" id="{A2C20B7F-80D6-4D48-BB2A-9AEC854948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18">
              <a:extLst>
                <a:ext uri="{FF2B5EF4-FFF2-40B4-BE49-F238E27FC236}">
                  <a16:creationId xmlns:a16="http://schemas.microsoft.com/office/drawing/2014/main" id="{55589882-0BB8-42B0-B42F-32A75B1918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Freeform 19">
              <a:extLst>
                <a:ext uri="{FF2B5EF4-FFF2-40B4-BE49-F238E27FC236}">
                  <a16:creationId xmlns:a16="http://schemas.microsoft.com/office/drawing/2014/main" id="{53673B9F-5864-445E-82E7-0A8324FA85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Freeform 20">
              <a:extLst>
                <a:ext uri="{FF2B5EF4-FFF2-40B4-BE49-F238E27FC236}">
                  <a16:creationId xmlns:a16="http://schemas.microsoft.com/office/drawing/2014/main" id="{16FF3B3D-59FE-4AE1-AA54-14A691D6B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Freeform 21">
              <a:extLst>
                <a:ext uri="{FF2B5EF4-FFF2-40B4-BE49-F238E27FC236}">
                  <a16:creationId xmlns:a16="http://schemas.microsoft.com/office/drawing/2014/main" id="{901CA0F0-4962-4EC5-BA5B-3F0A967FC8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Freeform 22">
              <a:extLst>
                <a:ext uri="{FF2B5EF4-FFF2-40B4-BE49-F238E27FC236}">
                  <a16:creationId xmlns:a16="http://schemas.microsoft.com/office/drawing/2014/main" id="{3DD02E26-C2AD-4062-85BD-28D172C9E7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Freeform 23">
              <a:extLst>
                <a:ext uri="{FF2B5EF4-FFF2-40B4-BE49-F238E27FC236}">
                  <a16:creationId xmlns:a16="http://schemas.microsoft.com/office/drawing/2014/main" id="{D7B60BD4-07C1-461F-B38E-B39EBACA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Freeform 24">
              <a:extLst>
                <a:ext uri="{FF2B5EF4-FFF2-40B4-BE49-F238E27FC236}">
                  <a16:creationId xmlns:a16="http://schemas.microsoft.com/office/drawing/2014/main" id="{D81BB3F7-E4A5-4BD9-A70D-FDA6C9127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Freeform 25">
              <a:extLst>
                <a:ext uri="{FF2B5EF4-FFF2-40B4-BE49-F238E27FC236}">
                  <a16:creationId xmlns:a16="http://schemas.microsoft.com/office/drawing/2014/main" id="{B93A80B5-32BA-48BB-941A-4FC64AC62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86" name="Rectangle 185">
            <a:extLst>
              <a:ext uri="{FF2B5EF4-FFF2-40B4-BE49-F238E27FC236}">
                <a16:creationId xmlns:a16="http://schemas.microsoft.com/office/drawing/2014/main" id="{9C057A66-6E97-4BA5-B4B3-2690ACE3CE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047102"/>
            <a:ext cx="5936885"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Isosceles Triangle 22">
            <a:extLst>
              <a:ext uri="{FF2B5EF4-FFF2-40B4-BE49-F238E27FC236}">
                <a16:creationId xmlns:a16="http://schemas.microsoft.com/office/drawing/2014/main" id="{764884A8-16DD-467F-A648-70B32E20B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02131" y="55465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276681CD-6924-4550-926C-667FC2C6A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634393"/>
            <a:ext cx="5935796" cy="39173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D30AA0-CDF1-4334-AE73-9032C5710AB6}"/>
              </a:ext>
            </a:extLst>
          </p:cNvPr>
          <p:cNvSpPr>
            <a:spLocks noGrp="1"/>
          </p:cNvSpPr>
          <p:nvPr>
            <p:ph type="title"/>
          </p:nvPr>
        </p:nvSpPr>
        <p:spPr>
          <a:xfrm>
            <a:off x="873102" y="1718735"/>
            <a:ext cx="5768442" cy="1499128"/>
          </a:xfrm>
        </p:spPr>
        <p:txBody>
          <a:bodyPr anchor="ctr">
            <a:normAutofit/>
          </a:bodyPr>
          <a:lstStyle/>
          <a:p>
            <a:r>
              <a:rPr lang="en-US" sz="4800" dirty="0">
                <a:effectLst>
                  <a:outerShdw blurRad="38100" dist="38100" dir="2700000" algn="tl">
                    <a:srgbClr val="000000">
                      <a:alpha val="43137"/>
                    </a:srgbClr>
                  </a:outerShdw>
                </a:effectLst>
                <a:latin typeface="Grandview Display" panose="020B0502040204020203" pitchFamily="34" charset="0"/>
              </a:rPr>
              <a:t>Benefits</a:t>
            </a:r>
            <a:endParaRPr lang="en-CA" sz="4800" dirty="0">
              <a:effectLst>
                <a:outerShdw blurRad="38100" dist="38100" dir="2700000" algn="tl">
                  <a:srgbClr val="000000">
                    <a:alpha val="43137"/>
                  </a:srgbClr>
                </a:outerShdw>
              </a:effectLst>
              <a:latin typeface="Grandview Display" panose="020B0502040204020203" pitchFamily="34" charset="0"/>
            </a:endParaRPr>
          </a:p>
        </p:txBody>
      </p:sp>
      <p:sp>
        <p:nvSpPr>
          <p:cNvPr id="3" name="Content Placeholder 2">
            <a:extLst>
              <a:ext uri="{FF2B5EF4-FFF2-40B4-BE49-F238E27FC236}">
                <a16:creationId xmlns:a16="http://schemas.microsoft.com/office/drawing/2014/main" id="{25C7B497-17E2-47C7-8A4C-B8A515F4C9D6}"/>
              </a:ext>
            </a:extLst>
          </p:cNvPr>
          <p:cNvSpPr>
            <a:spLocks noGrp="1"/>
          </p:cNvSpPr>
          <p:nvPr>
            <p:ph idx="1"/>
          </p:nvPr>
        </p:nvSpPr>
        <p:spPr>
          <a:xfrm>
            <a:off x="873102" y="2789239"/>
            <a:ext cx="5768442" cy="2683606"/>
          </a:xfrm>
        </p:spPr>
        <p:txBody>
          <a:bodyPr>
            <a:normAutofit/>
          </a:bodyPr>
          <a:lstStyle/>
          <a:p>
            <a:pPr>
              <a:buClr>
                <a:schemeClr val="accent1">
                  <a:lumMod val="50000"/>
                </a:schemeClr>
              </a:buClr>
            </a:pPr>
            <a:r>
              <a:rPr lang="en-US" sz="2000" dirty="0">
                <a:solidFill>
                  <a:srgbClr val="FFFFFE"/>
                </a:solidFill>
                <a:latin typeface="Grandview" panose="020B0502040204020203" pitchFamily="34" charset="0"/>
                <a:ea typeface="Corbel" panose="020B0503020204020204" pitchFamily="34" charset="0"/>
                <a:cs typeface="Times New Roman" panose="02020603050405020304" pitchFamily="18" charset="0"/>
              </a:rPr>
              <a:t>Work-from-home accommodations</a:t>
            </a:r>
          </a:p>
          <a:p>
            <a:pPr>
              <a:buClr>
                <a:schemeClr val="accent1">
                  <a:lumMod val="50000"/>
                </a:schemeClr>
              </a:buClr>
            </a:pPr>
            <a:r>
              <a:rPr lang="en-US" sz="2000" dirty="0">
                <a:solidFill>
                  <a:srgbClr val="FFFFFE"/>
                </a:solidFill>
                <a:latin typeface="Grandview" panose="020B0502040204020203" pitchFamily="34" charset="0"/>
                <a:ea typeface="Corbel" panose="020B0503020204020204" pitchFamily="34" charset="0"/>
                <a:cs typeface="Times New Roman" panose="02020603050405020304" pitchFamily="18" charset="0"/>
              </a:rPr>
              <a:t>Bilingual bonus</a:t>
            </a:r>
          </a:p>
          <a:p>
            <a:pPr>
              <a:buClr>
                <a:schemeClr val="accent1">
                  <a:lumMod val="50000"/>
                </a:schemeClr>
              </a:buClr>
            </a:pPr>
            <a:r>
              <a:rPr lang="en-US" sz="2000" dirty="0">
                <a:solidFill>
                  <a:srgbClr val="FFFFFE"/>
                </a:solidFill>
                <a:latin typeface="Grandview" panose="020B0502040204020203" pitchFamily="34" charset="0"/>
                <a:ea typeface="Corbel" panose="020B0503020204020204" pitchFamily="34" charset="0"/>
                <a:cs typeface="Times New Roman" panose="02020603050405020304" pitchFamily="18" charset="0"/>
              </a:rPr>
              <a:t>Flexible work schedule arrangements</a:t>
            </a:r>
          </a:p>
          <a:p>
            <a:pPr>
              <a:buClr>
                <a:schemeClr val="accent1">
                  <a:lumMod val="50000"/>
                </a:schemeClr>
              </a:buClr>
            </a:pPr>
            <a:r>
              <a:rPr lang="en-US" sz="2000" dirty="0">
                <a:solidFill>
                  <a:srgbClr val="FFFFFE"/>
                </a:solidFill>
                <a:latin typeface="Grandview" panose="020B0502040204020203" pitchFamily="34" charset="0"/>
                <a:ea typeface="Corbel" panose="020B0503020204020204" pitchFamily="34" charset="0"/>
                <a:cs typeface="Times New Roman" panose="02020603050405020304" pitchFamily="18" charset="0"/>
              </a:rPr>
              <a:t>Public Service Health Care Plan</a:t>
            </a:r>
            <a:endParaRPr lang="en-US" sz="2000" dirty="0">
              <a:solidFill>
                <a:srgbClr val="FFFFFE"/>
              </a:solidFill>
              <a:effectLst/>
              <a:latin typeface="Grandview" panose="020B0502040204020203" pitchFamily="34" charset="0"/>
              <a:ea typeface="Corbel" panose="020B0503020204020204" pitchFamily="34" charset="0"/>
              <a:cs typeface="Times New Roman" panose="02020603050405020304" pitchFamily="18" charset="0"/>
            </a:endParaRPr>
          </a:p>
        </p:txBody>
      </p:sp>
      <p:pic>
        <p:nvPicPr>
          <p:cNvPr id="1026" name="Picture 2" descr="desk, computer, work, black and white, white, building, home, office, indoor, business, black, room, monochrome, interior design, design, workplace, monochrome photography">
            <a:extLst>
              <a:ext uri="{FF2B5EF4-FFF2-40B4-BE49-F238E27FC236}">
                <a16:creationId xmlns:a16="http://schemas.microsoft.com/office/drawing/2014/main" id="{9257DCFE-4608-494A-83D0-63A08EC7B2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711" r="19109" b="-2"/>
          <a:stretch/>
        </p:blipFill>
        <p:spPr bwMode="auto">
          <a:xfrm>
            <a:off x="7549862" y="227"/>
            <a:ext cx="464183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80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B19C5-C9BD-42E1-AE10-9694B5964C88}"/>
              </a:ext>
            </a:extLst>
          </p:cNvPr>
          <p:cNvSpPr>
            <a:spLocks noGrp="1"/>
          </p:cNvSpPr>
          <p:nvPr>
            <p:ph type="title"/>
          </p:nvPr>
        </p:nvSpPr>
        <p:spPr>
          <a:xfrm>
            <a:off x="3344216" y="2074730"/>
            <a:ext cx="5490224" cy="1383771"/>
          </a:xfrm>
        </p:spPr>
        <p:txBody>
          <a:bodyPr>
            <a:normAutofit fontScale="90000"/>
          </a:bodyPr>
          <a:lstStyle/>
          <a:p>
            <a:r>
              <a:rPr lang="en-US" b="1" dirty="0">
                <a:latin typeface="Grandview Display" panose="020B0502040204020203" pitchFamily="34" charset="0"/>
                <a:cs typeface="Times New Roman" panose="02020603050405020304" pitchFamily="18" charset="0"/>
              </a:rPr>
              <a:t>Information Technology Apprenticeship Program </a:t>
            </a:r>
            <a:endParaRPr lang="en-CA" dirty="0">
              <a:latin typeface="Grandview Display" panose="020B0502040204020203" pitchFamily="34" charset="0"/>
            </a:endParaRPr>
          </a:p>
        </p:txBody>
      </p:sp>
      <p:sp>
        <p:nvSpPr>
          <p:cNvPr id="3" name="Text Placeholder 2">
            <a:extLst>
              <a:ext uri="{FF2B5EF4-FFF2-40B4-BE49-F238E27FC236}">
                <a16:creationId xmlns:a16="http://schemas.microsoft.com/office/drawing/2014/main" id="{CA15F434-0C03-455F-B426-B3D3E56C7C33}"/>
              </a:ext>
            </a:extLst>
          </p:cNvPr>
          <p:cNvSpPr>
            <a:spLocks noGrp="1"/>
          </p:cNvSpPr>
          <p:nvPr>
            <p:ph type="body" idx="1"/>
          </p:nvPr>
        </p:nvSpPr>
        <p:spPr/>
        <p:txBody>
          <a:bodyPr>
            <a:normAutofit/>
          </a:bodyPr>
          <a:lstStyle/>
          <a:p>
            <a:pPr marL="0" indent="0">
              <a:buNone/>
            </a:pPr>
            <a:r>
              <a:rPr lang="en-US" sz="2000" dirty="0">
                <a:effectLst/>
                <a:latin typeface="Grandview" panose="020B0502040204020203" pitchFamily="34" charset="0"/>
                <a:ea typeface="Corbel" panose="020B0503020204020204" pitchFamily="34" charset="0"/>
                <a:cs typeface="Times New Roman" panose="02020603050405020304" pitchFamily="18" charset="0"/>
              </a:rPr>
              <a:t>12-month recruitment program that allows eligible graduates to be hired into an entry-level position guided by experienced staff.</a:t>
            </a:r>
            <a:endParaRPr lang="en-US" sz="2000" b="1" dirty="0">
              <a:latin typeface="Grandview" panose="020B0502040204020203" pitchFamily="34" charset="0"/>
              <a:cs typeface="Times New Roman" panose="02020603050405020304" pitchFamily="18" charset="0"/>
            </a:endParaRPr>
          </a:p>
          <a:p>
            <a:endParaRPr lang="en-CA" b="1" dirty="0"/>
          </a:p>
        </p:txBody>
      </p:sp>
      <p:sp>
        <p:nvSpPr>
          <p:cNvPr id="4" name="Text Placeholder 2">
            <a:extLst>
              <a:ext uri="{FF2B5EF4-FFF2-40B4-BE49-F238E27FC236}">
                <a16:creationId xmlns:a16="http://schemas.microsoft.com/office/drawing/2014/main" id="{31B380D7-286B-44CD-B7A5-4C5C42AFABA0}"/>
              </a:ext>
            </a:extLst>
          </p:cNvPr>
          <p:cNvSpPr txBox="1">
            <a:spLocks/>
          </p:cNvSpPr>
          <p:nvPr/>
        </p:nvSpPr>
        <p:spPr>
          <a:xfrm>
            <a:off x="3344215" y="1182255"/>
            <a:ext cx="5490223" cy="723109"/>
          </a:xfrm>
          <a:prstGeom prst="rect">
            <a:avLst/>
          </a:prstGeom>
        </p:spPr>
        <p:txBody>
          <a:bodyPr vert="horz" lIns="91440" tIns="0" rIns="91440" bIns="45720" rtlCol="0">
            <a:normAutofit/>
          </a:bodyPr>
          <a:lstStyle>
            <a:lvl1pPr marL="0" indent="0" algn="ctr" defTabSz="914400" rtl="0" eaLnBrk="1" latinLnBrk="0" hangingPunct="1">
              <a:lnSpc>
                <a:spcPct val="120000"/>
              </a:lnSpc>
              <a:spcBef>
                <a:spcPts val="1000"/>
              </a:spcBef>
              <a:buClr>
                <a:schemeClr val="accent1"/>
              </a:buClr>
              <a:buSzPct val="110000"/>
              <a:buFont typeface="Wingdings" panose="05000000000000000000" pitchFamily="2" charset="2"/>
              <a:buNone/>
              <a:defRPr sz="1800" kern="1200">
                <a:solidFill>
                  <a:srgbClr val="FFFEFF"/>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800" kern="1200">
                <a:solidFill>
                  <a:schemeClr val="tx1">
                    <a:tint val="75000"/>
                  </a:schemeClr>
                </a:solidFill>
                <a:effectLst/>
                <a:latin typeface="+mn-lt"/>
                <a:ea typeface="+mn-ea"/>
                <a:cs typeface="+mn-cs"/>
              </a:defRPr>
            </a:lvl2pPr>
            <a:lvl3pPr marL="9144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800" kern="1200">
                <a:solidFill>
                  <a:schemeClr val="tx1">
                    <a:tint val="75000"/>
                  </a:schemeClr>
                </a:solidFill>
                <a:effectLst/>
                <a:latin typeface="+mn-lt"/>
                <a:ea typeface="+mn-ea"/>
                <a:cs typeface="+mn-cs"/>
              </a:defRPr>
            </a:lvl3pPr>
            <a:lvl4pPr marL="13716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kern="1200">
                <a:solidFill>
                  <a:schemeClr val="tx1">
                    <a:tint val="75000"/>
                  </a:schemeClr>
                </a:solidFill>
                <a:effectLst/>
                <a:latin typeface="+mn-lt"/>
                <a:ea typeface="+mn-ea"/>
                <a:cs typeface="+mn-cs"/>
              </a:defRPr>
            </a:lvl4pPr>
            <a:lvl5pPr marL="18288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kern="1200">
                <a:solidFill>
                  <a:schemeClr val="tx1">
                    <a:tint val="75000"/>
                  </a:schemeClr>
                </a:solidFill>
                <a:effectLst/>
                <a:latin typeface="+mn-lt"/>
                <a:ea typeface="+mn-ea"/>
                <a:cs typeface="+mn-cs"/>
              </a:defRPr>
            </a:lvl5pPr>
            <a:lvl6pPr marL="22860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kern="1200">
                <a:solidFill>
                  <a:schemeClr val="tx1">
                    <a:tint val="75000"/>
                  </a:schemeClr>
                </a:solidFill>
                <a:effectLst/>
                <a:latin typeface="+mn-lt"/>
                <a:ea typeface="+mn-ea"/>
                <a:cs typeface="+mn-cs"/>
              </a:defRPr>
            </a:lvl6pPr>
            <a:lvl7pPr marL="27432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kern="1200">
                <a:solidFill>
                  <a:schemeClr val="tx1">
                    <a:tint val="75000"/>
                  </a:schemeClr>
                </a:solidFill>
                <a:effectLst/>
                <a:latin typeface="+mn-lt"/>
                <a:ea typeface="+mn-ea"/>
                <a:cs typeface="+mn-cs"/>
              </a:defRPr>
            </a:lvl7pPr>
            <a:lvl8pPr marL="32004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kern="1200">
                <a:solidFill>
                  <a:schemeClr val="tx1">
                    <a:tint val="75000"/>
                  </a:schemeClr>
                </a:solidFill>
                <a:effectLst/>
                <a:latin typeface="+mn-lt"/>
                <a:ea typeface="+mn-ea"/>
                <a:cs typeface="+mn-cs"/>
              </a:defRPr>
            </a:lvl8pPr>
            <a:lvl9pPr marL="36576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kern="1200">
                <a:solidFill>
                  <a:schemeClr val="tx1">
                    <a:tint val="75000"/>
                  </a:schemeClr>
                </a:solidFill>
                <a:effectLst/>
                <a:latin typeface="+mn-lt"/>
                <a:ea typeface="+mn-ea"/>
                <a:cs typeface="+mn-cs"/>
              </a:defRPr>
            </a:lvl9pPr>
          </a:lstStyle>
          <a:p>
            <a:r>
              <a:rPr lang="en-US" sz="4000" b="1" dirty="0">
                <a:effectLst>
                  <a:outerShdw blurRad="38100" dist="38100" dir="2700000" algn="tl">
                    <a:srgbClr val="000000">
                      <a:alpha val="43137"/>
                    </a:srgbClr>
                  </a:outerShdw>
                </a:effectLst>
                <a:latin typeface="Grandview Display" panose="020B0502040204020203" pitchFamily="34" charset="0"/>
                <a:cs typeface="Times New Roman" panose="02020603050405020304" pitchFamily="18" charset="0"/>
              </a:rPr>
              <a:t>I.T.A.P.</a:t>
            </a:r>
            <a:endParaRPr lang="en-CA" sz="4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1566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3CB65-2B95-4AFF-BB17-0D170555F23A}"/>
              </a:ext>
            </a:extLst>
          </p:cNvPr>
          <p:cNvSpPr txBox="1">
            <a:spLocks/>
          </p:cNvSpPr>
          <p:nvPr/>
        </p:nvSpPr>
        <p:spPr>
          <a:xfrm>
            <a:off x="1292133" y="387960"/>
            <a:ext cx="9515998" cy="810525"/>
          </a:xfrm>
          <a:prstGeom prst="rect">
            <a:avLst/>
          </a:prstGeom>
        </p:spPr>
        <p:txBody>
          <a:bodyPr/>
          <a:lst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a:lstStyle>
          <a:p>
            <a:r>
              <a:rPr lang="en-US" sz="4800" dirty="0">
                <a:latin typeface="Grandview Display" panose="020B0502040204020203" pitchFamily="34" charset="0"/>
              </a:rPr>
              <a:t>Sources</a:t>
            </a:r>
            <a:endParaRPr lang="en-CA" dirty="0">
              <a:latin typeface="Grandview Display" panose="020B0502040204020203" pitchFamily="34" charset="0"/>
            </a:endParaRPr>
          </a:p>
        </p:txBody>
      </p:sp>
      <p:sp>
        <p:nvSpPr>
          <p:cNvPr id="4" name="TextBox 3">
            <a:extLst>
              <a:ext uri="{FF2B5EF4-FFF2-40B4-BE49-F238E27FC236}">
                <a16:creationId xmlns:a16="http://schemas.microsoft.com/office/drawing/2014/main" id="{DE4C132B-E00D-40BF-B432-71D4371861BD}"/>
              </a:ext>
            </a:extLst>
          </p:cNvPr>
          <p:cNvSpPr txBox="1"/>
          <p:nvPr/>
        </p:nvSpPr>
        <p:spPr>
          <a:xfrm>
            <a:off x="1292133" y="1198485"/>
            <a:ext cx="9607734" cy="4841903"/>
          </a:xfrm>
          <a:prstGeom prst="rect">
            <a:avLst/>
          </a:prstGeom>
          <a:noFill/>
        </p:spPr>
        <p:txBody>
          <a:bodyPr wrap="square">
            <a:spAutoFit/>
          </a:bodyPr>
          <a:lstStyle/>
          <a:p>
            <a:pPr marL="0" marR="0">
              <a:lnSpc>
                <a:spcPct val="107000"/>
              </a:lnSpc>
              <a:spcBef>
                <a:spcPts val="0"/>
              </a:spcBef>
              <a:spcAft>
                <a:spcPts val="800"/>
              </a:spcAft>
            </a:pPr>
            <a:r>
              <a:rPr lang="en-US" sz="1800" u="sng" dirty="0">
                <a:solidFill>
                  <a:srgbClr val="005DBA"/>
                </a:solidFill>
                <a:effectLst/>
                <a:latin typeface="Grandview" panose="020B0502040204020203" pitchFamily="34" charset="0"/>
                <a:ea typeface="Corbel" panose="020B0503020204020204" pitchFamily="34" charset="0"/>
                <a:cs typeface="Times New Roman" panose="02020603050405020304" pitchFamily="18" charset="0"/>
                <a:hlinkClick r:id="rId3"/>
              </a:rPr>
              <a:t>https://www.canada.ca/en/revenue-agency/corporate/about-canada-revenue-agency-cra/ministerial-transition-2019/booktwo.html#toc32</a:t>
            </a:r>
            <a:endParaRPr lang="en-CA" sz="1800" dirty="0">
              <a:effectLst/>
              <a:latin typeface="Grandview" panose="020B0502040204020203" pitchFamily="34" charset="0"/>
              <a:ea typeface="Corbel" panose="020B0503020204020204" pitchFamily="34" charset="0"/>
              <a:cs typeface="Times New Roman" panose="02020603050405020304" pitchFamily="18" charset="0"/>
            </a:endParaRPr>
          </a:p>
          <a:p>
            <a:pPr marL="0" marR="0">
              <a:lnSpc>
                <a:spcPct val="107000"/>
              </a:lnSpc>
              <a:spcBef>
                <a:spcPts val="0"/>
              </a:spcBef>
              <a:spcAft>
                <a:spcPts val="800"/>
              </a:spcAft>
            </a:pPr>
            <a:r>
              <a:rPr lang="en-US" sz="1800" u="sng" dirty="0">
                <a:solidFill>
                  <a:srgbClr val="005DBA"/>
                </a:solidFill>
                <a:effectLst/>
                <a:latin typeface="Grandview" panose="020B0502040204020203" pitchFamily="34" charset="0"/>
                <a:ea typeface="Corbel" panose="020B0503020204020204" pitchFamily="34" charset="0"/>
                <a:cs typeface="Times New Roman" panose="02020603050405020304" pitchFamily="18" charset="0"/>
                <a:hlinkClick r:id="rId4"/>
              </a:rPr>
              <a:t>GC InfoBase - Infographic for Canada Revenue Agency (tbs-sct.gc.ca)</a:t>
            </a:r>
            <a:endParaRPr lang="en-CA" sz="1800" dirty="0">
              <a:effectLst/>
              <a:latin typeface="Grandview" panose="020B0502040204020203" pitchFamily="34" charset="0"/>
              <a:ea typeface="Corbel" panose="020B0503020204020204" pitchFamily="34" charset="0"/>
              <a:cs typeface="Times New Roman" panose="02020603050405020304" pitchFamily="18" charset="0"/>
            </a:endParaRPr>
          </a:p>
          <a:p>
            <a:pPr marL="0" marR="0">
              <a:lnSpc>
                <a:spcPct val="107000"/>
              </a:lnSpc>
              <a:spcBef>
                <a:spcPts val="0"/>
              </a:spcBef>
              <a:spcAft>
                <a:spcPts val="800"/>
              </a:spcAft>
            </a:pPr>
            <a:r>
              <a:rPr lang="en-US" sz="1800" u="sng" dirty="0">
                <a:solidFill>
                  <a:srgbClr val="005DBA"/>
                </a:solidFill>
                <a:effectLst/>
                <a:latin typeface="Grandview" panose="020B0502040204020203" pitchFamily="34" charset="0"/>
                <a:ea typeface="Corbel" panose="020B0503020204020204" pitchFamily="34" charset="0"/>
                <a:cs typeface="Times New Roman" panose="02020603050405020304" pitchFamily="18" charset="0"/>
                <a:hlinkClick r:id="rId5"/>
              </a:rPr>
              <a:t>Remaking the public service: After a year of COVID, what has the federal government learned about how it operates? - ProQuest (rrc.mb.ca)</a:t>
            </a:r>
            <a:endParaRPr lang="en-CA" sz="1800" dirty="0">
              <a:effectLst/>
              <a:latin typeface="Grandview" panose="020B0502040204020203" pitchFamily="34" charset="0"/>
              <a:ea typeface="Corbel" panose="020B0503020204020204" pitchFamily="34" charset="0"/>
              <a:cs typeface="Times New Roman" panose="02020603050405020304" pitchFamily="18" charset="0"/>
            </a:endParaRPr>
          </a:p>
          <a:p>
            <a:pPr marL="0" marR="0">
              <a:lnSpc>
                <a:spcPct val="107000"/>
              </a:lnSpc>
              <a:spcBef>
                <a:spcPts val="0"/>
              </a:spcBef>
              <a:spcAft>
                <a:spcPts val="800"/>
              </a:spcAft>
            </a:pPr>
            <a:r>
              <a:rPr lang="en-US" sz="1800" u="sng" dirty="0">
                <a:solidFill>
                  <a:srgbClr val="005DBA"/>
                </a:solidFill>
                <a:effectLst/>
                <a:latin typeface="Grandview" panose="020B0502040204020203" pitchFamily="34" charset="0"/>
                <a:ea typeface="Corbel" panose="020B0503020204020204" pitchFamily="34" charset="0"/>
                <a:cs typeface="Times New Roman" panose="02020603050405020304" pitchFamily="18" charset="0"/>
                <a:hlinkClick r:id="rId6"/>
              </a:rPr>
              <a:t>Careers at the CRA – 1. Why work with us - Canada.ca</a:t>
            </a:r>
            <a:endParaRPr lang="en-CA" sz="1800" dirty="0">
              <a:effectLst/>
              <a:latin typeface="Grandview" panose="020B0502040204020203" pitchFamily="34" charset="0"/>
              <a:ea typeface="Corbel" panose="020B0503020204020204" pitchFamily="34" charset="0"/>
              <a:cs typeface="Times New Roman" panose="02020603050405020304" pitchFamily="18" charset="0"/>
            </a:endParaRPr>
          </a:p>
          <a:p>
            <a:pPr>
              <a:lnSpc>
                <a:spcPct val="107000"/>
              </a:lnSpc>
              <a:spcAft>
                <a:spcPts val="800"/>
              </a:spcAft>
            </a:pPr>
            <a:r>
              <a:rPr lang="en-US" sz="1800" u="sng" dirty="0">
                <a:solidFill>
                  <a:srgbClr val="005DBA"/>
                </a:solidFill>
                <a:effectLst/>
                <a:latin typeface="Grandview" panose="020B0502040204020203" pitchFamily="34" charset="0"/>
                <a:ea typeface="Corbel" panose="020B0503020204020204" pitchFamily="34" charset="0"/>
                <a:cs typeface="Times New Roman" panose="02020603050405020304" pitchFamily="18" charset="0"/>
                <a:hlinkClick r:id="rId7"/>
              </a:rPr>
              <a:t>Information Technology Apprenticeship Program (ITAP) - Canada.ca</a:t>
            </a:r>
            <a:endParaRPr lang="en-US" sz="1800" u="sng" dirty="0">
              <a:solidFill>
                <a:srgbClr val="005DBA"/>
              </a:solidFill>
              <a:effectLst/>
              <a:latin typeface="Grandview" panose="020B0502040204020203" pitchFamily="34" charset="0"/>
              <a:ea typeface="Corbel" panose="020B0503020204020204" pitchFamily="34" charset="0"/>
              <a:cs typeface="Times New Roman" panose="02020603050405020304" pitchFamily="18" charset="0"/>
            </a:endParaRPr>
          </a:p>
          <a:p>
            <a:pPr>
              <a:lnSpc>
                <a:spcPct val="107000"/>
              </a:lnSpc>
              <a:spcAft>
                <a:spcPts val="800"/>
              </a:spcAft>
            </a:pPr>
            <a:r>
              <a:rPr lang="en-US" u="sng" dirty="0">
                <a:solidFill>
                  <a:srgbClr val="005DBA"/>
                </a:solidFill>
                <a:latin typeface="Grandview" panose="020B0502040204020203" pitchFamily="34" charset="0"/>
                <a:ea typeface="Corbel" panose="020B0503020204020204" pitchFamily="34" charset="0"/>
                <a:cs typeface="Times New Roman" panose="02020603050405020304" pitchFamily="18" charset="0"/>
                <a:hlinkClick r:id="rId8"/>
              </a:rPr>
              <a:t>https://www.pxfuel.com/en/free-photo-oblhj</a:t>
            </a:r>
            <a:endParaRPr lang="en-CA" sz="1800" dirty="0">
              <a:effectLst/>
              <a:latin typeface="Grandview" panose="020B0502040204020203" pitchFamily="34" charset="0"/>
              <a:ea typeface="Corbel" panose="020B0503020204020204" pitchFamily="34" charset="0"/>
              <a:cs typeface="Times New Roman" panose="02020603050405020304" pitchFamily="18" charset="0"/>
            </a:endParaRPr>
          </a:p>
          <a:p>
            <a:pPr>
              <a:lnSpc>
                <a:spcPct val="107000"/>
              </a:lnSpc>
              <a:spcAft>
                <a:spcPts val="800"/>
              </a:spcAft>
            </a:pPr>
            <a:r>
              <a:rPr lang="en-US" sz="1800" u="sng" dirty="0">
                <a:solidFill>
                  <a:srgbClr val="005DBA"/>
                </a:solidFill>
                <a:effectLst/>
                <a:latin typeface="Grandview" panose="020B0502040204020203" pitchFamily="34" charset="0"/>
                <a:ea typeface="Corbel" panose="020B0503020204020204" pitchFamily="34" charset="0"/>
                <a:cs typeface="Times New Roman" panose="02020603050405020304" pitchFamily="18" charset="0"/>
                <a:hlinkClick r:id="rId9"/>
              </a:rPr>
              <a:t>RTC0011.jpg (4200×3440) (winnipegarchitecture.ca)</a:t>
            </a:r>
            <a:endParaRPr lang="en-US" sz="1800" u="sng" dirty="0">
              <a:solidFill>
                <a:srgbClr val="005DBA"/>
              </a:solidFill>
              <a:effectLst/>
              <a:latin typeface="Grandview" panose="020B0502040204020203" pitchFamily="34" charset="0"/>
              <a:ea typeface="Corbel" panose="020B0503020204020204" pitchFamily="34" charset="0"/>
              <a:cs typeface="Times New Roman" panose="02020603050405020304" pitchFamily="18" charset="0"/>
            </a:endParaRPr>
          </a:p>
          <a:p>
            <a:pPr marL="0" marR="0">
              <a:lnSpc>
                <a:spcPct val="107000"/>
              </a:lnSpc>
              <a:spcBef>
                <a:spcPts val="0"/>
              </a:spcBef>
              <a:spcAft>
                <a:spcPts val="800"/>
              </a:spcAft>
            </a:pPr>
            <a:r>
              <a:rPr lang="en-CA" sz="1800" dirty="0">
                <a:effectLst/>
                <a:latin typeface="Grandview" panose="020B0502040204020203" pitchFamily="34" charset="0"/>
                <a:ea typeface="Corbel" panose="020B0503020204020204" pitchFamily="34" charset="0"/>
                <a:cs typeface="Times New Roman" panose="02020603050405020304" pitchFamily="18" charset="0"/>
                <a:hlinkClick r:id="rId10"/>
              </a:rPr>
              <a:t>https://pxhere.com/en/photo/689275?utm_content=shareClip&amp;utm_medium=referral&amp;utm_source=pxhere</a:t>
            </a:r>
            <a:endParaRPr lang="en-CA" sz="1800" dirty="0">
              <a:effectLst/>
              <a:latin typeface="Grandview" panose="020B0502040204020203" pitchFamily="34" charset="0"/>
              <a:ea typeface="Corbel" panose="020B0503020204020204" pitchFamily="34" charset="0"/>
              <a:cs typeface="Times New Roman" panose="02020603050405020304" pitchFamily="18" charset="0"/>
            </a:endParaRPr>
          </a:p>
          <a:p>
            <a:pPr marL="0" marR="0">
              <a:lnSpc>
                <a:spcPct val="107000"/>
              </a:lnSpc>
              <a:spcBef>
                <a:spcPts val="0"/>
              </a:spcBef>
              <a:spcAft>
                <a:spcPts val="800"/>
              </a:spcAft>
            </a:pPr>
            <a:endParaRPr lang="en-US" b="1" u="sng" dirty="0">
              <a:solidFill>
                <a:srgbClr val="005DBA"/>
              </a:solidFill>
              <a:latin typeface="Grandview" panose="020B0502040204020203" pitchFamily="34" charset="0"/>
              <a:ea typeface="Corbel" panose="020B0503020204020204" pitchFamily="34" charset="0"/>
              <a:cs typeface="Times New Roman" panose="02020603050405020304" pitchFamily="18" charset="0"/>
            </a:endParaRPr>
          </a:p>
          <a:p>
            <a:pPr marL="0" marR="0">
              <a:lnSpc>
                <a:spcPct val="107000"/>
              </a:lnSpc>
              <a:spcBef>
                <a:spcPts val="0"/>
              </a:spcBef>
              <a:spcAft>
                <a:spcPts val="800"/>
              </a:spcAft>
            </a:pPr>
            <a:endParaRPr lang="en-CA" sz="1800" dirty="0">
              <a:effectLst/>
              <a:latin typeface="Grandview" panose="020B0502040204020203" pitchFamily="34" charset="0"/>
              <a:ea typeface="Corbel" panose="020B0503020204020204" pitchFamily="34" charset="0"/>
              <a:cs typeface="Times New Roman" panose="02020603050405020304" pitchFamily="18" charset="0"/>
            </a:endParaRPr>
          </a:p>
        </p:txBody>
      </p:sp>
    </p:spTree>
    <p:extLst>
      <p:ext uri="{BB962C8B-B14F-4D97-AF65-F5344CB8AC3E}">
        <p14:creationId xmlns:p14="http://schemas.microsoft.com/office/powerpoint/2010/main" val="2899034767"/>
      </p:ext>
    </p:extLst>
  </p:cSld>
  <p:clrMapOvr>
    <a:masterClrMapping/>
  </p:clrMapOvr>
</p:sld>
</file>

<file path=ppt/theme/theme1.xml><?xml version="1.0" encoding="utf-8"?>
<a:theme xmlns:a="http://schemas.openxmlformats.org/drawingml/2006/main" name="Atlas">
  <a:themeElements>
    <a:clrScheme name="Custom 4">
      <a:dk1>
        <a:sysClr val="windowText" lastClr="000000"/>
      </a:dk1>
      <a:lt1>
        <a:sysClr val="window" lastClr="FFFFFF"/>
      </a:lt1>
      <a:dk2>
        <a:srgbClr val="454545"/>
      </a:dk2>
      <a:lt2>
        <a:srgbClr val="E0E0E0"/>
      </a:lt2>
      <a:accent1>
        <a:srgbClr val="EA5858"/>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Atlas</Template>
  <TotalTime>3581</TotalTime>
  <Words>851</Words>
  <Application>Microsoft Office PowerPoint</Application>
  <PresentationFormat>Widescreen</PresentationFormat>
  <Paragraphs>70</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Calibri</vt:lpstr>
      <vt:lpstr>Calibri Light</vt:lpstr>
      <vt:lpstr>Corbel</vt:lpstr>
      <vt:lpstr>Grandview</vt:lpstr>
      <vt:lpstr>Grandview Display</vt:lpstr>
      <vt:lpstr>Rockwell</vt:lpstr>
      <vt:lpstr>Wingdings</vt:lpstr>
      <vt:lpstr>Atlas</vt:lpstr>
      <vt:lpstr>Canada Revenue Agency IT Branch</vt:lpstr>
      <vt:lpstr>Agenda</vt:lpstr>
      <vt:lpstr>History of CRA</vt:lpstr>
      <vt:lpstr>IT Branch</vt:lpstr>
      <vt:lpstr>CRA Today</vt:lpstr>
      <vt:lpstr>Benefits</vt:lpstr>
      <vt:lpstr>Information Technology Apprenticeship Program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Canada Revenue Agency IT Branch</dc:title>
  <dc:creator>Christopher Vergel</dc:creator>
  <cp:lastModifiedBy>Christopher Vergel</cp:lastModifiedBy>
  <cp:revision>28</cp:revision>
  <dcterms:created xsi:type="dcterms:W3CDTF">2021-10-23T06:31:46Z</dcterms:created>
  <dcterms:modified xsi:type="dcterms:W3CDTF">2021-10-27T07:04:02Z</dcterms:modified>
</cp:coreProperties>
</file>