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258" r:id="rId3"/>
    <p:sldId id="270" r:id="rId4"/>
    <p:sldId id="261" r:id="rId5"/>
    <p:sldId id="269" r:id="rId6"/>
    <p:sldId id="274" r:id="rId7"/>
    <p:sldId id="272" r:id="rId8"/>
    <p:sldId id="271" r:id="rId9"/>
    <p:sldId id="275" r:id="rId10"/>
    <p:sldId id="273" r:id="rId11"/>
    <p:sldId id="276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F2EB-D9AE-48CA-B9DE-C98DB75A98E8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393C7-7532-4017-9A99-7ABB5D341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хрупкость — коварная жесткость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немобильность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жесткость, вид сбоку.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80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0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2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7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3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9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1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3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8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9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E881-D46B-41C2-9ED4-68961B1F3187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3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320840" y="1857771"/>
            <a:ext cx="7550321" cy="2612460"/>
            <a:chOff x="1244543" y="2082215"/>
            <a:chExt cx="7550321" cy="2612460"/>
          </a:xfrm>
        </p:grpSpPr>
        <p:pic>
          <p:nvPicPr>
            <p:cNvPr id="1026" name="Picture 2" descr="http://static.ozone.ru/multimedia/books_covers/100047910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543" y="2082215"/>
              <a:ext cx="1872730" cy="261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tatic2.ozone.ru/multimedia/books_covers/100097415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142" y="2084824"/>
              <a:ext cx="1905000" cy="2609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static1.ozone.ru/multimedia/books_covers/1007098845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011" y="2085274"/>
              <a:ext cx="1822853" cy="260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01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Shape.cs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579418" y="3607724"/>
            <a:ext cx="7115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887884" y="1313411"/>
            <a:ext cx="0" cy="463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449783" y="2755669"/>
            <a:ext cx="3582785" cy="1704110"/>
          </a:xfrm>
          <a:custGeom>
            <a:avLst/>
            <a:gdLst>
              <a:gd name="connsiteX0" fmla="*/ 0 w 2651759"/>
              <a:gd name="connsiteY0" fmla="*/ 0 h 1704110"/>
              <a:gd name="connsiteX1" fmla="*/ 2651759 w 2651759"/>
              <a:gd name="connsiteY1" fmla="*/ 0 h 1704110"/>
              <a:gd name="connsiteX2" fmla="*/ 2651759 w 2651759"/>
              <a:gd name="connsiteY2" fmla="*/ 1704110 h 1704110"/>
              <a:gd name="connsiteX3" fmla="*/ 0 w 2651759"/>
              <a:gd name="connsiteY3" fmla="*/ 1704110 h 1704110"/>
              <a:gd name="connsiteX4" fmla="*/ 0 w 2651759"/>
              <a:gd name="connsiteY4" fmla="*/ 0 h 1704110"/>
              <a:gd name="connsiteX0" fmla="*/ 0 w 2651759"/>
              <a:gd name="connsiteY0" fmla="*/ 0 h 1704110"/>
              <a:gd name="connsiteX1" fmla="*/ 2651759 w 2651759"/>
              <a:gd name="connsiteY1" fmla="*/ 0 h 1704110"/>
              <a:gd name="connsiteX2" fmla="*/ 2651759 w 2651759"/>
              <a:gd name="connsiteY2" fmla="*/ 852055 h 1704110"/>
              <a:gd name="connsiteX3" fmla="*/ 2651759 w 2651759"/>
              <a:gd name="connsiteY3" fmla="*/ 1704110 h 1704110"/>
              <a:gd name="connsiteX4" fmla="*/ 0 w 2651759"/>
              <a:gd name="connsiteY4" fmla="*/ 1704110 h 1704110"/>
              <a:gd name="connsiteX5" fmla="*/ 0 w 2651759"/>
              <a:gd name="connsiteY5" fmla="*/ 0 h 1704110"/>
              <a:gd name="connsiteX0" fmla="*/ 0 w 3582785"/>
              <a:gd name="connsiteY0" fmla="*/ 0 h 1704110"/>
              <a:gd name="connsiteX1" fmla="*/ 2651759 w 3582785"/>
              <a:gd name="connsiteY1" fmla="*/ 0 h 1704110"/>
              <a:gd name="connsiteX2" fmla="*/ 3582785 w 3582785"/>
              <a:gd name="connsiteY2" fmla="*/ 852055 h 1704110"/>
              <a:gd name="connsiteX3" fmla="*/ 2651759 w 3582785"/>
              <a:gd name="connsiteY3" fmla="*/ 1704110 h 1704110"/>
              <a:gd name="connsiteX4" fmla="*/ 0 w 3582785"/>
              <a:gd name="connsiteY4" fmla="*/ 1704110 h 1704110"/>
              <a:gd name="connsiteX5" fmla="*/ 0 w 3582785"/>
              <a:gd name="connsiteY5" fmla="*/ 0 h 1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2785" h="1704110">
                <a:moveTo>
                  <a:pt x="0" y="0"/>
                </a:moveTo>
                <a:lnTo>
                  <a:pt x="2651759" y="0"/>
                </a:lnTo>
                <a:lnTo>
                  <a:pt x="3582785" y="852055"/>
                </a:lnTo>
                <a:lnTo>
                  <a:pt x="2651759" y="1704110"/>
                </a:lnTo>
                <a:lnTo>
                  <a:pt x="0" y="170411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976851" y="235807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</a:t>
            </a:r>
            <a:r>
              <a:rPr lang="en-US" dirty="0" smtClean="0"/>
              <a:t>, 10)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867893" y="235807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en-US" dirty="0" smtClean="0"/>
              <a:t>-</a:t>
            </a:r>
            <a:r>
              <a:rPr lang="ru-RU" dirty="0" smtClean="0"/>
              <a:t>10</a:t>
            </a:r>
            <a:r>
              <a:rPr lang="en-US" dirty="0" smtClean="0"/>
              <a:t>, 10)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851196" y="448803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en-US" dirty="0" smtClean="0"/>
              <a:t>-</a:t>
            </a:r>
            <a:r>
              <a:rPr lang="ru-RU" dirty="0" smtClean="0"/>
              <a:t>10</a:t>
            </a:r>
            <a:r>
              <a:rPr lang="en-US" dirty="0" smtClean="0"/>
              <a:t>, -10)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879094" y="451647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</a:t>
            </a:r>
            <a:r>
              <a:rPr lang="en-US" dirty="0" smtClean="0"/>
              <a:t>, -10)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013907" y="32383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0</a:t>
            </a:r>
            <a:r>
              <a:rPr lang="en-US" dirty="0" smtClean="0"/>
              <a:t>, 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1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Методы </a:t>
            </a:r>
            <a:r>
              <a:rPr lang="en-US" dirty="0" err="1" smtClean="0"/>
              <a:t>Linq</a:t>
            </a:r>
            <a:r>
              <a:rPr lang="ru-RU" dirty="0" smtClean="0"/>
              <a:t> — хороший пример </a:t>
            </a:r>
            <a:r>
              <a:rPr lang="ru-RU" dirty="0" smtClean="0"/>
              <a:t>модульного дизайна</a:t>
            </a:r>
          </a:p>
        </p:txBody>
      </p:sp>
    </p:spTree>
    <p:extLst>
      <p:ext uri="{BB962C8B-B14F-4D97-AF65-F5344CB8AC3E}">
        <p14:creationId xmlns:p14="http://schemas.microsoft.com/office/powerpoint/2010/main" val="40561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</a:t>
            </a:r>
            <a:r>
              <a:rPr lang="ru-RU" dirty="0" smtClean="0"/>
              <a:t>: типичные точки применения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Отделять логику от представления</a:t>
            </a:r>
          </a:p>
          <a:p>
            <a:r>
              <a:rPr lang="ru-RU" dirty="0" smtClean="0"/>
              <a:t>Отделять логику от получения выходных данных и сохранения результата</a:t>
            </a:r>
          </a:p>
          <a:p>
            <a:r>
              <a:rPr lang="ru-RU" dirty="0" smtClean="0"/>
              <a:t>Отделять логику от побочных эффектов</a:t>
            </a:r>
          </a:p>
          <a:p>
            <a:r>
              <a:rPr lang="ru-RU" dirty="0" smtClean="0"/>
              <a:t>Отделять логику от форматов данных</a:t>
            </a:r>
          </a:p>
          <a:p>
            <a:r>
              <a:rPr lang="ru-RU" dirty="0" smtClean="0"/>
              <a:t>Отделать прикладной код от сущности предметной области (</a:t>
            </a:r>
            <a:r>
              <a:rPr lang="en-US" dirty="0" smtClean="0"/>
              <a:t>DDD)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4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процесс проектирования?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Простота и понятность</a:t>
            </a:r>
          </a:p>
          <a:p>
            <a:r>
              <a:rPr lang="ru-RU" dirty="0" smtClean="0"/>
              <a:t>Корректность</a:t>
            </a:r>
            <a:endParaRPr lang="en-US" dirty="0" smtClean="0"/>
          </a:p>
          <a:p>
            <a:r>
              <a:rPr lang="ru-RU" dirty="0" smtClean="0"/>
              <a:t>Расширяемость</a:t>
            </a:r>
            <a:endParaRPr lang="en-US" dirty="0" smtClean="0"/>
          </a:p>
          <a:p>
            <a:r>
              <a:rPr lang="ru-RU" dirty="0" smtClean="0"/>
              <a:t>Универсальность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8936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процесс проектирования?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Простота и понятность.</a:t>
            </a:r>
            <a:r>
              <a:rPr lang="en-US" dirty="0" smtClean="0"/>
              <a:t> </a:t>
            </a:r>
            <a:r>
              <a:rPr lang="ru-RU" dirty="0" smtClean="0"/>
              <a:t>Чтобы в будущем инженер смог быстро разобраться и доработать компонент под изменившиеся требования.</a:t>
            </a:r>
          </a:p>
          <a:p>
            <a:r>
              <a:rPr lang="ru-RU" dirty="0" smtClean="0"/>
              <a:t>Корректность.</a:t>
            </a:r>
            <a:r>
              <a:rPr lang="en-US" dirty="0" smtClean="0"/>
              <a:t> </a:t>
            </a:r>
            <a:r>
              <a:rPr lang="ru-RU" dirty="0" smtClean="0"/>
              <a:t>Чтобы в будущем инженер своими правками случайно не сломал работоспособность системы.</a:t>
            </a:r>
          </a:p>
          <a:p>
            <a:r>
              <a:rPr lang="ru-RU" dirty="0" smtClean="0"/>
              <a:t>Расширяемость. Чтобы в будущем инженеру проще было вносить доработки под новые </a:t>
            </a:r>
            <a:r>
              <a:rPr lang="ru-RU" dirty="0" smtClean="0"/>
              <a:t>требования.</a:t>
            </a:r>
            <a:endParaRPr lang="ru-RU" dirty="0" smtClean="0"/>
          </a:p>
          <a:p>
            <a:r>
              <a:rPr lang="ru-RU" dirty="0" smtClean="0"/>
              <a:t>Универсальность. Чтобы в будущем инженеру было проще использовать этот код в контексте другой задачи или проекта.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0611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процесс проектирования?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Простота и понятность. Чтобы в </a:t>
            </a:r>
            <a:r>
              <a:rPr lang="ru-RU" b="1" dirty="0" smtClean="0">
                <a:solidFill>
                  <a:srgbClr val="C00000"/>
                </a:solidFill>
              </a:rPr>
              <a:t>будущем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инженер смог быстро разобраться и доработать компонент под изменившиеся требования.</a:t>
            </a:r>
          </a:p>
          <a:p>
            <a:r>
              <a:rPr lang="ru-RU" dirty="0" smtClean="0"/>
              <a:t>Корректность. Чтобы в </a:t>
            </a:r>
            <a:r>
              <a:rPr lang="ru-RU" b="1" dirty="0" smtClean="0">
                <a:solidFill>
                  <a:srgbClr val="C00000"/>
                </a:solidFill>
              </a:rPr>
              <a:t>будущем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инженер своими правками случайно не сломал работоспособность системы.</a:t>
            </a:r>
          </a:p>
          <a:p>
            <a:r>
              <a:rPr lang="ru-RU" dirty="0" smtClean="0"/>
              <a:t>Расширяемость. Чтобы в </a:t>
            </a:r>
            <a:r>
              <a:rPr lang="ru-RU" b="1" dirty="0" smtClean="0">
                <a:solidFill>
                  <a:srgbClr val="C00000"/>
                </a:solidFill>
              </a:rPr>
              <a:t>будущем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инженеру проще было вносить доработки под новые требования</a:t>
            </a:r>
          </a:p>
          <a:p>
            <a:r>
              <a:rPr lang="ru-RU" dirty="0" smtClean="0"/>
              <a:t>Универсальность. Чтобы в </a:t>
            </a:r>
            <a:r>
              <a:rPr lang="ru-RU" b="1" dirty="0" smtClean="0">
                <a:solidFill>
                  <a:srgbClr val="C00000"/>
                </a:solidFill>
              </a:rPr>
              <a:t>будущем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инженеру было проще использовать этот код в контексте другой задачи или проекта.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888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7403" y="2747947"/>
            <a:ext cx="4291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/>
              <a:t>Дизайн плох, </a:t>
            </a:r>
            <a:r>
              <a:rPr lang="ru-RU" sz="4000" b="1" dirty="0" smtClean="0"/>
              <a:t>если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ru-RU" sz="2400" dirty="0" smtClean="0"/>
              <a:t>когда </a:t>
            </a:r>
            <a:r>
              <a:rPr lang="ru-RU" sz="2400" dirty="0"/>
              <a:t>приходит новая задача</a:t>
            </a:r>
            <a:r>
              <a:rPr lang="en-US" sz="2400" dirty="0"/>
              <a:t>...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9335" y="1921965"/>
            <a:ext cx="384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+mj-lt"/>
              </a:rPr>
              <a:t>…надо много переделывать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17005" y="4138222"/>
            <a:ext cx="286488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+mj-lt"/>
              </a:rPr>
              <a:t>…трогать код </a:t>
            </a:r>
            <a:r>
              <a:rPr lang="ru-RU" sz="2400" dirty="0" smtClean="0">
                <a:latin typeface="+mj-lt"/>
              </a:rPr>
              <a:t>опасно</a:t>
            </a:r>
            <a:endParaRPr lang="ru-RU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628" y="1892469"/>
            <a:ext cx="37207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+mj-lt"/>
              </a:rPr>
              <a:t>…проще сделать «в обход»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0745" y="4108725"/>
            <a:ext cx="4871847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…не получается использовать</a:t>
            </a:r>
            <a:br>
              <a:rPr lang="ru-RU" sz="2400" dirty="0" smtClean="0">
                <a:latin typeface="+mj-lt"/>
              </a:rPr>
            </a:br>
            <a:r>
              <a:rPr lang="ru-RU" sz="2400" dirty="0" smtClean="0">
                <a:latin typeface="+mj-lt"/>
              </a:rPr>
              <a:t>готовое </a:t>
            </a:r>
            <a:r>
              <a:rPr lang="ru-RU" sz="2400" dirty="0" smtClean="0">
                <a:latin typeface="+mj-lt"/>
              </a:rPr>
              <a:t>решение в новом контексте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3037" y="1064709"/>
            <a:ext cx="2727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жесткость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19524" y="4709726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хрупкость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8628" y="1068250"/>
            <a:ext cx="2353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вязкость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1377" y="4713267"/>
            <a:ext cx="4163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неподвижность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5508" y="72389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rigidity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8628" y="727436"/>
            <a:ext cx="141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viscosity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21511" y="5424105"/>
            <a:ext cx="127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fragility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8628" y="542764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immobility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13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 — Single Responsibility 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 каждого модуля (класса / метода) должна быть лишь одна реалистичная причина для изменения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5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Map.cs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0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DataSaver.cs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4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design principles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</a:p>
          <a:p>
            <a:r>
              <a:rPr lang="en-US" dirty="0" smtClean="0"/>
              <a:t>Composability</a:t>
            </a:r>
          </a:p>
          <a:p>
            <a:r>
              <a:rPr lang="en-US" dirty="0" smtClean="0"/>
              <a:t>Readability</a:t>
            </a:r>
          </a:p>
          <a:p>
            <a:r>
              <a:rPr lang="en-US" dirty="0" smtClean="0"/>
              <a:t>Protection</a:t>
            </a:r>
            <a:endParaRPr lang="ru-RU" dirty="0"/>
          </a:p>
        </p:txBody>
      </p:sp>
      <p:pic>
        <p:nvPicPr>
          <p:cNvPr id="2050" name="Picture 2" descr="http://ecx.images-amazon.com/images/I/514aaabgzhL._SX380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423987"/>
            <a:ext cx="36385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295</Words>
  <Application>Microsoft Office PowerPoint</Application>
  <PresentationFormat>Широкоэкранный</PresentationFormat>
  <Paragraphs>55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Тема Office</vt:lpstr>
      <vt:lpstr>Презентация PowerPoint</vt:lpstr>
      <vt:lpstr>Зачем нужен процесс проектирования?</vt:lpstr>
      <vt:lpstr>Зачем нужен процесс проектирования?</vt:lpstr>
      <vt:lpstr>Зачем нужен процесс проектирования?</vt:lpstr>
      <vt:lpstr>Презентация PowerPoint</vt:lpstr>
      <vt:lpstr>SRP — Single Responsibility Principle</vt:lpstr>
      <vt:lpstr>Map.cs</vt:lpstr>
      <vt:lpstr>DataSaver.cs</vt:lpstr>
      <vt:lpstr>Modular design principles</vt:lpstr>
      <vt:lpstr>Shape.cs</vt:lpstr>
      <vt:lpstr>Linq</vt:lpstr>
      <vt:lpstr>SRP: типичные точки применения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Детальное проектирование</dc:title>
  <dc:creator>Егоров Павел Владимирович</dc:creator>
  <cp:lastModifiedBy>Егоров Павел Владимирович</cp:lastModifiedBy>
  <cp:revision>31</cp:revision>
  <dcterms:created xsi:type="dcterms:W3CDTF">2015-12-24T09:40:19Z</dcterms:created>
  <dcterms:modified xsi:type="dcterms:W3CDTF">2016-03-15T07:55:39Z</dcterms:modified>
</cp:coreProperties>
</file>