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2" r:id="rId4"/>
    <p:sldId id="258" r:id="rId5"/>
    <p:sldId id="276" r:id="rId6"/>
    <p:sldId id="265" r:id="rId7"/>
    <p:sldId id="266" r:id="rId8"/>
    <p:sldId id="267" r:id="rId9"/>
    <p:sldId id="268" r:id="rId10"/>
    <p:sldId id="291" r:id="rId11"/>
    <p:sldId id="269" r:id="rId12"/>
    <p:sldId id="292" r:id="rId13"/>
    <p:sldId id="270" r:id="rId14"/>
    <p:sldId id="277" r:id="rId15"/>
    <p:sldId id="278" r:id="rId16"/>
    <p:sldId id="279" r:id="rId17"/>
    <p:sldId id="290" r:id="rId18"/>
    <p:sldId id="280" r:id="rId19"/>
    <p:sldId id="281" r:id="rId20"/>
    <p:sldId id="282" r:id="rId21"/>
    <p:sldId id="284" r:id="rId22"/>
    <p:sldId id="285" r:id="rId23"/>
    <p:sldId id="286" r:id="rId24"/>
    <p:sldId id="288" r:id="rId25"/>
    <p:sldId id="289" r:id="rId26"/>
    <p:sldId id="275" r:id="rId27"/>
    <p:sldId id="27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F2EB-D9AE-48CA-B9DE-C98DB75A98E8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93C7-7532-4017-9A99-7ABB5D341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2003 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393C7-7532-4017-9A99-7ABB5D34199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19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5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3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7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2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0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3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E881-D46B-41C2-9ED4-68961B1F3187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3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ddsamplenet.codeplex.com/" TargetMode="External"/><Relationship Id="rId2" Type="http://schemas.openxmlformats.org/officeDocument/2006/relationships/hyperlink" Target="http://www.infoq.com/minibooks/domain-driven-design-quickl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hashtag/DDDesign?src=hash" TargetMode="External"/><Relationship Id="rId4" Type="http://schemas.openxmlformats.org/officeDocument/2006/relationships/hyperlink" Target="http://habrahabr.ru/post/6152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q.com/minibooks/domain-driven-design-quickly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/primitive-obses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Предметно-ориентированное проектирование</a:t>
            </a:r>
          </a:p>
          <a:p>
            <a:r>
              <a:rPr lang="ru-RU" dirty="0" smtClean="0"/>
              <a:t>(</a:t>
            </a:r>
            <a:r>
              <a:rPr lang="en-US" dirty="0" smtClean="0"/>
              <a:t>Domain — </a:t>
            </a:r>
            <a:r>
              <a:rPr lang="ru-RU" dirty="0" smtClean="0"/>
              <a:t>предметная область)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Неизменяемость типов-значений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newDelay</a:t>
            </a:r>
            <a:r>
              <a:rPr lang="en-US" dirty="0" smtClean="0"/>
              <a:t> = </a:t>
            </a:r>
            <a:r>
              <a:rPr lang="en-US" dirty="0" err="1" smtClean="0"/>
              <a:t>delay.Add</a:t>
            </a:r>
            <a:r>
              <a:rPr lang="en-US" dirty="0" smtClean="0"/>
              <a:t>(timeout);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 исходный </a:t>
            </a:r>
            <a:r>
              <a:rPr lang="en-US" dirty="0" smtClean="0"/>
              <a:t>delay</a:t>
            </a:r>
            <a:r>
              <a:rPr lang="ru-RU" dirty="0" smtClean="0"/>
              <a:t> не изменился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</a:t>
            </a:r>
            <a:r>
              <a:rPr lang="ru-RU" dirty="0" smtClean="0"/>
              <a:t>идентичность — нужно будет к ним обращаться по идентификатору.</a:t>
            </a:r>
            <a:endParaRPr lang="ru-RU" dirty="0" smtClean="0"/>
          </a:p>
          <a:p>
            <a:r>
              <a:rPr lang="ru-RU" dirty="0" smtClean="0"/>
              <a:t>Сохраняются и </a:t>
            </a:r>
            <a:r>
              <a:rPr lang="ru-RU" dirty="0" smtClean="0"/>
              <a:t>загружаются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4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Anemic</a:t>
            </a:r>
            <a:r>
              <a:rPr lang="ru-RU" dirty="0" smtClean="0"/>
              <a:t> </a:t>
            </a:r>
            <a:r>
              <a:rPr lang="en-US" dirty="0" smtClean="0"/>
              <a:t>vs</a:t>
            </a:r>
            <a:r>
              <a:rPr lang="ru-RU" dirty="0" smtClean="0"/>
              <a:t> </a:t>
            </a:r>
            <a:r>
              <a:rPr lang="en-US" dirty="0" smtClean="0"/>
              <a:t>Rich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2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5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</a:t>
            </a:r>
            <a:r>
              <a:rPr lang="en-US" dirty="0" smtClean="0"/>
              <a:t>DDD</a:t>
            </a:r>
            <a:endParaRPr lang="ru-RU" dirty="0"/>
          </a:p>
        </p:txBody>
      </p:sp>
      <p:pic>
        <p:nvPicPr>
          <p:cNvPr id="1026" name="Picture 2" descr="https://upload.wikimedia.org/wikipedia/commons/f/fb/Darts_in_a_dartboar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94" y="1690688"/>
            <a:ext cx="65444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56" y="1421477"/>
            <a:ext cx="9544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Dartboard</a:t>
            </a:r>
            <a:endParaRPr lang="en-US" sz="4000" b="1" dirty="0"/>
          </a:p>
          <a:p>
            <a:pPr marL="0" indent="0">
              <a:buNone/>
            </a:pPr>
            <a:r>
              <a:rPr lang="en-US" dirty="0"/>
              <a:t>The standard </a:t>
            </a:r>
            <a:r>
              <a:rPr lang="en-US" u="sng" dirty="0"/>
              <a:t>dartboard</a:t>
            </a:r>
            <a:r>
              <a:rPr lang="en-US" dirty="0"/>
              <a:t> is divided into 20 numbered </a:t>
            </a:r>
            <a:r>
              <a:rPr lang="en-US" u="sng" dirty="0"/>
              <a:t>sections</a:t>
            </a:r>
            <a:r>
              <a:rPr lang="en-US" dirty="0"/>
              <a:t>, scoring from 1 to 20 points, by wires running from the small central circle to the outer circular wire. Circular wires within the outer wire subdivide each section into </a:t>
            </a:r>
            <a:r>
              <a:rPr lang="en-US" u="sng" dirty="0"/>
              <a:t>single</a:t>
            </a:r>
            <a:r>
              <a:rPr lang="en-US" dirty="0"/>
              <a:t>, </a:t>
            </a:r>
            <a:r>
              <a:rPr lang="en-US" u="sng" dirty="0"/>
              <a:t>double</a:t>
            </a:r>
            <a:r>
              <a:rPr lang="en-US" dirty="0"/>
              <a:t> and </a:t>
            </a:r>
            <a:r>
              <a:rPr lang="en-US" u="sng" dirty="0"/>
              <a:t>triple</a:t>
            </a:r>
            <a:r>
              <a:rPr lang="en-US" dirty="0"/>
              <a:t> areas.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central circle is divided into a green outer ring worth 25 points (known as "outer", "</a:t>
            </a:r>
            <a:r>
              <a:rPr lang="en-US" u="sng" dirty="0"/>
              <a:t>outer bull</a:t>
            </a:r>
            <a:r>
              <a:rPr lang="en-US" dirty="0"/>
              <a:t>", or "iris") and a red or black inner circle (usually known as "bull", "</a:t>
            </a:r>
            <a:r>
              <a:rPr lang="en-US" u="sng" dirty="0"/>
              <a:t>inner bull</a:t>
            </a:r>
            <a:r>
              <a:rPr lang="en-US" dirty="0"/>
              <a:t>" or "double bull"), worth 50 points. </a:t>
            </a:r>
            <a:r>
              <a:rPr lang="en-US" dirty="0" smtClean="0"/>
              <a:t>The </a:t>
            </a:r>
            <a:r>
              <a:rPr lang="en-US" dirty="0"/>
              <a:t>inner bull counts as a </a:t>
            </a:r>
            <a:r>
              <a:rPr lang="en-US" u="sng" dirty="0"/>
              <a:t>double</a:t>
            </a:r>
            <a:r>
              <a:rPr lang="en-US" dirty="0"/>
              <a:t> when doubling in or out.</a:t>
            </a:r>
          </a:p>
        </p:txBody>
      </p:sp>
    </p:spTree>
    <p:extLst>
      <p:ext uri="{BB962C8B-B14F-4D97-AF65-F5344CB8AC3E}">
        <p14:creationId xmlns:p14="http://schemas.microsoft.com/office/powerpoint/2010/main" val="29822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095975" cy="6858000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5802284" y="1739274"/>
            <a:ext cx="17622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2979" y="1446886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Double</a:t>
            </a:r>
            <a:endParaRPr lang="ru-RU" sz="32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5004997" y="2430088"/>
            <a:ext cx="25595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2979" y="2132251"/>
            <a:ext cx="111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Triple</a:t>
            </a:r>
            <a:endParaRPr lang="ru-RU" sz="32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481487" y="3178098"/>
            <a:ext cx="4141492" cy="2301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481486" y="3621051"/>
            <a:ext cx="4141493" cy="2574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2442" y="3586104"/>
            <a:ext cx="263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Outer Bull (25)</a:t>
            </a:r>
            <a:endParaRPr lang="ru-R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642442" y="2843121"/>
            <a:ext cx="384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Bull (Double 25)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H="1" flipV="1">
            <a:off x="3547986" y="1088113"/>
            <a:ext cx="4016597" cy="34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2442" y="7957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Section</a:t>
            </a:r>
            <a:endParaRPr lang="ru-RU" sz="32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675135" y="359262"/>
            <a:ext cx="288944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42442" y="66874"/>
            <a:ext cx="110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Score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89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/>
      <p:bldP spid="24" grpId="0"/>
      <p:bldP spid="33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Games</a:t>
            </a:r>
          </a:p>
          <a:p>
            <a:pPr marL="0" indent="0">
              <a:buNone/>
            </a:pPr>
            <a:r>
              <a:rPr lang="en-US" dirty="0" smtClean="0"/>
              <a:t>Darts </a:t>
            </a:r>
            <a:r>
              <a:rPr lang="en-US" dirty="0"/>
              <a:t>generally refers to a game whereby the player throws three darts per visit to the board with the goal of </a:t>
            </a:r>
            <a:r>
              <a:rPr lang="en-US" u="sng" dirty="0"/>
              <a:t>reducing a fixed score</a:t>
            </a:r>
            <a:r>
              <a:rPr lang="en-US" dirty="0"/>
              <a:t>, commonly 501 or 301, to zero ("</a:t>
            </a:r>
            <a:r>
              <a:rPr lang="en-US" u="sng" dirty="0"/>
              <a:t>checking ou</a:t>
            </a:r>
            <a:r>
              <a:rPr lang="en-US" dirty="0"/>
              <a:t>t"), with the final dart landing in either the </a:t>
            </a:r>
            <a:r>
              <a:rPr lang="en-US" u="sng" dirty="0"/>
              <a:t>bullseye</a:t>
            </a:r>
            <a:r>
              <a:rPr lang="en-US" dirty="0"/>
              <a:t> or a </a:t>
            </a:r>
            <a:r>
              <a:rPr lang="en-US" u="sng" dirty="0"/>
              <a:t>double segment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game of darts is generally contested between </a:t>
            </a:r>
            <a:r>
              <a:rPr lang="en-US" u="sng" dirty="0"/>
              <a:t>two</a:t>
            </a:r>
            <a:r>
              <a:rPr lang="en-US" dirty="0"/>
              <a:t> players, who take </a:t>
            </a:r>
            <a:r>
              <a:rPr lang="en-US" u="sng" dirty="0"/>
              <a:t>turns</a:t>
            </a:r>
            <a:r>
              <a:rPr lang="en-US" dirty="0"/>
              <a:t>. Each turn consists of </a:t>
            </a:r>
            <a:r>
              <a:rPr lang="en-US" u="sng" dirty="0"/>
              <a:t>throwing three darts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throw that reduces a player's score </a:t>
            </a:r>
            <a:r>
              <a:rPr lang="en-US" u="sng" dirty="0"/>
              <a:t>below zero</a:t>
            </a:r>
            <a:r>
              <a:rPr lang="en-US" dirty="0"/>
              <a:t>, to </a:t>
            </a:r>
            <a:r>
              <a:rPr lang="en-US" u="sng" dirty="0"/>
              <a:t>exactly one</a:t>
            </a:r>
            <a:r>
              <a:rPr lang="en-US" dirty="0"/>
              <a:t>, or to zero but </a:t>
            </a:r>
            <a:r>
              <a:rPr lang="en-US" u="sng" dirty="0"/>
              <a:t>not ending with a double </a:t>
            </a:r>
            <a:r>
              <a:rPr lang="en-US" dirty="0"/>
              <a:t>is known as "</a:t>
            </a:r>
            <a:r>
              <a:rPr lang="en-US" u="sng" dirty="0"/>
              <a:t>going bust</a:t>
            </a:r>
            <a:r>
              <a:rPr lang="en-US" dirty="0"/>
              <a:t>", with the player's </a:t>
            </a:r>
            <a:r>
              <a:rPr lang="en-US" u="sng" dirty="0"/>
              <a:t>score being reset </a:t>
            </a:r>
            <a:r>
              <a:rPr lang="en-US" dirty="0"/>
              <a:t>to the value prior to starting the turn, and the remainder of the turn being forfeited. A darts </a:t>
            </a:r>
            <a:r>
              <a:rPr lang="en-US" u="sng" dirty="0"/>
              <a:t>match</a:t>
            </a:r>
            <a:r>
              <a:rPr lang="en-US" dirty="0"/>
              <a:t> is played over a fixed number of games, known as </a:t>
            </a:r>
            <a:r>
              <a:rPr lang="en-US" u="sng" dirty="0"/>
              <a:t>legs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4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Player</a:t>
            </a:r>
          </a:p>
          <a:p>
            <a:r>
              <a:rPr lang="en-US" dirty="0" smtClean="0">
                <a:latin typeface="Segoe UI Light" panose="020B0502040204020203" pitchFamily="34" charset="0"/>
              </a:rPr>
              <a:t>Match</a:t>
            </a:r>
          </a:p>
          <a:p>
            <a:r>
              <a:rPr lang="en-US" dirty="0" smtClean="0">
                <a:latin typeface="Segoe UI Light" panose="020B0502040204020203" pitchFamily="34" charset="0"/>
              </a:rPr>
              <a:t>Leg</a:t>
            </a:r>
          </a:p>
          <a:p>
            <a:r>
              <a:rPr lang="en-US" dirty="0" smtClean="0">
                <a:latin typeface="Segoe UI Light" panose="020B0502040204020203" pitchFamily="34" charset="0"/>
              </a:rPr>
              <a:t>Turn</a:t>
            </a:r>
          </a:p>
          <a:p>
            <a:r>
              <a:rPr lang="en-US" dirty="0" smtClean="0">
                <a:latin typeface="Segoe UI Light" panose="020B0502040204020203" pitchFamily="34" charset="0"/>
              </a:rPr>
              <a:t>Throw</a:t>
            </a:r>
            <a:br>
              <a:rPr lang="en-US" dirty="0" smtClean="0">
                <a:latin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</a:rPr>
              <a:t>Going </a:t>
            </a:r>
            <a:r>
              <a:rPr lang="en-US" dirty="0" smtClean="0">
                <a:latin typeface="Segoe UI Light" panose="020B0502040204020203" pitchFamily="34" charset="0"/>
              </a:rPr>
              <a:t>bust</a:t>
            </a:r>
            <a:endParaRPr lang="en-US" dirty="0">
              <a:latin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</a:rPr>
              <a:t>Dartboard</a:t>
            </a:r>
            <a:endParaRPr lang="en-US" dirty="0" smtClean="0">
              <a:latin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</a:rPr>
              <a:t>Section</a:t>
            </a:r>
            <a:endParaRPr lang="en-US" dirty="0">
              <a:latin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</a:rPr>
              <a:t>Single / Double / Triple area</a:t>
            </a:r>
          </a:p>
          <a:p>
            <a:r>
              <a:rPr lang="en-US" dirty="0" smtClean="0">
                <a:latin typeface="Segoe UI Light" panose="020B0502040204020203" pitchFamily="34" charset="0"/>
              </a:rPr>
              <a:t>Inner / Outer bull</a:t>
            </a:r>
          </a:p>
        </p:txBody>
      </p:sp>
    </p:spTree>
    <p:extLst>
      <p:ext uri="{BB962C8B-B14F-4D97-AF65-F5344CB8AC3E}">
        <p14:creationId xmlns:p14="http://schemas.microsoft.com/office/powerpoint/2010/main" val="2427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Программисты и предметная область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пишем код, чтобы решать </a:t>
            </a:r>
            <a:r>
              <a:rPr lang="ru-RU" dirty="0" smtClean="0"/>
              <a:t>проблемы пользователей</a:t>
            </a:r>
          </a:p>
          <a:p>
            <a:r>
              <a:rPr lang="ru-RU" dirty="0" smtClean="0"/>
              <a:t>Предметная область часто нам незнакома</a:t>
            </a:r>
            <a:endParaRPr lang="ru-RU" dirty="0" smtClean="0"/>
          </a:p>
          <a:p>
            <a:r>
              <a:rPr lang="ru-RU" dirty="0" smtClean="0"/>
              <a:t>Но чтобы </a:t>
            </a:r>
            <a:r>
              <a:rPr lang="ru-RU" dirty="0" smtClean="0"/>
              <a:t>решать проблемы, нужно их понимать</a:t>
            </a:r>
          </a:p>
          <a:p>
            <a:r>
              <a:rPr lang="ru-RU" dirty="0" smtClean="0"/>
              <a:t>Для этого нужно самому стать немного экспертом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36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Match</a:t>
            </a:r>
            <a:r>
              <a:rPr lang="ru-RU" dirty="0" smtClean="0"/>
              <a:t> — сущность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Leg</a:t>
            </a:r>
            <a:r>
              <a:rPr lang="ru-RU" dirty="0" smtClean="0"/>
              <a:t> — сущность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ThrowResult</a:t>
            </a:r>
            <a:r>
              <a:rPr lang="ru-RU" dirty="0"/>
              <a:t> — значение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Turn </a:t>
            </a:r>
            <a:r>
              <a:rPr lang="en-US" dirty="0"/>
              <a:t>— </a:t>
            </a:r>
            <a:r>
              <a:rPr lang="ru-RU" dirty="0" smtClean="0"/>
              <a:t>значение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MatchRepository</a:t>
            </a:r>
            <a:r>
              <a:rPr lang="ru-RU" dirty="0" smtClean="0"/>
              <a:t> — сервис-</a:t>
            </a:r>
            <a:r>
              <a:rPr lang="ru-RU" dirty="0" err="1" smtClean="0"/>
              <a:t>репозиторий</a:t>
            </a:r>
            <a:r>
              <a:rPr lang="ru-RU" dirty="0" smtClean="0"/>
              <a:t> (хранение данных)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Players</a:t>
            </a:r>
          </a:p>
          <a:p>
            <a:r>
              <a:rPr lang="en-US" dirty="0"/>
              <a:t>Legs</a:t>
            </a:r>
            <a:endParaRPr lang="ru-RU" dirty="0"/>
          </a:p>
          <a:p>
            <a:r>
              <a:rPr lang="en-US" dirty="0"/>
              <a:t>bool </a:t>
            </a:r>
            <a:r>
              <a:rPr lang="en-US" dirty="0" smtClean="0"/>
              <a:t>Finished</a:t>
            </a:r>
            <a:endParaRPr lang="ru-RU" dirty="0" smtClean="0"/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AddThrow</a:t>
            </a:r>
            <a:r>
              <a:rPr lang="en-US" dirty="0" smtClean="0"/>
              <a:t>(</a:t>
            </a:r>
            <a:r>
              <a:rPr lang="en-US" dirty="0" err="1" smtClean="0"/>
              <a:t>ThrowResult</a:t>
            </a:r>
            <a:r>
              <a:rPr lang="en-US" dirty="0" smtClean="0"/>
              <a:t> r)</a:t>
            </a:r>
          </a:p>
        </p:txBody>
      </p:sp>
    </p:spTree>
    <p:extLst>
      <p:ext uri="{BB962C8B-B14F-4D97-AF65-F5344CB8AC3E}">
        <p14:creationId xmlns:p14="http://schemas.microsoft.com/office/powerpoint/2010/main" val="28750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smtClean="0"/>
              <a:t>Turn </a:t>
            </a:r>
            <a:r>
              <a:rPr lang="ru-RU" dirty="0" smtClean="0"/>
              <a:t>для каждого игрока</a:t>
            </a:r>
            <a:endParaRPr lang="ru-RU" dirty="0"/>
          </a:p>
          <a:p>
            <a:r>
              <a:rPr lang="en-US" dirty="0" smtClean="0"/>
              <a:t>bool Finished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AddThrow</a:t>
            </a:r>
            <a:r>
              <a:rPr lang="en-US" dirty="0" smtClean="0"/>
              <a:t>(</a:t>
            </a:r>
            <a:r>
              <a:rPr lang="en-US" dirty="0" err="1" smtClean="0"/>
              <a:t>ThrowResult</a:t>
            </a:r>
            <a:r>
              <a:rPr lang="en-US" dirty="0" smtClean="0"/>
              <a:t> r)</a:t>
            </a:r>
          </a:p>
        </p:txBody>
      </p:sp>
    </p:spTree>
    <p:extLst>
      <p:ext uri="{BB962C8B-B14F-4D97-AF65-F5344CB8AC3E}">
        <p14:creationId xmlns:p14="http://schemas.microsoft.com/office/powerpoint/2010/main" val="17736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err="1" smtClean="0"/>
              <a:t>ThrowResult</a:t>
            </a:r>
            <a:r>
              <a:rPr lang="en-US" dirty="0" smtClean="0"/>
              <a:t> (</a:t>
            </a:r>
            <a:r>
              <a:rPr lang="ru-RU" dirty="0" smtClean="0"/>
              <a:t>от 0 до 3 бросков)</a:t>
            </a:r>
          </a:p>
          <a:p>
            <a:r>
              <a:rPr lang="en-US" dirty="0" smtClean="0"/>
              <a:t>bool Finished</a:t>
            </a:r>
          </a:p>
          <a:p>
            <a:endParaRPr lang="ru-RU" dirty="0" smtClean="0"/>
          </a:p>
          <a:p>
            <a:r>
              <a:rPr lang="en-US" dirty="0" err="1" smtClean="0"/>
              <a:t>AddThrow</a:t>
            </a:r>
            <a:r>
              <a:rPr lang="en-US" dirty="0" smtClean="0"/>
              <a:t>(</a:t>
            </a:r>
            <a:r>
              <a:rPr lang="en-US" dirty="0" err="1" smtClean="0"/>
              <a:t>ThrowResult</a:t>
            </a:r>
            <a:r>
              <a:rPr lang="en-US" dirty="0" smtClean="0"/>
              <a:t> r)</a:t>
            </a:r>
          </a:p>
        </p:txBody>
      </p:sp>
    </p:spTree>
    <p:extLst>
      <p:ext uri="{BB962C8B-B14F-4D97-AF65-F5344CB8AC3E}">
        <p14:creationId xmlns:p14="http://schemas.microsoft.com/office/powerpoint/2010/main" val="2147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ThrowResult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SectionArea</a:t>
            </a:r>
            <a:r>
              <a:rPr lang="en-US" dirty="0" smtClean="0"/>
              <a:t> (Single | Double | Triple)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7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MatchRepository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List&lt;Match&gt; </a:t>
            </a:r>
            <a:r>
              <a:rPr lang="en-US" dirty="0" err="1" smtClean="0"/>
              <a:t>GetAllMatches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Match </a:t>
            </a:r>
            <a:r>
              <a:rPr lang="en-US" dirty="0" err="1"/>
              <a:t>FindMatchById</a:t>
            </a:r>
            <a:r>
              <a:rPr lang="en-US" dirty="0"/>
              <a:t>(string 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SaveOrUpdate</a:t>
            </a:r>
            <a:r>
              <a:rPr lang="en-US" dirty="0"/>
              <a:t>(Match match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9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</a:t>
            </a:r>
            <a:r>
              <a:rPr lang="en-US" dirty="0" smtClean="0"/>
              <a:t>DDD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тратить время и усилия</a:t>
            </a:r>
          </a:p>
          <a:p>
            <a:pPr lvl="1"/>
            <a:r>
              <a:rPr lang="ru-RU" dirty="0" smtClean="0"/>
              <a:t>На обсуждение и проработку модели предметной области</a:t>
            </a:r>
          </a:p>
          <a:p>
            <a:pPr lvl="1"/>
            <a:r>
              <a:rPr lang="ru-RU" dirty="0" smtClean="0"/>
              <a:t>На изоляцию логики предметной области</a:t>
            </a:r>
          </a:p>
          <a:p>
            <a:r>
              <a:rPr lang="ru-RU" dirty="0" smtClean="0"/>
              <a:t>Нужно дополнительно учиться</a:t>
            </a:r>
          </a:p>
          <a:p>
            <a:r>
              <a:rPr lang="ru-RU" dirty="0" smtClean="0"/>
              <a:t>Тяжелая артиллерия </a:t>
            </a:r>
            <a:r>
              <a:rPr lang="en-US" dirty="0" smtClean="0"/>
              <a:t>DDD</a:t>
            </a:r>
            <a:r>
              <a:rPr lang="ru-RU" dirty="0" smtClean="0"/>
              <a:t> имеет смысл, только в сложных предметных областях, в которых иначе трудно выживать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1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://www.infoq.com/minibooks/domain-driven-design-quickly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Краткое содержание исходной книги Эванса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://dddsamplenet.codeplex.com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Примеры приложений из книги Эванса на </a:t>
            </a:r>
            <a:r>
              <a:rPr lang="en-US" dirty="0" smtClean="0"/>
              <a:t>C</a:t>
            </a:r>
            <a:r>
              <a:rPr lang="en-US" dirty="0" smtClean="0"/>
              <a:t>#</a:t>
            </a:r>
            <a:endParaRPr lang="ru-RU" dirty="0" smtClean="0"/>
          </a:p>
          <a:p>
            <a:r>
              <a:rPr lang="en-US" dirty="0">
                <a:hlinkClick r:id="rId4"/>
              </a:rPr>
              <a:t>http://habrahabr.ru/post/61524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Обзорная статья про </a:t>
            </a:r>
            <a:r>
              <a:rPr lang="en-US" dirty="0" smtClean="0"/>
              <a:t>DDD </a:t>
            </a:r>
            <a:r>
              <a:rPr lang="ru-RU" dirty="0" smtClean="0"/>
              <a:t>для начинающих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twitter.com/hashtag/DDDesign?src=hash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Активный </a:t>
            </a:r>
            <a:r>
              <a:rPr lang="ru-RU" dirty="0" err="1" smtClean="0"/>
              <a:t>хэштег</a:t>
            </a:r>
            <a:r>
              <a:rPr lang="ru-RU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DDDesign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2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/>
              <a:t>Evans. Domain Driven Design </a:t>
            </a:r>
            <a:r>
              <a:rPr lang="en-US" dirty="0" smtClean="0"/>
              <a:t>Book</a:t>
            </a:r>
            <a:endParaRPr lang="ru-RU" dirty="0"/>
          </a:p>
        </p:txBody>
      </p:sp>
      <p:pic>
        <p:nvPicPr>
          <p:cNvPr id="1026" name="Picture 2" descr="https://pbs.twimg.com/profile_images/870428842/Portrait_of_Eric_Evans_by_Vlad_Gitlevich_February_2010_MG_65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680" y="1690688"/>
            <a:ext cx="2512811" cy="37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51jTz0xCZC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26" y="1704106"/>
            <a:ext cx="2869901" cy="37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79850" y="5625923"/>
            <a:ext cx="683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http://</a:t>
            </a:r>
            <a:r>
              <a:rPr lang="ru-RU" dirty="0" smtClean="0">
                <a:hlinkClick r:id="rId5"/>
              </a:rPr>
              <a:t>www.infoq.com/minibooks/domain-driven-design-quickly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  <a:endParaRPr lang="en-US" dirty="0" smtClean="0"/>
          </a:p>
          <a:p>
            <a:r>
              <a:rPr lang="ru-RU" dirty="0" smtClean="0"/>
              <a:t>Составляйте словарь и уточняйте термины в процессе общения с экспертами предметной области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3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 в программном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Инженеры умеют читать и понимать код</a:t>
            </a:r>
          </a:p>
          <a:p>
            <a:pPr marL="0" indent="0">
              <a:buNone/>
            </a:pPr>
            <a:r>
              <a:rPr lang="ru-RU" dirty="0" smtClean="0"/>
              <a:t>Пусть код выглядит как спецификация на предметную область: </a:t>
            </a:r>
          </a:p>
          <a:p>
            <a:pPr lvl="1"/>
            <a:r>
              <a:rPr lang="ru-RU" dirty="0" smtClean="0"/>
              <a:t>важные сущности предметной области станут классами,</a:t>
            </a:r>
          </a:p>
          <a:p>
            <a:pPr lvl="1"/>
            <a:r>
              <a:rPr lang="ru-RU" dirty="0" smtClean="0"/>
              <a:t>важные действия — методами,</a:t>
            </a:r>
          </a:p>
          <a:p>
            <a:pPr lvl="1"/>
            <a:r>
              <a:rPr lang="ru-RU" dirty="0" smtClean="0"/>
              <a:t>в точности та же терминология, что и у экспертов</a:t>
            </a:r>
          </a:p>
        </p:txBody>
      </p:sp>
    </p:spTree>
    <p:extLst>
      <p:ext uri="{BB962C8B-B14F-4D97-AF65-F5344CB8AC3E}">
        <p14:creationId xmlns:p14="http://schemas.microsoft.com/office/powerpoint/2010/main" val="16094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(with identity</a:t>
            </a:r>
            <a:r>
              <a:rPr lang="en-US" dirty="0" smtClean="0"/>
              <a:t>)</a:t>
            </a:r>
            <a:r>
              <a:rPr lang="ru-RU" dirty="0" smtClean="0"/>
              <a:t> —</a:t>
            </a:r>
            <a:r>
              <a:rPr lang="ru-RU" dirty="0"/>
              <a:t> </a:t>
            </a:r>
            <a:r>
              <a:rPr lang="ru-RU" dirty="0" smtClean="0"/>
              <a:t>сущности, которые хранятся в БД, на которые можно сослаться. </a:t>
            </a:r>
            <a:r>
              <a:rPr lang="en-US" dirty="0" smtClean="0"/>
              <a:t>User, Report, ...</a:t>
            </a:r>
            <a:endParaRPr lang="en-US" dirty="0"/>
          </a:p>
          <a:p>
            <a:r>
              <a:rPr lang="en-US" dirty="0" smtClean="0"/>
              <a:t>Value objects</a:t>
            </a:r>
            <a:r>
              <a:rPr lang="ru-RU" dirty="0" smtClean="0"/>
              <a:t>. Составные части сущностей, описание входа или выхода какого-то алгоритма, ...</a:t>
            </a:r>
            <a:endParaRPr lang="en-US" dirty="0" smtClean="0"/>
          </a:p>
          <a:p>
            <a:r>
              <a:rPr lang="en-US" dirty="0" smtClean="0"/>
              <a:t>Services</a:t>
            </a:r>
            <a:r>
              <a:rPr lang="ru-RU" dirty="0" smtClean="0"/>
              <a:t>. Действия, которые по каким-то причинам нельзя сделать методами </a:t>
            </a:r>
            <a:r>
              <a:rPr lang="en-US" dirty="0" smtClean="0"/>
              <a:t>Entities </a:t>
            </a:r>
            <a:r>
              <a:rPr lang="ru-RU" dirty="0" smtClean="0"/>
              <a:t>и </a:t>
            </a:r>
            <a:r>
              <a:rPr lang="en-US" dirty="0" smtClean="0"/>
              <a:t>Values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vs</a:t>
            </a:r>
            <a:r>
              <a:rPr lang="ru-RU" dirty="0" smtClean="0"/>
              <a:t> одержимость примитивами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958197"/>
            <a:ext cx="7886700" cy="4083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nt</a:t>
            </a:r>
            <a:r>
              <a:rPr lang="en-US" dirty="0" smtClean="0">
                <a:solidFill>
                  <a:srgbClr val="C00000"/>
                </a:solidFill>
              </a:rPr>
              <a:t> Delay { get;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Delay</a:t>
            </a:r>
            <a:r>
              <a:rPr lang="en-US" b="1" dirty="0" err="1" smtClean="0">
                <a:solidFill>
                  <a:srgbClr val="C00000"/>
                </a:solidFill>
              </a:rPr>
              <a:t>InSeconds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{ get; }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days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DelayInSeconds</a:t>
            </a:r>
            <a:r>
              <a:rPr lang="ru-RU" b="1" dirty="0" smtClean="0">
                <a:solidFill>
                  <a:srgbClr val="C00000"/>
                </a:solidFill>
              </a:rPr>
              <a:t> * </a:t>
            </a:r>
            <a:r>
              <a:rPr lang="ru-RU" b="1" dirty="0" smtClean="0">
                <a:solidFill>
                  <a:srgbClr val="C00000"/>
                </a:solidFill>
              </a:rPr>
              <a:t>86400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TimeSpan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Delay { get;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days 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Delay.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TotalDays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67565" y="6118468"/>
            <a:ext cx="6386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sourcemaking.com/refactoring/smells/primitive-obsession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916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Временной интервал</a:t>
            </a:r>
          </a:p>
          <a:p>
            <a:r>
              <a:rPr lang="ru-RU" dirty="0" smtClean="0"/>
              <a:t>Адрес проживания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примитивы: </a:t>
            </a:r>
            <a:r>
              <a:rPr lang="en-US" dirty="0" smtClean="0"/>
              <a:t>Point, Segment, Line, Polygon, ...</a:t>
            </a:r>
            <a:endParaRPr lang="ru-RU" dirty="0" smtClean="0"/>
          </a:p>
          <a:p>
            <a:r>
              <a:rPr lang="ru-RU" dirty="0" smtClean="0"/>
              <a:t>ФИО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30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715</Words>
  <Application>Microsoft Office PowerPoint</Application>
  <PresentationFormat>Широкоэкранный</PresentationFormat>
  <Paragraphs>127</Paragraphs>
  <Slides>27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Тема Office</vt:lpstr>
      <vt:lpstr>Domain Driven Design</vt:lpstr>
      <vt:lpstr>Программисты и предметная область</vt:lpstr>
      <vt:lpstr>Eric Evans. Domain Driven Design Book</vt:lpstr>
      <vt:lpstr>Важность терминологии</vt:lpstr>
      <vt:lpstr>Термины в программном коде</vt:lpstr>
      <vt:lpstr>DDD: Layers</vt:lpstr>
      <vt:lpstr>DDD: Domain</vt:lpstr>
      <vt:lpstr>Value-objects   vs одержимость примитивами</vt:lpstr>
      <vt:lpstr>Кандидаты на Value-object</vt:lpstr>
      <vt:lpstr>Неизменяемость типов-значений</vt:lpstr>
      <vt:lpstr>Entities</vt:lpstr>
      <vt:lpstr>Anemic vs Rich models</vt:lpstr>
      <vt:lpstr>Services</vt:lpstr>
      <vt:lpstr>Пример применения DDD</vt:lpstr>
      <vt:lpstr>Презентация PowerPoint</vt:lpstr>
      <vt:lpstr>Презентация PowerPoint</vt:lpstr>
      <vt:lpstr>Презентация PowerPoint</vt:lpstr>
      <vt:lpstr>Презентация PowerPoint</vt:lpstr>
      <vt:lpstr>Терминология</vt:lpstr>
      <vt:lpstr>Моделирование предметной области</vt:lpstr>
      <vt:lpstr>Match</vt:lpstr>
      <vt:lpstr>Leg</vt:lpstr>
      <vt:lpstr>Turn</vt:lpstr>
      <vt:lpstr>ThrowResult</vt:lpstr>
      <vt:lpstr>MatchRepository</vt:lpstr>
      <vt:lpstr>Минусы DDD</vt:lpstr>
      <vt:lpstr>Что еще?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Детальное проектирование</dc:title>
  <dc:creator>Егоров Павел Владимирович</dc:creator>
  <cp:lastModifiedBy>Егоров Павел Владимирович</cp:lastModifiedBy>
  <cp:revision>60</cp:revision>
  <dcterms:created xsi:type="dcterms:W3CDTF">2015-12-24T09:40:19Z</dcterms:created>
  <dcterms:modified xsi:type="dcterms:W3CDTF">2016-01-11T12:29:32Z</dcterms:modified>
</cp:coreProperties>
</file>