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6" r:id="rId8"/>
    <p:sldId id="261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93423-79E5-4B9F-8238-E992CC8B99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FF8E9-4D48-4D8F-AA87-CC78F02D269D}">
      <dgm:prSet custT="1"/>
      <dgm:spPr/>
      <dgm:t>
        <a:bodyPr/>
        <a:lstStyle/>
        <a:p>
          <a:r>
            <a:rPr lang="en-US" sz="4400" dirty="0"/>
            <a:t>Steps to use Singleton Design Pattern:-</a:t>
          </a:r>
        </a:p>
      </dgm:t>
    </dgm:pt>
    <dgm:pt modelId="{403E522A-9BE9-43ED-AF52-1356C2E028DA}" type="parTrans" cxnId="{8D403D80-55A8-49CE-B3D8-7E9C336F5030}">
      <dgm:prSet/>
      <dgm:spPr/>
      <dgm:t>
        <a:bodyPr/>
        <a:lstStyle/>
        <a:p>
          <a:endParaRPr lang="en-US"/>
        </a:p>
      </dgm:t>
    </dgm:pt>
    <dgm:pt modelId="{1E3DCD26-A747-4D6C-859D-5B4DE7FBA7AA}" type="sibTrans" cxnId="{8D403D80-55A8-49CE-B3D8-7E9C336F5030}">
      <dgm:prSet/>
      <dgm:spPr/>
      <dgm:t>
        <a:bodyPr/>
        <a:lstStyle/>
        <a:p>
          <a:endParaRPr lang="en-US"/>
        </a:p>
      </dgm:t>
    </dgm:pt>
    <dgm:pt modelId="{25180667-E131-4518-B77F-39A64BD80208}">
      <dgm:prSet custT="1"/>
      <dgm:spPr/>
      <dgm:t>
        <a:bodyPr/>
        <a:lstStyle/>
        <a:p>
          <a:pPr algn="just"/>
          <a:r>
            <a:rPr lang="en-US" sz="2400" dirty="0"/>
            <a:t>Declare constructor of the class a private</a:t>
          </a:r>
        </a:p>
      </dgm:t>
    </dgm:pt>
    <dgm:pt modelId="{EA07DA72-ED2A-4EA2-9C81-AB291C05D3C9}" type="parTrans" cxnId="{7B613EA5-0C36-457F-A0E6-55CF0093AAE3}">
      <dgm:prSet/>
      <dgm:spPr/>
      <dgm:t>
        <a:bodyPr/>
        <a:lstStyle/>
        <a:p>
          <a:endParaRPr lang="en-US"/>
        </a:p>
      </dgm:t>
    </dgm:pt>
    <dgm:pt modelId="{7F7B64A9-8FDE-425E-B07F-EAD18B6961C1}" type="sibTrans" cxnId="{7B613EA5-0C36-457F-A0E6-55CF0093AAE3}">
      <dgm:prSet/>
      <dgm:spPr/>
      <dgm:t>
        <a:bodyPr/>
        <a:lstStyle/>
        <a:p>
          <a:endParaRPr lang="en-US"/>
        </a:p>
      </dgm:t>
    </dgm:pt>
    <dgm:pt modelId="{D5285E06-A518-4860-B491-1812A93858AE}">
      <dgm:prSet custT="1"/>
      <dgm:spPr/>
      <dgm:t>
        <a:bodyPr/>
        <a:lstStyle/>
        <a:p>
          <a:pPr algn="just"/>
          <a:r>
            <a:rPr lang="en-US" sz="2400"/>
            <a:t>Declare private and static reference of class in same class.</a:t>
          </a:r>
        </a:p>
      </dgm:t>
    </dgm:pt>
    <dgm:pt modelId="{D0A7E37D-DF4F-44F7-9EB4-1F1FDAE13243}" type="parTrans" cxnId="{3729FD6D-D225-47B0-8CC1-7EB170963F19}">
      <dgm:prSet/>
      <dgm:spPr/>
      <dgm:t>
        <a:bodyPr/>
        <a:lstStyle/>
        <a:p>
          <a:endParaRPr lang="en-US"/>
        </a:p>
      </dgm:t>
    </dgm:pt>
    <dgm:pt modelId="{6CE6F80E-E916-480A-914A-D5D1AD026602}" type="sibTrans" cxnId="{3729FD6D-D225-47B0-8CC1-7EB170963F19}">
      <dgm:prSet/>
      <dgm:spPr/>
      <dgm:t>
        <a:bodyPr/>
        <a:lstStyle/>
        <a:p>
          <a:endParaRPr lang="en-US"/>
        </a:p>
      </dgm:t>
    </dgm:pt>
    <dgm:pt modelId="{B9BE445B-30B9-4D61-803C-F89BCF36E3C0}">
      <dgm:prSet custT="1"/>
      <dgm:spPr/>
      <dgm:t>
        <a:bodyPr/>
        <a:lstStyle/>
        <a:p>
          <a:pPr algn="just"/>
          <a:r>
            <a:rPr lang="en-US" sz="2400" dirty="0"/>
            <a:t>A class must provide a global access point to get object of that class.</a:t>
          </a:r>
        </a:p>
      </dgm:t>
    </dgm:pt>
    <dgm:pt modelId="{DF96E2FF-D262-4DD5-B55C-83864239709D}" type="parTrans" cxnId="{8078A9BF-F8A4-441C-9986-42B721E64535}">
      <dgm:prSet/>
      <dgm:spPr/>
      <dgm:t>
        <a:bodyPr/>
        <a:lstStyle/>
        <a:p>
          <a:endParaRPr lang="en-US"/>
        </a:p>
      </dgm:t>
    </dgm:pt>
    <dgm:pt modelId="{E11B0275-BD33-4A84-AA3C-BA7DB71E3E3C}" type="sibTrans" cxnId="{8078A9BF-F8A4-441C-9986-42B721E64535}">
      <dgm:prSet/>
      <dgm:spPr/>
      <dgm:t>
        <a:bodyPr/>
        <a:lstStyle/>
        <a:p>
          <a:endParaRPr lang="en-US"/>
        </a:p>
      </dgm:t>
    </dgm:pt>
    <dgm:pt modelId="{3D73DFB5-6544-4202-9C36-B213C63DB024}" type="pres">
      <dgm:prSet presAssocID="{C2993423-79E5-4B9F-8238-E992CC8B9952}" presName="linear" presStyleCnt="0">
        <dgm:presLayoutVars>
          <dgm:animLvl val="lvl"/>
          <dgm:resizeHandles val="exact"/>
        </dgm:presLayoutVars>
      </dgm:prSet>
      <dgm:spPr/>
    </dgm:pt>
    <dgm:pt modelId="{BA219FA3-8CDA-4338-AB73-16C2661EAB45}" type="pres">
      <dgm:prSet presAssocID="{D07FF8E9-4D48-4D8F-AA87-CC78F02D269D}" presName="parentText" presStyleLbl="node1" presStyleIdx="0" presStyleCnt="1" custScaleY="47094" custLinFactNeighborX="89" custLinFactNeighborY="4933">
        <dgm:presLayoutVars>
          <dgm:chMax val="0"/>
          <dgm:bulletEnabled val="1"/>
        </dgm:presLayoutVars>
      </dgm:prSet>
      <dgm:spPr/>
    </dgm:pt>
    <dgm:pt modelId="{E56812FA-FBBA-4A7A-BDE4-7D2156C4C22E}" type="pres">
      <dgm:prSet presAssocID="{D07FF8E9-4D48-4D8F-AA87-CC78F02D269D}" presName="childText" presStyleLbl="revTx" presStyleIdx="0" presStyleCnt="1" custScaleX="99143" custLinFactY="5793" custLinFactNeighborX="710" custLinFactNeighborY="100000">
        <dgm:presLayoutVars>
          <dgm:bulletEnabled val="1"/>
        </dgm:presLayoutVars>
      </dgm:prSet>
      <dgm:spPr/>
    </dgm:pt>
  </dgm:ptLst>
  <dgm:cxnLst>
    <dgm:cxn modelId="{35CE392C-181F-4D93-8485-B563CF1A812F}" type="presOf" srcId="{25180667-E131-4518-B77F-39A64BD80208}" destId="{E56812FA-FBBA-4A7A-BDE4-7D2156C4C22E}" srcOrd="0" destOrd="0" presId="urn:microsoft.com/office/officeart/2005/8/layout/vList2"/>
    <dgm:cxn modelId="{AEC19537-5F08-424C-B7C4-8C3D09CBEA1E}" type="presOf" srcId="{D5285E06-A518-4860-B491-1812A93858AE}" destId="{E56812FA-FBBA-4A7A-BDE4-7D2156C4C22E}" srcOrd="0" destOrd="1" presId="urn:microsoft.com/office/officeart/2005/8/layout/vList2"/>
    <dgm:cxn modelId="{CA01C13A-244F-4781-A331-DDDF0D2821E1}" type="presOf" srcId="{C2993423-79E5-4B9F-8238-E992CC8B9952}" destId="{3D73DFB5-6544-4202-9C36-B213C63DB024}" srcOrd="0" destOrd="0" presId="urn:microsoft.com/office/officeart/2005/8/layout/vList2"/>
    <dgm:cxn modelId="{842C8C5E-CB0D-4356-B030-3AD05730048A}" type="presOf" srcId="{D07FF8E9-4D48-4D8F-AA87-CC78F02D269D}" destId="{BA219FA3-8CDA-4338-AB73-16C2661EAB45}" srcOrd="0" destOrd="0" presId="urn:microsoft.com/office/officeart/2005/8/layout/vList2"/>
    <dgm:cxn modelId="{3729FD6D-D225-47B0-8CC1-7EB170963F19}" srcId="{D07FF8E9-4D48-4D8F-AA87-CC78F02D269D}" destId="{D5285E06-A518-4860-B491-1812A93858AE}" srcOrd="1" destOrd="0" parTransId="{D0A7E37D-DF4F-44F7-9EB4-1F1FDAE13243}" sibTransId="{6CE6F80E-E916-480A-914A-D5D1AD026602}"/>
    <dgm:cxn modelId="{8D403D80-55A8-49CE-B3D8-7E9C336F5030}" srcId="{C2993423-79E5-4B9F-8238-E992CC8B9952}" destId="{D07FF8E9-4D48-4D8F-AA87-CC78F02D269D}" srcOrd="0" destOrd="0" parTransId="{403E522A-9BE9-43ED-AF52-1356C2E028DA}" sibTransId="{1E3DCD26-A747-4D6C-859D-5B4DE7FBA7AA}"/>
    <dgm:cxn modelId="{7B613EA5-0C36-457F-A0E6-55CF0093AAE3}" srcId="{D07FF8E9-4D48-4D8F-AA87-CC78F02D269D}" destId="{25180667-E131-4518-B77F-39A64BD80208}" srcOrd="0" destOrd="0" parTransId="{EA07DA72-ED2A-4EA2-9C81-AB291C05D3C9}" sibTransId="{7F7B64A9-8FDE-425E-B07F-EAD18B6961C1}"/>
    <dgm:cxn modelId="{8078A9BF-F8A4-441C-9986-42B721E64535}" srcId="{D07FF8E9-4D48-4D8F-AA87-CC78F02D269D}" destId="{B9BE445B-30B9-4D61-803C-F89BCF36E3C0}" srcOrd="2" destOrd="0" parTransId="{DF96E2FF-D262-4DD5-B55C-83864239709D}" sibTransId="{E11B0275-BD33-4A84-AA3C-BA7DB71E3E3C}"/>
    <dgm:cxn modelId="{15E5DACB-42C3-4FC2-B4C5-BECCBD19B8F0}" type="presOf" srcId="{B9BE445B-30B9-4D61-803C-F89BCF36E3C0}" destId="{E56812FA-FBBA-4A7A-BDE4-7D2156C4C22E}" srcOrd="0" destOrd="2" presId="urn:microsoft.com/office/officeart/2005/8/layout/vList2"/>
    <dgm:cxn modelId="{96C0C09E-9513-4B28-B1F0-1F9B9A7C9C3D}" type="presParOf" srcId="{3D73DFB5-6544-4202-9C36-B213C63DB024}" destId="{BA219FA3-8CDA-4338-AB73-16C2661EAB45}" srcOrd="0" destOrd="0" presId="urn:microsoft.com/office/officeart/2005/8/layout/vList2"/>
    <dgm:cxn modelId="{33442C14-7CB7-498A-869C-55FE62B86164}" type="presParOf" srcId="{3D73DFB5-6544-4202-9C36-B213C63DB024}" destId="{E56812FA-FBBA-4A7A-BDE4-7D2156C4C22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1E5C0-44CD-48D5-AB68-0610D8DAFD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5BC352-9626-4F9D-A772-29DC144950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Steps to use Singleton Design Pattern:-</a:t>
          </a:r>
        </a:p>
      </dgm:t>
    </dgm:pt>
    <dgm:pt modelId="{D14D253B-23D7-408B-A7A4-4BD4E7CB5154}" type="parTrans" cxnId="{0FA92086-927F-4DA7-AAF0-C499F71729DD}">
      <dgm:prSet/>
      <dgm:spPr/>
      <dgm:t>
        <a:bodyPr/>
        <a:lstStyle/>
        <a:p>
          <a:endParaRPr lang="en-US"/>
        </a:p>
      </dgm:t>
    </dgm:pt>
    <dgm:pt modelId="{BF10A5A4-89AA-4260-BEBA-121F0A2501D4}" type="sibTrans" cxnId="{0FA92086-927F-4DA7-AAF0-C499F71729DD}">
      <dgm:prSet/>
      <dgm:spPr/>
      <dgm:t>
        <a:bodyPr/>
        <a:lstStyle/>
        <a:p>
          <a:endParaRPr lang="en-US"/>
        </a:p>
      </dgm:t>
    </dgm:pt>
    <dgm:pt modelId="{92E849F9-25A0-466A-BD0D-A55BA16946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Create factory class  </a:t>
          </a:r>
        </a:p>
      </dgm:t>
    </dgm:pt>
    <dgm:pt modelId="{B2F4F502-12AB-4762-B99C-581F2661F2EF}" type="parTrans" cxnId="{E1BF097C-D71E-48AC-BAEE-B0D28602F250}">
      <dgm:prSet/>
      <dgm:spPr/>
      <dgm:t>
        <a:bodyPr/>
        <a:lstStyle/>
        <a:p>
          <a:endParaRPr lang="en-US"/>
        </a:p>
      </dgm:t>
    </dgm:pt>
    <dgm:pt modelId="{FD374998-2421-4551-B681-A08FE7456836}" type="sibTrans" cxnId="{E1BF097C-D71E-48AC-BAEE-B0D28602F250}">
      <dgm:prSet/>
      <dgm:spPr/>
      <dgm:t>
        <a:bodyPr/>
        <a:lstStyle/>
        <a:p>
          <a:endParaRPr lang="en-US"/>
        </a:p>
      </dgm:t>
    </dgm:pt>
    <dgm:pt modelId="{F5F837D9-163D-4C46-AD43-4E8569E3E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Create method to create object of subclass </a:t>
          </a:r>
          <a:r>
            <a:rPr lang="en-US" dirty="0" err="1"/>
            <a:t>independant</a:t>
          </a:r>
          <a:r>
            <a:rPr lang="en-US" dirty="0"/>
            <a:t> of </a:t>
          </a:r>
          <a:r>
            <a:rPr lang="en-US" dirty="0" err="1"/>
            <a:t>superlcass</a:t>
          </a:r>
          <a:endParaRPr lang="en-US" dirty="0"/>
        </a:p>
      </dgm:t>
    </dgm:pt>
    <dgm:pt modelId="{668F68E6-8092-4F82-B9CF-B04C9A7509FD}" type="parTrans" cxnId="{5D6F22B0-79DA-4D88-89E0-7040B9725CD5}">
      <dgm:prSet/>
      <dgm:spPr/>
      <dgm:t>
        <a:bodyPr/>
        <a:lstStyle/>
        <a:p>
          <a:endParaRPr lang="en-US"/>
        </a:p>
      </dgm:t>
    </dgm:pt>
    <dgm:pt modelId="{C3B0509D-30F6-446A-A47A-6812EB6CC924}" type="sibTrans" cxnId="{5D6F22B0-79DA-4D88-89E0-7040B9725CD5}">
      <dgm:prSet/>
      <dgm:spPr/>
      <dgm:t>
        <a:bodyPr/>
        <a:lstStyle/>
        <a:p>
          <a:endParaRPr lang="en-US"/>
        </a:p>
      </dgm:t>
    </dgm:pt>
    <dgm:pt modelId="{3D489FF1-6AFB-455E-BFE0-51741BF59E4B}" type="pres">
      <dgm:prSet presAssocID="{D101E5C0-44CD-48D5-AB68-0610D8DAFDCE}" presName="root" presStyleCnt="0">
        <dgm:presLayoutVars>
          <dgm:dir/>
          <dgm:resizeHandles val="exact"/>
        </dgm:presLayoutVars>
      </dgm:prSet>
      <dgm:spPr/>
    </dgm:pt>
    <dgm:pt modelId="{1B5AD0D8-A574-4E7D-9B25-90D26E5BCD78}" type="pres">
      <dgm:prSet presAssocID="{535BC352-9626-4F9D-A772-29DC14495094}" presName="compNode" presStyleCnt="0"/>
      <dgm:spPr/>
    </dgm:pt>
    <dgm:pt modelId="{32EC8CBB-27A0-4718-AE24-B337415B8552}" type="pres">
      <dgm:prSet presAssocID="{535BC352-9626-4F9D-A772-29DC14495094}" presName="bgRect" presStyleLbl="bgShp" presStyleIdx="0" presStyleCnt="3"/>
      <dgm:spPr/>
    </dgm:pt>
    <dgm:pt modelId="{97C39E06-1FC8-4A94-895A-073D275F6397}" type="pres">
      <dgm:prSet presAssocID="{535BC352-9626-4F9D-A772-29DC144950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581E023-54DE-4B1C-805F-0A5503038D22}" type="pres">
      <dgm:prSet presAssocID="{535BC352-9626-4F9D-A772-29DC14495094}" presName="spaceRect" presStyleCnt="0"/>
      <dgm:spPr/>
    </dgm:pt>
    <dgm:pt modelId="{F5FC6E38-781D-40A0-97B5-610B00E914EA}" type="pres">
      <dgm:prSet presAssocID="{535BC352-9626-4F9D-A772-29DC14495094}" presName="parTx" presStyleLbl="revTx" presStyleIdx="0" presStyleCnt="3">
        <dgm:presLayoutVars>
          <dgm:chMax val="0"/>
          <dgm:chPref val="0"/>
        </dgm:presLayoutVars>
      </dgm:prSet>
      <dgm:spPr/>
    </dgm:pt>
    <dgm:pt modelId="{ABB86AB4-ED29-4EA1-AB6C-693368823D72}" type="pres">
      <dgm:prSet presAssocID="{BF10A5A4-89AA-4260-BEBA-121F0A2501D4}" presName="sibTrans" presStyleCnt="0"/>
      <dgm:spPr/>
    </dgm:pt>
    <dgm:pt modelId="{444410A3-CE51-487B-A5D1-2AC48A0F5F29}" type="pres">
      <dgm:prSet presAssocID="{92E849F9-25A0-466A-BD0D-A55BA1694683}" presName="compNode" presStyleCnt="0"/>
      <dgm:spPr/>
    </dgm:pt>
    <dgm:pt modelId="{77E1B592-E85E-4AE9-9F6B-E271C39C9175}" type="pres">
      <dgm:prSet presAssocID="{92E849F9-25A0-466A-BD0D-A55BA1694683}" presName="bgRect" presStyleLbl="bgShp" presStyleIdx="1" presStyleCnt="3"/>
      <dgm:spPr/>
    </dgm:pt>
    <dgm:pt modelId="{729CBBAB-3820-4768-A802-7D46E78599E0}" type="pres">
      <dgm:prSet presAssocID="{92E849F9-25A0-466A-BD0D-A55BA16946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110325A1-28ED-439B-8E06-E4D1CA9BB45D}" type="pres">
      <dgm:prSet presAssocID="{92E849F9-25A0-466A-BD0D-A55BA1694683}" presName="spaceRect" presStyleCnt="0"/>
      <dgm:spPr/>
    </dgm:pt>
    <dgm:pt modelId="{17D2E60D-E342-4DA8-8ED8-56A563EF3326}" type="pres">
      <dgm:prSet presAssocID="{92E849F9-25A0-466A-BD0D-A55BA1694683}" presName="parTx" presStyleLbl="revTx" presStyleIdx="1" presStyleCnt="3">
        <dgm:presLayoutVars>
          <dgm:chMax val="0"/>
          <dgm:chPref val="0"/>
        </dgm:presLayoutVars>
      </dgm:prSet>
      <dgm:spPr/>
    </dgm:pt>
    <dgm:pt modelId="{9B9DDE60-218B-4C65-9DE0-2119E7C7A464}" type="pres">
      <dgm:prSet presAssocID="{FD374998-2421-4551-B681-A08FE7456836}" presName="sibTrans" presStyleCnt="0"/>
      <dgm:spPr/>
    </dgm:pt>
    <dgm:pt modelId="{991D4037-46BA-4265-BE62-955F1BF0A12A}" type="pres">
      <dgm:prSet presAssocID="{F5F837D9-163D-4C46-AD43-4E8569E3E83E}" presName="compNode" presStyleCnt="0"/>
      <dgm:spPr/>
    </dgm:pt>
    <dgm:pt modelId="{27A1A509-160C-42BA-9E5D-66BDC730FBB0}" type="pres">
      <dgm:prSet presAssocID="{F5F837D9-163D-4C46-AD43-4E8569E3E83E}" presName="bgRect" presStyleLbl="bgShp" presStyleIdx="2" presStyleCnt="3"/>
      <dgm:spPr/>
    </dgm:pt>
    <dgm:pt modelId="{3935B9C2-2126-4AEA-94DC-74DA1F2597E2}" type="pres">
      <dgm:prSet presAssocID="{F5F837D9-163D-4C46-AD43-4E8569E3E8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D605843-2F06-4729-B1FB-1D27E58DCE7B}" type="pres">
      <dgm:prSet presAssocID="{F5F837D9-163D-4C46-AD43-4E8569E3E83E}" presName="spaceRect" presStyleCnt="0"/>
      <dgm:spPr/>
    </dgm:pt>
    <dgm:pt modelId="{5D02B893-0198-4A07-B2A7-A1360FFAD328}" type="pres">
      <dgm:prSet presAssocID="{F5F837D9-163D-4C46-AD43-4E8569E3E8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EEF940-1FF4-49BB-A43A-2EA7DA64570B}" type="presOf" srcId="{D101E5C0-44CD-48D5-AB68-0610D8DAFDCE}" destId="{3D489FF1-6AFB-455E-BFE0-51741BF59E4B}" srcOrd="0" destOrd="0" presId="urn:microsoft.com/office/officeart/2018/2/layout/IconVerticalSolidList"/>
    <dgm:cxn modelId="{F425EC72-7CE0-42AE-BD56-9E6CFC4DD5AC}" type="presOf" srcId="{92E849F9-25A0-466A-BD0D-A55BA1694683}" destId="{17D2E60D-E342-4DA8-8ED8-56A563EF3326}" srcOrd="0" destOrd="0" presId="urn:microsoft.com/office/officeart/2018/2/layout/IconVerticalSolidList"/>
    <dgm:cxn modelId="{FA3CA374-FBC2-4FBA-884B-4F284F0177E4}" type="presOf" srcId="{F5F837D9-163D-4C46-AD43-4E8569E3E83E}" destId="{5D02B893-0198-4A07-B2A7-A1360FFAD328}" srcOrd="0" destOrd="0" presId="urn:microsoft.com/office/officeart/2018/2/layout/IconVerticalSolidList"/>
    <dgm:cxn modelId="{E1BF097C-D71E-48AC-BAEE-B0D28602F250}" srcId="{D101E5C0-44CD-48D5-AB68-0610D8DAFDCE}" destId="{92E849F9-25A0-466A-BD0D-A55BA1694683}" srcOrd="1" destOrd="0" parTransId="{B2F4F502-12AB-4762-B99C-581F2661F2EF}" sibTransId="{FD374998-2421-4551-B681-A08FE7456836}"/>
    <dgm:cxn modelId="{0FA92086-927F-4DA7-AAF0-C499F71729DD}" srcId="{D101E5C0-44CD-48D5-AB68-0610D8DAFDCE}" destId="{535BC352-9626-4F9D-A772-29DC14495094}" srcOrd="0" destOrd="0" parTransId="{D14D253B-23D7-408B-A7A4-4BD4E7CB5154}" sibTransId="{BF10A5A4-89AA-4260-BEBA-121F0A2501D4}"/>
    <dgm:cxn modelId="{5D6F22B0-79DA-4D88-89E0-7040B9725CD5}" srcId="{D101E5C0-44CD-48D5-AB68-0610D8DAFDCE}" destId="{F5F837D9-163D-4C46-AD43-4E8569E3E83E}" srcOrd="2" destOrd="0" parTransId="{668F68E6-8092-4F82-B9CF-B04C9A7509FD}" sibTransId="{C3B0509D-30F6-446A-A47A-6812EB6CC924}"/>
    <dgm:cxn modelId="{68DF4EDA-BCAF-4398-A16E-50CDA8554ACC}" type="presOf" srcId="{535BC352-9626-4F9D-A772-29DC14495094}" destId="{F5FC6E38-781D-40A0-97B5-610B00E914EA}" srcOrd="0" destOrd="0" presId="urn:microsoft.com/office/officeart/2018/2/layout/IconVerticalSolidList"/>
    <dgm:cxn modelId="{045B5E94-6AB4-4F6D-B30D-65BF492255A6}" type="presParOf" srcId="{3D489FF1-6AFB-455E-BFE0-51741BF59E4B}" destId="{1B5AD0D8-A574-4E7D-9B25-90D26E5BCD78}" srcOrd="0" destOrd="0" presId="urn:microsoft.com/office/officeart/2018/2/layout/IconVerticalSolidList"/>
    <dgm:cxn modelId="{A355CBF2-9E40-435F-85D4-F4FF62EA7D83}" type="presParOf" srcId="{1B5AD0D8-A574-4E7D-9B25-90D26E5BCD78}" destId="{32EC8CBB-27A0-4718-AE24-B337415B8552}" srcOrd="0" destOrd="0" presId="urn:microsoft.com/office/officeart/2018/2/layout/IconVerticalSolidList"/>
    <dgm:cxn modelId="{AEC494DB-FF37-4990-AA0F-3405D0ED5454}" type="presParOf" srcId="{1B5AD0D8-A574-4E7D-9B25-90D26E5BCD78}" destId="{97C39E06-1FC8-4A94-895A-073D275F6397}" srcOrd="1" destOrd="0" presId="urn:microsoft.com/office/officeart/2018/2/layout/IconVerticalSolidList"/>
    <dgm:cxn modelId="{9DB3E5E9-ABEF-4E65-941C-DCB142024A17}" type="presParOf" srcId="{1B5AD0D8-A574-4E7D-9B25-90D26E5BCD78}" destId="{0581E023-54DE-4B1C-805F-0A5503038D22}" srcOrd="2" destOrd="0" presId="urn:microsoft.com/office/officeart/2018/2/layout/IconVerticalSolidList"/>
    <dgm:cxn modelId="{F1551576-0574-40B8-8A62-BD9E86A45BF3}" type="presParOf" srcId="{1B5AD0D8-A574-4E7D-9B25-90D26E5BCD78}" destId="{F5FC6E38-781D-40A0-97B5-610B00E914EA}" srcOrd="3" destOrd="0" presId="urn:microsoft.com/office/officeart/2018/2/layout/IconVerticalSolidList"/>
    <dgm:cxn modelId="{0DD88160-C950-400A-861B-6E8BB4CEE80E}" type="presParOf" srcId="{3D489FF1-6AFB-455E-BFE0-51741BF59E4B}" destId="{ABB86AB4-ED29-4EA1-AB6C-693368823D72}" srcOrd="1" destOrd="0" presId="urn:microsoft.com/office/officeart/2018/2/layout/IconVerticalSolidList"/>
    <dgm:cxn modelId="{9246830B-2524-4221-A280-99F89937BC5C}" type="presParOf" srcId="{3D489FF1-6AFB-455E-BFE0-51741BF59E4B}" destId="{444410A3-CE51-487B-A5D1-2AC48A0F5F29}" srcOrd="2" destOrd="0" presId="urn:microsoft.com/office/officeart/2018/2/layout/IconVerticalSolidList"/>
    <dgm:cxn modelId="{1A936BC5-3C3D-497F-A164-9CE37A27B714}" type="presParOf" srcId="{444410A3-CE51-487B-A5D1-2AC48A0F5F29}" destId="{77E1B592-E85E-4AE9-9F6B-E271C39C9175}" srcOrd="0" destOrd="0" presId="urn:microsoft.com/office/officeart/2018/2/layout/IconVerticalSolidList"/>
    <dgm:cxn modelId="{A9402AB1-AB31-49E3-9F4C-BF2963EE0541}" type="presParOf" srcId="{444410A3-CE51-487B-A5D1-2AC48A0F5F29}" destId="{729CBBAB-3820-4768-A802-7D46E78599E0}" srcOrd="1" destOrd="0" presId="urn:microsoft.com/office/officeart/2018/2/layout/IconVerticalSolidList"/>
    <dgm:cxn modelId="{A3390EDE-E4F8-4FF9-BF45-52E17EB5E23A}" type="presParOf" srcId="{444410A3-CE51-487B-A5D1-2AC48A0F5F29}" destId="{110325A1-28ED-439B-8E06-E4D1CA9BB45D}" srcOrd="2" destOrd="0" presId="urn:microsoft.com/office/officeart/2018/2/layout/IconVerticalSolidList"/>
    <dgm:cxn modelId="{DAFAF821-4DCC-464F-A912-5B2D98479DD9}" type="presParOf" srcId="{444410A3-CE51-487B-A5D1-2AC48A0F5F29}" destId="{17D2E60D-E342-4DA8-8ED8-56A563EF3326}" srcOrd="3" destOrd="0" presId="urn:microsoft.com/office/officeart/2018/2/layout/IconVerticalSolidList"/>
    <dgm:cxn modelId="{161348BF-DEB1-4C7D-AAB1-3F832E0BDACF}" type="presParOf" srcId="{3D489FF1-6AFB-455E-BFE0-51741BF59E4B}" destId="{9B9DDE60-218B-4C65-9DE0-2119E7C7A464}" srcOrd="3" destOrd="0" presId="urn:microsoft.com/office/officeart/2018/2/layout/IconVerticalSolidList"/>
    <dgm:cxn modelId="{763843EE-48FD-49F8-8574-1351F74183B9}" type="presParOf" srcId="{3D489FF1-6AFB-455E-BFE0-51741BF59E4B}" destId="{991D4037-46BA-4265-BE62-955F1BF0A12A}" srcOrd="4" destOrd="0" presId="urn:microsoft.com/office/officeart/2018/2/layout/IconVerticalSolidList"/>
    <dgm:cxn modelId="{FB50051D-D4CC-45AE-9748-CAFD7DE6E541}" type="presParOf" srcId="{991D4037-46BA-4265-BE62-955F1BF0A12A}" destId="{27A1A509-160C-42BA-9E5D-66BDC730FBB0}" srcOrd="0" destOrd="0" presId="urn:microsoft.com/office/officeart/2018/2/layout/IconVerticalSolidList"/>
    <dgm:cxn modelId="{C59D343D-5FF5-4294-A5C4-25A8B6CBCF3D}" type="presParOf" srcId="{991D4037-46BA-4265-BE62-955F1BF0A12A}" destId="{3935B9C2-2126-4AEA-94DC-74DA1F2597E2}" srcOrd="1" destOrd="0" presId="urn:microsoft.com/office/officeart/2018/2/layout/IconVerticalSolidList"/>
    <dgm:cxn modelId="{46370877-4938-435D-A8F6-90323B9B827E}" type="presParOf" srcId="{991D4037-46BA-4265-BE62-955F1BF0A12A}" destId="{AD605843-2F06-4729-B1FB-1D27E58DCE7B}" srcOrd="2" destOrd="0" presId="urn:microsoft.com/office/officeart/2018/2/layout/IconVerticalSolidList"/>
    <dgm:cxn modelId="{C5663CF5-1528-4D72-9E01-D2B3F9984CBC}" type="presParOf" srcId="{991D4037-46BA-4265-BE62-955F1BF0A12A}" destId="{5D02B893-0198-4A07-B2A7-A1360FFAD3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19FA3-8CDA-4338-AB73-16C2661EAB45}">
      <dsp:nvSpPr>
        <dsp:cNvPr id="0" name=""/>
        <dsp:cNvSpPr/>
      </dsp:nvSpPr>
      <dsp:spPr>
        <a:xfrm>
          <a:off x="0" y="602566"/>
          <a:ext cx="10515600" cy="564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Steps to use Singleton Design Pattern:-</a:t>
          </a:r>
        </a:p>
      </dsp:txBody>
      <dsp:txXfrm>
        <a:off x="27543" y="630109"/>
        <a:ext cx="10460514" cy="509137"/>
      </dsp:txXfrm>
    </dsp:sp>
    <dsp:sp modelId="{E56812FA-FBBA-4A7A-BDE4-7D2156C4C22E}">
      <dsp:nvSpPr>
        <dsp:cNvPr id="0" name=""/>
        <dsp:cNvSpPr/>
      </dsp:nvSpPr>
      <dsp:spPr>
        <a:xfrm>
          <a:off x="90118" y="1648453"/>
          <a:ext cx="10425481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Declare constructor of the class a private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Declare private and static reference of class in same class.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 class must provide a global access point to get object of that class.</a:t>
          </a:r>
        </a:p>
      </dsp:txBody>
      <dsp:txXfrm>
        <a:off x="90118" y="1648453"/>
        <a:ext cx="10425481" cy="1225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C8CBB-27A0-4718-AE24-B337415B8552}">
      <dsp:nvSpPr>
        <dsp:cNvPr id="0" name=""/>
        <dsp:cNvSpPr/>
      </dsp:nvSpPr>
      <dsp:spPr>
        <a:xfrm>
          <a:off x="0" y="350"/>
          <a:ext cx="10515600" cy="820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39E06-1FC8-4A94-895A-073D275F6397}">
      <dsp:nvSpPr>
        <dsp:cNvPr id="0" name=""/>
        <dsp:cNvSpPr/>
      </dsp:nvSpPr>
      <dsp:spPr>
        <a:xfrm>
          <a:off x="248325" y="185056"/>
          <a:ext cx="451501" cy="4515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C6E38-781D-40A0-97B5-610B00E914EA}">
      <dsp:nvSpPr>
        <dsp:cNvPr id="0" name=""/>
        <dsp:cNvSpPr/>
      </dsp:nvSpPr>
      <dsp:spPr>
        <a:xfrm>
          <a:off x="948153" y="350"/>
          <a:ext cx="9567446" cy="820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80" tIns="86880" rIns="86880" bIns="868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Steps to use Singleton Design Pattern:-</a:t>
          </a:r>
        </a:p>
      </dsp:txBody>
      <dsp:txXfrm>
        <a:off x="948153" y="350"/>
        <a:ext cx="9567446" cy="820912"/>
      </dsp:txXfrm>
    </dsp:sp>
    <dsp:sp modelId="{77E1B592-E85E-4AE9-9F6B-E271C39C9175}">
      <dsp:nvSpPr>
        <dsp:cNvPr id="0" name=""/>
        <dsp:cNvSpPr/>
      </dsp:nvSpPr>
      <dsp:spPr>
        <a:xfrm>
          <a:off x="0" y="1026490"/>
          <a:ext cx="10515600" cy="820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CBBAB-3820-4768-A802-7D46E78599E0}">
      <dsp:nvSpPr>
        <dsp:cNvPr id="0" name=""/>
        <dsp:cNvSpPr/>
      </dsp:nvSpPr>
      <dsp:spPr>
        <a:xfrm>
          <a:off x="248325" y="1211196"/>
          <a:ext cx="451501" cy="4515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2E60D-E342-4DA8-8ED8-56A563EF3326}">
      <dsp:nvSpPr>
        <dsp:cNvPr id="0" name=""/>
        <dsp:cNvSpPr/>
      </dsp:nvSpPr>
      <dsp:spPr>
        <a:xfrm>
          <a:off x="948153" y="1026490"/>
          <a:ext cx="9567446" cy="820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80" tIns="86880" rIns="86880" bIns="868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Create factory class  </a:t>
          </a:r>
        </a:p>
      </dsp:txBody>
      <dsp:txXfrm>
        <a:off x="948153" y="1026490"/>
        <a:ext cx="9567446" cy="820912"/>
      </dsp:txXfrm>
    </dsp:sp>
    <dsp:sp modelId="{27A1A509-160C-42BA-9E5D-66BDC730FBB0}">
      <dsp:nvSpPr>
        <dsp:cNvPr id="0" name=""/>
        <dsp:cNvSpPr/>
      </dsp:nvSpPr>
      <dsp:spPr>
        <a:xfrm>
          <a:off x="0" y="2052631"/>
          <a:ext cx="10515600" cy="820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5B9C2-2126-4AEA-94DC-74DA1F2597E2}">
      <dsp:nvSpPr>
        <dsp:cNvPr id="0" name=""/>
        <dsp:cNvSpPr/>
      </dsp:nvSpPr>
      <dsp:spPr>
        <a:xfrm>
          <a:off x="248325" y="2237336"/>
          <a:ext cx="451501" cy="4515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2B893-0198-4A07-B2A7-A1360FFAD328}">
      <dsp:nvSpPr>
        <dsp:cNvPr id="0" name=""/>
        <dsp:cNvSpPr/>
      </dsp:nvSpPr>
      <dsp:spPr>
        <a:xfrm>
          <a:off x="948153" y="2052631"/>
          <a:ext cx="9567446" cy="820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80" tIns="86880" rIns="86880" bIns="868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Create method to create object of subclass </a:t>
          </a:r>
          <a:r>
            <a:rPr lang="en-US" sz="2500" kern="1200" dirty="0" err="1"/>
            <a:t>independant</a:t>
          </a:r>
          <a:r>
            <a:rPr lang="en-US" sz="2500" kern="1200" dirty="0"/>
            <a:t> of </a:t>
          </a:r>
          <a:r>
            <a:rPr lang="en-US" sz="2500" kern="1200" dirty="0" err="1"/>
            <a:t>superlcass</a:t>
          </a:r>
          <a:endParaRPr lang="en-US" sz="2500" kern="1200" dirty="0"/>
        </a:p>
      </dsp:txBody>
      <dsp:txXfrm>
        <a:off x="948153" y="2052631"/>
        <a:ext cx="9567446" cy="820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9A3A-CAEB-6C7B-1074-69B199A86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E5DB4-A9F9-06A5-AC84-79D29D850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7B59-256C-2084-979B-519D8E0D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491C-D041-8305-A4AB-489035A1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5E22-B30C-A9A0-C635-71C7A6C0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3095-20BA-E92A-0718-CB2212D9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64548-A068-BE0E-C711-4D7B81A2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0BA6-AA3B-31AC-8B45-64805E4A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6BB6-A0F1-D510-63A6-811CEA31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7F71-CFFD-E5FB-6C6B-5A0566BE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0DAB5-E332-CA87-1514-8215A1D43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5B7BD-7B26-4DBC-A29B-4D530DCAE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4B40-5C82-5C5A-A0C6-DFDD34A2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B4DD-CD85-0451-94AD-DFBCE967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ADF1-9846-8F3A-BFA3-FB588CF4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2B6C-E488-D1EB-B6E1-EE2033B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3CF5-FA4B-4A33-2A4D-C58637A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2BD1E-6013-46CC-2CA9-9675783B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55E0-D1EB-7FE1-27B7-8FC056BE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9393-7A56-C041-5F12-768030F8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9BDE-7FDE-492A-D178-BFD02F84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B6C7B-080B-E548-9E81-0FD13FC53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0F67-EAD5-1879-E4E8-F502A21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B877-202F-907D-8E23-95494954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D4448-3F1F-86C9-F714-EF1E846D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B901-E65A-072D-C2AC-81AEF3CA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FABE-1556-78D2-8C1A-8D0ED95DF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81ED2-6783-3815-9CDB-BFD5FAE16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1623D-B04A-EB20-89BB-232F8FE1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E9EF-EEF7-1350-0C9F-6E5325D8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859D-6431-DCFD-2212-5F272E15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6E1B-DAAC-6CB5-1222-0507C1DB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E0D99-2132-C064-5E1F-C2593C54B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F5927-9808-D7B8-B360-558C8B005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79910-6DEF-7508-AAD2-1AD883C1B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0365B-52E7-9F90-466B-93B0CF8CA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9219C-B291-9B23-13DC-BC2AE743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5DFFF-0601-376D-9583-0B9F8297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82BFB-18D9-370E-7975-0CD31D1B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E1A-DEDA-2ACC-E630-8922C1DD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2A5AB-52C3-D64B-8A1A-70DC8E7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01AC2-B63D-A7D7-2B9E-26B7EF12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937E9-E418-CFD7-EA5C-43B5408D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C4F63-7D3D-C3FD-A708-09B1E51A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03C66-8B4B-AF96-F49C-F198ABDA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5DE5B-3C44-5F7E-804C-D8AD7A69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5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C174-3820-43A1-8C3C-9775FBC9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504A-5769-C476-5459-4AEA1817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74F7C-ECCD-D472-BB3A-13D2BC530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474B9-AEBE-F566-D68A-2BD83F80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66E08-1661-25FB-0DE3-7FC0906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51A5D-66E6-943A-97C9-7B9A2B80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8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692C-6C66-DA2B-3839-FAAF5805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35020-74D7-8726-4AD0-BFB61CF9C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8C639-2C53-14E2-E9B8-69B4106F4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56339-6A6E-E397-50D1-4DBD5867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05D93-2B26-1F00-412F-402CCF0F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42E4C-3A4D-712C-369E-C526767E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C26E2-3B29-71A6-D835-4DE29523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0FE7A-CD52-8A4A-DEDC-15C2AE41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AD8-1F8E-78C5-4B7C-756B37535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FB5C-25F1-47B4-A517-249166EF9CE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40E8-F1B6-BD40-6C52-81E1EFF74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F2CF-F830-691C-3BFD-258D277CF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EEDB-DC0F-4E69-A211-58BA3164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25954-0CF3-111C-0201-27EEF755E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0688" y="775849"/>
            <a:ext cx="4977912" cy="30605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Creational Design Patterns</a:t>
            </a:r>
            <a:b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esign">
            <a:extLst>
              <a:ext uri="{FF2B5EF4-FFF2-40B4-BE49-F238E27FC236}">
                <a16:creationId xmlns:a16="http://schemas.microsoft.com/office/drawing/2014/main" id="{8E49DCE2-80B7-D177-9534-597166A0D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09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0D061-FF98-559A-76A3-640409B7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i="0">
                <a:effectLst/>
                <a:latin typeface="Söhne"/>
              </a:rPr>
              <a:t>Prototype Pattern</a:t>
            </a:r>
            <a:endParaRPr lang="en-IN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D853-8906-6592-63E2-4856B07C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900"/>
              <a:t>The Prototype pattern allows you to create new objects by cloning existing ones, without relying on subclassing. </a:t>
            </a:r>
          </a:p>
          <a:p>
            <a:r>
              <a:rPr lang="en-US" sz="1900"/>
              <a:t>It provides a way to create new objects based on a prototype object, which is an instance of the same class. </a:t>
            </a:r>
          </a:p>
          <a:p>
            <a:r>
              <a:rPr lang="en-US" sz="1900"/>
              <a:t>This pattern is useful when creating new objects is costly or complex, and when the new objects are similar to existing ones with only minor differences.</a:t>
            </a:r>
            <a:endParaRPr lang="en-IN" sz="190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DAE656-2360-E294-39C0-DA87773A2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078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D74A5065-FF47-0B04-B3B2-D40897B7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94F28-3C56-6362-A590-F67DE09F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4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25954-0CF3-111C-0201-27EEF755E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712" y="295553"/>
            <a:ext cx="9261370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Creational Design Pattern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FFFD60-2214-FECE-8EA4-8CFF1A3F170C}"/>
              </a:ext>
            </a:extLst>
          </p:cNvPr>
          <p:cNvSpPr txBox="1">
            <a:spLocks/>
          </p:cNvSpPr>
          <p:nvPr/>
        </p:nvSpPr>
        <p:spPr>
          <a:xfrm>
            <a:off x="4794293" y="6300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en-US" sz="2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How object must be created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6A899A48-E23B-71DF-F10E-288E4FE77D5B}"/>
              </a:ext>
            </a:extLst>
          </p:cNvPr>
          <p:cNvSpPr txBox="1">
            <a:spLocks/>
          </p:cNvSpPr>
          <p:nvPr/>
        </p:nvSpPr>
        <p:spPr>
          <a:xfrm>
            <a:off x="706017" y="1598646"/>
            <a:ext cx="4948334" cy="3038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lnSpc>
                <a:spcPct val="110000"/>
              </a:lnSpc>
              <a:spcAft>
                <a:spcPts val="600"/>
              </a:spcAft>
              <a:buAutoNum type="arabicPeriod"/>
            </a:pPr>
            <a:r>
              <a:rPr lang="en-US" sz="3100" b="1" dirty="0">
                <a:solidFill>
                  <a:srgbClr val="002060"/>
                </a:solidFill>
              </a:rPr>
              <a:t>Singleton</a:t>
            </a:r>
          </a:p>
          <a:p>
            <a:pPr marL="742950" indent="-742950" algn="l">
              <a:lnSpc>
                <a:spcPct val="110000"/>
              </a:lnSpc>
              <a:spcAft>
                <a:spcPts val="600"/>
              </a:spcAft>
              <a:buAutoNum type="arabicPeriod"/>
            </a:pPr>
            <a:r>
              <a:rPr lang="en-US" sz="3100" b="1" dirty="0">
                <a:solidFill>
                  <a:srgbClr val="002060"/>
                </a:solidFill>
              </a:rPr>
              <a:t>Factory</a:t>
            </a:r>
          </a:p>
          <a:p>
            <a:pPr marL="742950" indent="-742950" algn="l">
              <a:lnSpc>
                <a:spcPct val="110000"/>
              </a:lnSpc>
              <a:spcAft>
                <a:spcPts val="600"/>
              </a:spcAft>
              <a:buAutoNum type="arabicPeriod"/>
            </a:pPr>
            <a:r>
              <a:rPr lang="en-US" sz="3100" b="1" dirty="0">
                <a:solidFill>
                  <a:srgbClr val="002060"/>
                </a:solidFill>
              </a:rPr>
              <a:t>Abstract Factory</a:t>
            </a:r>
          </a:p>
          <a:p>
            <a:pPr marL="742950" indent="-742950" algn="l">
              <a:lnSpc>
                <a:spcPct val="110000"/>
              </a:lnSpc>
              <a:spcAft>
                <a:spcPts val="600"/>
              </a:spcAft>
              <a:buAutoNum type="arabicPeriod"/>
            </a:pPr>
            <a:r>
              <a:rPr lang="en-US" sz="3100" b="1" dirty="0">
                <a:solidFill>
                  <a:srgbClr val="002060"/>
                </a:solidFill>
              </a:rPr>
              <a:t>Builder</a:t>
            </a:r>
          </a:p>
          <a:p>
            <a:pPr marL="742950" indent="-742950" algn="l">
              <a:lnSpc>
                <a:spcPct val="110000"/>
              </a:lnSpc>
              <a:spcAft>
                <a:spcPts val="600"/>
              </a:spcAft>
              <a:buAutoNum type="arabicPeriod"/>
            </a:pPr>
            <a:r>
              <a:rPr lang="en-US" sz="3100" b="1" dirty="0">
                <a:solidFill>
                  <a:srgbClr val="002060"/>
                </a:solidFill>
              </a:rPr>
              <a:t>Prototype </a:t>
            </a:r>
          </a:p>
        </p:txBody>
      </p:sp>
      <p:pic>
        <p:nvPicPr>
          <p:cNvPr id="6" name="Picture 5" descr="A picture containing text, screenshot, font, brand&#10;&#10;Description automatically generated">
            <a:extLst>
              <a:ext uri="{FF2B5EF4-FFF2-40B4-BE49-F238E27FC236}">
                <a16:creationId xmlns:a16="http://schemas.microsoft.com/office/drawing/2014/main" id="{07A0F2A1-D62D-F5F4-965E-E65A7F175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" t="-544" r="-1224" b="544"/>
          <a:stretch/>
        </p:blipFill>
        <p:spPr>
          <a:xfrm>
            <a:off x="0" y="-91752"/>
            <a:ext cx="12363061" cy="6914898"/>
          </a:xfrm>
          <a:prstGeom prst="rect">
            <a:avLst/>
          </a:prstGeom>
        </p:spPr>
      </p:pic>
      <p:pic>
        <p:nvPicPr>
          <p:cNvPr id="7" name="Picture 6" descr="A picture containing text, screenshot, font, brand&#10;&#10;Description automatically generated">
            <a:extLst>
              <a:ext uri="{FF2B5EF4-FFF2-40B4-BE49-F238E27FC236}">
                <a16:creationId xmlns:a16="http://schemas.microsoft.com/office/drawing/2014/main" id="{C92FF8BB-599F-2C1D-053D-3ED2B0D6B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6" t="23203" r="1496" b="52006"/>
          <a:stretch/>
        </p:blipFill>
        <p:spPr>
          <a:xfrm>
            <a:off x="8039270" y="-24640"/>
            <a:ext cx="3987889" cy="3187717"/>
          </a:xfrm>
          <a:prstGeom prst="rect">
            <a:avLst/>
          </a:prstGeom>
        </p:spPr>
      </p:pic>
      <p:pic>
        <p:nvPicPr>
          <p:cNvPr id="8" name="Picture 7" descr="A picture containing text, screenshot, font, brand&#10;&#10;Description automatically generated">
            <a:extLst>
              <a:ext uri="{FF2B5EF4-FFF2-40B4-BE49-F238E27FC236}">
                <a16:creationId xmlns:a16="http://schemas.microsoft.com/office/drawing/2014/main" id="{3EF1DFF9-B0DA-E685-BAAA-9F0F095B5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6" t="23203" r="1496" b="52006"/>
          <a:stretch/>
        </p:blipFill>
        <p:spPr>
          <a:xfrm>
            <a:off x="7820269" y="5085308"/>
            <a:ext cx="4371426" cy="17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6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F738-AE69-3907-C420-2AC1EA65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584" y="318471"/>
            <a:ext cx="3556518" cy="8709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8905-9DC4-0536-B9E2-B9A20BEE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98" y="1368425"/>
            <a:ext cx="10515600" cy="8709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2060"/>
                </a:solidFill>
              </a:rPr>
              <a:t>It is about creating only one object of your class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035C8E8-6BBE-1444-21BB-DCA3D3B64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843264"/>
              </p:ext>
            </p:extLst>
          </p:nvPr>
        </p:nvGraphicFramePr>
        <p:xfrm>
          <a:off x="253480" y="1511559"/>
          <a:ext cx="10515600" cy="2873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68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A1B8-4B52-B955-5E61-E0028E7D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Implementing Singleton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72CA-952B-D26E-38CE-EF291269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9"/>
            <a:ext cx="4536233" cy="435133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class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1290C3"/>
                </a:solidFill>
                <a:latin typeface="Calibri" panose="020F0502020204030204" pitchFamily="34" charset="0"/>
              </a:rPr>
              <a:t>Logger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private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static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1290C3"/>
                </a:solidFill>
                <a:latin typeface="Calibri" panose="020F0502020204030204" pitchFamily="34" charset="0"/>
              </a:rPr>
              <a:t>Logger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Calibri" panose="020F0502020204030204" pitchFamily="34" charset="0"/>
              </a:rPr>
              <a:t>instance</a:t>
            </a:r>
            <a:r>
              <a:rPr lang="en-US" sz="28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</a:t>
            </a:r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private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1EB540"/>
                </a:solidFill>
                <a:latin typeface="Calibri" panose="020F0502020204030204" pitchFamily="34" charset="0"/>
              </a:rPr>
              <a:t>Logger</a:t>
            </a:r>
            <a:r>
              <a:rPr lang="en-US" sz="2800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</a:t>
            </a:r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static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1290C3"/>
                </a:solidFill>
                <a:latin typeface="Calibri" panose="020F0502020204030204" pitchFamily="34" charset="0"/>
              </a:rPr>
              <a:t>Logger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1EB540"/>
                </a:solidFill>
                <a:latin typeface="Calibri" panose="020F0502020204030204" pitchFamily="34" charset="0"/>
              </a:rPr>
              <a:t>getInstance</a:t>
            </a:r>
            <a:r>
              <a:rPr lang="en-US" sz="2800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    </a:t>
            </a:r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if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2800" i="1" dirty="0">
                <a:solidFill>
                  <a:srgbClr val="002060"/>
                </a:solidFill>
                <a:latin typeface="Calibri" panose="020F0502020204030204" pitchFamily="34" charset="0"/>
              </a:rPr>
              <a:t>instance</a:t>
            </a:r>
            <a:r>
              <a:rPr lang="en-US" sz="2800" i="1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E6E6FA"/>
                </a:solidFill>
                <a:latin typeface="Calibri" panose="020F0502020204030204" pitchFamily="34" charset="0"/>
              </a:rPr>
              <a:t>==</a:t>
            </a:r>
            <a:r>
              <a:rPr lang="en-US" sz="2800" i="1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CC6C1D"/>
                </a:solidFill>
                <a:latin typeface="Calibri" panose="020F0502020204030204" pitchFamily="34" charset="0"/>
              </a:rPr>
              <a:t>null</a:t>
            </a:r>
            <a:r>
              <a:rPr lang="en-US" sz="2800" i="1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2800" i="1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        </a:t>
            </a:r>
            <a:r>
              <a:rPr lang="en-US" sz="2800" i="1" dirty="0">
                <a:solidFill>
                  <a:srgbClr val="002060"/>
                </a:solidFill>
                <a:latin typeface="Calibri" panose="020F0502020204030204" pitchFamily="34" charset="0"/>
              </a:rPr>
              <a:t>instance</a:t>
            </a:r>
            <a:r>
              <a:rPr lang="en-US" sz="2800" i="1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E6E6FA"/>
                </a:solidFill>
                <a:latin typeface="Calibri" panose="020F0502020204030204" pitchFamily="34" charset="0"/>
              </a:rPr>
              <a:t>=</a:t>
            </a:r>
            <a:r>
              <a:rPr lang="en-US" sz="2800" i="1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CC6C1D"/>
                </a:solidFill>
                <a:latin typeface="Calibri" panose="020F0502020204030204" pitchFamily="34" charset="0"/>
              </a:rPr>
              <a:t>new</a:t>
            </a:r>
            <a:r>
              <a:rPr lang="en-US" sz="2800" i="1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A7EC21"/>
                </a:solidFill>
                <a:latin typeface="Calibri" panose="020F0502020204030204" pitchFamily="34" charset="0"/>
              </a:rPr>
              <a:t>Logger</a:t>
            </a:r>
            <a:r>
              <a:rPr lang="en-US" sz="2800" i="1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28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    </a:t>
            </a:r>
            <a:r>
              <a:rPr lang="en-US" sz="2800" dirty="0">
                <a:solidFill>
                  <a:srgbClr val="F9FAF4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    </a:t>
            </a:r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return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Calibri" panose="020F0502020204030204" pitchFamily="34" charset="0"/>
              </a:rPr>
              <a:t>instance</a:t>
            </a:r>
            <a:r>
              <a:rPr lang="en-US" sz="28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</a:t>
            </a:r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CC6C1D"/>
                </a:solidFill>
                <a:latin typeface="Calibri" panose="020F0502020204030204" pitchFamily="34" charset="0"/>
              </a:rPr>
              <a:t>void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1EB540"/>
                </a:solidFill>
                <a:latin typeface="Calibri" panose="020F0502020204030204" pitchFamily="34" charset="0"/>
              </a:rPr>
              <a:t>log</a:t>
            </a:r>
            <a:r>
              <a:rPr lang="en-US" sz="28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2800" dirty="0">
                <a:solidFill>
                  <a:srgbClr val="1290C3"/>
                </a:solidFill>
                <a:latin typeface="Calibri" panose="020F0502020204030204" pitchFamily="34" charset="0"/>
              </a:rPr>
              <a:t>String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79ABFF"/>
                </a:solidFill>
                <a:latin typeface="Calibri" panose="020F0502020204030204" pitchFamily="34" charset="0"/>
              </a:rPr>
              <a:t>message</a:t>
            </a:r>
            <a:r>
              <a:rPr lang="en-US" sz="2800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D9E8F7"/>
                </a:solidFill>
                <a:latin typeface="Calibri" panose="020F0502020204030204" pitchFamily="34" charset="0"/>
              </a:rPr>
              <a:t>        </a:t>
            </a:r>
            <a:r>
              <a:rPr lang="en-US" sz="2800" dirty="0" err="1">
                <a:solidFill>
                  <a:srgbClr val="1290C3"/>
                </a:solidFill>
                <a:latin typeface="Calibri" panose="020F0502020204030204" pitchFamily="34" charset="0"/>
              </a:rPr>
              <a:t>System</a:t>
            </a:r>
            <a:r>
              <a:rPr lang="en-US" sz="28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2800" b="1" i="1" dirty="0" err="1">
                <a:solidFill>
                  <a:srgbClr val="8DDAF8"/>
                </a:solidFill>
                <a:latin typeface="Calibri" panose="020F0502020204030204" pitchFamily="34" charset="0"/>
              </a:rPr>
              <a:t>out</a:t>
            </a:r>
            <a:r>
              <a:rPr lang="en-US" sz="2800" b="1" i="1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2800" b="1" i="1" dirty="0" err="1">
                <a:solidFill>
                  <a:srgbClr val="A7EC21"/>
                </a:solidFill>
                <a:latin typeface="Calibri" panose="020F0502020204030204" pitchFamily="34" charset="0"/>
              </a:rPr>
              <a:t>println</a:t>
            </a:r>
            <a:r>
              <a:rPr lang="en-US" sz="2800" b="1" i="1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2800" b="1" i="1" dirty="0">
                <a:solidFill>
                  <a:srgbClr val="79ABFF"/>
                </a:solidFill>
                <a:latin typeface="Calibri" panose="020F0502020204030204" pitchFamily="34" charset="0"/>
              </a:rPr>
              <a:t>message</a:t>
            </a:r>
            <a:r>
              <a:rPr lang="en-US" sz="2800" b="1" i="1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2800" b="1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endParaRPr lang="en-US" sz="2800" dirty="0">
              <a:solidFill>
                <a:srgbClr val="F9FAF4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3A3FAA-4211-C68D-C484-D9FEAF540D4C}"/>
              </a:ext>
            </a:extLst>
          </p:cNvPr>
          <p:cNvSpPr txBox="1">
            <a:spLocks/>
          </p:cNvSpPr>
          <p:nvPr/>
        </p:nvSpPr>
        <p:spPr>
          <a:xfrm>
            <a:off x="6495661" y="1825625"/>
            <a:ext cx="45362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class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1290C3"/>
                </a:solidFill>
                <a:latin typeface="Calibri" panose="020F0502020204030204" pitchFamily="34" charset="0"/>
              </a:rPr>
              <a:t>TestLogger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static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void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1EB540"/>
                </a:solidFill>
                <a:latin typeface="Calibri" panose="020F0502020204030204" pitchFamily="34" charset="0"/>
              </a:rPr>
              <a:t>main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1290C3"/>
                </a:solidFill>
                <a:latin typeface="Calibri" panose="020F0502020204030204" pitchFamily="34" charset="0"/>
              </a:rPr>
              <a:t>String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[]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79ABFF"/>
                </a:solidFill>
                <a:latin typeface="Calibri" panose="020F0502020204030204" pitchFamily="34" charset="0"/>
              </a:rPr>
              <a:t>args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1290C3"/>
                </a:solidFill>
                <a:latin typeface="Calibri" panose="020F0502020204030204" pitchFamily="34" charset="0"/>
              </a:rPr>
              <a:t>Logger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2F200"/>
                </a:solidFill>
                <a:latin typeface="Calibri" panose="020F0502020204030204" pitchFamily="34" charset="0"/>
              </a:rPr>
              <a:t>logger1</a:t>
            </a:r>
            <a:r>
              <a:rPr lang="en-US" sz="1800" dirty="0">
                <a:solidFill>
                  <a:srgbClr val="E6E6FA"/>
                </a:solidFill>
                <a:latin typeface="Calibri" panose="020F0502020204030204" pitchFamily="34" charset="0"/>
              </a:rPr>
              <a:t>=</a:t>
            </a:r>
            <a:r>
              <a:rPr lang="en-US" sz="1800" dirty="0" err="1">
                <a:solidFill>
                  <a:srgbClr val="1290C3"/>
                </a:solidFill>
                <a:latin typeface="Calibri" panose="020F0502020204030204" pitchFamily="34" charset="0"/>
              </a:rPr>
              <a:t>Logger</a:t>
            </a:r>
            <a:r>
              <a:rPr lang="en-US" sz="18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800" i="1" dirty="0" err="1">
                <a:solidFill>
                  <a:srgbClr val="96EC3F"/>
                </a:solidFill>
                <a:latin typeface="Calibri" panose="020F0502020204030204" pitchFamily="34" charset="0"/>
              </a:rPr>
              <a:t>getInstance</a:t>
            </a:r>
            <a:r>
              <a:rPr lang="en-US" sz="1800" i="1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18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1290C3"/>
                </a:solidFill>
                <a:latin typeface="Calibri" panose="020F0502020204030204" pitchFamily="34" charset="0"/>
              </a:rPr>
              <a:t>Logger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2F200"/>
                </a:solidFill>
                <a:latin typeface="Calibri" panose="020F0502020204030204" pitchFamily="34" charset="0"/>
              </a:rPr>
              <a:t>logger2</a:t>
            </a:r>
            <a:r>
              <a:rPr lang="en-US" sz="1800" dirty="0">
                <a:solidFill>
                  <a:srgbClr val="E6E6FA"/>
                </a:solidFill>
                <a:latin typeface="Calibri" panose="020F0502020204030204" pitchFamily="34" charset="0"/>
              </a:rPr>
              <a:t>=</a:t>
            </a:r>
            <a:r>
              <a:rPr lang="en-US" sz="1800" dirty="0" err="1">
                <a:solidFill>
                  <a:srgbClr val="1290C3"/>
                </a:solidFill>
                <a:latin typeface="Calibri" panose="020F0502020204030204" pitchFamily="34" charset="0"/>
              </a:rPr>
              <a:t>Logger</a:t>
            </a:r>
            <a:r>
              <a:rPr lang="en-US" sz="18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800" i="1" dirty="0" err="1">
                <a:solidFill>
                  <a:srgbClr val="96EC3F"/>
                </a:solidFill>
                <a:latin typeface="Calibri" panose="020F0502020204030204" pitchFamily="34" charset="0"/>
              </a:rPr>
              <a:t>getInstance</a:t>
            </a:r>
            <a:r>
              <a:rPr lang="en-US" sz="1800" i="1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18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solidFill>
                  <a:srgbClr val="F3EC79"/>
                </a:solidFill>
                <a:latin typeface="Calibri" panose="020F0502020204030204" pitchFamily="34" charset="0"/>
              </a:rPr>
              <a:t>logger1</a:t>
            </a:r>
            <a:r>
              <a:rPr lang="en-US" sz="1800" dirty="0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800" dirty="0">
                <a:solidFill>
                  <a:srgbClr val="A7EC21"/>
                </a:solidFill>
                <a:latin typeface="Calibri" panose="020F0502020204030204" pitchFamily="34" charset="0"/>
              </a:rPr>
              <a:t>log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17C6A3"/>
                </a:solidFill>
                <a:latin typeface="Calibri" panose="020F0502020204030204" pitchFamily="34" charset="0"/>
              </a:rPr>
              <a:t>"Here </a:t>
            </a:r>
            <a:r>
              <a:rPr lang="en-US" sz="1800" dirty="0" err="1">
                <a:solidFill>
                  <a:srgbClr val="17C6A3"/>
                </a:solidFill>
                <a:latin typeface="Calibri" panose="020F0502020204030204" pitchFamily="34" charset="0"/>
              </a:rPr>
              <a:t>i</a:t>
            </a:r>
            <a:r>
              <a:rPr lang="en-US" sz="1800" dirty="0">
                <a:solidFill>
                  <a:srgbClr val="17C6A3"/>
                </a:solidFill>
                <a:latin typeface="Calibri" panose="020F0502020204030204" pitchFamily="34" charset="0"/>
              </a:rPr>
              <a:t> am logged"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F3EC79"/>
                </a:solidFill>
                <a:latin typeface="Calibri" panose="020F0502020204030204" pitchFamily="34" charset="0"/>
              </a:rPr>
              <a:t>logger2</a:t>
            </a:r>
            <a:r>
              <a:rPr lang="en-US" sz="1800" dirty="0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800" dirty="0">
                <a:solidFill>
                  <a:srgbClr val="A7EC21"/>
                </a:solidFill>
                <a:latin typeface="Calibri" panose="020F0502020204030204" pitchFamily="34" charset="0"/>
              </a:rPr>
              <a:t>log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17C6A3"/>
                </a:solidFill>
                <a:latin typeface="Calibri" panose="020F0502020204030204" pitchFamily="34" charset="0"/>
              </a:rPr>
              <a:t>"Here again </a:t>
            </a:r>
            <a:r>
              <a:rPr lang="en-US" sz="1800" dirty="0" err="1">
                <a:solidFill>
                  <a:srgbClr val="17C6A3"/>
                </a:solidFill>
                <a:latin typeface="Calibri" panose="020F0502020204030204" pitchFamily="34" charset="0"/>
              </a:rPr>
              <a:t>i</a:t>
            </a:r>
            <a:r>
              <a:rPr lang="en-US" sz="1800" dirty="0">
                <a:solidFill>
                  <a:srgbClr val="17C6A3"/>
                </a:solidFill>
                <a:latin typeface="Calibri" panose="020F0502020204030204" pitchFamily="34" charset="0"/>
              </a:rPr>
              <a:t> am logging"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646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F738-AE69-3907-C420-2AC1EA65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584" y="318471"/>
            <a:ext cx="3556518" cy="87092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8905-9DC4-0536-B9E2-B9A20BEE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72"/>
            <a:ext cx="10515600" cy="870922"/>
          </a:xfrm>
        </p:spPr>
        <p:txBody>
          <a:bodyPr/>
          <a:lstStyle/>
          <a:p>
            <a:pPr algn="ctr"/>
            <a:r>
              <a:rPr lang="en-US" dirty="0"/>
              <a:t>it allows the subclass to choose the objects to create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BD7308-D127-B1E8-94A6-42F97D22D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386021"/>
              </p:ext>
            </p:extLst>
          </p:nvPr>
        </p:nvGraphicFramePr>
        <p:xfrm>
          <a:off x="262812" y="2472547"/>
          <a:ext cx="10515600" cy="2873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676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75F5-ABD6-EEAA-4C02-F35A3376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Implementing Factory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EDE1A9-7F7A-C268-4615-14E870EC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1163" cy="107619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abstract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class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3EABE6"/>
                </a:solidFill>
                <a:latin typeface="Calibri" panose="020F0502020204030204" pitchFamily="34" charset="0"/>
              </a:rPr>
              <a:t>Pizzas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abstract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void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1EB540"/>
                </a:solidFill>
                <a:latin typeface="Calibri" panose="020F0502020204030204" pitchFamily="34" charset="0"/>
              </a:rPr>
              <a:t>prepare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1800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4BBFC9-EA1C-1BD1-E8D1-4B8CDCC998F7}"/>
              </a:ext>
            </a:extLst>
          </p:cNvPr>
          <p:cNvSpPr txBox="1">
            <a:spLocks/>
          </p:cNvSpPr>
          <p:nvPr/>
        </p:nvSpPr>
        <p:spPr>
          <a:xfrm>
            <a:off x="6474627" y="1690688"/>
            <a:ext cx="4674637" cy="4416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CC6C1D"/>
                </a:solidFill>
                <a:latin typeface="Calibri" panose="020F0502020204030204" pitchFamily="34" charset="0"/>
              </a:rPr>
              <a:t>class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1290C3"/>
                </a:solidFill>
                <a:latin typeface="Calibri" panose="020F0502020204030204" pitchFamily="34" charset="0"/>
              </a:rPr>
              <a:t>PizzaFactory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CC6C1D"/>
                </a:solidFill>
                <a:latin typeface="Calibri" panose="020F0502020204030204" pitchFamily="34" charset="0"/>
              </a:rPr>
              <a:t>private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CC6C1D"/>
                </a:solidFill>
                <a:latin typeface="Calibri" panose="020F0502020204030204" pitchFamily="34" charset="0"/>
              </a:rPr>
              <a:t>static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3EABE6"/>
                </a:solidFill>
                <a:latin typeface="Calibri" panose="020F0502020204030204" pitchFamily="34" charset="0"/>
              </a:rPr>
              <a:t>Pizzas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rgbClr val="8DDAF8"/>
                </a:solidFill>
                <a:latin typeface="Calibri" panose="020F0502020204030204" pitchFamily="34" charset="0"/>
              </a:rPr>
              <a:t>pizzas</a:t>
            </a:r>
            <a:r>
              <a:rPr lang="en-US" sz="16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endParaRPr lang="en-US" sz="1600" dirty="0">
              <a:latin typeface="Calibri" panose="020F0502020204030204" pitchFamily="34" charset="0"/>
            </a:endParaRPr>
          </a:p>
          <a:p>
            <a:pPr algn="l"/>
            <a:r>
              <a:rPr lang="en-US" sz="16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CC6C1D"/>
                </a:solidFill>
                <a:latin typeface="Calibri" panose="020F0502020204030204" pitchFamily="34" charset="0"/>
              </a:rPr>
              <a:t>static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3EABE6"/>
                </a:solidFill>
                <a:latin typeface="Calibri" panose="020F0502020204030204" pitchFamily="34" charset="0"/>
              </a:rPr>
              <a:t>Pizzas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1EB540"/>
                </a:solidFill>
                <a:latin typeface="Calibri" panose="020F0502020204030204" pitchFamily="34" charset="0"/>
              </a:rPr>
              <a:t>getPizzas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1290C3"/>
                </a:solidFill>
                <a:latin typeface="Calibri" panose="020F0502020204030204" pitchFamily="34" charset="0"/>
              </a:rPr>
              <a:t>String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79ABFF"/>
                </a:solidFill>
                <a:latin typeface="Calibri" panose="020F0502020204030204" pitchFamily="34" charset="0"/>
              </a:rPr>
              <a:t>pizzaname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CC6C1D"/>
                </a:solidFill>
                <a:latin typeface="Calibri" panose="020F0502020204030204" pitchFamily="34" charset="0"/>
              </a:rPr>
              <a:t>if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79ABFF"/>
                </a:solidFill>
                <a:latin typeface="Calibri" panose="020F0502020204030204" pitchFamily="34" charset="0"/>
              </a:rPr>
              <a:t>pizzaname</a:t>
            </a:r>
            <a:r>
              <a:rPr lang="en-US" sz="16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600" dirty="0" err="1">
                <a:solidFill>
                  <a:srgbClr val="A7EC21"/>
                </a:solidFill>
                <a:latin typeface="Calibri" panose="020F0502020204030204" pitchFamily="34" charset="0"/>
              </a:rPr>
              <a:t>contentEquals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17C6A3"/>
                </a:solidFill>
                <a:latin typeface="Calibri" panose="020F0502020204030204" pitchFamily="34" charset="0"/>
              </a:rPr>
              <a:t>"onion"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))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600" i="1" dirty="0">
                <a:solidFill>
                  <a:srgbClr val="8DDAF8"/>
                </a:solidFill>
                <a:latin typeface="Calibri" panose="020F0502020204030204" pitchFamily="34" charset="0"/>
              </a:rPr>
              <a:t>pizzas</a:t>
            </a:r>
            <a:r>
              <a:rPr lang="en-US" sz="1600" i="1" dirty="0">
                <a:solidFill>
                  <a:srgbClr val="E6E6FA"/>
                </a:solidFill>
                <a:latin typeface="Calibri" panose="020F0502020204030204" pitchFamily="34" charset="0"/>
              </a:rPr>
              <a:t>=</a:t>
            </a:r>
            <a:r>
              <a:rPr lang="en-US" sz="1600" i="1" dirty="0">
                <a:solidFill>
                  <a:srgbClr val="CC6C1D"/>
                </a:solidFill>
                <a:latin typeface="Calibri" panose="020F0502020204030204" pitchFamily="34" charset="0"/>
              </a:rPr>
              <a:t>new</a:t>
            </a:r>
            <a:r>
              <a:rPr lang="en-US" sz="1600" i="1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A7EC21"/>
                </a:solidFill>
                <a:latin typeface="Calibri" panose="020F0502020204030204" pitchFamily="34" charset="0"/>
              </a:rPr>
              <a:t>onion</a:t>
            </a:r>
            <a:r>
              <a:rPr lang="en-US" sz="1600" i="1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16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CC6C1D"/>
                </a:solidFill>
                <a:latin typeface="Calibri" panose="020F0502020204030204" pitchFamily="34" charset="0"/>
              </a:rPr>
              <a:t>if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79ABFF"/>
                </a:solidFill>
                <a:latin typeface="Calibri" panose="020F0502020204030204" pitchFamily="34" charset="0"/>
              </a:rPr>
              <a:t>pizzaname</a:t>
            </a:r>
            <a:r>
              <a:rPr lang="en-US" sz="16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600" dirty="0" err="1">
                <a:solidFill>
                  <a:srgbClr val="A7EC21"/>
                </a:solidFill>
                <a:latin typeface="Calibri" panose="020F0502020204030204" pitchFamily="34" charset="0"/>
              </a:rPr>
              <a:t>contentEquals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17C6A3"/>
                </a:solidFill>
                <a:latin typeface="Calibri" panose="020F0502020204030204" pitchFamily="34" charset="0"/>
              </a:rPr>
              <a:t>"</a:t>
            </a:r>
            <a:r>
              <a:rPr lang="en-US" sz="1600" dirty="0" err="1">
                <a:solidFill>
                  <a:srgbClr val="17C6A3"/>
                </a:solidFill>
                <a:latin typeface="Calibri" panose="020F0502020204030204" pitchFamily="34" charset="0"/>
              </a:rPr>
              <a:t>MargheritaPizza</a:t>
            </a:r>
            <a:r>
              <a:rPr lang="en-US" sz="1600" dirty="0">
                <a:solidFill>
                  <a:srgbClr val="17C6A3"/>
                </a:solidFill>
                <a:latin typeface="Calibri" panose="020F0502020204030204" pitchFamily="34" charset="0"/>
              </a:rPr>
              <a:t>"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))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600" i="1" dirty="0">
                <a:solidFill>
                  <a:srgbClr val="8DDAF8"/>
                </a:solidFill>
                <a:latin typeface="Calibri" panose="020F0502020204030204" pitchFamily="34" charset="0"/>
              </a:rPr>
              <a:t>pizzas</a:t>
            </a:r>
            <a:r>
              <a:rPr lang="en-US" sz="1600" i="1" dirty="0">
                <a:solidFill>
                  <a:srgbClr val="E6E6FA"/>
                </a:solidFill>
                <a:latin typeface="Calibri" panose="020F0502020204030204" pitchFamily="34" charset="0"/>
              </a:rPr>
              <a:t>=</a:t>
            </a:r>
            <a:r>
              <a:rPr lang="en-US" sz="1600" i="1" dirty="0">
                <a:solidFill>
                  <a:srgbClr val="CC6C1D"/>
                </a:solidFill>
                <a:latin typeface="Calibri" panose="020F0502020204030204" pitchFamily="34" charset="0"/>
              </a:rPr>
              <a:t>new</a:t>
            </a:r>
            <a:r>
              <a:rPr lang="en-US" sz="1600" i="1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rgbClr val="A7EC21"/>
                </a:solidFill>
                <a:latin typeface="Calibri" panose="020F0502020204030204" pitchFamily="34" charset="0"/>
              </a:rPr>
              <a:t>MargheritaPizza</a:t>
            </a:r>
            <a:r>
              <a:rPr lang="en-US" sz="1600" i="1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16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endParaRPr lang="en-US" sz="1600" dirty="0">
              <a:latin typeface="Calibri" panose="020F0502020204030204" pitchFamily="34" charset="0"/>
            </a:endParaRPr>
          </a:p>
          <a:p>
            <a:pPr algn="l"/>
            <a:r>
              <a:rPr lang="en-US" sz="1600" dirty="0">
                <a:solidFill>
                  <a:srgbClr val="CC6C1D"/>
                </a:solidFill>
                <a:latin typeface="Calibri" panose="020F0502020204030204" pitchFamily="34" charset="0"/>
              </a:rPr>
              <a:t>return</a:t>
            </a:r>
            <a:r>
              <a:rPr lang="en-US" sz="16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8DDAF8"/>
                </a:solidFill>
                <a:latin typeface="Calibri" panose="020F0502020204030204" pitchFamily="34" charset="0"/>
              </a:rPr>
              <a:t>pizzas</a:t>
            </a:r>
            <a:r>
              <a:rPr lang="en-US" sz="16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endParaRPr lang="en-US" sz="1600" dirty="0">
              <a:latin typeface="Calibri" panose="020F0502020204030204" pitchFamily="34" charset="0"/>
            </a:endParaRPr>
          </a:p>
          <a:p>
            <a:pPr algn="l"/>
            <a:endParaRPr lang="en-US" sz="1600" dirty="0">
              <a:latin typeface="Calibri" panose="020F0502020204030204" pitchFamily="34" charset="0"/>
            </a:endParaRPr>
          </a:p>
          <a:p>
            <a:pPr algn="l"/>
            <a:r>
              <a:rPr lang="en-US" sz="1600" dirty="0">
                <a:solidFill>
                  <a:srgbClr val="F9FAF4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493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B3262E-2F1C-9558-4F7C-D96CAF32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95" y="698047"/>
            <a:ext cx="4732176" cy="2737044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package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libri" panose="020F0502020204030204" pitchFamily="34" charset="0"/>
              </a:rPr>
              <a:t>com.techlabs.creationalppt.factory</a:t>
            </a:r>
            <a:r>
              <a:rPr lang="en-US" sz="1800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class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1290C3"/>
                </a:solidFill>
                <a:latin typeface="Calibri" panose="020F0502020204030204" pitchFamily="34" charset="0"/>
              </a:rPr>
              <a:t>onion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extends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3EABE6"/>
                </a:solidFill>
                <a:latin typeface="Calibri" panose="020F0502020204030204" pitchFamily="34" charset="0"/>
              </a:rPr>
              <a:t>Pizzas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void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1EB540"/>
                </a:solidFill>
                <a:latin typeface="Calibri" panose="020F0502020204030204" pitchFamily="34" charset="0"/>
              </a:rPr>
              <a:t>prepare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1290C3"/>
                </a:solidFill>
                <a:latin typeface="Calibri" panose="020F0502020204030204" pitchFamily="34" charset="0"/>
              </a:rPr>
              <a:t>System</a:t>
            </a:r>
            <a:r>
              <a:rPr lang="en-US" sz="18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800" b="1" i="1" dirty="0" err="1">
                <a:solidFill>
                  <a:srgbClr val="8DDAF8"/>
                </a:solidFill>
                <a:latin typeface="Calibri" panose="020F0502020204030204" pitchFamily="34" charset="0"/>
              </a:rPr>
              <a:t>out</a:t>
            </a:r>
            <a:r>
              <a:rPr lang="en-US" sz="1800" b="1" i="1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800" b="1" i="1" dirty="0" err="1">
                <a:solidFill>
                  <a:srgbClr val="A7EC21"/>
                </a:solidFill>
                <a:latin typeface="Calibri" panose="020F0502020204030204" pitchFamily="34" charset="0"/>
              </a:rPr>
              <a:t>println</a:t>
            </a:r>
            <a:r>
              <a:rPr lang="en-US" sz="1800" b="1" i="1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1" dirty="0">
                <a:solidFill>
                  <a:srgbClr val="17C6A3"/>
                </a:solidFill>
                <a:latin typeface="Calibri" panose="020F0502020204030204" pitchFamily="34" charset="0"/>
              </a:rPr>
              <a:t>"Onion pizza"</a:t>
            </a:r>
            <a:r>
              <a:rPr lang="en-US" sz="1800" b="1" i="1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1800" b="1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EAF905-03AC-4442-348B-B392B7ABF8F0}"/>
              </a:ext>
            </a:extLst>
          </p:cNvPr>
          <p:cNvSpPr txBox="1">
            <a:spLocks/>
          </p:cNvSpPr>
          <p:nvPr/>
        </p:nvSpPr>
        <p:spPr>
          <a:xfrm>
            <a:off x="6096000" y="351323"/>
            <a:ext cx="4732176" cy="2737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class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1290C3"/>
                </a:solidFill>
                <a:latin typeface="Calibri" panose="020F0502020204030204" pitchFamily="34" charset="0"/>
              </a:rPr>
              <a:t>MargheritaPizza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extends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3EABE6"/>
                </a:solidFill>
                <a:latin typeface="Calibri" panose="020F0502020204030204" pitchFamily="34" charset="0"/>
              </a:rPr>
              <a:t>Pizzas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alibri" panose="020F0502020204030204" pitchFamily="34" charset="0"/>
              </a:rPr>
              <a:t>void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1EB540"/>
                </a:solidFill>
                <a:latin typeface="Calibri" panose="020F0502020204030204" pitchFamily="34" charset="0"/>
              </a:rPr>
              <a:t>prepare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18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1290C3"/>
                </a:solidFill>
                <a:latin typeface="Calibri" panose="020F0502020204030204" pitchFamily="34" charset="0"/>
              </a:rPr>
              <a:t>System</a:t>
            </a:r>
            <a:r>
              <a:rPr lang="en-US" sz="18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800" b="1" i="1" dirty="0" err="1">
                <a:solidFill>
                  <a:srgbClr val="8DDAF8"/>
                </a:solidFill>
                <a:latin typeface="Calibri" panose="020F0502020204030204" pitchFamily="34" charset="0"/>
              </a:rPr>
              <a:t>out</a:t>
            </a:r>
            <a:r>
              <a:rPr lang="en-US" sz="1800" b="1" i="1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800" b="1" i="1" dirty="0" err="1">
                <a:solidFill>
                  <a:srgbClr val="A7EC21"/>
                </a:solidFill>
                <a:latin typeface="Calibri" panose="020F0502020204030204" pitchFamily="34" charset="0"/>
              </a:rPr>
              <a:t>println</a:t>
            </a:r>
            <a:r>
              <a:rPr lang="en-US" sz="1800" b="1" i="1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1" dirty="0">
                <a:solidFill>
                  <a:srgbClr val="17C6A3"/>
                </a:solidFill>
                <a:latin typeface="Calibri" panose="020F0502020204030204" pitchFamily="34" charset="0"/>
              </a:rPr>
              <a:t>"</a:t>
            </a:r>
            <a:r>
              <a:rPr lang="en-US" sz="1800" b="1" i="1" dirty="0" err="1">
                <a:solidFill>
                  <a:srgbClr val="17C6A3"/>
                </a:solidFill>
                <a:latin typeface="Calibri" panose="020F0502020204030204" pitchFamily="34" charset="0"/>
              </a:rPr>
              <a:t>MargheritaPizza</a:t>
            </a:r>
            <a:r>
              <a:rPr lang="en-US" sz="1800" b="1" i="1" dirty="0">
                <a:solidFill>
                  <a:srgbClr val="17C6A3"/>
                </a:solidFill>
                <a:latin typeface="Calibri" panose="020F0502020204030204" pitchFamily="34" charset="0"/>
              </a:rPr>
              <a:t> pizza"</a:t>
            </a:r>
            <a:r>
              <a:rPr lang="en-US" sz="1800" b="1" i="1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1800" b="1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F9FAF4"/>
                </a:solidFill>
                <a:latin typeface="Calibri" panose="020F0502020204030204" pitchFamily="34" charset="0"/>
              </a:rPr>
              <a:t>}</a:t>
            </a:r>
          </a:p>
          <a:p>
            <a:endParaRPr lang="en-US" sz="1800" b="1" i="1" dirty="0">
              <a:solidFill>
                <a:srgbClr val="E6E6FA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563414-F459-56F1-5503-C22B3AE5DDE8}"/>
              </a:ext>
            </a:extLst>
          </p:cNvPr>
          <p:cNvSpPr txBox="1">
            <a:spLocks/>
          </p:cNvSpPr>
          <p:nvPr/>
        </p:nvSpPr>
        <p:spPr>
          <a:xfrm>
            <a:off x="3795923" y="3249000"/>
            <a:ext cx="5019092" cy="3023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400" dirty="0">
              <a:latin typeface="Calibri" panose="020F0502020204030204" pitchFamily="34" charset="0"/>
            </a:endParaRPr>
          </a:p>
          <a:p>
            <a:pPr algn="l"/>
            <a:r>
              <a:rPr lang="en-US" sz="14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4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CC6C1D"/>
                </a:solidFill>
                <a:latin typeface="Calibri" panose="020F0502020204030204" pitchFamily="34" charset="0"/>
              </a:rPr>
              <a:t>class</a:t>
            </a:r>
            <a:r>
              <a:rPr lang="en-US" sz="14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1290C3"/>
                </a:solidFill>
                <a:latin typeface="Calibri" panose="020F0502020204030204" pitchFamily="34" charset="0"/>
              </a:rPr>
              <a:t>TestPizzas</a:t>
            </a:r>
            <a:r>
              <a:rPr lang="en-US" sz="14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endParaRPr lang="en-US" sz="1400" dirty="0">
              <a:latin typeface="Calibri" panose="020F0502020204030204" pitchFamily="34" charset="0"/>
            </a:endParaRPr>
          </a:p>
          <a:p>
            <a:pPr algn="l"/>
            <a:r>
              <a:rPr lang="en-US" sz="1400" dirty="0">
                <a:solidFill>
                  <a:srgbClr val="CC6C1D"/>
                </a:solidFill>
                <a:latin typeface="Calibri" panose="020F0502020204030204" pitchFamily="34" charset="0"/>
              </a:rPr>
              <a:t>public</a:t>
            </a:r>
            <a:r>
              <a:rPr lang="en-US" sz="14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CC6C1D"/>
                </a:solidFill>
                <a:latin typeface="Calibri" panose="020F0502020204030204" pitchFamily="34" charset="0"/>
              </a:rPr>
              <a:t>static</a:t>
            </a:r>
            <a:r>
              <a:rPr lang="en-US" sz="14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CC6C1D"/>
                </a:solidFill>
                <a:latin typeface="Calibri" panose="020F0502020204030204" pitchFamily="34" charset="0"/>
              </a:rPr>
              <a:t>void</a:t>
            </a:r>
            <a:r>
              <a:rPr lang="en-US" sz="14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1EB540"/>
                </a:solidFill>
                <a:latin typeface="Calibri" panose="020F0502020204030204" pitchFamily="34" charset="0"/>
              </a:rPr>
              <a:t>main</a:t>
            </a:r>
            <a:r>
              <a:rPr lang="en-US" sz="1400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1290C3"/>
                </a:solidFill>
                <a:latin typeface="Calibri" panose="020F0502020204030204" pitchFamily="34" charset="0"/>
              </a:rPr>
              <a:t>String</a:t>
            </a:r>
            <a:r>
              <a:rPr lang="en-US" sz="1400" dirty="0">
                <a:solidFill>
                  <a:srgbClr val="F9FAF4"/>
                </a:solidFill>
                <a:latin typeface="Calibri" panose="020F0502020204030204" pitchFamily="34" charset="0"/>
              </a:rPr>
              <a:t>[]</a:t>
            </a:r>
            <a:r>
              <a:rPr lang="en-US" sz="14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79ABFF"/>
                </a:solidFill>
                <a:latin typeface="Calibri" panose="020F0502020204030204" pitchFamily="34" charset="0"/>
              </a:rPr>
              <a:t>args</a:t>
            </a:r>
            <a:r>
              <a:rPr lang="en-US" sz="1400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14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F9FAF4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400" dirty="0">
                <a:solidFill>
                  <a:srgbClr val="3EABE6"/>
                </a:solidFill>
                <a:latin typeface="Calibri" panose="020F0502020204030204" pitchFamily="34" charset="0"/>
              </a:rPr>
              <a:t>Pizzas</a:t>
            </a:r>
            <a:r>
              <a:rPr lang="en-US" sz="14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F2F200"/>
                </a:solidFill>
                <a:latin typeface="Calibri" panose="020F0502020204030204" pitchFamily="34" charset="0"/>
              </a:rPr>
              <a:t>Onion</a:t>
            </a:r>
            <a:r>
              <a:rPr lang="en-US" sz="1400" dirty="0">
                <a:solidFill>
                  <a:srgbClr val="E6E6FA"/>
                </a:solidFill>
                <a:latin typeface="Calibri" panose="020F0502020204030204" pitchFamily="34" charset="0"/>
              </a:rPr>
              <a:t>=</a:t>
            </a:r>
            <a:r>
              <a:rPr lang="en-US" sz="1400" dirty="0" err="1">
                <a:solidFill>
                  <a:srgbClr val="1290C3"/>
                </a:solidFill>
                <a:latin typeface="Calibri" panose="020F0502020204030204" pitchFamily="34" charset="0"/>
              </a:rPr>
              <a:t>PizzaFactory</a:t>
            </a:r>
            <a:r>
              <a:rPr lang="en-US" sz="14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400" i="1" dirty="0" err="1">
                <a:solidFill>
                  <a:srgbClr val="96EC3F"/>
                </a:solidFill>
                <a:latin typeface="Calibri" panose="020F0502020204030204" pitchFamily="34" charset="0"/>
              </a:rPr>
              <a:t>getPizzas</a:t>
            </a:r>
            <a:r>
              <a:rPr lang="en-US" sz="1400" i="1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>
                <a:solidFill>
                  <a:srgbClr val="17C6A3"/>
                </a:solidFill>
                <a:latin typeface="Calibri" panose="020F0502020204030204" pitchFamily="34" charset="0"/>
              </a:rPr>
              <a:t>"onion"</a:t>
            </a:r>
            <a:r>
              <a:rPr lang="en-US" sz="1400" i="1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14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F3EC79"/>
                </a:solidFill>
                <a:latin typeface="Calibri" panose="020F0502020204030204" pitchFamily="34" charset="0"/>
              </a:rPr>
              <a:t>Onion</a:t>
            </a:r>
            <a:r>
              <a:rPr lang="en-US" sz="14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400" dirty="0" err="1">
                <a:solidFill>
                  <a:srgbClr val="80F6A7"/>
                </a:solidFill>
                <a:latin typeface="Calibri" panose="020F0502020204030204" pitchFamily="34" charset="0"/>
              </a:rPr>
              <a:t>prepare</a:t>
            </a:r>
            <a:r>
              <a:rPr lang="en-US" sz="1400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1400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3EABE6"/>
                </a:solidFill>
                <a:latin typeface="Calibri" panose="020F0502020204030204" pitchFamily="34" charset="0"/>
              </a:rPr>
              <a:t>Pizzas</a:t>
            </a:r>
            <a:r>
              <a:rPr lang="en-US" sz="1400" dirty="0">
                <a:solidFill>
                  <a:srgbClr val="D9E8F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2F200"/>
                </a:solidFill>
                <a:latin typeface="Calibri" panose="020F0502020204030204" pitchFamily="34" charset="0"/>
              </a:rPr>
              <a:t>margheritaPizzas</a:t>
            </a:r>
            <a:r>
              <a:rPr lang="en-US" sz="1400" dirty="0">
                <a:solidFill>
                  <a:srgbClr val="E6E6FA"/>
                </a:solidFill>
                <a:latin typeface="Calibri" panose="020F0502020204030204" pitchFamily="34" charset="0"/>
              </a:rPr>
              <a:t>=</a:t>
            </a:r>
            <a:r>
              <a:rPr lang="en-US" sz="1400" dirty="0" err="1">
                <a:solidFill>
                  <a:srgbClr val="1290C3"/>
                </a:solidFill>
                <a:latin typeface="Calibri" panose="020F0502020204030204" pitchFamily="34" charset="0"/>
              </a:rPr>
              <a:t>PizzaFactory</a:t>
            </a:r>
            <a:r>
              <a:rPr lang="en-US" sz="14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400" i="1" dirty="0" err="1">
                <a:solidFill>
                  <a:srgbClr val="96EC3F"/>
                </a:solidFill>
                <a:latin typeface="Calibri" panose="020F0502020204030204" pitchFamily="34" charset="0"/>
              </a:rPr>
              <a:t>getPizzas</a:t>
            </a:r>
            <a:r>
              <a:rPr lang="en-US" sz="1400" i="1" dirty="0">
                <a:solidFill>
                  <a:srgbClr val="F9FAF4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>
                <a:solidFill>
                  <a:srgbClr val="17C6A3"/>
                </a:solidFill>
                <a:latin typeface="Calibri" panose="020F0502020204030204" pitchFamily="34" charset="0"/>
              </a:rPr>
              <a:t>"</a:t>
            </a:r>
            <a:r>
              <a:rPr lang="en-US" sz="1400" i="1" dirty="0" err="1">
                <a:solidFill>
                  <a:srgbClr val="17C6A3"/>
                </a:solidFill>
                <a:latin typeface="Calibri" panose="020F0502020204030204" pitchFamily="34" charset="0"/>
              </a:rPr>
              <a:t>MargheritaPizza</a:t>
            </a:r>
            <a:r>
              <a:rPr lang="en-US" sz="1400" i="1" dirty="0">
                <a:solidFill>
                  <a:srgbClr val="17C6A3"/>
                </a:solidFill>
                <a:latin typeface="Calibri" panose="020F0502020204030204" pitchFamily="34" charset="0"/>
              </a:rPr>
              <a:t>"</a:t>
            </a:r>
            <a:r>
              <a:rPr lang="en-US" sz="1400" i="1" dirty="0">
                <a:solidFill>
                  <a:srgbClr val="F9FAF4"/>
                </a:solidFill>
                <a:latin typeface="Calibri" panose="020F0502020204030204" pitchFamily="34" charset="0"/>
              </a:rPr>
              <a:t>)</a:t>
            </a:r>
            <a:r>
              <a:rPr lang="en-US" sz="1400" i="1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F3EC79"/>
                </a:solidFill>
                <a:latin typeface="Calibri" panose="020F0502020204030204" pitchFamily="34" charset="0"/>
              </a:rPr>
              <a:t>margheritaPizzas</a:t>
            </a:r>
            <a:r>
              <a:rPr lang="en-US" sz="1400" dirty="0" err="1">
                <a:solidFill>
                  <a:srgbClr val="E6E6FA"/>
                </a:solidFill>
                <a:latin typeface="Calibri" panose="020F0502020204030204" pitchFamily="34" charset="0"/>
              </a:rPr>
              <a:t>.</a:t>
            </a:r>
            <a:r>
              <a:rPr lang="en-US" sz="1400" dirty="0" err="1">
                <a:solidFill>
                  <a:srgbClr val="80F6A7"/>
                </a:solidFill>
                <a:latin typeface="Calibri" panose="020F0502020204030204" pitchFamily="34" charset="0"/>
              </a:rPr>
              <a:t>prepare</a:t>
            </a:r>
            <a:r>
              <a:rPr lang="en-US" sz="1400" dirty="0">
                <a:solidFill>
                  <a:srgbClr val="F9FAF4"/>
                </a:solidFill>
                <a:latin typeface="Calibri" panose="020F0502020204030204" pitchFamily="34" charset="0"/>
              </a:rPr>
              <a:t>()</a:t>
            </a:r>
            <a:r>
              <a:rPr lang="en-US" sz="1400" dirty="0">
                <a:solidFill>
                  <a:srgbClr val="E6E6FA"/>
                </a:solidFill>
                <a:latin typeface="Calibri" panose="020F0502020204030204" pitchFamily="34" charset="0"/>
              </a:rPr>
              <a:t>;</a:t>
            </a:r>
          </a:p>
          <a:p>
            <a:pPr algn="l"/>
            <a:endParaRPr lang="en-US" sz="1400" dirty="0">
              <a:latin typeface="Calibri" panose="020F0502020204030204" pitchFamily="34" charset="0"/>
            </a:endParaRPr>
          </a:p>
          <a:p>
            <a:pPr algn="l"/>
            <a:r>
              <a:rPr lang="en-US" sz="1400" dirty="0">
                <a:solidFill>
                  <a:srgbClr val="F9FAF4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endParaRPr lang="en-US" sz="1400" dirty="0">
              <a:latin typeface="Calibri" panose="020F0502020204030204" pitchFamily="34" charset="0"/>
            </a:endParaRPr>
          </a:p>
          <a:p>
            <a:pPr algn="l"/>
            <a:r>
              <a:rPr lang="en-US" sz="1400" dirty="0">
                <a:solidFill>
                  <a:srgbClr val="F9FAF4"/>
                </a:solidFill>
                <a:latin typeface="Calibri" panose="020F0502020204030204" pitchFamily="34" charset="0"/>
              </a:rPr>
              <a:t>}</a:t>
            </a:r>
          </a:p>
          <a:p>
            <a:endParaRPr lang="en-US" sz="1400" b="1" i="1" dirty="0">
              <a:solidFill>
                <a:srgbClr val="E6E6FA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42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F738-AE69-3907-C420-2AC1EA65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457" y="310922"/>
            <a:ext cx="5749212" cy="87092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8905-9DC4-0536-B9E2-B9A20BEE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72"/>
            <a:ext cx="10515600" cy="87092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pattern provides one of the best ways to create an object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1E71E4-353F-9024-11C1-FB0C6181B6AF}"/>
              </a:ext>
            </a:extLst>
          </p:cNvPr>
          <p:cNvSpPr txBox="1">
            <a:spLocks/>
          </p:cNvSpPr>
          <p:nvPr/>
        </p:nvSpPr>
        <p:spPr>
          <a:xfrm>
            <a:off x="225490" y="2332620"/>
            <a:ext cx="10515600" cy="421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patterns work around a super-factory which creates other factories. This factory is also called as factory of factories.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pattern an interface is responsible for creating a factory of related objects without explicitly specifying their classes.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Each generated factory can give the objects as per the Factory pattern.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13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F899-30FB-1413-07F3-C006D4AA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b="1" i="0">
                <a:effectLst/>
                <a:latin typeface="Söhne"/>
              </a:rPr>
              <a:t>Builder Pattern</a:t>
            </a:r>
            <a:endParaRPr lang="en-US" sz="5400"/>
          </a:p>
        </p:txBody>
      </p:sp>
      <p:pic>
        <p:nvPicPr>
          <p:cNvPr id="5" name="Picture 4" descr="Solo journey">
            <a:extLst>
              <a:ext uri="{FF2B5EF4-FFF2-40B4-BE49-F238E27FC236}">
                <a16:creationId xmlns:a16="http://schemas.microsoft.com/office/drawing/2014/main" id="{35371379-C389-0A39-2FBF-8AEB9B583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9" r="2011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9330-FC62-630D-2217-2CC85C69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53277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The Builder pattern separates the construction of a complex object from its representation, allowing the same construction process to create different representations. </a:t>
            </a:r>
          </a:p>
          <a:p>
            <a:r>
              <a:rPr lang="en-US" sz="2200"/>
              <a:t>It provides a step-by-step approach to building an object, where each step is handled by a separate builder object. </a:t>
            </a:r>
          </a:p>
          <a:p>
            <a:r>
              <a:rPr lang="en-US" sz="2200"/>
              <a:t>This pattern is useful when there are multiple ways to construct an object, or when the object construction involves many steps.</a:t>
            </a:r>
          </a:p>
        </p:txBody>
      </p:sp>
    </p:spTree>
    <p:extLst>
      <p:ext uri="{BB962C8B-B14F-4D97-AF65-F5344CB8AC3E}">
        <p14:creationId xmlns:p14="http://schemas.microsoft.com/office/powerpoint/2010/main" val="336598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586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Söhne</vt:lpstr>
      <vt:lpstr>Tahoma</vt:lpstr>
      <vt:lpstr>Times New Roman</vt:lpstr>
      <vt:lpstr>Office Theme</vt:lpstr>
      <vt:lpstr>Creational Design Patterns </vt:lpstr>
      <vt:lpstr>Creational Design Pattern</vt:lpstr>
      <vt:lpstr>Singleton</vt:lpstr>
      <vt:lpstr>Implementing Singleton</vt:lpstr>
      <vt:lpstr>Factory</vt:lpstr>
      <vt:lpstr>Implementing Factory</vt:lpstr>
      <vt:lpstr>PowerPoint Presentation</vt:lpstr>
      <vt:lpstr>Abstract Factory</vt:lpstr>
      <vt:lpstr>Builder Pattern</vt:lpstr>
      <vt:lpstr>Prototype Pattern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Design Patterns </dc:title>
  <dc:creator>Aakas Modi</dc:creator>
  <cp:lastModifiedBy>Aakas Modi</cp:lastModifiedBy>
  <cp:revision>14</cp:revision>
  <dcterms:created xsi:type="dcterms:W3CDTF">2023-06-20T15:59:43Z</dcterms:created>
  <dcterms:modified xsi:type="dcterms:W3CDTF">2023-06-21T06:13:29Z</dcterms:modified>
</cp:coreProperties>
</file>