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2E9DBF-88F0-43C9-8F1F-72EB8F6C3C3E}"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BD52BBED-9B4C-4571-B16F-032C1AA61480}">
      <dgm:prSet/>
      <dgm:spPr/>
      <dgm:t>
        <a:bodyPr/>
        <a:lstStyle/>
        <a:p>
          <a:r>
            <a:rPr lang="en-US" b="0" i="0" dirty="0">
              <a:latin typeface="Times New Roman" panose="02020603050405020304" pitchFamily="18" charset="0"/>
              <a:cs typeface="Times New Roman" panose="02020603050405020304" pitchFamily="18" charset="0"/>
            </a:rPr>
            <a:t>Product Owner - The Product Owner is responsible for the product vision and backlog. They work with the development team to prioritize the backlog and ensure that the team is delivering the right features.</a:t>
          </a:r>
          <a:endParaRPr lang="en-US" dirty="0">
            <a:latin typeface="Times New Roman" panose="02020603050405020304" pitchFamily="18" charset="0"/>
            <a:cs typeface="Times New Roman" panose="02020603050405020304" pitchFamily="18" charset="0"/>
          </a:endParaRPr>
        </a:p>
      </dgm:t>
    </dgm:pt>
    <dgm:pt modelId="{80E95CF4-195C-4E7C-B658-CF34260858A2}" type="parTrans" cxnId="{471EFA7B-43C9-4B32-846E-E7497A15E55F}">
      <dgm:prSet/>
      <dgm:spPr/>
      <dgm:t>
        <a:bodyPr/>
        <a:lstStyle/>
        <a:p>
          <a:endParaRPr lang="en-US"/>
        </a:p>
      </dgm:t>
    </dgm:pt>
    <dgm:pt modelId="{0A0FB1D4-D03C-49F3-BA2D-AF0FAF5A2FA1}" type="sibTrans" cxnId="{471EFA7B-43C9-4B32-846E-E7497A15E55F}">
      <dgm:prSet/>
      <dgm:spPr/>
      <dgm:t>
        <a:bodyPr/>
        <a:lstStyle/>
        <a:p>
          <a:endParaRPr lang="en-US"/>
        </a:p>
      </dgm:t>
    </dgm:pt>
    <dgm:pt modelId="{01516F7D-1DF5-4877-A18B-CF2F5EA1A804}">
      <dgm:prSet/>
      <dgm:spPr/>
      <dgm:t>
        <a:bodyPr/>
        <a:lstStyle/>
        <a:p>
          <a:r>
            <a:rPr lang="en-US" b="0" i="0">
              <a:latin typeface="Times New Roman" panose="02020603050405020304" pitchFamily="18" charset="0"/>
              <a:cs typeface="Times New Roman" panose="02020603050405020304" pitchFamily="18" charset="0"/>
            </a:rPr>
            <a:t>Scrum Master - The Scrum Master is responsible for facilitating the Scrum process and removing impediments to the team's progress. They also help the team to adopt an agile mindset and practices.</a:t>
          </a:r>
          <a:endParaRPr lang="en-US">
            <a:latin typeface="Times New Roman" panose="02020603050405020304" pitchFamily="18" charset="0"/>
            <a:cs typeface="Times New Roman" panose="02020603050405020304" pitchFamily="18" charset="0"/>
          </a:endParaRPr>
        </a:p>
      </dgm:t>
    </dgm:pt>
    <dgm:pt modelId="{6C8D35E1-6769-40B8-8CE8-7142A409AD0D}" type="parTrans" cxnId="{D21FED71-6755-402E-ADA0-38E214E28969}">
      <dgm:prSet/>
      <dgm:spPr/>
      <dgm:t>
        <a:bodyPr/>
        <a:lstStyle/>
        <a:p>
          <a:endParaRPr lang="en-US"/>
        </a:p>
      </dgm:t>
    </dgm:pt>
    <dgm:pt modelId="{A59A6212-B146-4459-AF83-0548CC72AD62}" type="sibTrans" cxnId="{D21FED71-6755-402E-ADA0-38E214E28969}">
      <dgm:prSet/>
      <dgm:spPr/>
      <dgm:t>
        <a:bodyPr/>
        <a:lstStyle/>
        <a:p>
          <a:endParaRPr lang="en-US"/>
        </a:p>
      </dgm:t>
    </dgm:pt>
    <dgm:pt modelId="{352F7265-7ED1-40F0-9696-1D5908491A29}">
      <dgm:prSet/>
      <dgm:spPr/>
      <dgm:t>
        <a:bodyPr/>
        <a:lstStyle/>
        <a:p>
          <a:r>
            <a:rPr lang="en-US" b="0" i="0">
              <a:latin typeface="Times New Roman" panose="02020603050405020304" pitchFamily="18" charset="0"/>
              <a:cs typeface="Times New Roman" panose="02020603050405020304" pitchFamily="18" charset="0"/>
            </a:rPr>
            <a:t>Development Team - The Development Team is responsible for building the product. They work together to plan, design, implement, and test the product.</a:t>
          </a:r>
          <a:endParaRPr lang="en-US">
            <a:latin typeface="Times New Roman" panose="02020603050405020304" pitchFamily="18" charset="0"/>
            <a:cs typeface="Times New Roman" panose="02020603050405020304" pitchFamily="18" charset="0"/>
          </a:endParaRPr>
        </a:p>
      </dgm:t>
    </dgm:pt>
    <dgm:pt modelId="{C2A092D8-D277-46DD-9168-86F08B5BE4F4}" type="parTrans" cxnId="{EA8401C3-1CE2-49F7-A551-51CEB076AC52}">
      <dgm:prSet/>
      <dgm:spPr/>
      <dgm:t>
        <a:bodyPr/>
        <a:lstStyle/>
        <a:p>
          <a:endParaRPr lang="en-US"/>
        </a:p>
      </dgm:t>
    </dgm:pt>
    <dgm:pt modelId="{7E5A0AD5-CBD2-4731-B7D7-1D12E3C0AE2B}" type="sibTrans" cxnId="{EA8401C3-1CE2-49F7-A551-51CEB076AC52}">
      <dgm:prSet/>
      <dgm:spPr/>
      <dgm:t>
        <a:bodyPr/>
        <a:lstStyle/>
        <a:p>
          <a:endParaRPr lang="en-US"/>
        </a:p>
      </dgm:t>
    </dgm:pt>
    <dgm:pt modelId="{8DF2703F-EDA5-4D14-A49D-BB1B53CF014F}" type="pres">
      <dgm:prSet presAssocID="{8F2E9DBF-88F0-43C9-8F1F-72EB8F6C3C3E}" presName="outerComposite" presStyleCnt="0">
        <dgm:presLayoutVars>
          <dgm:chMax val="5"/>
          <dgm:dir/>
          <dgm:resizeHandles val="exact"/>
        </dgm:presLayoutVars>
      </dgm:prSet>
      <dgm:spPr/>
    </dgm:pt>
    <dgm:pt modelId="{D88B247B-81E6-4FA2-9873-DE8831B101D8}" type="pres">
      <dgm:prSet presAssocID="{8F2E9DBF-88F0-43C9-8F1F-72EB8F6C3C3E}" presName="dummyMaxCanvas" presStyleCnt="0">
        <dgm:presLayoutVars/>
      </dgm:prSet>
      <dgm:spPr/>
    </dgm:pt>
    <dgm:pt modelId="{0F61AF4C-A5AB-4775-B3D8-6A678FEFC559}" type="pres">
      <dgm:prSet presAssocID="{8F2E9DBF-88F0-43C9-8F1F-72EB8F6C3C3E}" presName="ThreeNodes_1" presStyleLbl="node1" presStyleIdx="0" presStyleCnt="3">
        <dgm:presLayoutVars>
          <dgm:bulletEnabled val="1"/>
        </dgm:presLayoutVars>
      </dgm:prSet>
      <dgm:spPr/>
    </dgm:pt>
    <dgm:pt modelId="{60B0AB99-E4EB-4755-999D-9BC56E5AF7AD}" type="pres">
      <dgm:prSet presAssocID="{8F2E9DBF-88F0-43C9-8F1F-72EB8F6C3C3E}" presName="ThreeNodes_2" presStyleLbl="node1" presStyleIdx="1" presStyleCnt="3">
        <dgm:presLayoutVars>
          <dgm:bulletEnabled val="1"/>
        </dgm:presLayoutVars>
      </dgm:prSet>
      <dgm:spPr/>
    </dgm:pt>
    <dgm:pt modelId="{E36E3058-F9A5-4AF5-9694-9BF21FB9C4FF}" type="pres">
      <dgm:prSet presAssocID="{8F2E9DBF-88F0-43C9-8F1F-72EB8F6C3C3E}" presName="ThreeNodes_3" presStyleLbl="node1" presStyleIdx="2" presStyleCnt="3">
        <dgm:presLayoutVars>
          <dgm:bulletEnabled val="1"/>
        </dgm:presLayoutVars>
      </dgm:prSet>
      <dgm:spPr/>
    </dgm:pt>
    <dgm:pt modelId="{3BD6ACB9-8656-4B23-9FBB-A6039467AFA8}" type="pres">
      <dgm:prSet presAssocID="{8F2E9DBF-88F0-43C9-8F1F-72EB8F6C3C3E}" presName="ThreeConn_1-2" presStyleLbl="fgAccFollowNode1" presStyleIdx="0" presStyleCnt="2">
        <dgm:presLayoutVars>
          <dgm:bulletEnabled val="1"/>
        </dgm:presLayoutVars>
      </dgm:prSet>
      <dgm:spPr/>
    </dgm:pt>
    <dgm:pt modelId="{3B6CD707-5351-4983-914E-1B41AD518834}" type="pres">
      <dgm:prSet presAssocID="{8F2E9DBF-88F0-43C9-8F1F-72EB8F6C3C3E}" presName="ThreeConn_2-3" presStyleLbl="fgAccFollowNode1" presStyleIdx="1" presStyleCnt="2">
        <dgm:presLayoutVars>
          <dgm:bulletEnabled val="1"/>
        </dgm:presLayoutVars>
      </dgm:prSet>
      <dgm:spPr/>
    </dgm:pt>
    <dgm:pt modelId="{38A760B4-AE81-44E1-B2B0-E61147618BA3}" type="pres">
      <dgm:prSet presAssocID="{8F2E9DBF-88F0-43C9-8F1F-72EB8F6C3C3E}" presName="ThreeNodes_1_text" presStyleLbl="node1" presStyleIdx="2" presStyleCnt="3">
        <dgm:presLayoutVars>
          <dgm:bulletEnabled val="1"/>
        </dgm:presLayoutVars>
      </dgm:prSet>
      <dgm:spPr/>
    </dgm:pt>
    <dgm:pt modelId="{0937E352-FB14-4C95-B48A-365E767EEB84}" type="pres">
      <dgm:prSet presAssocID="{8F2E9DBF-88F0-43C9-8F1F-72EB8F6C3C3E}" presName="ThreeNodes_2_text" presStyleLbl="node1" presStyleIdx="2" presStyleCnt="3">
        <dgm:presLayoutVars>
          <dgm:bulletEnabled val="1"/>
        </dgm:presLayoutVars>
      </dgm:prSet>
      <dgm:spPr/>
    </dgm:pt>
    <dgm:pt modelId="{0F2F1AFE-15CA-45B3-AB6C-D4AEBD4FD486}" type="pres">
      <dgm:prSet presAssocID="{8F2E9DBF-88F0-43C9-8F1F-72EB8F6C3C3E}" presName="ThreeNodes_3_text" presStyleLbl="node1" presStyleIdx="2" presStyleCnt="3">
        <dgm:presLayoutVars>
          <dgm:bulletEnabled val="1"/>
        </dgm:presLayoutVars>
      </dgm:prSet>
      <dgm:spPr/>
    </dgm:pt>
  </dgm:ptLst>
  <dgm:cxnLst>
    <dgm:cxn modelId="{83C15E1B-63EA-459A-B232-33912FA67AE1}" type="presOf" srcId="{352F7265-7ED1-40F0-9696-1D5908491A29}" destId="{0F2F1AFE-15CA-45B3-AB6C-D4AEBD4FD486}" srcOrd="1" destOrd="0" presId="urn:microsoft.com/office/officeart/2005/8/layout/vProcess5"/>
    <dgm:cxn modelId="{65694063-0656-4E1B-957D-27038CAFE76C}" type="presOf" srcId="{01516F7D-1DF5-4877-A18B-CF2F5EA1A804}" destId="{60B0AB99-E4EB-4755-999D-9BC56E5AF7AD}" srcOrd="0" destOrd="0" presId="urn:microsoft.com/office/officeart/2005/8/layout/vProcess5"/>
    <dgm:cxn modelId="{E0164B6E-0B63-4484-9341-1ADBDA6DD79F}" type="presOf" srcId="{BD52BBED-9B4C-4571-B16F-032C1AA61480}" destId="{0F61AF4C-A5AB-4775-B3D8-6A678FEFC559}" srcOrd="0" destOrd="0" presId="urn:microsoft.com/office/officeart/2005/8/layout/vProcess5"/>
    <dgm:cxn modelId="{D21FED71-6755-402E-ADA0-38E214E28969}" srcId="{8F2E9DBF-88F0-43C9-8F1F-72EB8F6C3C3E}" destId="{01516F7D-1DF5-4877-A18B-CF2F5EA1A804}" srcOrd="1" destOrd="0" parTransId="{6C8D35E1-6769-40B8-8CE8-7142A409AD0D}" sibTransId="{A59A6212-B146-4459-AF83-0548CC72AD62}"/>
    <dgm:cxn modelId="{471EFA7B-43C9-4B32-846E-E7497A15E55F}" srcId="{8F2E9DBF-88F0-43C9-8F1F-72EB8F6C3C3E}" destId="{BD52BBED-9B4C-4571-B16F-032C1AA61480}" srcOrd="0" destOrd="0" parTransId="{80E95CF4-195C-4E7C-B658-CF34260858A2}" sibTransId="{0A0FB1D4-D03C-49F3-BA2D-AF0FAF5A2FA1}"/>
    <dgm:cxn modelId="{AACDB57C-A6AB-4970-BF62-387E4693CDF7}" type="presOf" srcId="{A59A6212-B146-4459-AF83-0548CC72AD62}" destId="{3B6CD707-5351-4983-914E-1B41AD518834}" srcOrd="0" destOrd="0" presId="urn:microsoft.com/office/officeart/2005/8/layout/vProcess5"/>
    <dgm:cxn modelId="{86BD929D-557B-4988-AAC1-877D3F74504F}" type="presOf" srcId="{352F7265-7ED1-40F0-9696-1D5908491A29}" destId="{E36E3058-F9A5-4AF5-9694-9BF21FB9C4FF}" srcOrd="0" destOrd="0" presId="urn:microsoft.com/office/officeart/2005/8/layout/vProcess5"/>
    <dgm:cxn modelId="{A6E217A3-D1BC-4E99-AF48-87DC5F0E1D19}" type="presOf" srcId="{8F2E9DBF-88F0-43C9-8F1F-72EB8F6C3C3E}" destId="{8DF2703F-EDA5-4D14-A49D-BB1B53CF014F}" srcOrd="0" destOrd="0" presId="urn:microsoft.com/office/officeart/2005/8/layout/vProcess5"/>
    <dgm:cxn modelId="{DD4763B2-8A45-4E0D-9DB1-2272EA60CA66}" type="presOf" srcId="{0A0FB1D4-D03C-49F3-BA2D-AF0FAF5A2FA1}" destId="{3BD6ACB9-8656-4B23-9FBB-A6039467AFA8}" srcOrd="0" destOrd="0" presId="urn:microsoft.com/office/officeart/2005/8/layout/vProcess5"/>
    <dgm:cxn modelId="{EA8401C3-1CE2-49F7-A551-51CEB076AC52}" srcId="{8F2E9DBF-88F0-43C9-8F1F-72EB8F6C3C3E}" destId="{352F7265-7ED1-40F0-9696-1D5908491A29}" srcOrd="2" destOrd="0" parTransId="{C2A092D8-D277-46DD-9168-86F08B5BE4F4}" sibTransId="{7E5A0AD5-CBD2-4731-B7D7-1D12E3C0AE2B}"/>
    <dgm:cxn modelId="{075AADC7-0056-4115-A4EC-46D19B5D1639}" type="presOf" srcId="{BD52BBED-9B4C-4571-B16F-032C1AA61480}" destId="{38A760B4-AE81-44E1-B2B0-E61147618BA3}" srcOrd="1" destOrd="0" presId="urn:microsoft.com/office/officeart/2005/8/layout/vProcess5"/>
    <dgm:cxn modelId="{9BA59DCD-2DFB-43A6-8FE3-A26A5010DDB3}" type="presOf" srcId="{01516F7D-1DF5-4877-A18B-CF2F5EA1A804}" destId="{0937E352-FB14-4C95-B48A-365E767EEB84}" srcOrd="1" destOrd="0" presId="urn:microsoft.com/office/officeart/2005/8/layout/vProcess5"/>
    <dgm:cxn modelId="{23B30DEB-72C8-44BD-8F24-67B72D520CC8}" type="presParOf" srcId="{8DF2703F-EDA5-4D14-A49D-BB1B53CF014F}" destId="{D88B247B-81E6-4FA2-9873-DE8831B101D8}" srcOrd="0" destOrd="0" presId="urn:microsoft.com/office/officeart/2005/8/layout/vProcess5"/>
    <dgm:cxn modelId="{6D0C630C-A395-46A0-81ED-5CF310F8D244}" type="presParOf" srcId="{8DF2703F-EDA5-4D14-A49D-BB1B53CF014F}" destId="{0F61AF4C-A5AB-4775-B3D8-6A678FEFC559}" srcOrd="1" destOrd="0" presId="urn:microsoft.com/office/officeart/2005/8/layout/vProcess5"/>
    <dgm:cxn modelId="{C39B9C3E-8085-4547-8FE9-0100030A32A5}" type="presParOf" srcId="{8DF2703F-EDA5-4D14-A49D-BB1B53CF014F}" destId="{60B0AB99-E4EB-4755-999D-9BC56E5AF7AD}" srcOrd="2" destOrd="0" presId="urn:microsoft.com/office/officeart/2005/8/layout/vProcess5"/>
    <dgm:cxn modelId="{55D29A53-59CD-4564-A7EE-EF2E6907DB20}" type="presParOf" srcId="{8DF2703F-EDA5-4D14-A49D-BB1B53CF014F}" destId="{E36E3058-F9A5-4AF5-9694-9BF21FB9C4FF}" srcOrd="3" destOrd="0" presId="urn:microsoft.com/office/officeart/2005/8/layout/vProcess5"/>
    <dgm:cxn modelId="{CBE0E151-89B6-42A2-83D8-0D4C5DB1DE56}" type="presParOf" srcId="{8DF2703F-EDA5-4D14-A49D-BB1B53CF014F}" destId="{3BD6ACB9-8656-4B23-9FBB-A6039467AFA8}" srcOrd="4" destOrd="0" presId="urn:microsoft.com/office/officeart/2005/8/layout/vProcess5"/>
    <dgm:cxn modelId="{46F61A9E-8F70-4758-BEBD-21E5264E8AC2}" type="presParOf" srcId="{8DF2703F-EDA5-4D14-A49D-BB1B53CF014F}" destId="{3B6CD707-5351-4983-914E-1B41AD518834}" srcOrd="5" destOrd="0" presId="urn:microsoft.com/office/officeart/2005/8/layout/vProcess5"/>
    <dgm:cxn modelId="{EB632244-74F7-465A-88DE-55E73079ED82}" type="presParOf" srcId="{8DF2703F-EDA5-4D14-A49D-BB1B53CF014F}" destId="{38A760B4-AE81-44E1-B2B0-E61147618BA3}" srcOrd="6" destOrd="0" presId="urn:microsoft.com/office/officeart/2005/8/layout/vProcess5"/>
    <dgm:cxn modelId="{B5EF9B83-0ED9-4673-B93F-6BB35A7839B7}" type="presParOf" srcId="{8DF2703F-EDA5-4D14-A49D-BB1B53CF014F}" destId="{0937E352-FB14-4C95-B48A-365E767EEB84}" srcOrd="7" destOrd="0" presId="urn:microsoft.com/office/officeart/2005/8/layout/vProcess5"/>
    <dgm:cxn modelId="{DCD3F4FB-56AF-4371-895B-BB563B26D3C9}" type="presParOf" srcId="{8DF2703F-EDA5-4D14-A49D-BB1B53CF014F}" destId="{0F2F1AFE-15CA-45B3-AB6C-D4AEBD4FD48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F9AC6B-71BB-48F2-B307-BAD3268B3C86}"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65155ED7-E71A-4626-ABC5-15B411D93BDA}">
      <dgm:prSet/>
      <dgm:spPr/>
      <dgm:t>
        <a:bodyPr/>
        <a:lstStyle/>
        <a:p>
          <a:r>
            <a:rPr lang="en-US" b="0" i="0">
              <a:latin typeface="Times New Roman" panose="02020603050405020304" pitchFamily="18" charset="0"/>
              <a:cs typeface="Times New Roman" panose="02020603050405020304" pitchFamily="18" charset="0"/>
            </a:rPr>
            <a:t>Product Backlog - The Product Backlog is a list of all the features that the product should have. The Product Owner is responsible for prioritizing the Product Backlog.</a:t>
          </a:r>
          <a:endParaRPr lang="en-US">
            <a:latin typeface="Times New Roman" panose="02020603050405020304" pitchFamily="18" charset="0"/>
            <a:cs typeface="Times New Roman" panose="02020603050405020304" pitchFamily="18" charset="0"/>
          </a:endParaRPr>
        </a:p>
      </dgm:t>
    </dgm:pt>
    <dgm:pt modelId="{0F5169BD-F004-409E-A292-93DB0830ECCE}" type="parTrans" cxnId="{7D226DBF-0EC1-4CAC-B3E0-EE71F5E3C0FF}">
      <dgm:prSet/>
      <dgm:spPr/>
      <dgm:t>
        <a:bodyPr/>
        <a:lstStyle/>
        <a:p>
          <a:endParaRPr lang="en-US"/>
        </a:p>
      </dgm:t>
    </dgm:pt>
    <dgm:pt modelId="{46363293-C72B-4B03-B051-7D0601AB945D}" type="sibTrans" cxnId="{7D226DBF-0EC1-4CAC-B3E0-EE71F5E3C0FF}">
      <dgm:prSet/>
      <dgm:spPr/>
      <dgm:t>
        <a:bodyPr/>
        <a:lstStyle/>
        <a:p>
          <a:pPr>
            <a:lnSpc>
              <a:spcPct val="100000"/>
            </a:lnSpc>
          </a:pPr>
          <a:endParaRPr lang="en-US"/>
        </a:p>
      </dgm:t>
    </dgm:pt>
    <dgm:pt modelId="{719D55CD-1D56-4159-8832-5DC11AD276BC}">
      <dgm:prSet/>
      <dgm:spPr/>
      <dgm:t>
        <a:bodyPr/>
        <a:lstStyle/>
        <a:p>
          <a:pPr>
            <a:lnSpc>
              <a:spcPct val="100000"/>
            </a:lnSpc>
          </a:pPr>
          <a:r>
            <a:rPr lang="en-US" b="0" i="0" kern="1200">
              <a:latin typeface="Times New Roman" panose="02020603050405020304" pitchFamily="18" charset="0"/>
              <a:ea typeface="+mn-ea"/>
              <a:cs typeface="Times New Roman" panose="02020603050405020304" pitchFamily="18" charset="0"/>
            </a:rPr>
            <a:t>Sprint Backlog - The Sprint Backlog is a list of the features that the team will work on in the next sprint. The Sprint Backlog is created during the Sprint Planning meeting and is based on the Product Backlog.</a:t>
          </a:r>
        </a:p>
      </dgm:t>
    </dgm:pt>
    <dgm:pt modelId="{91DB52E6-1BC1-4EDD-9519-F32042067769}" type="parTrans" cxnId="{F73195B3-07EF-46DA-8482-E66054327F8D}">
      <dgm:prSet/>
      <dgm:spPr/>
      <dgm:t>
        <a:bodyPr/>
        <a:lstStyle/>
        <a:p>
          <a:endParaRPr lang="en-US"/>
        </a:p>
      </dgm:t>
    </dgm:pt>
    <dgm:pt modelId="{4D992380-FA41-4BEB-B42D-6E7DBD197FAE}" type="sibTrans" cxnId="{F73195B3-07EF-46DA-8482-E66054327F8D}">
      <dgm:prSet/>
      <dgm:spPr/>
      <dgm:t>
        <a:bodyPr/>
        <a:lstStyle/>
        <a:p>
          <a:pPr>
            <a:lnSpc>
              <a:spcPct val="100000"/>
            </a:lnSpc>
          </a:pPr>
          <a:endParaRPr lang="en-US"/>
        </a:p>
      </dgm:t>
    </dgm:pt>
    <dgm:pt modelId="{8FE8C945-78E2-4208-AA83-C71D987835D5}">
      <dgm:prSet/>
      <dgm:spPr/>
      <dgm:t>
        <a:bodyPr/>
        <a:lstStyle/>
        <a:p>
          <a:r>
            <a:rPr lang="en-US" b="0" i="0">
              <a:latin typeface="Times New Roman" panose="02020603050405020304" pitchFamily="18" charset="0"/>
              <a:cs typeface="Times New Roman" panose="02020603050405020304" pitchFamily="18" charset="0"/>
            </a:rPr>
            <a:t>Increment - The Increment is the working software that is produced at the end of each sprint. The Increment is the sum of all the work that the team has done in the sprint.</a:t>
          </a:r>
          <a:endParaRPr lang="en-US">
            <a:latin typeface="Times New Roman" panose="02020603050405020304" pitchFamily="18" charset="0"/>
            <a:cs typeface="Times New Roman" panose="02020603050405020304" pitchFamily="18" charset="0"/>
          </a:endParaRPr>
        </a:p>
      </dgm:t>
    </dgm:pt>
    <dgm:pt modelId="{6DFE584E-12FE-413F-B90C-9EE6557C3524}" type="parTrans" cxnId="{73B2DB93-0570-4DA4-BE8D-D5E3DE01228C}">
      <dgm:prSet/>
      <dgm:spPr/>
      <dgm:t>
        <a:bodyPr/>
        <a:lstStyle/>
        <a:p>
          <a:endParaRPr lang="en-US"/>
        </a:p>
      </dgm:t>
    </dgm:pt>
    <dgm:pt modelId="{4B70D0CD-F4E9-44FD-8DEE-8488B5B7652C}" type="sibTrans" cxnId="{73B2DB93-0570-4DA4-BE8D-D5E3DE01228C}">
      <dgm:prSet/>
      <dgm:spPr/>
      <dgm:t>
        <a:bodyPr/>
        <a:lstStyle/>
        <a:p>
          <a:endParaRPr lang="en-US"/>
        </a:p>
      </dgm:t>
    </dgm:pt>
    <dgm:pt modelId="{F72721AC-65B7-495F-AFEA-31E458CAD909}" type="pres">
      <dgm:prSet presAssocID="{66F9AC6B-71BB-48F2-B307-BAD3268B3C86}" presName="root" presStyleCnt="0">
        <dgm:presLayoutVars>
          <dgm:dir/>
          <dgm:resizeHandles val="exact"/>
        </dgm:presLayoutVars>
      </dgm:prSet>
      <dgm:spPr/>
    </dgm:pt>
    <dgm:pt modelId="{A49A0C83-69B4-4B99-8767-C384956147FE}" type="pres">
      <dgm:prSet presAssocID="{65155ED7-E71A-4626-ABC5-15B411D93BDA}" presName="compNode" presStyleCnt="0"/>
      <dgm:spPr/>
    </dgm:pt>
    <dgm:pt modelId="{5B079E18-EB10-4BDA-AD45-D8E01E7DA74C}" type="pres">
      <dgm:prSet presAssocID="{65155ED7-E71A-4626-ABC5-15B411D93BDA}" presName="bgRect" presStyleLbl="bgShp" presStyleIdx="0" presStyleCnt="3"/>
      <dgm:spPr/>
    </dgm:pt>
    <dgm:pt modelId="{C76356E5-5988-4E4A-8AEB-E3BEFBCC9E0F}" type="pres">
      <dgm:prSet presAssocID="{65155ED7-E71A-4626-ABC5-15B411D93B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571360CC-CDEF-4ABC-8EA5-8262FC414954}" type="pres">
      <dgm:prSet presAssocID="{65155ED7-E71A-4626-ABC5-15B411D93BDA}" presName="spaceRect" presStyleCnt="0"/>
      <dgm:spPr/>
    </dgm:pt>
    <dgm:pt modelId="{E3418B64-D080-4F10-A974-167CB68D9748}" type="pres">
      <dgm:prSet presAssocID="{65155ED7-E71A-4626-ABC5-15B411D93BDA}" presName="parTx" presStyleLbl="revTx" presStyleIdx="0" presStyleCnt="3">
        <dgm:presLayoutVars>
          <dgm:chMax val="0"/>
          <dgm:chPref val="0"/>
        </dgm:presLayoutVars>
      </dgm:prSet>
      <dgm:spPr/>
    </dgm:pt>
    <dgm:pt modelId="{14E90702-C4AB-48B5-8BBC-A7EA9E5D747E}" type="pres">
      <dgm:prSet presAssocID="{46363293-C72B-4B03-B051-7D0601AB945D}" presName="sibTrans" presStyleCnt="0"/>
      <dgm:spPr/>
    </dgm:pt>
    <dgm:pt modelId="{CEBCC148-1A29-4D7F-B0C0-B6F1E55A9FF9}" type="pres">
      <dgm:prSet presAssocID="{719D55CD-1D56-4159-8832-5DC11AD276BC}" presName="compNode" presStyleCnt="0"/>
      <dgm:spPr/>
    </dgm:pt>
    <dgm:pt modelId="{EC5A78BC-B184-412C-AAB4-C1C7660FF2CC}" type="pres">
      <dgm:prSet presAssocID="{719D55CD-1D56-4159-8832-5DC11AD276BC}" presName="bgRect" presStyleLbl="bgShp" presStyleIdx="1" presStyleCnt="3"/>
      <dgm:spPr/>
    </dgm:pt>
    <dgm:pt modelId="{234EDB63-90F3-4E63-87C9-9D369765DDF1}" type="pres">
      <dgm:prSet presAssocID="{719D55CD-1D56-4159-8832-5DC11AD276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n"/>
        </a:ext>
      </dgm:extLst>
    </dgm:pt>
    <dgm:pt modelId="{4446DABC-4631-4BD1-9EED-55097AD58599}" type="pres">
      <dgm:prSet presAssocID="{719D55CD-1D56-4159-8832-5DC11AD276BC}" presName="spaceRect" presStyleCnt="0"/>
      <dgm:spPr/>
    </dgm:pt>
    <dgm:pt modelId="{5AAB9C6A-413A-45F1-8116-669F9C446D8E}" type="pres">
      <dgm:prSet presAssocID="{719D55CD-1D56-4159-8832-5DC11AD276BC}" presName="parTx" presStyleLbl="revTx" presStyleIdx="1" presStyleCnt="3">
        <dgm:presLayoutVars>
          <dgm:chMax val="0"/>
          <dgm:chPref val="0"/>
        </dgm:presLayoutVars>
      </dgm:prSet>
      <dgm:spPr/>
    </dgm:pt>
    <dgm:pt modelId="{52EF7654-996F-41E0-A85E-0A9E34FA5C3E}" type="pres">
      <dgm:prSet presAssocID="{4D992380-FA41-4BEB-B42D-6E7DBD197FAE}" presName="sibTrans" presStyleCnt="0"/>
      <dgm:spPr/>
    </dgm:pt>
    <dgm:pt modelId="{1D08E5AD-BFBB-4AA4-ACDF-4F7FFF1C6F62}" type="pres">
      <dgm:prSet presAssocID="{8FE8C945-78E2-4208-AA83-C71D987835D5}" presName="compNode" presStyleCnt="0"/>
      <dgm:spPr/>
    </dgm:pt>
    <dgm:pt modelId="{576531BA-4CCB-4659-B3DD-3062A6F68DA3}" type="pres">
      <dgm:prSet presAssocID="{8FE8C945-78E2-4208-AA83-C71D987835D5}" presName="bgRect" presStyleLbl="bgShp" presStyleIdx="2" presStyleCnt="3"/>
      <dgm:spPr/>
    </dgm:pt>
    <dgm:pt modelId="{643ECF61-12D2-4D8A-B82E-F6B97F35619C}" type="pres">
      <dgm:prSet presAssocID="{8FE8C945-78E2-4208-AA83-C71D987835D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26DFA6AA-2959-4B9F-B9CE-7F6B99EDEBFC}" type="pres">
      <dgm:prSet presAssocID="{8FE8C945-78E2-4208-AA83-C71D987835D5}" presName="spaceRect" presStyleCnt="0"/>
      <dgm:spPr/>
    </dgm:pt>
    <dgm:pt modelId="{C526B77A-5684-44F4-A509-5CDFDD7584AF}" type="pres">
      <dgm:prSet presAssocID="{8FE8C945-78E2-4208-AA83-C71D987835D5}" presName="parTx" presStyleLbl="revTx" presStyleIdx="2" presStyleCnt="3">
        <dgm:presLayoutVars>
          <dgm:chMax val="0"/>
          <dgm:chPref val="0"/>
        </dgm:presLayoutVars>
      </dgm:prSet>
      <dgm:spPr/>
    </dgm:pt>
  </dgm:ptLst>
  <dgm:cxnLst>
    <dgm:cxn modelId="{95B91214-C5FB-44B6-970D-7BE5F20BFCE3}" type="presOf" srcId="{8FE8C945-78E2-4208-AA83-C71D987835D5}" destId="{C526B77A-5684-44F4-A509-5CDFDD7584AF}" srcOrd="0" destOrd="0" presId="urn:microsoft.com/office/officeart/2018/2/layout/IconVerticalSolidList"/>
    <dgm:cxn modelId="{E6F50E43-3A88-4703-8EAB-347D47AEDF06}" type="presOf" srcId="{719D55CD-1D56-4159-8832-5DC11AD276BC}" destId="{5AAB9C6A-413A-45F1-8116-669F9C446D8E}" srcOrd="0" destOrd="0" presId="urn:microsoft.com/office/officeart/2018/2/layout/IconVerticalSolidList"/>
    <dgm:cxn modelId="{2EE24D70-1742-427E-B87D-E1704A9C31C1}" type="presOf" srcId="{65155ED7-E71A-4626-ABC5-15B411D93BDA}" destId="{E3418B64-D080-4F10-A974-167CB68D9748}" srcOrd="0" destOrd="0" presId="urn:microsoft.com/office/officeart/2018/2/layout/IconVerticalSolidList"/>
    <dgm:cxn modelId="{73B2DB93-0570-4DA4-BE8D-D5E3DE01228C}" srcId="{66F9AC6B-71BB-48F2-B307-BAD3268B3C86}" destId="{8FE8C945-78E2-4208-AA83-C71D987835D5}" srcOrd="2" destOrd="0" parTransId="{6DFE584E-12FE-413F-B90C-9EE6557C3524}" sibTransId="{4B70D0CD-F4E9-44FD-8DEE-8488B5B7652C}"/>
    <dgm:cxn modelId="{F73195B3-07EF-46DA-8482-E66054327F8D}" srcId="{66F9AC6B-71BB-48F2-B307-BAD3268B3C86}" destId="{719D55CD-1D56-4159-8832-5DC11AD276BC}" srcOrd="1" destOrd="0" parTransId="{91DB52E6-1BC1-4EDD-9519-F32042067769}" sibTransId="{4D992380-FA41-4BEB-B42D-6E7DBD197FAE}"/>
    <dgm:cxn modelId="{7D226DBF-0EC1-4CAC-B3E0-EE71F5E3C0FF}" srcId="{66F9AC6B-71BB-48F2-B307-BAD3268B3C86}" destId="{65155ED7-E71A-4626-ABC5-15B411D93BDA}" srcOrd="0" destOrd="0" parTransId="{0F5169BD-F004-409E-A292-93DB0830ECCE}" sibTransId="{46363293-C72B-4B03-B051-7D0601AB945D}"/>
    <dgm:cxn modelId="{25C2B7C1-D8AF-42EB-B54C-B5625648DE2C}" type="presOf" srcId="{66F9AC6B-71BB-48F2-B307-BAD3268B3C86}" destId="{F72721AC-65B7-495F-AFEA-31E458CAD909}" srcOrd="0" destOrd="0" presId="urn:microsoft.com/office/officeart/2018/2/layout/IconVerticalSolidList"/>
    <dgm:cxn modelId="{C5D3E104-849C-4A01-AEBF-5B774E78846E}" type="presParOf" srcId="{F72721AC-65B7-495F-AFEA-31E458CAD909}" destId="{A49A0C83-69B4-4B99-8767-C384956147FE}" srcOrd="0" destOrd="0" presId="urn:microsoft.com/office/officeart/2018/2/layout/IconVerticalSolidList"/>
    <dgm:cxn modelId="{A6CCCFCF-B3EA-4948-96CD-DF65598C1DC2}" type="presParOf" srcId="{A49A0C83-69B4-4B99-8767-C384956147FE}" destId="{5B079E18-EB10-4BDA-AD45-D8E01E7DA74C}" srcOrd="0" destOrd="0" presId="urn:microsoft.com/office/officeart/2018/2/layout/IconVerticalSolidList"/>
    <dgm:cxn modelId="{E655EB22-AE09-4048-9A83-97F90D24960C}" type="presParOf" srcId="{A49A0C83-69B4-4B99-8767-C384956147FE}" destId="{C76356E5-5988-4E4A-8AEB-E3BEFBCC9E0F}" srcOrd="1" destOrd="0" presId="urn:microsoft.com/office/officeart/2018/2/layout/IconVerticalSolidList"/>
    <dgm:cxn modelId="{F5982B91-9660-4CD7-BE44-A42587A9214C}" type="presParOf" srcId="{A49A0C83-69B4-4B99-8767-C384956147FE}" destId="{571360CC-CDEF-4ABC-8EA5-8262FC414954}" srcOrd="2" destOrd="0" presId="urn:microsoft.com/office/officeart/2018/2/layout/IconVerticalSolidList"/>
    <dgm:cxn modelId="{1F148DFB-348E-4574-982F-8B32BA6100FD}" type="presParOf" srcId="{A49A0C83-69B4-4B99-8767-C384956147FE}" destId="{E3418B64-D080-4F10-A974-167CB68D9748}" srcOrd="3" destOrd="0" presId="urn:microsoft.com/office/officeart/2018/2/layout/IconVerticalSolidList"/>
    <dgm:cxn modelId="{98E8F162-6C25-402A-85D0-BA06AC7622CE}" type="presParOf" srcId="{F72721AC-65B7-495F-AFEA-31E458CAD909}" destId="{14E90702-C4AB-48B5-8BBC-A7EA9E5D747E}" srcOrd="1" destOrd="0" presId="urn:microsoft.com/office/officeart/2018/2/layout/IconVerticalSolidList"/>
    <dgm:cxn modelId="{FC2D1F22-0E23-4DAA-BD4A-7BE00AA59C58}" type="presParOf" srcId="{F72721AC-65B7-495F-AFEA-31E458CAD909}" destId="{CEBCC148-1A29-4D7F-B0C0-B6F1E55A9FF9}" srcOrd="2" destOrd="0" presId="urn:microsoft.com/office/officeart/2018/2/layout/IconVerticalSolidList"/>
    <dgm:cxn modelId="{B215CD06-6CEB-4844-9503-39B014384475}" type="presParOf" srcId="{CEBCC148-1A29-4D7F-B0C0-B6F1E55A9FF9}" destId="{EC5A78BC-B184-412C-AAB4-C1C7660FF2CC}" srcOrd="0" destOrd="0" presId="urn:microsoft.com/office/officeart/2018/2/layout/IconVerticalSolidList"/>
    <dgm:cxn modelId="{5F01AE52-42D4-41C4-A160-88FF9E401C12}" type="presParOf" srcId="{CEBCC148-1A29-4D7F-B0C0-B6F1E55A9FF9}" destId="{234EDB63-90F3-4E63-87C9-9D369765DDF1}" srcOrd="1" destOrd="0" presId="urn:microsoft.com/office/officeart/2018/2/layout/IconVerticalSolidList"/>
    <dgm:cxn modelId="{5988FD84-B9FF-4724-86A0-1E7F44D31D1C}" type="presParOf" srcId="{CEBCC148-1A29-4D7F-B0C0-B6F1E55A9FF9}" destId="{4446DABC-4631-4BD1-9EED-55097AD58599}" srcOrd="2" destOrd="0" presId="urn:microsoft.com/office/officeart/2018/2/layout/IconVerticalSolidList"/>
    <dgm:cxn modelId="{35AFC3A9-B9A3-41FE-83BE-A4DD318972AE}" type="presParOf" srcId="{CEBCC148-1A29-4D7F-B0C0-B6F1E55A9FF9}" destId="{5AAB9C6A-413A-45F1-8116-669F9C446D8E}" srcOrd="3" destOrd="0" presId="urn:microsoft.com/office/officeart/2018/2/layout/IconVerticalSolidList"/>
    <dgm:cxn modelId="{D205FEDC-A66F-43B3-BAEE-88ACD86F0FCA}" type="presParOf" srcId="{F72721AC-65B7-495F-AFEA-31E458CAD909}" destId="{52EF7654-996F-41E0-A85E-0A9E34FA5C3E}" srcOrd="3" destOrd="0" presId="urn:microsoft.com/office/officeart/2018/2/layout/IconVerticalSolidList"/>
    <dgm:cxn modelId="{B952913A-E994-4C03-A902-A3FCD92A33AD}" type="presParOf" srcId="{F72721AC-65B7-495F-AFEA-31E458CAD909}" destId="{1D08E5AD-BFBB-4AA4-ACDF-4F7FFF1C6F62}" srcOrd="4" destOrd="0" presId="urn:microsoft.com/office/officeart/2018/2/layout/IconVerticalSolidList"/>
    <dgm:cxn modelId="{731C0180-E3DD-48C1-B0D1-2DD08F942CB6}" type="presParOf" srcId="{1D08E5AD-BFBB-4AA4-ACDF-4F7FFF1C6F62}" destId="{576531BA-4CCB-4659-B3DD-3062A6F68DA3}" srcOrd="0" destOrd="0" presId="urn:microsoft.com/office/officeart/2018/2/layout/IconVerticalSolidList"/>
    <dgm:cxn modelId="{3B7FD972-506A-4801-B1F1-2DF607D4DA5E}" type="presParOf" srcId="{1D08E5AD-BFBB-4AA4-ACDF-4F7FFF1C6F62}" destId="{643ECF61-12D2-4D8A-B82E-F6B97F35619C}" srcOrd="1" destOrd="0" presId="urn:microsoft.com/office/officeart/2018/2/layout/IconVerticalSolidList"/>
    <dgm:cxn modelId="{D06D6351-325E-415A-A064-5E99BED0C416}" type="presParOf" srcId="{1D08E5AD-BFBB-4AA4-ACDF-4F7FFF1C6F62}" destId="{26DFA6AA-2959-4B9F-B9CE-7F6B99EDEBFC}" srcOrd="2" destOrd="0" presId="urn:microsoft.com/office/officeart/2018/2/layout/IconVerticalSolidList"/>
    <dgm:cxn modelId="{3910C67B-A2B3-4ECA-ACD2-73DB2CBD1225}" type="presParOf" srcId="{1D08E5AD-BFBB-4AA4-ACDF-4F7FFF1C6F62}" destId="{C526B77A-5684-44F4-A509-5CDFDD7584A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302DCB-17FB-4AC9-B364-7D6390E34A9C}"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7816294B-9FBA-48CA-91DC-59C8689E76C6}">
      <dgm:prSet/>
      <dgm:spPr/>
      <dgm:t>
        <a:bodyPr/>
        <a:lstStyle/>
        <a:p>
          <a:r>
            <a:rPr lang="en-US" b="0" i="0">
              <a:latin typeface="Times New Roman" panose="02020603050405020304" pitchFamily="18" charset="0"/>
              <a:cs typeface="Times New Roman" panose="02020603050405020304" pitchFamily="18" charset="0"/>
            </a:rPr>
            <a:t>Sprint Planning - The Sprint Planning meeting is held at the beginning of each sprint. During this meeting, the team plans the work that they will do in the sprint.</a:t>
          </a:r>
          <a:endParaRPr lang="en-US">
            <a:latin typeface="Times New Roman" panose="02020603050405020304" pitchFamily="18" charset="0"/>
            <a:cs typeface="Times New Roman" panose="02020603050405020304" pitchFamily="18" charset="0"/>
          </a:endParaRPr>
        </a:p>
      </dgm:t>
    </dgm:pt>
    <dgm:pt modelId="{7BD36DFF-092D-45AD-8070-2555A5112328}" type="parTrans" cxnId="{CD485F4A-B7B2-4BB8-847F-8199787CE0B5}">
      <dgm:prSet/>
      <dgm:spPr/>
      <dgm:t>
        <a:bodyPr/>
        <a:lstStyle/>
        <a:p>
          <a:endParaRPr lang="en-US"/>
        </a:p>
      </dgm:t>
    </dgm:pt>
    <dgm:pt modelId="{C4DC2C71-42C3-4FB1-ACC4-492DA6C9A8DB}" type="sibTrans" cxnId="{CD485F4A-B7B2-4BB8-847F-8199787CE0B5}">
      <dgm:prSet/>
      <dgm:spPr/>
      <dgm:t>
        <a:bodyPr/>
        <a:lstStyle/>
        <a:p>
          <a:endParaRPr lang="en-US"/>
        </a:p>
      </dgm:t>
    </dgm:pt>
    <dgm:pt modelId="{835FAD89-F636-4C65-AFF3-054C8B98D743}">
      <dgm:prSet/>
      <dgm:spPr/>
      <dgm:t>
        <a:bodyPr/>
        <a:lstStyle/>
        <a:p>
          <a:r>
            <a:rPr lang="en-US" b="0" i="0">
              <a:latin typeface="Times New Roman" panose="02020603050405020304" pitchFamily="18" charset="0"/>
              <a:cs typeface="Times New Roman" panose="02020603050405020304" pitchFamily="18" charset="0"/>
            </a:rPr>
            <a:t>Daily Standup - The Daily Standup is a short meeting that is held every day during the sprint. During the Daily Standup, the team members answer three questions:</a:t>
          </a:r>
          <a:endParaRPr lang="en-US">
            <a:latin typeface="Times New Roman" panose="02020603050405020304" pitchFamily="18" charset="0"/>
            <a:cs typeface="Times New Roman" panose="02020603050405020304" pitchFamily="18" charset="0"/>
          </a:endParaRPr>
        </a:p>
      </dgm:t>
    </dgm:pt>
    <dgm:pt modelId="{03EA7027-70F8-4DE2-A791-C0B3A04C1F6B}" type="parTrans" cxnId="{DC7B42FC-69F5-471C-93B5-09E1C17B63A3}">
      <dgm:prSet/>
      <dgm:spPr/>
      <dgm:t>
        <a:bodyPr/>
        <a:lstStyle/>
        <a:p>
          <a:endParaRPr lang="en-US"/>
        </a:p>
      </dgm:t>
    </dgm:pt>
    <dgm:pt modelId="{F5101329-A063-4112-B174-08E6F4257FE7}" type="sibTrans" cxnId="{DC7B42FC-69F5-471C-93B5-09E1C17B63A3}">
      <dgm:prSet/>
      <dgm:spPr/>
      <dgm:t>
        <a:bodyPr/>
        <a:lstStyle/>
        <a:p>
          <a:endParaRPr lang="en-US"/>
        </a:p>
      </dgm:t>
    </dgm:pt>
    <dgm:pt modelId="{F5392294-C206-480A-8767-7D0F7D0629B2}">
      <dgm:prSet/>
      <dgm:spPr/>
      <dgm:t>
        <a:bodyPr/>
        <a:lstStyle/>
        <a:p>
          <a:r>
            <a:rPr lang="en-US" b="0" i="0">
              <a:latin typeface="Times New Roman" panose="02020603050405020304" pitchFamily="18" charset="0"/>
              <a:cs typeface="Times New Roman" panose="02020603050405020304" pitchFamily="18" charset="0"/>
            </a:rPr>
            <a:t>What did I do yesterday that helped the team meet the Sprint Goal?</a:t>
          </a:r>
          <a:endParaRPr lang="en-US">
            <a:latin typeface="Times New Roman" panose="02020603050405020304" pitchFamily="18" charset="0"/>
            <a:cs typeface="Times New Roman" panose="02020603050405020304" pitchFamily="18" charset="0"/>
          </a:endParaRPr>
        </a:p>
      </dgm:t>
    </dgm:pt>
    <dgm:pt modelId="{87E71F5E-CCAD-413A-81D0-E8790CC05446}" type="parTrans" cxnId="{FEB995ED-1260-4397-9E4E-5493B6F6BC94}">
      <dgm:prSet/>
      <dgm:spPr/>
      <dgm:t>
        <a:bodyPr/>
        <a:lstStyle/>
        <a:p>
          <a:endParaRPr lang="en-US"/>
        </a:p>
      </dgm:t>
    </dgm:pt>
    <dgm:pt modelId="{01CE99CA-FF27-40DA-90E3-5E2506745B45}" type="sibTrans" cxnId="{FEB995ED-1260-4397-9E4E-5493B6F6BC94}">
      <dgm:prSet/>
      <dgm:spPr/>
      <dgm:t>
        <a:bodyPr/>
        <a:lstStyle/>
        <a:p>
          <a:endParaRPr lang="en-US"/>
        </a:p>
      </dgm:t>
    </dgm:pt>
    <dgm:pt modelId="{1BD46CB5-4D43-4DCC-9EA8-2D344BDDD6E3}">
      <dgm:prSet/>
      <dgm:spPr/>
      <dgm:t>
        <a:bodyPr/>
        <a:lstStyle/>
        <a:p>
          <a:r>
            <a:rPr lang="en-US" b="0" i="0">
              <a:latin typeface="Times New Roman" panose="02020603050405020304" pitchFamily="18" charset="0"/>
              <a:cs typeface="Times New Roman" panose="02020603050405020304" pitchFamily="18" charset="0"/>
            </a:rPr>
            <a:t>What will I do today to help the team meet the Sprint Goal?</a:t>
          </a:r>
          <a:endParaRPr lang="en-US">
            <a:latin typeface="Times New Roman" panose="02020603050405020304" pitchFamily="18" charset="0"/>
            <a:cs typeface="Times New Roman" panose="02020603050405020304" pitchFamily="18" charset="0"/>
          </a:endParaRPr>
        </a:p>
      </dgm:t>
    </dgm:pt>
    <dgm:pt modelId="{885C4F44-639A-4954-A04C-5F9D0039F49B}" type="parTrans" cxnId="{753BE514-8A54-483E-B56B-844B9F6D0FD5}">
      <dgm:prSet/>
      <dgm:spPr/>
      <dgm:t>
        <a:bodyPr/>
        <a:lstStyle/>
        <a:p>
          <a:endParaRPr lang="en-US"/>
        </a:p>
      </dgm:t>
    </dgm:pt>
    <dgm:pt modelId="{335E4E17-5D70-4B77-A707-2D38F6C3DB5B}" type="sibTrans" cxnId="{753BE514-8A54-483E-B56B-844B9F6D0FD5}">
      <dgm:prSet/>
      <dgm:spPr/>
      <dgm:t>
        <a:bodyPr/>
        <a:lstStyle/>
        <a:p>
          <a:endParaRPr lang="en-US"/>
        </a:p>
      </dgm:t>
    </dgm:pt>
    <dgm:pt modelId="{9F24D4CD-7AEF-4E0B-B657-87C040AAC8F3}">
      <dgm:prSet/>
      <dgm:spPr/>
      <dgm:t>
        <a:bodyPr/>
        <a:lstStyle/>
        <a:p>
          <a:r>
            <a:rPr lang="en-US" b="0" i="0">
              <a:latin typeface="Times New Roman" panose="02020603050405020304" pitchFamily="18" charset="0"/>
              <a:cs typeface="Times New Roman" panose="02020603050405020304" pitchFamily="18" charset="0"/>
            </a:rPr>
            <a:t>Do I see any impediment that prevents me or the team from meeting the Sprint Goal?</a:t>
          </a:r>
          <a:endParaRPr lang="en-US">
            <a:latin typeface="Times New Roman" panose="02020603050405020304" pitchFamily="18" charset="0"/>
            <a:cs typeface="Times New Roman" panose="02020603050405020304" pitchFamily="18" charset="0"/>
          </a:endParaRPr>
        </a:p>
      </dgm:t>
    </dgm:pt>
    <dgm:pt modelId="{91B5BA85-BED3-433F-ADAB-77FB34F30EB6}" type="parTrans" cxnId="{F18E782C-144A-4FAC-857F-B172CF6AB1B3}">
      <dgm:prSet/>
      <dgm:spPr/>
      <dgm:t>
        <a:bodyPr/>
        <a:lstStyle/>
        <a:p>
          <a:endParaRPr lang="en-US"/>
        </a:p>
      </dgm:t>
    </dgm:pt>
    <dgm:pt modelId="{5D77FE45-9069-4A5F-A2D7-F363B99C6B0D}" type="sibTrans" cxnId="{F18E782C-144A-4FAC-857F-B172CF6AB1B3}">
      <dgm:prSet/>
      <dgm:spPr/>
      <dgm:t>
        <a:bodyPr/>
        <a:lstStyle/>
        <a:p>
          <a:endParaRPr lang="en-US"/>
        </a:p>
      </dgm:t>
    </dgm:pt>
    <dgm:pt modelId="{89C714B3-96A7-4299-81EA-3E5C2C8C3B49}">
      <dgm:prSet/>
      <dgm:spPr/>
      <dgm:t>
        <a:bodyPr/>
        <a:lstStyle/>
        <a:p>
          <a:r>
            <a:rPr lang="en-US" b="0" i="0">
              <a:latin typeface="Times New Roman" panose="02020603050405020304" pitchFamily="18" charset="0"/>
              <a:cs typeface="Times New Roman" panose="02020603050405020304" pitchFamily="18" charset="0"/>
            </a:rPr>
            <a:t>Sprint Review - The Sprint Review is held at the end of each sprint. During the Sprint Review, the team demonstrates the Increment to the stakeholders. The stakeholders provide feedback to the team, which the team can use to improve the product.</a:t>
          </a:r>
          <a:endParaRPr lang="en-US">
            <a:latin typeface="Times New Roman" panose="02020603050405020304" pitchFamily="18" charset="0"/>
            <a:cs typeface="Times New Roman" panose="02020603050405020304" pitchFamily="18" charset="0"/>
          </a:endParaRPr>
        </a:p>
      </dgm:t>
    </dgm:pt>
    <dgm:pt modelId="{8CE61669-315F-4033-B979-EF48FA9A2776}" type="parTrans" cxnId="{14DD8818-9F0C-4AE0-817C-E31DD6E61E07}">
      <dgm:prSet/>
      <dgm:spPr/>
      <dgm:t>
        <a:bodyPr/>
        <a:lstStyle/>
        <a:p>
          <a:endParaRPr lang="en-US"/>
        </a:p>
      </dgm:t>
    </dgm:pt>
    <dgm:pt modelId="{7DBDC201-2C36-452A-BE7D-B96E977E9BDC}" type="sibTrans" cxnId="{14DD8818-9F0C-4AE0-817C-E31DD6E61E07}">
      <dgm:prSet/>
      <dgm:spPr/>
      <dgm:t>
        <a:bodyPr/>
        <a:lstStyle/>
        <a:p>
          <a:endParaRPr lang="en-US"/>
        </a:p>
      </dgm:t>
    </dgm:pt>
    <dgm:pt modelId="{7BA5932C-622C-4DC4-89BC-6473A6E594BD}">
      <dgm:prSet/>
      <dgm:spPr/>
      <dgm:t>
        <a:bodyPr/>
        <a:lstStyle/>
        <a:p>
          <a:r>
            <a:rPr lang="en-US" b="0" i="0"/>
            <a:t>Sprint Retrospective - The Sprint Retrospective is held at the end of each sprint. During the Sprint Retrospective, the team reflects on the sprint and identifies ways to improve the way they work.</a:t>
          </a:r>
          <a:endParaRPr lang="en-US"/>
        </a:p>
      </dgm:t>
    </dgm:pt>
    <dgm:pt modelId="{E2D15FF3-212F-4305-A07E-6C3E93CC60E1}" type="parTrans" cxnId="{7FF28EC6-7053-4956-B8DC-153618A1D786}">
      <dgm:prSet/>
      <dgm:spPr/>
      <dgm:t>
        <a:bodyPr/>
        <a:lstStyle/>
        <a:p>
          <a:endParaRPr lang="en-US"/>
        </a:p>
      </dgm:t>
    </dgm:pt>
    <dgm:pt modelId="{1F7CF5DE-E64B-456C-97DE-5A3ED8F4E4D1}" type="sibTrans" cxnId="{7FF28EC6-7053-4956-B8DC-153618A1D786}">
      <dgm:prSet/>
      <dgm:spPr/>
      <dgm:t>
        <a:bodyPr/>
        <a:lstStyle/>
        <a:p>
          <a:endParaRPr lang="en-US"/>
        </a:p>
      </dgm:t>
    </dgm:pt>
    <dgm:pt modelId="{B50FAAE9-CB28-4343-936B-EEE0A5B96201}" type="pres">
      <dgm:prSet presAssocID="{C3302DCB-17FB-4AC9-B364-7D6390E34A9C}" presName="Name0" presStyleCnt="0">
        <dgm:presLayoutVars>
          <dgm:dir/>
          <dgm:animLvl val="lvl"/>
          <dgm:resizeHandles val="exact"/>
        </dgm:presLayoutVars>
      </dgm:prSet>
      <dgm:spPr/>
    </dgm:pt>
    <dgm:pt modelId="{1EDD134F-1FC3-4D7A-8F93-C05CB34858D1}" type="pres">
      <dgm:prSet presAssocID="{7BA5932C-622C-4DC4-89BC-6473A6E594BD}" presName="boxAndChildren" presStyleCnt="0"/>
      <dgm:spPr/>
    </dgm:pt>
    <dgm:pt modelId="{F768C516-0A39-449A-8D63-60F372207158}" type="pres">
      <dgm:prSet presAssocID="{7BA5932C-622C-4DC4-89BC-6473A6E594BD}" presName="parentTextBox" presStyleLbl="node1" presStyleIdx="0" presStyleCnt="4"/>
      <dgm:spPr/>
    </dgm:pt>
    <dgm:pt modelId="{BE1277E6-8398-4039-A695-4CB8B6907883}" type="pres">
      <dgm:prSet presAssocID="{7DBDC201-2C36-452A-BE7D-B96E977E9BDC}" presName="sp" presStyleCnt="0"/>
      <dgm:spPr/>
    </dgm:pt>
    <dgm:pt modelId="{C995C91A-87CC-45C1-8AD5-F75954600A4E}" type="pres">
      <dgm:prSet presAssocID="{89C714B3-96A7-4299-81EA-3E5C2C8C3B49}" presName="arrowAndChildren" presStyleCnt="0"/>
      <dgm:spPr/>
    </dgm:pt>
    <dgm:pt modelId="{F74EBD7F-7D05-492A-BDC1-9B359557A542}" type="pres">
      <dgm:prSet presAssocID="{89C714B3-96A7-4299-81EA-3E5C2C8C3B49}" presName="parentTextArrow" presStyleLbl="node1" presStyleIdx="1" presStyleCnt="4"/>
      <dgm:spPr/>
    </dgm:pt>
    <dgm:pt modelId="{B776332E-0638-4781-8038-56E52A3D386C}" type="pres">
      <dgm:prSet presAssocID="{F5101329-A063-4112-B174-08E6F4257FE7}" presName="sp" presStyleCnt="0"/>
      <dgm:spPr/>
    </dgm:pt>
    <dgm:pt modelId="{833E3228-3AFE-4BCB-A8DB-32A9D5A29BAF}" type="pres">
      <dgm:prSet presAssocID="{835FAD89-F636-4C65-AFF3-054C8B98D743}" presName="arrowAndChildren" presStyleCnt="0"/>
      <dgm:spPr/>
    </dgm:pt>
    <dgm:pt modelId="{97CFDD63-3E1B-43BF-BEF9-92CAB1929B31}" type="pres">
      <dgm:prSet presAssocID="{835FAD89-F636-4C65-AFF3-054C8B98D743}" presName="parentTextArrow" presStyleLbl="node1" presStyleIdx="1" presStyleCnt="4"/>
      <dgm:spPr/>
    </dgm:pt>
    <dgm:pt modelId="{6F4D4BB3-1BF7-4B43-B0C1-340DFEAB071D}" type="pres">
      <dgm:prSet presAssocID="{835FAD89-F636-4C65-AFF3-054C8B98D743}" presName="arrow" presStyleLbl="node1" presStyleIdx="2" presStyleCnt="4"/>
      <dgm:spPr/>
    </dgm:pt>
    <dgm:pt modelId="{3C4B54A6-EA68-4AD2-A080-9485B456D8F8}" type="pres">
      <dgm:prSet presAssocID="{835FAD89-F636-4C65-AFF3-054C8B98D743}" presName="descendantArrow" presStyleCnt="0"/>
      <dgm:spPr/>
    </dgm:pt>
    <dgm:pt modelId="{1C6F5531-4743-4622-96D8-2D631A54ED42}" type="pres">
      <dgm:prSet presAssocID="{F5392294-C206-480A-8767-7D0F7D0629B2}" presName="childTextArrow" presStyleLbl="fgAccFollowNode1" presStyleIdx="0" presStyleCnt="3">
        <dgm:presLayoutVars>
          <dgm:bulletEnabled val="1"/>
        </dgm:presLayoutVars>
      </dgm:prSet>
      <dgm:spPr/>
    </dgm:pt>
    <dgm:pt modelId="{5C51C890-2785-49DC-A408-3831C3CE728A}" type="pres">
      <dgm:prSet presAssocID="{1BD46CB5-4D43-4DCC-9EA8-2D344BDDD6E3}" presName="childTextArrow" presStyleLbl="fgAccFollowNode1" presStyleIdx="1" presStyleCnt="3">
        <dgm:presLayoutVars>
          <dgm:bulletEnabled val="1"/>
        </dgm:presLayoutVars>
      </dgm:prSet>
      <dgm:spPr/>
    </dgm:pt>
    <dgm:pt modelId="{A0F20C3A-48F0-417A-8D83-64FD03EDCF39}" type="pres">
      <dgm:prSet presAssocID="{9F24D4CD-7AEF-4E0B-B657-87C040AAC8F3}" presName="childTextArrow" presStyleLbl="fgAccFollowNode1" presStyleIdx="2" presStyleCnt="3">
        <dgm:presLayoutVars>
          <dgm:bulletEnabled val="1"/>
        </dgm:presLayoutVars>
      </dgm:prSet>
      <dgm:spPr/>
    </dgm:pt>
    <dgm:pt modelId="{857F7472-6E37-4A50-9907-D6049392D168}" type="pres">
      <dgm:prSet presAssocID="{C4DC2C71-42C3-4FB1-ACC4-492DA6C9A8DB}" presName="sp" presStyleCnt="0"/>
      <dgm:spPr/>
    </dgm:pt>
    <dgm:pt modelId="{8F6B46DA-43B8-404B-87EF-805C495474CC}" type="pres">
      <dgm:prSet presAssocID="{7816294B-9FBA-48CA-91DC-59C8689E76C6}" presName="arrowAndChildren" presStyleCnt="0"/>
      <dgm:spPr/>
    </dgm:pt>
    <dgm:pt modelId="{62FF2EC9-A3E1-4B17-A142-7EC4847E550C}" type="pres">
      <dgm:prSet presAssocID="{7816294B-9FBA-48CA-91DC-59C8689E76C6}" presName="parentTextArrow" presStyleLbl="node1" presStyleIdx="3" presStyleCnt="4"/>
      <dgm:spPr/>
    </dgm:pt>
  </dgm:ptLst>
  <dgm:cxnLst>
    <dgm:cxn modelId="{753BE514-8A54-483E-B56B-844B9F6D0FD5}" srcId="{835FAD89-F636-4C65-AFF3-054C8B98D743}" destId="{1BD46CB5-4D43-4DCC-9EA8-2D344BDDD6E3}" srcOrd="1" destOrd="0" parTransId="{885C4F44-639A-4954-A04C-5F9D0039F49B}" sibTransId="{335E4E17-5D70-4B77-A707-2D38F6C3DB5B}"/>
    <dgm:cxn modelId="{14DD8818-9F0C-4AE0-817C-E31DD6E61E07}" srcId="{C3302DCB-17FB-4AC9-B364-7D6390E34A9C}" destId="{89C714B3-96A7-4299-81EA-3E5C2C8C3B49}" srcOrd="2" destOrd="0" parTransId="{8CE61669-315F-4033-B979-EF48FA9A2776}" sibTransId="{7DBDC201-2C36-452A-BE7D-B96E977E9BDC}"/>
    <dgm:cxn modelId="{1F477B1A-11F2-4F75-9820-0CCA1ED917A6}" type="presOf" srcId="{C3302DCB-17FB-4AC9-B364-7D6390E34A9C}" destId="{B50FAAE9-CB28-4343-936B-EEE0A5B96201}" srcOrd="0" destOrd="0" presId="urn:microsoft.com/office/officeart/2005/8/layout/process4"/>
    <dgm:cxn modelId="{F18E782C-144A-4FAC-857F-B172CF6AB1B3}" srcId="{835FAD89-F636-4C65-AFF3-054C8B98D743}" destId="{9F24D4CD-7AEF-4E0B-B657-87C040AAC8F3}" srcOrd="2" destOrd="0" parTransId="{91B5BA85-BED3-433F-ADAB-77FB34F30EB6}" sibTransId="{5D77FE45-9069-4A5F-A2D7-F363B99C6B0D}"/>
    <dgm:cxn modelId="{EA93083D-A43E-4CD1-B0CB-3FDBEF40B8BE}" type="presOf" srcId="{89C714B3-96A7-4299-81EA-3E5C2C8C3B49}" destId="{F74EBD7F-7D05-492A-BDC1-9B359557A542}" srcOrd="0" destOrd="0" presId="urn:microsoft.com/office/officeart/2005/8/layout/process4"/>
    <dgm:cxn modelId="{CD485F4A-B7B2-4BB8-847F-8199787CE0B5}" srcId="{C3302DCB-17FB-4AC9-B364-7D6390E34A9C}" destId="{7816294B-9FBA-48CA-91DC-59C8689E76C6}" srcOrd="0" destOrd="0" parTransId="{7BD36DFF-092D-45AD-8070-2555A5112328}" sibTransId="{C4DC2C71-42C3-4FB1-ACC4-492DA6C9A8DB}"/>
    <dgm:cxn modelId="{8F84C96F-C571-4923-B4F6-7A25234FA414}" type="presOf" srcId="{1BD46CB5-4D43-4DCC-9EA8-2D344BDDD6E3}" destId="{5C51C890-2785-49DC-A408-3831C3CE728A}" srcOrd="0" destOrd="0" presId="urn:microsoft.com/office/officeart/2005/8/layout/process4"/>
    <dgm:cxn modelId="{88B93A50-23EA-433F-8773-A83B9F8B79E1}" type="presOf" srcId="{9F24D4CD-7AEF-4E0B-B657-87C040AAC8F3}" destId="{A0F20C3A-48F0-417A-8D83-64FD03EDCF39}" srcOrd="0" destOrd="0" presId="urn:microsoft.com/office/officeart/2005/8/layout/process4"/>
    <dgm:cxn modelId="{383B1658-927E-4FC9-ACBD-6B7B5C1A015B}" type="presOf" srcId="{7816294B-9FBA-48CA-91DC-59C8689E76C6}" destId="{62FF2EC9-A3E1-4B17-A142-7EC4847E550C}" srcOrd="0" destOrd="0" presId="urn:microsoft.com/office/officeart/2005/8/layout/process4"/>
    <dgm:cxn modelId="{E6B63182-9982-47D5-927D-D2E278B944D8}" type="presOf" srcId="{7BA5932C-622C-4DC4-89BC-6473A6E594BD}" destId="{F768C516-0A39-449A-8D63-60F372207158}" srcOrd="0" destOrd="0" presId="urn:microsoft.com/office/officeart/2005/8/layout/process4"/>
    <dgm:cxn modelId="{749A189F-F370-4D55-98FF-DB1F2915933C}" type="presOf" srcId="{835FAD89-F636-4C65-AFF3-054C8B98D743}" destId="{6F4D4BB3-1BF7-4B43-B0C1-340DFEAB071D}" srcOrd="1" destOrd="0" presId="urn:microsoft.com/office/officeart/2005/8/layout/process4"/>
    <dgm:cxn modelId="{28E0F1A6-46AA-4A54-BA1C-58C55C421EC5}" type="presOf" srcId="{F5392294-C206-480A-8767-7D0F7D0629B2}" destId="{1C6F5531-4743-4622-96D8-2D631A54ED42}" srcOrd="0" destOrd="0" presId="urn:microsoft.com/office/officeart/2005/8/layout/process4"/>
    <dgm:cxn modelId="{7FF28EC6-7053-4956-B8DC-153618A1D786}" srcId="{C3302DCB-17FB-4AC9-B364-7D6390E34A9C}" destId="{7BA5932C-622C-4DC4-89BC-6473A6E594BD}" srcOrd="3" destOrd="0" parTransId="{E2D15FF3-212F-4305-A07E-6C3E93CC60E1}" sibTransId="{1F7CF5DE-E64B-456C-97DE-5A3ED8F4E4D1}"/>
    <dgm:cxn modelId="{FEB995ED-1260-4397-9E4E-5493B6F6BC94}" srcId="{835FAD89-F636-4C65-AFF3-054C8B98D743}" destId="{F5392294-C206-480A-8767-7D0F7D0629B2}" srcOrd="0" destOrd="0" parTransId="{87E71F5E-CCAD-413A-81D0-E8790CC05446}" sibTransId="{01CE99CA-FF27-40DA-90E3-5E2506745B45}"/>
    <dgm:cxn modelId="{CA69FCF5-630F-47BB-A70E-68FA0B62C213}" type="presOf" srcId="{835FAD89-F636-4C65-AFF3-054C8B98D743}" destId="{97CFDD63-3E1B-43BF-BEF9-92CAB1929B31}" srcOrd="0" destOrd="0" presId="urn:microsoft.com/office/officeart/2005/8/layout/process4"/>
    <dgm:cxn modelId="{DC7B42FC-69F5-471C-93B5-09E1C17B63A3}" srcId="{C3302DCB-17FB-4AC9-B364-7D6390E34A9C}" destId="{835FAD89-F636-4C65-AFF3-054C8B98D743}" srcOrd="1" destOrd="0" parTransId="{03EA7027-70F8-4DE2-A791-C0B3A04C1F6B}" sibTransId="{F5101329-A063-4112-B174-08E6F4257FE7}"/>
    <dgm:cxn modelId="{7FEEDB42-6A9F-4BDF-A57F-53A422B96B63}" type="presParOf" srcId="{B50FAAE9-CB28-4343-936B-EEE0A5B96201}" destId="{1EDD134F-1FC3-4D7A-8F93-C05CB34858D1}" srcOrd="0" destOrd="0" presId="urn:microsoft.com/office/officeart/2005/8/layout/process4"/>
    <dgm:cxn modelId="{B658EB6C-5524-45A4-9D48-5ECBBA19D283}" type="presParOf" srcId="{1EDD134F-1FC3-4D7A-8F93-C05CB34858D1}" destId="{F768C516-0A39-449A-8D63-60F372207158}" srcOrd="0" destOrd="0" presId="urn:microsoft.com/office/officeart/2005/8/layout/process4"/>
    <dgm:cxn modelId="{16FD589F-A112-4A7F-B78B-53A85168F91F}" type="presParOf" srcId="{B50FAAE9-CB28-4343-936B-EEE0A5B96201}" destId="{BE1277E6-8398-4039-A695-4CB8B6907883}" srcOrd="1" destOrd="0" presId="urn:microsoft.com/office/officeart/2005/8/layout/process4"/>
    <dgm:cxn modelId="{5E36FC2C-29C7-46F8-870C-5E67E06954DC}" type="presParOf" srcId="{B50FAAE9-CB28-4343-936B-EEE0A5B96201}" destId="{C995C91A-87CC-45C1-8AD5-F75954600A4E}" srcOrd="2" destOrd="0" presId="urn:microsoft.com/office/officeart/2005/8/layout/process4"/>
    <dgm:cxn modelId="{FD5F5702-5502-402A-BDAD-07E2E4BF1E8E}" type="presParOf" srcId="{C995C91A-87CC-45C1-8AD5-F75954600A4E}" destId="{F74EBD7F-7D05-492A-BDC1-9B359557A542}" srcOrd="0" destOrd="0" presId="urn:microsoft.com/office/officeart/2005/8/layout/process4"/>
    <dgm:cxn modelId="{F92D7111-C981-47BD-AC0F-2A75AB1FD6DD}" type="presParOf" srcId="{B50FAAE9-CB28-4343-936B-EEE0A5B96201}" destId="{B776332E-0638-4781-8038-56E52A3D386C}" srcOrd="3" destOrd="0" presId="urn:microsoft.com/office/officeart/2005/8/layout/process4"/>
    <dgm:cxn modelId="{6CEF8989-D0C9-4A78-B824-714991C75F37}" type="presParOf" srcId="{B50FAAE9-CB28-4343-936B-EEE0A5B96201}" destId="{833E3228-3AFE-4BCB-A8DB-32A9D5A29BAF}" srcOrd="4" destOrd="0" presId="urn:microsoft.com/office/officeart/2005/8/layout/process4"/>
    <dgm:cxn modelId="{EE52B37B-ACE0-409D-BD07-6C7357B2D813}" type="presParOf" srcId="{833E3228-3AFE-4BCB-A8DB-32A9D5A29BAF}" destId="{97CFDD63-3E1B-43BF-BEF9-92CAB1929B31}" srcOrd="0" destOrd="0" presId="urn:microsoft.com/office/officeart/2005/8/layout/process4"/>
    <dgm:cxn modelId="{309F3E51-5E60-4E3B-B9B8-6F3E79FB64FB}" type="presParOf" srcId="{833E3228-3AFE-4BCB-A8DB-32A9D5A29BAF}" destId="{6F4D4BB3-1BF7-4B43-B0C1-340DFEAB071D}" srcOrd="1" destOrd="0" presId="urn:microsoft.com/office/officeart/2005/8/layout/process4"/>
    <dgm:cxn modelId="{30B0E4DE-0A3B-46B9-9B11-A86F26097FE0}" type="presParOf" srcId="{833E3228-3AFE-4BCB-A8DB-32A9D5A29BAF}" destId="{3C4B54A6-EA68-4AD2-A080-9485B456D8F8}" srcOrd="2" destOrd="0" presId="urn:microsoft.com/office/officeart/2005/8/layout/process4"/>
    <dgm:cxn modelId="{32E06DB7-F731-4729-9151-647B7DF86BCA}" type="presParOf" srcId="{3C4B54A6-EA68-4AD2-A080-9485B456D8F8}" destId="{1C6F5531-4743-4622-96D8-2D631A54ED42}" srcOrd="0" destOrd="0" presId="urn:microsoft.com/office/officeart/2005/8/layout/process4"/>
    <dgm:cxn modelId="{6DE309F0-27DF-4813-AA27-CB6F60609E8E}" type="presParOf" srcId="{3C4B54A6-EA68-4AD2-A080-9485B456D8F8}" destId="{5C51C890-2785-49DC-A408-3831C3CE728A}" srcOrd="1" destOrd="0" presId="urn:microsoft.com/office/officeart/2005/8/layout/process4"/>
    <dgm:cxn modelId="{F1E98CA2-B597-422D-8456-FF1D76446E74}" type="presParOf" srcId="{3C4B54A6-EA68-4AD2-A080-9485B456D8F8}" destId="{A0F20C3A-48F0-417A-8D83-64FD03EDCF39}" srcOrd="2" destOrd="0" presId="urn:microsoft.com/office/officeart/2005/8/layout/process4"/>
    <dgm:cxn modelId="{0A927476-FC53-4226-AD17-288635E4D6D2}" type="presParOf" srcId="{B50FAAE9-CB28-4343-936B-EEE0A5B96201}" destId="{857F7472-6E37-4A50-9907-D6049392D168}" srcOrd="5" destOrd="0" presId="urn:microsoft.com/office/officeart/2005/8/layout/process4"/>
    <dgm:cxn modelId="{4B83B7E3-66A1-4BB4-832A-5F1F13B9110A}" type="presParOf" srcId="{B50FAAE9-CB28-4343-936B-EEE0A5B96201}" destId="{8F6B46DA-43B8-404B-87EF-805C495474CC}" srcOrd="6" destOrd="0" presId="urn:microsoft.com/office/officeart/2005/8/layout/process4"/>
    <dgm:cxn modelId="{B38929BB-959B-48A6-AC1B-E4742BD4A292}" type="presParOf" srcId="{8F6B46DA-43B8-404B-87EF-805C495474CC}" destId="{62FF2EC9-A3E1-4B17-A142-7EC4847E550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8D5972-14FD-4385-919F-E92F12586DC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B75006A-4BF9-429B-9EC9-EC0A6696C4ED}">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Velocity - Velocity is a measure of how much work the team can do in a sprint. Velocity can be used to estimate the amount of work that the team can do in future sprints.</a:t>
          </a:r>
          <a:endParaRPr lang="en-US" dirty="0">
            <a:latin typeface="Times New Roman" panose="02020603050405020304" pitchFamily="18" charset="0"/>
            <a:cs typeface="Times New Roman" panose="02020603050405020304" pitchFamily="18" charset="0"/>
          </a:endParaRPr>
        </a:p>
      </dgm:t>
    </dgm:pt>
    <dgm:pt modelId="{009CA4DC-B933-4CE2-B12F-30281C21C4FF}" type="parTrans" cxnId="{F0FD0C90-46DB-448D-99BF-A179BFAE25CB}">
      <dgm:prSet/>
      <dgm:spPr/>
      <dgm:t>
        <a:bodyPr/>
        <a:lstStyle/>
        <a:p>
          <a:endParaRPr lang="en-US"/>
        </a:p>
      </dgm:t>
    </dgm:pt>
    <dgm:pt modelId="{3702C678-14AC-472C-9DC5-6828D914E358}" type="sibTrans" cxnId="{F0FD0C90-46DB-448D-99BF-A179BFAE25CB}">
      <dgm:prSet/>
      <dgm:spPr/>
      <dgm:t>
        <a:bodyPr/>
        <a:lstStyle/>
        <a:p>
          <a:pPr>
            <a:lnSpc>
              <a:spcPct val="100000"/>
            </a:lnSpc>
          </a:pPr>
          <a:endParaRPr lang="en-US"/>
        </a:p>
      </dgm:t>
    </dgm:pt>
    <dgm:pt modelId="{71B4C8F6-D372-467B-9A68-3071EAAF4503}">
      <dgm:prSet/>
      <dgm:spPr/>
      <dgm:t>
        <a:bodyPr/>
        <a:lstStyle/>
        <a:p>
          <a:pPr>
            <a:lnSpc>
              <a:spcPct val="100000"/>
            </a:lnSpc>
          </a:pPr>
          <a:r>
            <a:rPr lang="en-US" b="0" i="0">
              <a:latin typeface="Times New Roman" panose="02020603050405020304" pitchFamily="18" charset="0"/>
              <a:cs typeface="Times New Roman" panose="02020603050405020304" pitchFamily="18" charset="0"/>
            </a:rPr>
            <a:t>Burndown Chart - A burndown chart shows the amount of work remaining in a sprint over time. A burndown chart can be used to track the team's progress and identify any potential risks.</a:t>
          </a:r>
          <a:endParaRPr lang="en-US">
            <a:latin typeface="Times New Roman" panose="02020603050405020304" pitchFamily="18" charset="0"/>
            <a:cs typeface="Times New Roman" panose="02020603050405020304" pitchFamily="18" charset="0"/>
          </a:endParaRPr>
        </a:p>
      </dgm:t>
    </dgm:pt>
    <dgm:pt modelId="{4131D04E-21BA-4622-A944-9583B76FF2E8}" type="parTrans" cxnId="{50EDCDB1-8363-41C0-B457-43EF4AC92635}">
      <dgm:prSet/>
      <dgm:spPr/>
      <dgm:t>
        <a:bodyPr/>
        <a:lstStyle/>
        <a:p>
          <a:endParaRPr lang="en-US"/>
        </a:p>
      </dgm:t>
    </dgm:pt>
    <dgm:pt modelId="{4C6DE3DB-243E-4B07-A794-45756798A050}" type="sibTrans" cxnId="{50EDCDB1-8363-41C0-B457-43EF4AC92635}">
      <dgm:prSet/>
      <dgm:spPr/>
      <dgm:t>
        <a:bodyPr/>
        <a:lstStyle/>
        <a:p>
          <a:pPr>
            <a:lnSpc>
              <a:spcPct val="100000"/>
            </a:lnSpc>
          </a:pPr>
          <a:endParaRPr lang="en-US"/>
        </a:p>
      </dgm:t>
    </dgm:pt>
    <dgm:pt modelId="{CBA18706-A198-4041-8EFA-37F5F1BCD622}">
      <dgm:prSet/>
      <dgm:spPr/>
      <dgm:t>
        <a:bodyPr/>
        <a:lstStyle/>
        <a:p>
          <a:pPr>
            <a:lnSpc>
              <a:spcPct val="100000"/>
            </a:lnSpc>
          </a:pPr>
          <a:r>
            <a:rPr lang="en-US" b="0" i="0">
              <a:latin typeface="Times New Roman" panose="02020603050405020304" pitchFamily="18" charset="0"/>
              <a:cs typeface="Times New Roman" panose="02020603050405020304" pitchFamily="18" charset="0"/>
            </a:rPr>
            <a:t>Burnup Chart - A burnup chart shows the amount of work completed in a sprint over time. A burnup chart can be used to track the team's progress and identify any potential risks.</a:t>
          </a:r>
          <a:endParaRPr lang="en-US">
            <a:latin typeface="Times New Roman" panose="02020603050405020304" pitchFamily="18" charset="0"/>
            <a:cs typeface="Times New Roman" panose="02020603050405020304" pitchFamily="18" charset="0"/>
          </a:endParaRPr>
        </a:p>
      </dgm:t>
    </dgm:pt>
    <dgm:pt modelId="{58741D1D-D3A1-4583-8969-E536171618F4}" type="parTrans" cxnId="{2F69AD4B-21C6-4E58-9B95-C7E40E8AE282}">
      <dgm:prSet/>
      <dgm:spPr/>
      <dgm:t>
        <a:bodyPr/>
        <a:lstStyle/>
        <a:p>
          <a:endParaRPr lang="en-US"/>
        </a:p>
      </dgm:t>
    </dgm:pt>
    <dgm:pt modelId="{5665F91E-A444-4514-AFCA-216FDD1CFBD5}" type="sibTrans" cxnId="{2F69AD4B-21C6-4E58-9B95-C7E40E8AE282}">
      <dgm:prSet/>
      <dgm:spPr/>
      <dgm:t>
        <a:bodyPr/>
        <a:lstStyle/>
        <a:p>
          <a:pPr>
            <a:lnSpc>
              <a:spcPct val="100000"/>
            </a:lnSpc>
          </a:pPr>
          <a:endParaRPr lang="en-US"/>
        </a:p>
      </dgm:t>
    </dgm:pt>
    <dgm:pt modelId="{247B2399-EF72-4A16-85B0-9850C877BEBB}">
      <dgm:prSet/>
      <dgm:spPr/>
      <dgm:t>
        <a:bodyPr/>
        <a:lstStyle/>
        <a:p>
          <a:pPr>
            <a:lnSpc>
              <a:spcPct val="100000"/>
            </a:lnSpc>
          </a:pPr>
          <a:r>
            <a:rPr lang="en-US" b="0" i="0">
              <a:latin typeface="Times New Roman" panose="02020603050405020304" pitchFamily="18" charset="0"/>
              <a:cs typeface="Times New Roman" panose="02020603050405020304" pitchFamily="18" charset="0"/>
            </a:rPr>
            <a:t>Cycle Time - Cycle Time measures the time it takes for a user story or work item to move through the entire development process, from start to finish.</a:t>
          </a:r>
          <a:endParaRPr lang="en-US">
            <a:latin typeface="Times New Roman" panose="02020603050405020304" pitchFamily="18" charset="0"/>
            <a:cs typeface="Times New Roman" panose="02020603050405020304" pitchFamily="18" charset="0"/>
          </a:endParaRPr>
        </a:p>
      </dgm:t>
    </dgm:pt>
    <dgm:pt modelId="{DCEF5B2F-FCD7-4C30-812E-F107D5B5B99B}" type="parTrans" cxnId="{66CD0501-7960-4FD4-AE2D-B778F961C19E}">
      <dgm:prSet/>
      <dgm:spPr/>
      <dgm:t>
        <a:bodyPr/>
        <a:lstStyle/>
        <a:p>
          <a:endParaRPr lang="en-US"/>
        </a:p>
      </dgm:t>
    </dgm:pt>
    <dgm:pt modelId="{5EB609D5-F201-48D6-B9C3-B2DD863101D8}" type="sibTrans" cxnId="{66CD0501-7960-4FD4-AE2D-B778F961C19E}">
      <dgm:prSet/>
      <dgm:spPr/>
      <dgm:t>
        <a:bodyPr/>
        <a:lstStyle/>
        <a:p>
          <a:pPr>
            <a:lnSpc>
              <a:spcPct val="100000"/>
            </a:lnSpc>
          </a:pPr>
          <a:endParaRPr lang="en-US"/>
        </a:p>
      </dgm:t>
    </dgm:pt>
    <dgm:pt modelId="{78333AB1-ECDF-4103-9D49-D4D33DCB17FD}">
      <dgm:prSet/>
      <dgm:spPr/>
      <dgm:t>
        <a:bodyPr/>
        <a:lstStyle/>
        <a:p>
          <a:pPr>
            <a:lnSpc>
              <a:spcPct val="100000"/>
            </a:lnSpc>
          </a:pPr>
          <a:r>
            <a:rPr lang="en-US" b="0" i="0">
              <a:latin typeface="Times New Roman" panose="02020603050405020304" pitchFamily="18" charset="0"/>
              <a:cs typeface="Times New Roman" panose="02020603050405020304" pitchFamily="18" charset="0"/>
            </a:rPr>
            <a:t>Lead Time - Lead Time measures the total time from when a user story or work item is requested until it is delivered to the customer or production environment.</a:t>
          </a:r>
          <a:endParaRPr lang="en-US">
            <a:latin typeface="Times New Roman" panose="02020603050405020304" pitchFamily="18" charset="0"/>
            <a:cs typeface="Times New Roman" panose="02020603050405020304" pitchFamily="18" charset="0"/>
          </a:endParaRPr>
        </a:p>
      </dgm:t>
    </dgm:pt>
    <dgm:pt modelId="{9C07A7A8-B144-4240-B8B4-7EF59FE5BC4F}" type="parTrans" cxnId="{2CE7EDF7-296E-4BE7-A023-6E30637E27AF}">
      <dgm:prSet/>
      <dgm:spPr/>
      <dgm:t>
        <a:bodyPr/>
        <a:lstStyle/>
        <a:p>
          <a:endParaRPr lang="en-US"/>
        </a:p>
      </dgm:t>
    </dgm:pt>
    <dgm:pt modelId="{9A52A9C5-1ACB-452F-9658-DF5669E4ED24}" type="sibTrans" cxnId="{2CE7EDF7-296E-4BE7-A023-6E30637E27AF}">
      <dgm:prSet/>
      <dgm:spPr/>
      <dgm:t>
        <a:bodyPr/>
        <a:lstStyle/>
        <a:p>
          <a:endParaRPr lang="en-US"/>
        </a:p>
      </dgm:t>
    </dgm:pt>
    <dgm:pt modelId="{CB3618A1-9464-4136-8DDE-C9AC81B5E1E0}" type="pres">
      <dgm:prSet presAssocID="{358D5972-14FD-4385-919F-E92F12586DC6}" presName="root" presStyleCnt="0">
        <dgm:presLayoutVars>
          <dgm:dir/>
          <dgm:resizeHandles val="exact"/>
        </dgm:presLayoutVars>
      </dgm:prSet>
      <dgm:spPr/>
    </dgm:pt>
    <dgm:pt modelId="{BFFE74EC-4919-447B-82BD-6FC3BA56CEFA}" type="pres">
      <dgm:prSet presAssocID="{EB75006A-4BF9-429B-9EC9-EC0A6696C4ED}" presName="compNode" presStyleCnt="0"/>
      <dgm:spPr/>
    </dgm:pt>
    <dgm:pt modelId="{BEEAE188-8984-4C62-A934-9D4F65EB40EF}" type="pres">
      <dgm:prSet presAssocID="{EB75006A-4BF9-429B-9EC9-EC0A6696C4ED}" presName="bgRect" presStyleLbl="bgShp" presStyleIdx="0" presStyleCnt="5"/>
      <dgm:spPr/>
    </dgm:pt>
    <dgm:pt modelId="{B5D77A8A-CFA1-4E2D-972C-9C4425378436}" type="pres">
      <dgm:prSet presAssocID="{EB75006A-4BF9-429B-9EC9-EC0A6696C4E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719A676F-ACDF-45CC-A05B-8283724D0759}" type="pres">
      <dgm:prSet presAssocID="{EB75006A-4BF9-429B-9EC9-EC0A6696C4ED}" presName="spaceRect" presStyleCnt="0"/>
      <dgm:spPr/>
    </dgm:pt>
    <dgm:pt modelId="{B777B2AD-9B84-491B-B1C9-D03D5B39802F}" type="pres">
      <dgm:prSet presAssocID="{EB75006A-4BF9-429B-9EC9-EC0A6696C4ED}" presName="parTx" presStyleLbl="revTx" presStyleIdx="0" presStyleCnt="5">
        <dgm:presLayoutVars>
          <dgm:chMax val="0"/>
          <dgm:chPref val="0"/>
        </dgm:presLayoutVars>
      </dgm:prSet>
      <dgm:spPr/>
    </dgm:pt>
    <dgm:pt modelId="{782FABFC-F275-4B42-9304-44A6D9291826}" type="pres">
      <dgm:prSet presAssocID="{3702C678-14AC-472C-9DC5-6828D914E358}" presName="sibTrans" presStyleCnt="0"/>
      <dgm:spPr/>
    </dgm:pt>
    <dgm:pt modelId="{EFBD225A-996B-404D-89AC-339BEFA0EC87}" type="pres">
      <dgm:prSet presAssocID="{71B4C8F6-D372-467B-9A68-3071EAAF4503}" presName="compNode" presStyleCnt="0"/>
      <dgm:spPr/>
    </dgm:pt>
    <dgm:pt modelId="{179AC14C-AE31-41B7-8926-278050D07324}" type="pres">
      <dgm:prSet presAssocID="{71B4C8F6-D372-467B-9A68-3071EAAF4503}" presName="bgRect" presStyleLbl="bgShp" presStyleIdx="1" presStyleCnt="5"/>
      <dgm:spPr/>
    </dgm:pt>
    <dgm:pt modelId="{BC0AA81A-6D79-47AF-97A1-DEC50ED69CE5}" type="pres">
      <dgm:prSet presAssocID="{71B4C8F6-D372-467B-9A68-3071EAAF450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569E50E8-F0EF-4CE4-A30A-8AB535C96625}" type="pres">
      <dgm:prSet presAssocID="{71B4C8F6-D372-467B-9A68-3071EAAF4503}" presName="spaceRect" presStyleCnt="0"/>
      <dgm:spPr/>
    </dgm:pt>
    <dgm:pt modelId="{E0706906-0897-4299-9A49-7517A96A6581}" type="pres">
      <dgm:prSet presAssocID="{71B4C8F6-D372-467B-9A68-3071EAAF4503}" presName="parTx" presStyleLbl="revTx" presStyleIdx="1" presStyleCnt="5">
        <dgm:presLayoutVars>
          <dgm:chMax val="0"/>
          <dgm:chPref val="0"/>
        </dgm:presLayoutVars>
      </dgm:prSet>
      <dgm:spPr/>
    </dgm:pt>
    <dgm:pt modelId="{63CCC18F-4ADB-43DA-958F-4E28CE8D3AD9}" type="pres">
      <dgm:prSet presAssocID="{4C6DE3DB-243E-4B07-A794-45756798A050}" presName="sibTrans" presStyleCnt="0"/>
      <dgm:spPr/>
    </dgm:pt>
    <dgm:pt modelId="{750B2555-D87C-4B2E-A347-6E9464E1AA92}" type="pres">
      <dgm:prSet presAssocID="{CBA18706-A198-4041-8EFA-37F5F1BCD622}" presName="compNode" presStyleCnt="0"/>
      <dgm:spPr/>
    </dgm:pt>
    <dgm:pt modelId="{29D23030-03CD-4FA8-97C6-0102BA50EAEE}" type="pres">
      <dgm:prSet presAssocID="{CBA18706-A198-4041-8EFA-37F5F1BCD622}" presName="bgRect" presStyleLbl="bgShp" presStyleIdx="2" presStyleCnt="5"/>
      <dgm:spPr/>
    </dgm:pt>
    <dgm:pt modelId="{1AEB7743-21C8-4BA6-8B8C-DA39FBA0780F}" type="pres">
      <dgm:prSet presAssocID="{CBA18706-A198-4041-8EFA-37F5F1BCD62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FBB240AF-CFC3-4094-A6BD-66D670CD12F3}" type="pres">
      <dgm:prSet presAssocID="{CBA18706-A198-4041-8EFA-37F5F1BCD622}" presName="spaceRect" presStyleCnt="0"/>
      <dgm:spPr/>
    </dgm:pt>
    <dgm:pt modelId="{273BD9B2-E853-4E1B-A356-B12F30F4BEB7}" type="pres">
      <dgm:prSet presAssocID="{CBA18706-A198-4041-8EFA-37F5F1BCD622}" presName="parTx" presStyleLbl="revTx" presStyleIdx="2" presStyleCnt="5">
        <dgm:presLayoutVars>
          <dgm:chMax val="0"/>
          <dgm:chPref val="0"/>
        </dgm:presLayoutVars>
      </dgm:prSet>
      <dgm:spPr/>
    </dgm:pt>
    <dgm:pt modelId="{BF318A56-784C-4568-B180-303F6FB35FA5}" type="pres">
      <dgm:prSet presAssocID="{5665F91E-A444-4514-AFCA-216FDD1CFBD5}" presName="sibTrans" presStyleCnt="0"/>
      <dgm:spPr/>
    </dgm:pt>
    <dgm:pt modelId="{7F1C16BA-EFCA-404C-B0E6-58B720245804}" type="pres">
      <dgm:prSet presAssocID="{247B2399-EF72-4A16-85B0-9850C877BEBB}" presName="compNode" presStyleCnt="0"/>
      <dgm:spPr/>
    </dgm:pt>
    <dgm:pt modelId="{FFA2B793-6994-4168-9135-F0F006D5ADC1}" type="pres">
      <dgm:prSet presAssocID="{247B2399-EF72-4A16-85B0-9850C877BEBB}" presName="bgRect" presStyleLbl="bgShp" presStyleIdx="3" presStyleCnt="5"/>
      <dgm:spPr/>
    </dgm:pt>
    <dgm:pt modelId="{1E066F71-0D42-4C4F-A583-5734601CF8ED}" type="pres">
      <dgm:prSet presAssocID="{247B2399-EF72-4A16-85B0-9850C877BEB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orkflow"/>
        </a:ext>
      </dgm:extLst>
    </dgm:pt>
    <dgm:pt modelId="{01D0A367-FECB-4E0F-A0BD-F319C291F5B9}" type="pres">
      <dgm:prSet presAssocID="{247B2399-EF72-4A16-85B0-9850C877BEBB}" presName="spaceRect" presStyleCnt="0"/>
      <dgm:spPr/>
    </dgm:pt>
    <dgm:pt modelId="{33D2C946-C2B8-4BA7-A920-F16B4C5ECE7D}" type="pres">
      <dgm:prSet presAssocID="{247B2399-EF72-4A16-85B0-9850C877BEBB}" presName="parTx" presStyleLbl="revTx" presStyleIdx="3" presStyleCnt="5">
        <dgm:presLayoutVars>
          <dgm:chMax val="0"/>
          <dgm:chPref val="0"/>
        </dgm:presLayoutVars>
      </dgm:prSet>
      <dgm:spPr/>
    </dgm:pt>
    <dgm:pt modelId="{27E0EA41-9708-4AE3-8F6D-E83D89104615}" type="pres">
      <dgm:prSet presAssocID="{5EB609D5-F201-48D6-B9C3-B2DD863101D8}" presName="sibTrans" presStyleCnt="0"/>
      <dgm:spPr/>
    </dgm:pt>
    <dgm:pt modelId="{C4238377-47AE-45AA-85E9-5482EDFAA0AD}" type="pres">
      <dgm:prSet presAssocID="{78333AB1-ECDF-4103-9D49-D4D33DCB17FD}" presName="compNode" presStyleCnt="0"/>
      <dgm:spPr/>
    </dgm:pt>
    <dgm:pt modelId="{3DC52C34-7AC9-4344-8112-B9FA50ABFEA9}" type="pres">
      <dgm:prSet presAssocID="{78333AB1-ECDF-4103-9D49-D4D33DCB17FD}" presName="bgRect" presStyleLbl="bgShp" presStyleIdx="4" presStyleCnt="5"/>
      <dgm:spPr/>
    </dgm:pt>
    <dgm:pt modelId="{1FA58ABC-3DBC-4BE4-BE0D-3AEB3D0F37FD}" type="pres">
      <dgm:prSet presAssocID="{78333AB1-ECDF-4103-9D49-D4D33DCB17F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x trolley"/>
        </a:ext>
      </dgm:extLst>
    </dgm:pt>
    <dgm:pt modelId="{C01BC911-F4FC-421C-AE63-23855DFE804C}" type="pres">
      <dgm:prSet presAssocID="{78333AB1-ECDF-4103-9D49-D4D33DCB17FD}" presName="spaceRect" presStyleCnt="0"/>
      <dgm:spPr/>
    </dgm:pt>
    <dgm:pt modelId="{ED49912B-86B2-4C45-8EC1-4881F025E25D}" type="pres">
      <dgm:prSet presAssocID="{78333AB1-ECDF-4103-9D49-D4D33DCB17FD}" presName="parTx" presStyleLbl="revTx" presStyleIdx="4" presStyleCnt="5">
        <dgm:presLayoutVars>
          <dgm:chMax val="0"/>
          <dgm:chPref val="0"/>
        </dgm:presLayoutVars>
      </dgm:prSet>
      <dgm:spPr/>
    </dgm:pt>
  </dgm:ptLst>
  <dgm:cxnLst>
    <dgm:cxn modelId="{66CD0501-7960-4FD4-AE2D-B778F961C19E}" srcId="{358D5972-14FD-4385-919F-E92F12586DC6}" destId="{247B2399-EF72-4A16-85B0-9850C877BEBB}" srcOrd="3" destOrd="0" parTransId="{DCEF5B2F-FCD7-4C30-812E-F107D5B5B99B}" sibTransId="{5EB609D5-F201-48D6-B9C3-B2DD863101D8}"/>
    <dgm:cxn modelId="{5631564B-BF0C-4716-8838-8B4E615DAFBF}" type="presOf" srcId="{247B2399-EF72-4A16-85B0-9850C877BEBB}" destId="{33D2C946-C2B8-4BA7-A920-F16B4C5ECE7D}" srcOrd="0" destOrd="0" presId="urn:microsoft.com/office/officeart/2018/2/layout/IconVerticalSolidList"/>
    <dgm:cxn modelId="{FD209C4B-DB8C-412E-A8D0-F22FAA9AE35E}" type="presOf" srcId="{71B4C8F6-D372-467B-9A68-3071EAAF4503}" destId="{E0706906-0897-4299-9A49-7517A96A6581}" srcOrd="0" destOrd="0" presId="urn:microsoft.com/office/officeart/2018/2/layout/IconVerticalSolidList"/>
    <dgm:cxn modelId="{2F69AD4B-21C6-4E58-9B95-C7E40E8AE282}" srcId="{358D5972-14FD-4385-919F-E92F12586DC6}" destId="{CBA18706-A198-4041-8EFA-37F5F1BCD622}" srcOrd="2" destOrd="0" parTransId="{58741D1D-D3A1-4583-8969-E536171618F4}" sibTransId="{5665F91E-A444-4514-AFCA-216FDD1CFBD5}"/>
    <dgm:cxn modelId="{E5479E54-7426-4281-954C-E50BACB02555}" type="presOf" srcId="{78333AB1-ECDF-4103-9D49-D4D33DCB17FD}" destId="{ED49912B-86B2-4C45-8EC1-4881F025E25D}" srcOrd="0" destOrd="0" presId="urn:microsoft.com/office/officeart/2018/2/layout/IconVerticalSolidList"/>
    <dgm:cxn modelId="{F0FD0C90-46DB-448D-99BF-A179BFAE25CB}" srcId="{358D5972-14FD-4385-919F-E92F12586DC6}" destId="{EB75006A-4BF9-429B-9EC9-EC0A6696C4ED}" srcOrd="0" destOrd="0" parTransId="{009CA4DC-B933-4CE2-B12F-30281C21C4FF}" sibTransId="{3702C678-14AC-472C-9DC5-6828D914E358}"/>
    <dgm:cxn modelId="{16941993-0C3F-4713-846C-7A1E1B7911AC}" type="presOf" srcId="{CBA18706-A198-4041-8EFA-37F5F1BCD622}" destId="{273BD9B2-E853-4E1B-A356-B12F30F4BEB7}" srcOrd="0" destOrd="0" presId="urn:microsoft.com/office/officeart/2018/2/layout/IconVerticalSolidList"/>
    <dgm:cxn modelId="{50EDCDB1-8363-41C0-B457-43EF4AC92635}" srcId="{358D5972-14FD-4385-919F-E92F12586DC6}" destId="{71B4C8F6-D372-467B-9A68-3071EAAF4503}" srcOrd="1" destOrd="0" parTransId="{4131D04E-21BA-4622-A944-9583B76FF2E8}" sibTransId="{4C6DE3DB-243E-4B07-A794-45756798A050}"/>
    <dgm:cxn modelId="{293C71BA-F99A-423B-BF36-560F6C1BFD11}" type="presOf" srcId="{EB75006A-4BF9-429B-9EC9-EC0A6696C4ED}" destId="{B777B2AD-9B84-491B-B1C9-D03D5B39802F}" srcOrd="0" destOrd="0" presId="urn:microsoft.com/office/officeart/2018/2/layout/IconVerticalSolidList"/>
    <dgm:cxn modelId="{6987ABF1-26A0-433F-892E-308637C2CB41}" type="presOf" srcId="{358D5972-14FD-4385-919F-E92F12586DC6}" destId="{CB3618A1-9464-4136-8DDE-C9AC81B5E1E0}" srcOrd="0" destOrd="0" presId="urn:microsoft.com/office/officeart/2018/2/layout/IconVerticalSolidList"/>
    <dgm:cxn modelId="{2CE7EDF7-296E-4BE7-A023-6E30637E27AF}" srcId="{358D5972-14FD-4385-919F-E92F12586DC6}" destId="{78333AB1-ECDF-4103-9D49-D4D33DCB17FD}" srcOrd="4" destOrd="0" parTransId="{9C07A7A8-B144-4240-B8B4-7EF59FE5BC4F}" sibTransId="{9A52A9C5-1ACB-452F-9658-DF5669E4ED24}"/>
    <dgm:cxn modelId="{49F75B65-13A7-47BD-B5BD-C8CE755CD2A3}" type="presParOf" srcId="{CB3618A1-9464-4136-8DDE-C9AC81B5E1E0}" destId="{BFFE74EC-4919-447B-82BD-6FC3BA56CEFA}" srcOrd="0" destOrd="0" presId="urn:microsoft.com/office/officeart/2018/2/layout/IconVerticalSolidList"/>
    <dgm:cxn modelId="{CCA23742-BEC0-4653-BBAC-7B95EACB0A1B}" type="presParOf" srcId="{BFFE74EC-4919-447B-82BD-6FC3BA56CEFA}" destId="{BEEAE188-8984-4C62-A934-9D4F65EB40EF}" srcOrd="0" destOrd="0" presId="urn:microsoft.com/office/officeart/2018/2/layout/IconVerticalSolidList"/>
    <dgm:cxn modelId="{0EB125D3-846E-43DE-8468-710A6ED87431}" type="presParOf" srcId="{BFFE74EC-4919-447B-82BD-6FC3BA56CEFA}" destId="{B5D77A8A-CFA1-4E2D-972C-9C4425378436}" srcOrd="1" destOrd="0" presId="urn:microsoft.com/office/officeart/2018/2/layout/IconVerticalSolidList"/>
    <dgm:cxn modelId="{4BDE0C27-4FAE-4DFA-B11E-9580B856DB8F}" type="presParOf" srcId="{BFFE74EC-4919-447B-82BD-6FC3BA56CEFA}" destId="{719A676F-ACDF-45CC-A05B-8283724D0759}" srcOrd="2" destOrd="0" presId="urn:microsoft.com/office/officeart/2018/2/layout/IconVerticalSolidList"/>
    <dgm:cxn modelId="{31D15D45-4F53-4DCA-92E2-D046A69C8215}" type="presParOf" srcId="{BFFE74EC-4919-447B-82BD-6FC3BA56CEFA}" destId="{B777B2AD-9B84-491B-B1C9-D03D5B39802F}" srcOrd="3" destOrd="0" presId="urn:microsoft.com/office/officeart/2018/2/layout/IconVerticalSolidList"/>
    <dgm:cxn modelId="{776210EF-3BB6-43A3-9B41-540F86B585A1}" type="presParOf" srcId="{CB3618A1-9464-4136-8DDE-C9AC81B5E1E0}" destId="{782FABFC-F275-4B42-9304-44A6D9291826}" srcOrd="1" destOrd="0" presId="urn:microsoft.com/office/officeart/2018/2/layout/IconVerticalSolidList"/>
    <dgm:cxn modelId="{B3113FE8-3FE7-4167-B1A1-585E8A33F629}" type="presParOf" srcId="{CB3618A1-9464-4136-8DDE-C9AC81B5E1E0}" destId="{EFBD225A-996B-404D-89AC-339BEFA0EC87}" srcOrd="2" destOrd="0" presId="urn:microsoft.com/office/officeart/2018/2/layout/IconVerticalSolidList"/>
    <dgm:cxn modelId="{D687B037-0E0B-4076-996C-921D12DF3C57}" type="presParOf" srcId="{EFBD225A-996B-404D-89AC-339BEFA0EC87}" destId="{179AC14C-AE31-41B7-8926-278050D07324}" srcOrd="0" destOrd="0" presId="urn:microsoft.com/office/officeart/2018/2/layout/IconVerticalSolidList"/>
    <dgm:cxn modelId="{4394191D-F760-4133-9522-62A8F130334A}" type="presParOf" srcId="{EFBD225A-996B-404D-89AC-339BEFA0EC87}" destId="{BC0AA81A-6D79-47AF-97A1-DEC50ED69CE5}" srcOrd="1" destOrd="0" presId="urn:microsoft.com/office/officeart/2018/2/layout/IconVerticalSolidList"/>
    <dgm:cxn modelId="{49327A1A-9096-4C40-9A26-CB25E2BAD13B}" type="presParOf" srcId="{EFBD225A-996B-404D-89AC-339BEFA0EC87}" destId="{569E50E8-F0EF-4CE4-A30A-8AB535C96625}" srcOrd="2" destOrd="0" presId="urn:microsoft.com/office/officeart/2018/2/layout/IconVerticalSolidList"/>
    <dgm:cxn modelId="{B65017E9-15FA-42BD-B97C-4ACCE81E4860}" type="presParOf" srcId="{EFBD225A-996B-404D-89AC-339BEFA0EC87}" destId="{E0706906-0897-4299-9A49-7517A96A6581}" srcOrd="3" destOrd="0" presId="urn:microsoft.com/office/officeart/2018/2/layout/IconVerticalSolidList"/>
    <dgm:cxn modelId="{995F5805-0E8B-4575-AB81-25FA95838662}" type="presParOf" srcId="{CB3618A1-9464-4136-8DDE-C9AC81B5E1E0}" destId="{63CCC18F-4ADB-43DA-958F-4E28CE8D3AD9}" srcOrd="3" destOrd="0" presId="urn:microsoft.com/office/officeart/2018/2/layout/IconVerticalSolidList"/>
    <dgm:cxn modelId="{342DBCC8-865C-4E15-9724-336E859D1F14}" type="presParOf" srcId="{CB3618A1-9464-4136-8DDE-C9AC81B5E1E0}" destId="{750B2555-D87C-4B2E-A347-6E9464E1AA92}" srcOrd="4" destOrd="0" presId="urn:microsoft.com/office/officeart/2018/2/layout/IconVerticalSolidList"/>
    <dgm:cxn modelId="{A94F6ADD-873B-40B9-92FE-4B0C49B862A2}" type="presParOf" srcId="{750B2555-D87C-4B2E-A347-6E9464E1AA92}" destId="{29D23030-03CD-4FA8-97C6-0102BA50EAEE}" srcOrd="0" destOrd="0" presId="urn:microsoft.com/office/officeart/2018/2/layout/IconVerticalSolidList"/>
    <dgm:cxn modelId="{AC0BF277-E12C-4C6C-B83C-8CA539287A3C}" type="presParOf" srcId="{750B2555-D87C-4B2E-A347-6E9464E1AA92}" destId="{1AEB7743-21C8-4BA6-8B8C-DA39FBA0780F}" srcOrd="1" destOrd="0" presId="urn:microsoft.com/office/officeart/2018/2/layout/IconVerticalSolidList"/>
    <dgm:cxn modelId="{2D516EC0-C0BC-4F2A-964D-59E6BE0684B9}" type="presParOf" srcId="{750B2555-D87C-4B2E-A347-6E9464E1AA92}" destId="{FBB240AF-CFC3-4094-A6BD-66D670CD12F3}" srcOrd="2" destOrd="0" presId="urn:microsoft.com/office/officeart/2018/2/layout/IconVerticalSolidList"/>
    <dgm:cxn modelId="{47B3D570-99FC-459E-8411-FB65E6296534}" type="presParOf" srcId="{750B2555-D87C-4B2E-A347-6E9464E1AA92}" destId="{273BD9B2-E853-4E1B-A356-B12F30F4BEB7}" srcOrd="3" destOrd="0" presId="urn:microsoft.com/office/officeart/2018/2/layout/IconVerticalSolidList"/>
    <dgm:cxn modelId="{D4C7F1DB-F030-4E13-A4A9-B9DAEE18D08C}" type="presParOf" srcId="{CB3618A1-9464-4136-8DDE-C9AC81B5E1E0}" destId="{BF318A56-784C-4568-B180-303F6FB35FA5}" srcOrd="5" destOrd="0" presId="urn:microsoft.com/office/officeart/2018/2/layout/IconVerticalSolidList"/>
    <dgm:cxn modelId="{335B9FB5-C01D-42A3-9429-C28E77DBAB22}" type="presParOf" srcId="{CB3618A1-9464-4136-8DDE-C9AC81B5E1E0}" destId="{7F1C16BA-EFCA-404C-B0E6-58B720245804}" srcOrd="6" destOrd="0" presId="urn:microsoft.com/office/officeart/2018/2/layout/IconVerticalSolidList"/>
    <dgm:cxn modelId="{3698C810-BEE7-48F0-9D57-C12459BB50C7}" type="presParOf" srcId="{7F1C16BA-EFCA-404C-B0E6-58B720245804}" destId="{FFA2B793-6994-4168-9135-F0F006D5ADC1}" srcOrd="0" destOrd="0" presId="urn:microsoft.com/office/officeart/2018/2/layout/IconVerticalSolidList"/>
    <dgm:cxn modelId="{6E119C2B-31F1-4063-A388-C5B90E250A72}" type="presParOf" srcId="{7F1C16BA-EFCA-404C-B0E6-58B720245804}" destId="{1E066F71-0D42-4C4F-A583-5734601CF8ED}" srcOrd="1" destOrd="0" presId="urn:microsoft.com/office/officeart/2018/2/layout/IconVerticalSolidList"/>
    <dgm:cxn modelId="{6B4FA6A5-F49B-43C3-960F-7382CC392C33}" type="presParOf" srcId="{7F1C16BA-EFCA-404C-B0E6-58B720245804}" destId="{01D0A367-FECB-4E0F-A0BD-F319C291F5B9}" srcOrd="2" destOrd="0" presId="urn:microsoft.com/office/officeart/2018/2/layout/IconVerticalSolidList"/>
    <dgm:cxn modelId="{3EA07E9F-12AD-470B-99EC-F0EDF1343CBA}" type="presParOf" srcId="{7F1C16BA-EFCA-404C-B0E6-58B720245804}" destId="{33D2C946-C2B8-4BA7-A920-F16B4C5ECE7D}" srcOrd="3" destOrd="0" presId="urn:microsoft.com/office/officeart/2018/2/layout/IconVerticalSolidList"/>
    <dgm:cxn modelId="{4C00157C-5673-447C-B0D9-38D694D44D30}" type="presParOf" srcId="{CB3618A1-9464-4136-8DDE-C9AC81B5E1E0}" destId="{27E0EA41-9708-4AE3-8F6D-E83D89104615}" srcOrd="7" destOrd="0" presId="urn:microsoft.com/office/officeart/2018/2/layout/IconVerticalSolidList"/>
    <dgm:cxn modelId="{B0ED7EF8-5D84-4B83-9959-EBEF6F023723}" type="presParOf" srcId="{CB3618A1-9464-4136-8DDE-C9AC81B5E1E0}" destId="{C4238377-47AE-45AA-85E9-5482EDFAA0AD}" srcOrd="8" destOrd="0" presId="urn:microsoft.com/office/officeart/2018/2/layout/IconVerticalSolidList"/>
    <dgm:cxn modelId="{2D93E7F3-A779-439B-8F59-AF49E53BB780}" type="presParOf" srcId="{C4238377-47AE-45AA-85E9-5482EDFAA0AD}" destId="{3DC52C34-7AC9-4344-8112-B9FA50ABFEA9}" srcOrd="0" destOrd="0" presId="urn:microsoft.com/office/officeart/2018/2/layout/IconVerticalSolidList"/>
    <dgm:cxn modelId="{3C0AC5A2-5898-457C-981E-47CA65669DEF}" type="presParOf" srcId="{C4238377-47AE-45AA-85E9-5482EDFAA0AD}" destId="{1FA58ABC-3DBC-4BE4-BE0D-3AEB3D0F37FD}" srcOrd="1" destOrd="0" presId="urn:microsoft.com/office/officeart/2018/2/layout/IconVerticalSolidList"/>
    <dgm:cxn modelId="{A94A724F-86F6-4434-A4BB-6DB060D7BF6B}" type="presParOf" srcId="{C4238377-47AE-45AA-85E9-5482EDFAA0AD}" destId="{C01BC911-F4FC-421C-AE63-23855DFE804C}" srcOrd="2" destOrd="0" presId="urn:microsoft.com/office/officeart/2018/2/layout/IconVerticalSolidList"/>
    <dgm:cxn modelId="{345561E8-6714-4A7E-891B-DD58C5C071DD}" type="presParOf" srcId="{C4238377-47AE-45AA-85E9-5482EDFAA0AD}" destId="{ED49912B-86B2-4C45-8EC1-4881F025E25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C62E99-F01D-4E19-AC14-18AF1C4C7EF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F882C62-A463-485A-9A95-DBC6731719EF}">
      <dgm:prSet/>
      <dgm:spPr/>
      <dgm:t>
        <a:bodyPr/>
        <a:lstStyle/>
        <a:p>
          <a:r>
            <a:rPr lang="en-US" b="0" i="0"/>
            <a:t>Flexibility and adaptability to changing requirements.</a:t>
          </a:r>
          <a:endParaRPr lang="en-US"/>
        </a:p>
      </dgm:t>
    </dgm:pt>
    <dgm:pt modelId="{CABD1CF9-86AA-4F0C-861E-40DBD31A9A47}" type="parTrans" cxnId="{9CE136B9-EBCC-46B1-873C-5E530C84F642}">
      <dgm:prSet/>
      <dgm:spPr/>
      <dgm:t>
        <a:bodyPr/>
        <a:lstStyle/>
        <a:p>
          <a:endParaRPr lang="en-US"/>
        </a:p>
      </dgm:t>
    </dgm:pt>
    <dgm:pt modelId="{EED75CA9-96D6-4C77-A8E7-D755A603A366}" type="sibTrans" cxnId="{9CE136B9-EBCC-46B1-873C-5E530C84F642}">
      <dgm:prSet/>
      <dgm:spPr/>
      <dgm:t>
        <a:bodyPr/>
        <a:lstStyle/>
        <a:p>
          <a:endParaRPr lang="en-US"/>
        </a:p>
      </dgm:t>
    </dgm:pt>
    <dgm:pt modelId="{28AACAA2-FC30-426A-8973-D1EDD8A82C63}">
      <dgm:prSet/>
      <dgm:spPr/>
      <dgm:t>
        <a:bodyPr/>
        <a:lstStyle/>
        <a:p>
          <a:r>
            <a:rPr lang="en-US" b="0" i="0"/>
            <a:t>Continuous feedback and customer collaboration.</a:t>
          </a:r>
          <a:endParaRPr lang="en-US"/>
        </a:p>
      </dgm:t>
    </dgm:pt>
    <dgm:pt modelId="{B2AB9444-0B4B-431E-BA45-2544AD9AA4F0}" type="parTrans" cxnId="{CF753448-3E52-4A01-9D2D-83D7F4B75F4A}">
      <dgm:prSet/>
      <dgm:spPr/>
      <dgm:t>
        <a:bodyPr/>
        <a:lstStyle/>
        <a:p>
          <a:endParaRPr lang="en-US"/>
        </a:p>
      </dgm:t>
    </dgm:pt>
    <dgm:pt modelId="{900B2326-5159-49D2-A2E2-A8BA2486D580}" type="sibTrans" cxnId="{CF753448-3E52-4A01-9D2D-83D7F4B75F4A}">
      <dgm:prSet/>
      <dgm:spPr/>
      <dgm:t>
        <a:bodyPr/>
        <a:lstStyle/>
        <a:p>
          <a:endParaRPr lang="en-US"/>
        </a:p>
      </dgm:t>
    </dgm:pt>
    <dgm:pt modelId="{7F2E8AF8-7894-4017-AEFD-DFD41BE052B2}">
      <dgm:prSet/>
      <dgm:spPr/>
      <dgm:t>
        <a:bodyPr/>
        <a:lstStyle/>
        <a:p>
          <a:r>
            <a:rPr lang="en-US" b="0" i="0"/>
            <a:t>Transparency and visibility into the project progress.</a:t>
          </a:r>
          <a:endParaRPr lang="en-US"/>
        </a:p>
      </dgm:t>
    </dgm:pt>
    <dgm:pt modelId="{19FB34B0-8119-41CC-A515-1187A6CA3B4F}" type="parTrans" cxnId="{149537C1-1E8C-41C7-93CA-706E0B1234E2}">
      <dgm:prSet/>
      <dgm:spPr/>
      <dgm:t>
        <a:bodyPr/>
        <a:lstStyle/>
        <a:p>
          <a:endParaRPr lang="en-US"/>
        </a:p>
      </dgm:t>
    </dgm:pt>
    <dgm:pt modelId="{D82D846F-4587-4A16-83F1-73E7BC7FBDC1}" type="sibTrans" cxnId="{149537C1-1E8C-41C7-93CA-706E0B1234E2}">
      <dgm:prSet/>
      <dgm:spPr/>
      <dgm:t>
        <a:bodyPr/>
        <a:lstStyle/>
        <a:p>
          <a:endParaRPr lang="en-US"/>
        </a:p>
      </dgm:t>
    </dgm:pt>
    <dgm:pt modelId="{8018859A-7759-4C36-A702-3CC87A06BBE8}">
      <dgm:prSet/>
      <dgm:spPr/>
      <dgm:t>
        <a:bodyPr/>
        <a:lstStyle/>
        <a:p>
          <a:r>
            <a:rPr lang="en-US" b="0" i="0"/>
            <a:t>Faster delivery of valuable software increments.</a:t>
          </a:r>
          <a:endParaRPr lang="en-US"/>
        </a:p>
      </dgm:t>
    </dgm:pt>
    <dgm:pt modelId="{71EF748F-8568-46A9-8B03-D2C339EF2BD5}" type="parTrans" cxnId="{D4147E00-A6D8-48AA-BF3B-18748170EDE6}">
      <dgm:prSet/>
      <dgm:spPr/>
      <dgm:t>
        <a:bodyPr/>
        <a:lstStyle/>
        <a:p>
          <a:endParaRPr lang="en-US"/>
        </a:p>
      </dgm:t>
    </dgm:pt>
    <dgm:pt modelId="{D7F4F537-4367-42B8-B770-93E65CD70B1D}" type="sibTrans" cxnId="{D4147E00-A6D8-48AA-BF3B-18748170EDE6}">
      <dgm:prSet/>
      <dgm:spPr/>
      <dgm:t>
        <a:bodyPr/>
        <a:lstStyle/>
        <a:p>
          <a:endParaRPr lang="en-US"/>
        </a:p>
      </dgm:t>
    </dgm:pt>
    <dgm:pt modelId="{098C6955-2C05-4E0E-84B1-66DEB87DF253}" type="pres">
      <dgm:prSet presAssocID="{27C62E99-F01D-4E19-AC14-18AF1C4C7EF9}" presName="root" presStyleCnt="0">
        <dgm:presLayoutVars>
          <dgm:dir/>
          <dgm:resizeHandles val="exact"/>
        </dgm:presLayoutVars>
      </dgm:prSet>
      <dgm:spPr/>
    </dgm:pt>
    <dgm:pt modelId="{FFFB3F71-FCA6-41A6-83FE-15EFCE1CE3BE}" type="pres">
      <dgm:prSet presAssocID="{27C62E99-F01D-4E19-AC14-18AF1C4C7EF9}" presName="container" presStyleCnt="0">
        <dgm:presLayoutVars>
          <dgm:dir/>
          <dgm:resizeHandles val="exact"/>
        </dgm:presLayoutVars>
      </dgm:prSet>
      <dgm:spPr/>
    </dgm:pt>
    <dgm:pt modelId="{C2563AD8-DA54-48AB-BCEE-9226C663866C}" type="pres">
      <dgm:prSet presAssocID="{7F882C62-A463-485A-9A95-DBC6731719EF}" presName="compNode" presStyleCnt="0"/>
      <dgm:spPr/>
    </dgm:pt>
    <dgm:pt modelId="{FB296202-3504-4784-BF0A-4BBFFCB7D56D}" type="pres">
      <dgm:prSet presAssocID="{7F882C62-A463-485A-9A95-DBC6731719EF}" presName="iconBgRect" presStyleLbl="bgShp" presStyleIdx="0" presStyleCnt="4"/>
      <dgm:spPr/>
    </dgm:pt>
    <dgm:pt modelId="{9B225512-E83F-4DFD-A094-F30A8C95C2EB}" type="pres">
      <dgm:prSet presAssocID="{7F882C62-A463-485A-9A95-DBC6731719E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FB6D9B62-A391-48A7-B2DE-D0E47487640E}" type="pres">
      <dgm:prSet presAssocID="{7F882C62-A463-485A-9A95-DBC6731719EF}" presName="spaceRect" presStyleCnt="0"/>
      <dgm:spPr/>
    </dgm:pt>
    <dgm:pt modelId="{3058EA54-3B1C-4387-A827-5FBEF54DD4E0}" type="pres">
      <dgm:prSet presAssocID="{7F882C62-A463-485A-9A95-DBC6731719EF}" presName="textRect" presStyleLbl="revTx" presStyleIdx="0" presStyleCnt="4">
        <dgm:presLayoutVars>
          <dgm:chMax val="1"/>
          <dgm:chPref val="1"/>
        </dgm:presLayoutVars>
      </dgm:prSet>
      <dgm:spPr/>
    </dgm:pt>
    <dgm:pt modelId="{C0B65B59-20E4-4D5A-9117-B3E05ECAAA1A}" type="pres">
      <dgm:prSet presAssocID="{EED75CA9-96D6-4C77-A8E7-D755A603A366}" presName="sibTrans" presStyleLbl="sibTrans2D1" presStyleIdx="0" presStyleCnt="0"/>
      <dgm:spPr/>
    </dgm:pt>
    <dgm:pt modelId="{7E77EB46-D3CF-40F0-9786-3B68A623D591}" type="pres">
      <dgm:prSet presAssocID="{28AACAA2-FC30-426A-8973-D1EDD8A82C63}" presName="compNode" presStyleCnt="0"/>
      <dgm:spPr/>
    </dgm:pt>
    <dgm:pt modelId="{378E4EE3-3C18-4972-905A-BDA953B8F3D8}" type="pres">
      <dgm:prSet presAssocID="{28AACAA2-FC30-426A-8973-D1EDD8A82C63}" presName="iconBgRect" presStyleLbl="bgShp" presStyleIdx="1" presStyleCnt="4"/>
      <dgm:spPr/>
    </dgm:pt>
    <dgm:pt modelId="{93B5CFA6-3818-4F6E-8697-09EC20A61F32}" type="pres">
      <dgm:prSet presAssocID="{28AACAA2-FC30-426A-8973-D1EDD8A82C6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60828C51-90F7-4800-BF36-793C4DFC9DB6}" type="pres">
      <dgm:prSet presAssocID="{28AACAA2-FC30-426A-8973-D1EDD8A82C63}" presName="spaceRect" presStyleCnt="0"/>
      <dgm:spPr/>
    </dgm:pt>
    <dgm:pt modelId="{4A5EFB3B-812D-4EC1-9722-44B7908828EC}" type="pres">
      <dgm:prSet presAssocID="{28AACAA2-FC30-426A-8973-D1EDD8A82C63}" presName="textRect" presStyleLbl="revTx" presStyleIdx="1" presStyleCnt="4">
        <dgm:presLayoutVars>
          <dgm:chMax val="1"/>
          <dgm:chPref val="1"/>
        </dgm:presLayoutVars>
      </dgm:prSet>
      <dgm:spPr/>
    </dgm:pt>
    <dgm:pt modelId="{205CA69F-95B3-4782-85B3-E66CA8CA7ADF}" type="pres">
      <dgm:prSet presAssocID="{900B2326-5159-49D2-A2E2-A8BA2486D580}" presName="sibTrans" presStyleLbl="sibTrans2D1" presStyleIdx="0" presStyleCnt="0"/>
      <dgm:spPr/>
    </dgm:pt>
    <dgm:pt modelId="{172285E9-25A3-4631-A121-B2E1B83035E6}" type="pres">
      <dgm:prSet presAssocID="{7F2E8AF8-7894-4017-AEFD-DFD41BE052B2}" presName="compNode" presStyleCnt="0"/>
      <dgm:spPr/>
    </dgm:pt>
    <dgm:pt modelId="{0433C875-79AE-4C74-92C2-79BCEFD17927}" type="pres">
      <dgm:prSet presAssocID="{7F2E8AF8-7894-4017-AEFD-DFD41BE052B2}" presName="iconBgRect" presStyleLbl="bgShp" presStyleIdx="2" presStyleCnt="4"/>
      <dgm:spPr/>
    </dgm:pt>
    <dgm:pt modelId="{C718FC14-439E-4317-A127-0989ACE27FD1}" type="pres">
      <dgm:prSet presAssocID="{7F2E8AF8-7894-4017-AEFD-DFD41BE052B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76940E81-7597-4390-AB97-5730E64A3D73}" type="pres">
      <dgm:prSet presAssocID="{7F2E8AF8-7894-4017-AEFD-DFD41BE052B2}" presName="spaceRect" presStyleCnt="0"/>
      <dgm:spPr/>
    </dgm:pt>
    <dgm:pt modelId="{0475D806-AD5E-40A6-9F85-92ABA3155712}" type="pres">
      <dgm:prSet presAssocID="{7F2E8AF8-7894-4017-AEFD-DFD41BE052B2}" presName="textRect" presStyleLbl="revTx" presStyleIdx="2" presStyleCnt="4">
        <dgm:presLayoutVars>
          <dgm:chMax val="1"/>
          <dgm:chPref val="1"/>
        </dgm:presLayoutVars>
      </dgm:prSet>
      <dgm:spPr/>
    </dgm:pt>
    <dgm:pt modelId="{F99EF146-2FB0-43C4-8595-E3981F6084B5}" type="pres">
      <dgm:prSet presAssocID="{D82D846F-4587-4A16-83F1-73E7BC7FBDC1}" presName="sibTrans" presStyleLbl="sibTrans2D1" presStyleIdx="0" presStyleCnt="0"/>
      <dgm:spPr/>
    </dgm:pt>
    <dgm:pt modelId="{ADCFE5E9-CA16-4D64-B676-7CD4F3A6AB63}" type="pres">
      <dgm:prSet presAssocID="{8018859A-7759-4C36-A702-3CC87A06BBE8}" presName="compNode" presStyleCnt="0"/>
      <dgm:spPr/>
    </dgm:pt>
    <dgm:pt modelId="{10564523-C5A6-48A4-9256-F74DB06B8BD5}" type="pres">
      <dgm:prSet presAssocID="{8018859A-7759-4C36-A702-3CC87A06BBE8}" presName="iconBgRect" presStyleLbl="bgShp" presStyleIdx="3" presStyleCnt="4"/>
      <dgm:spPr/>
    </dgm:pt>
    <dgm:pt modelId="{63E9B320-A730-410B-9030-5B0D7A9B4671}" type="pres">
      <dgm:prSet presAssocID="{8018859A-7759-4C36-A702-3CC87A06BBE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60AC8317-2D8F-4CB0-84FE-682F065347E6}" type="pres">
      <dgm:prSet presAssocID="{8018859A-7759-4C36-A702-3CC87A06BBE8}" presName="spaceRect" presStyleCnt="0"/>
      <dgm:spPr/>
    </dgm:pt>
    <dgm:pt modelId="{AE4B45C5-F0CE-488A-BDF3-ACE80A2FDF21}" type="pres">
      <dgm:prSet presAssocID="{8018859A-7759-4C36-A702-3CC87A06BBE8}" presName="textRect" presStyleLbl="revTx" presStyleIdx="3" presStyleCnt="4">
        <dgm:presLayoutVars>
          <dgm:chMax val="1"/>
          <dgm:chPref val="1"/>
        </dgm:presLayoutVars>
      </dgm:prSet>
      <dgm:spPr/>
    </dgm:pt>
  </dgm:ptLst>
  <dgm:cxnLst>
    <dgm:cxn modelId="{D4147E00-A6D8-48AA-BF3B-18748170EDE6}" srcId="{27C62E99-F01D-4E19-AC14-18AF1C4C7EF9}" destId="{8018859A-7759-4C36-A702-3CC87A06BBE8}" srcOrd="3" destOrd="0" parTransId="{71EF748F-8568-46A9-8B03-D2C339EF2BD5}" sibTransId="{D7F4F537-4367-42B8-B770-93E65CD70B1D}"/>
    <dgm:cxn modelId="{CF753448-3E52-4A01-9D2D-83D7F4B75F4A}" srcId="{27C62E99-F01D-4E19-AC14-18AF1C4C7EF9}" destId="{28AACAA2-FC30-426A-8973-D1EDD8A82C63}" srcOrd="1" destOrd="0" parTransId="{B2AB9444-0B4B-431E-BA45-2544AD9AA4F0}" sibTransId="{900B2326-5159-49D2-A2E2-A8BA2486D580}"/>
    <dgm:cxn modelId="{6881F74A-09DB-44FE-9516-BFAB02E3A652}" type="presOf" srcId="{28AACAA2-FC30-426A-8973-D1EDD8A82C63}" destId="{4A5EFB3B-812D-4EC1-9722-44B7908828EC}" srcOrd="0" destOrd="0" presId="urn:microsoft.com/office/officeart/2018/2/layout/IconCircleList"/>
    <dgm:cxn modelId="{64C1F852-0A85-44A1-A8A5-F978953F9752}" type="presOf" srcId="{7F882C62-A463-485A-9A95-DBC6731719EF}" destId="{3058EA54-3B1C-4387-A827-5FBEF54DD4E0}" srcOrd="0" destOrd="0" presId="urn:microsoft.com/office/officeart/2018/2/layout/IconCircleList"/>
    <dgm:cxn modelId="{64B1B559-0D14-4C6F-B82A-1A3A2C434B68}" type="presOf" srcId="{8018859A-7759-4C36-A702-3CC87A06BBE8}" destId="{AE4B45C5-F0CE-488A-BDF3-ACE80A2FDF21}" srcOrd="0" destOrd="0" presId="urn:microsoft.com/office/officeart/2018/2/layout/IconCircleList"/>
    <dgm:cxn modelId="{6A1C1681-5F35-4C3A-AA90-DA5D04D4261D}" type="presOf" srcId="{900B2326-5159-49D2-A2E2-A8BA2486D580}" destId="{205CA69F-95B3-4782-85B3-E66CA8CA7ADF}" srcOrd="0" destOrd="0" presId="urn:microsoft.com/office/officeart/2018/2/layout/IconCircleList"/>
    <dgm:cxn modelId="{9CE136B9-EBCC-46B1-873C-5E530C84F642}" srcId="{27C62E99-F01D-4E19-AC14-18AF1C4C7EF9}" destId="{7F882C62-A463-485A-9A95-DBC6731719EF}" srcOrd="0" destOrd="0" parTransId="{CABD1CF9-86AA-4F0C-861E-40DBD31A9A47}" sibTransId="{EED75CA9-96D6-4C77-A8E7-D755A603A366}"/>
    <dgm:cxn modelId="{149537C1-1E8C-41C7-93CA-706E0B1234E2}" srcId="{27C62E99-F01D-4E19-AC14-18AF1C4C7EF9}" destId="{7F2E8AF8-7894-4017-AEFD-DFD41BE052B2}" srcOrd="2" destOrd="0" parTransId="{19FB34B0-8119-41CC-A515-1187A6CA3B4F}" sibTransId="{D82D846F-4587-4A16-83F1-73E7BC7FBDC1}"/>
    <dgm:cxn modelId="{FCF99DC1-06A5-47B6-B4F2-3C0D1C370641}" type="presOf" srcId="{27C62E99-F01D-4E19-AC14-18AF1C4C7EF9}" destId="{098C6955-2C05-4E0E-84B1-66DEB87DF253}" srcOrd="0" destOrd="0" presId="urn:microsoft.com/office/officeart/2018/2/layout/IconCircleList"/>
    <dgm:cxn modelId="{D11D10C2-00F8-4A20-BCD3-92E73049F6B2}" type="presOf" srcId="{EED75CA9-96D6-4C77-A8E7-D755A603A366}" destId="{C0B65B59-20E4-4D5A-9117-B3E05ECAAA1A}" srcOrd="0" destOrd="0" presId="urn:microsoft.com/office/officeart/2018/2/layout/IconCircleList"/>
    <dgm:cxn modelId="{A519E1E7-825B-43D9-BB84-2C2A8AF9A6C1}" type="presOf" srcId="{7F2E8AF8-7894-4017-AEFD-DFD41BE052B2}" destId="{0475D806-AD5E-40A6-9F85-92ABA3155712}" srcOrd="0" destOrd="0" presId="urn:microsoft.com/office/officeart/2018/2/layout/IconCircleList"/>
    <dgm:cxn modelId="{BA208FFA-8760-480E-8662-61F3AD91AB82}" type="presOf" srcId="{D82D846F-4587-4A16-83F1-73E7BC7FBDC1}" destId="{F99EF146-2FB0-43C4-8595-E3981F6084B5}" srcOrd="0" destOrd="0" presId="urn:microsoft.com/office/officeart/2018/2/layout/IconCircleList"/>
    <dgm:cxn modelId="{5B91DA2D-E3BC-4C46-89D0-AA8C8E555C43}" type="presParOf" srcId="{098C6955-2C05-4E0E-84B1-66DEB87DF253}" destId="{FFFB3F71-FCA6-41A6-83FE-15EFCE1CE3BE}" srcOrd="0" destOrd="0" presId="urn:microsoft.com/office/officeart/2018/2/layout/IconCircleList"/>
    <dgm:cxn modelId="{962DAAB6-8E3B-4B5F-8EB1-17D7AEF9CC17}" type="presParOf" srcId="{FFFB3F71-FCA6-41A6-83FE-15EFCE1CE3BE}" destId="{C2563AD8-DA54-48AB-BCEE-9226C663866C}" srcOrd="0" destOrd="0" presId="urn:microsoft.com/office/officeart/2018/2/layout/IconCircleList"/>
    <dgm:cxn modelId="{33DE27BB-A6A0-46D9-A243-584D005FB8AA}" type="presParOf" srcId="{C2563AD8-DA54-48AB-BCEE-9226C663866C}" destId="{FB296202-3504-4784-BF0A-4BBFFCB7D56D}" srcOrd="0" destOrd="0" presId="urn:microsoft.com/office/officeart/2018/2/layout/IconCircleList"/>
    <dgm:cxn modelId="{C0A3F639-EBD3-4E73-9D66-4B585120B0C9}" type="presParOf" srcId="{C2563AD8-DA54-48AB-BCEE-9226C663866C}" destId="{9B225512-E83F-4DFD-A094-F30A8C95C2EB}" srcOrd="1" destOrd="0" presId="urn:microsoft.com/office/officeart/2018/2/layout/IconCircleList"/>
    <dgm:cxn modelId="{F6C3E4F0-2F1E-4B03-A39D-E7BCD893351A}" type="presParOf" srcId="{C2563AD8-DA54-48AB-BCEE-9226C663866C}" destId="{FB6D9B62-A391-48A7-B2DE-D0E47487640E}" srcOrd="2" destOrd="0" presId="urn:microsoft.com/office/officeart/2018/2/layout/IconCircleList"/>
    <dgm:cxn modelId="{409AEE35-C230-44BD-8228-8910E3C6051F}" type="presParOf" srcId="{C2563AD8-DA54-48AB-BCEE-9226C663866C}" destId="{3058EA54-3B1C-4387-A827-5FBEF54DD4E0}" srcOrd="3" destOrd="0" presId="urn:microsoft.com/office/officeart/2018/2/layout/IconCircleList"/>
    <dgm:cxn modelId="{6E73E035-3100-4223-83D3-30402AF93E03}" type="presParOf" srcId="{FFFB3F71-FCA6-41A6-83FE-15EFCE1CE3BE}" destId="{C0B65B59-20E4-4D5A-9117-B3E05ECAAA1A}" srcOrd="1" destOrd="0" presId="urn:microsoft.com/office/officeart/2018/2/layout/IconCircleList"/>
    <dgm:cxn modelId="{4CB488BF-A0BE-48F0-8D37-B2CC2BA63348}" type="presParOf" srcId="{FFFB3F71-FCA6-41A6-83FE-15EFCE1CE3BE}" destId="{7E77EB46-D3CF-40F0-9786-3B68A623D591}" srcOrd="2" destOrd="0" presId="urn:microsoft.com/office/officeart/2018/2/layout/IconCircleList"/>
    <dgm:cxn modelId="{C9966880-029D-4753-89BC-2C76ABEBE501}" type="presParOf" srcId="{7E77EB46-D3CF-40F0-9786-3B68A623D591}" destId="{378E4EE3-3C18-4972-905A-BDA953B8F3D8}" srcOrd="0" destOrd="0" presId="urn:microsoft.com/office/officeart/2018/2/layout/IconCircleList"/>
    <dgm:cxn modelId="{C149D7ED-D320-4C0A-A6B7-E63D9630010F}" type="presParOf" srcId="{7E77EB46-D3CF-40F0-9786-3B68A623D591}" destId="{93B5CFA6-3818-4F6E-8697-09EC20A61F32}" srcOrd="1" destOrd="0" presId="urn:microsoft.com/office/officeart/2018/2/layout/IconCircleList"/>
    <dgm:cxn modelId="{DC23AFF8-BFB1-412A-9E51-9938B894A46A}" type="presParOf" srcId="{7E77EB46-D3CF-40F0-9786-3B68A623D591}" destId="{60828C51-90F7-4800-BF36-793C4DFC9DB6}" srcOrd="2" destOrd="0" presId="urn:microsoft.com/office/officeart/2018/2/layout/IconCircleList"/>
    <dgm:cxn modelId="{60E64D4E-E8C3-4CF4-8DBB-E150A57B66AB}" type="presParOf" srcId="{7E77EB46-D3CF-40F0-9786-3B68A623D591}" destId="{4A5EFB3B-812D-4EC1-9722-44B7908828EC}" srcOrd="3" destOrd="0" presId="urn:microsoft.com/office/officeart/2018/2/layout/IconCircleList"/>
    <dgm:cxn modelId="{360685F6-ADB3-4A70-BF4B-F5BEF1BE9A8B}" type="presParOf" srcId="{FFFB3F71-FCA6-41A6-83FE-15EFCE1CE3BE}" destId="{205CA69F-95B3-4782-85B3-E66CA8CA7ADF}" srcOrd="3" destOrd="0" presId="urn:microsoft.com/office/officeart/2018/2/layout/IconCircleList"/>
    <dgm:cxn modelId="{10E8E4DA-CA5B-4AA9-80C0-9BB68B801A3C}" type="presParOf" srcId="{FFFB3F71-FCA6-41A6-83FE-15EFCE1CE3BE}" destId="{172285E9-25A3-4631-A121-B2E1B83035E6}" srcOrd="4" destOrd="0" presId="urn:microsoft.com/office/officeart/2018/2/layout/IconCircleList"/>
    <dgm:cxn modelId="{800EAEBD-646F-4FF8-9B45-B259796DFBCD}" type="presParOf" srcId="{172285E9-25A3-4631-A121-B2E1B83035E6}" destId="{0433C875-79AE-4C74-92C2-79BCEFD17927}" srcOrd="0" destOrd="0" presId="urn:microsoft.com/office/officeart/2018/2/layout/IconCircleList"/>
    <dgm:cxn modelId="{2EEC1CFD-498A-4697-B4E8-8B5E1A41D044}" type="presParOf" srcId="{172285E9-25A3-4631-A121-B2E1B83035E6}" destId="{C718FC14-439E-4317-A127-0989ACE27FD1}" srcOrd="1" destOrd="0" presId="urn:microsoft.com/office/officeart/2018/2/layout/IconCircleList"/>
    <dgm:cxn modelId="{5E7FD9F7-3214-4DD5-B39B-DF3C0937997A}" type="presParOf" srcId="{172285E9-25A3-4631-A121-B2E1B83035E6}" destId="{76940E81-7597-4390-AB97-5730E64A3D73}" srcOrd="2" destOrd="0" presId="urn:microsoft.com/office/officeart/2018/2/layout/IconCircleList"/>
    <dgm:cxn modelId="{A6BEC78D-8C17-488C-95CE-3CF21C70C335}" type="presParOf" srcId="{172285E9-25A3-4631-A121-B2E1B83035E6}" destId="{0475D806-AD5E-40A6-9F85-92ABA3155712}" srcOrd="3" destOrd="0" presId="urn:microsoft.com/office/officeart/2018/2/layout/IconCircleList"/>
    <dgm:cxn modelId="{9C2BBBA2-198B-4A65-B01A-1FAEBDE27D3A}" type="presParOf" srcId="{FFFB3F71-FCA6-41A6-83FE-15EFCE1CE3BE}" destId="{F99EF146-2FB0-43C4-8595-E3981F6084B5}" srcOrd="5" destOrd="0" presId="urn:microsoft.com/office/officeart/2018/2/layout/IconCircleList"/>
    <dgm:cxn modelId="{0190AEEF-DCA5-4A95-85C0-AF16253A0DE4}" type="presParOf" srcId="{FFFB3F71-FCA6-41A6-83FE-15EFCE1CE3BE}" destId="{ADCFE5E9-CA16-4D64-B676-7CD4F3A6AB63}" srcOrd="6" destOrd="0" presId="urn:microsoft.com/office/officeart/2018/2/layout/IconCircleList"/>
    <dgm:cxn modelId="{A43FF8DB-B3E6-4295-AA96-6B4270D805EB}" type="presParOf" srcId="{ADCFE5E9-CA16-4D64-B676-7CD4F3A6AB63}" destId="{10564523-C5A6-48A4-9256-F74DB06B8BD5}" srcOrd="0" destOrd="0" presId="urn:microsoft.com/office/officeart/2018/2/layout/IconCircleList"/>
    <dgm:cxn modelId="{779089BC-0D23-4C80-A985-74FFE8645AF9}" type="presParOf" srcId="{ADCFE5E9-CA16-4D64-B676-7CD4F3A6AB63}" destId="{63E9B320-A730-410B-9030-5B0D7A9B4671}" srcOrd="1" destOrd="0" presId="urn:microsoft.com/office/officeart/2018/2/layout/IconCircleList"/>
    <dgm:cxn modelId="{1C9C1EB7-59CE-4D19-89E7-8123157DD2FA}" type="presParOf" srcId="{ADCFE5E9-CA16-4D64-B676-7CD4F3A6AB63}" destId="{60AC8317-2D8F-4CB0-84FE-682F065347E6}" srcOrd="2" destOrd="0" presId="urn:microsoft.com/office/officeart/2018/2/layout/IconCircleList"/>
    <dgm:cxn modelId="{4043D026-39FC-412E-ADB0-2FD6593A697C}" type="presParOf" srcId="{ADCFE5E9-CA16-4D64-B676-7CD4F3A6AB63}" destId="{AE4B45C5-F0CE-488A-BDF3-ACE80A2FDF2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1AF4C-A5AB-4775-B3D8-6A678FEFC559}">
      <dsp:nvSpPr>
        <dsp:cNvPr id="0" name=""/>
        <dsp:cNvSpPr/>
      </dsp:nvSpPr>
      <dsp:spPr>
        <a:xfrm>
          <a:off x="0" y="0"/>
          <a:ext cx="8776335" cy="107746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Times New Roman" panose="02020603050405020304" pitchFamily="18" charset="0"/>
              <a:cs typeface="Times New Roman" panose="02020603050405020304" pitchFamily="18" charset="0"/>
            </a:rPr>
            <a:t>Product Owner - The Product Owner is responsible for the product vision and backlog. They work with the development team to prioritize the backlog and ensure that the team is delivering the right features.</a:t>
          </a:r>
          <a:endParaRPr lang="en-US" sz="2000" kern="1200" dirty="0">
            <a:latin typeface="Times New Roman" panose="02020603050405020304" pitchFamily="18" charset="0"/>
            <a:cs typeface="Times New Roman" panose="02020603050405020304" pitchFamily="18" charset="0"/>
          </a:endParaRPr>
        </a:p>
      </dsp:txBody>
      <dsp:txXfrm>
        <a:off x="31558" y="31558"/>
        <a:ext cx="7613663" cy="1014351"/>
      </dsp:txXfrm>
    </dsp:sp>
    <dsp:sp modelId="{60B0AB99-E4EB-4755-999D-9BC56E5AF7AD}">
      <dsp:nvSpPr>
        <dsp:cNvPr id="0" name=""/>
        <dsp:cNvSpPr/>
      </dsp:nvSpPr>
      <dsp:spPr>
        <a:xfrm>
          <a:off x="774382" y="1257045"/>
          <a:ext cx="8776335" cy="107746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latin typeface="Times New Roman" panose="02020603050405020304" pitchFamily="18" charset="0"/>
              <a:cs typeface="Times New Roman" panose="02020603050405020304" pitchFamily="18" charset="0"/>
            </a:rPr>
            <a:t>Scrum Master - The Scrum Master is responsible for facilitating the Scrum process and removing impediments to the team's progress. They also help the team to adopt an agile mindset and practices.</a:t>
          </a:r>
          <a:endParaRPr lang="en-US" sz="2000" kern="1200">
            <a:latin typeface="Times New Roman" panose="02020603050405020304" pitchFamily="18" charset="0"/>
            <a:cs typeface="Times New Roman" panose="02020603050405020304" pitchFamily="18" charset="0"/>
          </a:endParaRPr>
        </a:p>
      </dsp:txBody>
      <dsp:txXfrm>
        <a:off x="805940" y="1288603"/>
        <a:ext cx="7238482" cy="1014351"/>
      </dsp:txXfrm>
    </dsp:sp>
    <dsp:sp modelId="{E36E3058-F9A5-4AF5-9694-9BF21FB9C4FF}">
      <dsp:nvSpPr>
        <dsp:cNvPr id="0" name=""/>
        <dsp:cNvSpPr/>
      </dsp:nvSpPr>
      <dsp:spPr>
        <a:xfrm>
          <a:off x="1548764" y="2514091"/>
          <a:ext cx="8776335" cy="107746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latin typeface="Times New Roman" panose="02020603050405020304" pitchFamily="18" charset="0"/>
              <a:cs typeface="Times New Roman" panose="02020603050405020304" pitchFamily="18" charset="0"/>
            </a:rPr>
            <a:t>Development Team - The Development Team is responsible for building the product. They work together to plan, design, implement, and test the product.</a:t>
          </a:r>
          <a:endParaRPr lang="en-US" sz="2000" kern="1200">
            <a:latin typeface="Times New Roman" panose="02020603050405020304" pitchFamily="18" charset="0"/>
            <a:cs typeface="Times New Roman" panose="02020603050405020304" pitchFamily="18" charset="0"/>
          </a:endParaRPr>
        </a:p>
      </dsp:txBody>
      <dsp:txXfrm>
        <a:off x="1580322" y="2545649"/>
        <a:ext cx="7238482" cy="1014351"/>
      </dsp:txXfrm>
    </dsp:sp>
    <dsp:sp modelId="{3BD6ACB9-8656-4B23-9FBB-A6039467AFA8}">
      <dsp:nvSpPr>
        <dsp:cNvPr id="0" name=""/>
        <dsp:cNvSpPr/>
      </dsp:nvSpPr>
      <dsp:spPr>
        <a:xfrm>
          <a:off x="8075980" y="817079"/>
          <a:ext cx="700354" cy="70035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33560" y="817079"/>
        <a:ext cx="385194" cy="527016"/>
      </dsp:txXfrm>
    </dsp:sp>
    <dsp:sp modelId="{3B6CD707-5351-4983-914E-1B41AD518834}">
      <dsp:nvSpPr>
        <dsp:cNvPr id="0" name=""/>
        <dsp:cNvSpPr/>
      </dsp:nvSpPr>
      <dsp:spPr>
        <a:xfrm>
          <a:off x="8850363" y="2066942"/>
          <a:ext cx="700354" cy="700354"/>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07943" y="2066942"/>
        <a:ext cx="385194" cy="527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079E18-EB10-4BDA-AD45-D8E01E7DA74C}">
      <dsp:nvSpPr>
        <dsp:cNvPr id="0" name=""/>
        <dsp:cNvSpPr/>
      </dsp:nvSpPr>
      <dsp:spPr>
        <a:xfrm>
          <a:off x="0" y="438"/>
          <a:ext cx="10325100" cy="102590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6356E5-5988-4E4A-8AEB-E3BEFBCC9E0F}">
      <dsp:nvSpPr>
        <dsp:cNvPr id="0" name=""/>
        <dsp:cNvSpPr/>
      </dsp:nvSpPr>
      <dsp:spPr>
        <a:xfrm>
          <a:off x="310337" y="231267"/>
          <a:ext cx="564250" cy="564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418B64-D080-4F10-A974-167CB68D9748}">
      <dsp:nvSpPr>
        <dsp:cNvPr id="0" name=""/>
        <dsp:cNvSpPr/>
      </dsp:nvSpPr>
      <dsp:spPr>
        <a:xfrm>
          <a:off x="1184925" y="438"/>
          <a:ext cx="9140174" cy="102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75" tIns="108575" rIns="108575" bIns="108575" numCol="1" spcCol="1270" anchor="ctr" anchorCtr="0">
          <a:noAutofit/>
        </a:bodyPr>
        <a:lstStyle/>
        <a:p>
          <a:pPr marL="0" lvl="0" indent="0" algn="l" defTabSz="800100">
            <a:lnSpc>
              <a:spcPct val="90000"/>
            </a:lnSpc>
            <a:spcBef>
              <a:spcPct val="0"/>
            </a:spcBef>
            <a:spcAft>
              <a:spcPct val="35000"/>
            </a:spcAft>
            <a:buNone/>
          </a:pPr>
          <a:r>
            <a:rPr lang="en-US" sz="1800" b="0" i="0" kern="1200">
              <a:latin typeface="Times New Roman" panose="02020603050405020304" pitchFamily="18" charset="0"/>
              <a:cs typeface="Times New Roman" panose="02020603050405020304" pitchFamily="18" charset="0"/>
            </a:rPr>
            <a:t>Product Backlog - The Product Backlog is a list of all the features that the product should have. The Product Owner is responsible for prioritizing the Product Backlog.</a:t>
          </a:r>
          <a:endParaRPr lang="en-US" sz="1800" kern="1200">
            <a:latin typeface="Times New Roman" panose="02020603050405020304" pitchFamily="18" charset="0"/>
            <a:cs typeface="Times New Roman" panose="02020603050405020304" pitchFamily="18" charset="0"/>
          </a:endParaRPr>
        </a:p>
      </dsp:txBody>
      <dsp:txXfrm>
        <a:off x="1184925" y="438"/>
        <a:ext cx="9140174" cy="1025909"/>
      </dsp:txXfrm>
    </dsp:sp>
    <dsp:sp modelId="{EC5A78BC-B184-412C-AAB4-C1C7660FF2CC}">
      <dsp:nvSpPr>
        <dsp:cNvPr id="0" name=""/>
        <dsp:cNvSpPr/>
      </dsp:nvSpPr>
      <dsp:spPr>
        <a:xfrm>
          <a:off x="0" y="1282824"/>
          <a:ext cx="10325100" cy="102590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4EDB63-90F3-4E63-87C9-9D369765DDF1}">
      <dsp:nvSpPr>
        <dsp:cNvPr id="0" name=""/>
        <dsp:cNvSpPr/>
      </dsp:nvSpPr>
      <dsp:spPr>
        <a:xfrm>
          <a:off x="310337" y="1513654"/>
          <a:ext cx="564250" cy="564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AB9C6A-413A-45F1-8116-669F9C446D8E}">
      <dsp:nvSpPr>
        <dsp:cNvPr id="0" name=""/>
        <dsp:cNvSpPr/>
      </dsp:nvSpPr>
      <dsp:spPr>
        <a:xfrm>
          <a:off x="1184925" y="1282824"/>
          <a:ext cx="9140174" cy="102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75" tIns="108575" rIns="108575" bIns="108575" numCol="1" spcCol="1270" anchor="ctr" anchorCtr="0">
          <a:noAutofit/>
        </a:bodyPr>
        <a:lstStyle/>
        <a:p>
          <a:pPr marL="0" lvl="0" indent="0" algn="l" defTabSz="800100">
            <a:lnSpc>
              <a:spcPct val="100000"/>
            </a:lnSpc>
            <a:spcBef>
              <a:spcPct val="0"/>
            </a:spcBef>
            <a:spcAft>
              <a:spcPct val="35000"/>
            </a:spcAft>
            <a:buNone/>
          </a:pPr>
          <a:r>
            <a:rPr lang="en-US" sz="1800" b="0" i="0" kern="1200">
              <a:latin typeface="Times New Roman" panose="02020603050405020304" pitchFamily="18" charset="0"/>
              <a:ea typeface="+mn-ea"/>
              <a:cs typeface="Times New Roman" panose="02020603050405020304" pitchFamily="18" charset="0"/>
            </a:rPr>
            <a:t>Sprint Backlog - The Sprint Backlog is a list of the features that the team will work on in the next sprint. The Sprint Backlog is created during the Sprint Planning meeting and is based on the Product Backlog.</a:t>
          </a:r>
        </a:p>
      </dsp:txBody>
      <dsp:txXfrm>
        <a:off x="1184925" y="1282824"/>
        <a:ext cx="9140174" cy="1025909"/>
      </dsp:txXfrm>
    </dsp:sp>
    <dsp:sp modelId="{576531BA-4CCB-4659-B3DD-3062A6F68DA3}">
      <dsp:nvSpPr>
        <dsp:cNvPr id="0" name=""/>
        <dsp:cNvSpPr/>
      </dsp:nvSpPr>
      <dsp:spPr>
        <a:xfrm>
          <a:off x="0" y="2565211"/>
          <a:ext cx="10325100" cy="102590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3ECF61-12D2-4D8A-B82E-F6B97F35619C}">
      <dsp:nvSpPr>
        <dsp:cNvPr id="0" name=""/>
        <dsp:cNvSpPr/>
      </dsp:nvSpPr>
      <dsp:spPr>
        <a:xfrm>
          <a:off x="310337" y="2796040"/>
          <a:ext cx="564250" cy="5642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26B77A-5684-44F4-A509-5CDFDD7584AF}">
      <dsp:nvSpPr>
        <dsp:cNvPr id="0" name=""/>
        <dsp:cNvSpPr/>
      </dsp:nvSpPr>
      <dsp:spPr>
        <a:xfrm>
          <a:off x="1184925" y="2565211"/>
          <a:ext cx="9140174" cy="102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75" tIns="108575" rIns="108575" bIns="108575" numCol="1" spcCol="1270" anchor="ctr" anchorCtr="0">
          <a:noAutofit/>
        </a:bodyPr>
        <a:lstStyle/>
        <a:p>
          <a:pPr marL="0" lvl="0" indent="0" algn="l" defTabSz="800100">
            <a:lnSpc>
              <a:spcPct val="90000"/>
            </a:lnSpc>
            <a:spcBef>
              <a:spcPct val="0"/>
            </a:spcBef>
            <a:spcAft>
              <a:spcPct val="35000"/>
            </a:spcAft>
            <a:buNone/>
          </a:pPr>
          <a:r>
            <a:rPr lang="en-US" sz="1800" b="0" i="0" kern="1200">
              <a:latin typeface="Times New Roman" panose="02020603050405020304" pitchFamily="18" charset="0"/>
              <a:cs typeface="Times New Roman" panose="02020603050405020304" pitchFamily="18" charset="0"/>
            </a:rPr>
            <a:t>Increment - The Increment is the working software that is produced at the end of each sprint. The Increment is the sum of all the work that the team has done in the sprint.</a:t>
          </a:r>
          <a:endParaRPr lang="en-US" sz="1800" kern="1200">
            <a:latin typeface="Times New Roman" panose="02020603050405020304" pitchFamily="18" charset="0"/>
            <a:cs typeface="Times New Roman" panose="02020603050405020304" pitchFamily="18" charset="0"/>
          </a:endParaRPr>
        </a:p>
      </dsp:txBody>
      <dsp:txXfrm>
        <a:off x="1184925" y="2565211"/>
        <a:ext cx="9140174" cy="10259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68C516-0A39-449A-8D63-60F372207158}">
      <dsp:nvSpPr>
        <dsp:cNvPr id="0" name=""/>
        <dsp:cNvSpPr/>
      </dsp:nvSpPr>
      <dsp:spPr>
        <a:xfrm>
          <a:off x="0" y="2945856"/>
          <a:ext cx="10325100" cy="6444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0" i="0" kern="1200"/>
            <a:t>Sprint Retrospective - The Sprint Retrospective is held at the end of each sprint. During the Sprint Retrospective, the team reflects on the sprint and identifies ways to improve the way they work.</a:t>
          </a:r>
          <a:endParaRPr lang="en-US" sz="1200" kern="1200"/>
        </a:p>
      </dsp:txBody>
      <dsp:txXfrm>
        <a:off x="0" y="2945856"/>
        <a:ext cx="10325100" cy="644481"/>
      </dsp:txXfrm>
    </dsp:sp>
    <dsp:sp modelId="{F74EBD7F-7D05-492A-BDC1-9B359557A542}">
      <dsp:nvSpPr>
        <dsp:cNvPr id="0" name=""/>
        <dsp:cNvSpPr/>
      </dsp:nvSpPr>
      <dsp:spPr>
        <a:xfrm rot="10800000">
          <a:off x="0" y="1964311"/>
          <a:ext cx="10325100" cy="99121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0" i="0" kern="1200">
              <a:latin typeface="Times New Roman" panose="02020603050405020304" pitchFamily="18" charset="0"/>
              <a:cs typeface="Times New Roman" panose="02020603050405020304" pitchFamily="18" charset="0"/>
            </a:rPr>
            <a:t>Sprint Review - The Sprint Review is held at the end of each sprint. During the Sprint Review, the team demonstrates the Increment to the stakeholders. The stakeholders provide feedback to the team, which the team can use to improve the product.</a:t>
          </a:r>
          <a:endParaRPr lang="en-US" sz="1200" kern="1200">
            <a:latin typeface="Times New Roman" panose="02020603050405020304" pitchFamily="18" charset="0"/>
            <a:cs typeface="Times New Roman" panose="02020603050405020304" pitchFamily="18" charset="0"/>
          </a:endParaRPr>
        </a:p>
      </dsp:txBody>
      <dsp:txXfrm rot="10800000">
        <a:off x="0" y="1964311"/>
        <a:ext cx="10325100" cy="644060"/>
      </dsp:txXfrm>
    </dsp:sp>
    <dsp:sp modelId="{6F4D4BB3-1BF7-4B43-B0C1-340DFEAB071D}">
      <dsp:nvSpPr>
        <dsp:cNvPr id="0" name=""/>
        <dsp:cNvSpPr/>
      </dsp:nvSpPr>
      <dsp:spPr>
        <a:xfrm rot="10800000">
          <a:off x="0" y="982766"/>
          <a:ext cx="10325100" cy="99121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0" i="0" kern="1200">
              <a:latin typeface="Times New Roman" panose="02020603050405020304" pitchFamily="18" charset="0"/>
              <a:cs typeface="Times New Roman" panose="02020603050405020304" pitchFamily="18" charset="0"/>
            </a:rPr>
            <a:t>Daily Standup - The Daily Standup is a short meeting that is held every day during the sprint. During the Daily Standup, the team members answer three questions:</a:t>
          </a:r>
          <a:endParaRPr lang="en-US" sz="1200" kern="1200">
            <a:latin typeface="Times New Roman" panose="02020603050405020304" pitchFamily="18" charset="0"/>
            <a:cs typeface="Times New Roman" panose="02020603050405020304" pitchFamily="18" charset="0"/>
          </a:endParaRPr>
        </a:p>
      </dsp:txBody>
      <dsp:txXfrm rot="-10800000">
        <a:off x="0" y="982766"/>
        <a:ext cx="10325100" cy="347915"/>
      </dsp:txXfrm>
    </dsp:sp>
    <dsp:sp modelId="{1C6F5531-4743-4622-96D8-2D631A54ED42}">
      <dsp:nvSpPr>
        <dsp:cNvPr id="0" name=""/>
        <dsp:cNvSpPr/>
      </dsp:nvSpPr>
      <dsp:spPr>
        <a:xfrm>
          <a:off x="5041" y="1330681"/>
          <a:ext cx="3438338" cy="2963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b="0" i="0" kern="1200">
              <a:latin typeface="Times New Roman" panose="02020603050405020304" pitchFamily="18" charset="0"/>
              <a:cs typeface="Times New Roman" panose="02020603050405020304" pitchFamily="18" charset="0"/>
            </a:rPr>
            <a:t>What did I do yesterday that helped the team meet the Sprint Goal?</a:t>
          </a:r>
          <a:endParaRPr lang="en-US" sz="1000" kern="1200">
            <a:latin typeface="Times New Roman" panose="02020603050405020304" pitchFamily="18" charset="0"/>
            <a:cs typeface="Times New Roman" panose="02020603050405020304" pitchFamily="18" charset="0"/>
          </a:endParaRPr>
        </a:p>
      </dsp:txBody>
      <dsp:txXfrm>
        <a:off x="5041" y="1330681"/>
        <a:ext cx="3438338" cy="296372"/>
      </dsp:txXfrm>
    </dsp:sp>
    <dsp:sp modelId="{5C51C890-2785-49DC-A408-3831C3CE728A}">
      <dsp:nvSpPr>
        <dsp:cNvPr id="0" name=""/>
        <dsp:cNvSpPr/>
      </dsp:nvSpPr>
      <dsp:spPr>
        <a:xfrm>
          <a:off x="3443380" y="1330681"/>
          <a:ext cx="3438338" cy="2963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b="0" i="0" kern="1200">
              <a:latin typeface="Times New Roman" panose="02020603050405020304" pitchFamily="18" charset="0"/>
              <a:cs typeface="Times New Roman" panose="02020603050405020304" pitchFamily="18" charset="0"/>
            </a:rPr>
            <a:t>What will I do today to help the team meet the Sprint Goal?</a:t>
          </a:r>
          <a:endParaRPr lang="en-US" sz="1000" kern="1200">
            <a:latin typeface="Times New Roman" panose="02020603050405020304" pitchFamily="18" charset="0"/>
            <a:cs typeface="Times New Roman" panose="02020603050405020304" pitchFamily="18" charset="0"/>
          </a:endParaRPr>
        </a:p>
      </dsp:txBody>
      <dsp:txXfrm>
        <a:off x="3443380" y="1330681"/>
        <a:ext cx="3438338" cy="296372"/>
      </dsp:txXfrm>
    </dsp:sp>
    <dsp:sp modelId="{A0F20C3A-48F0-417A-8D83-64FD03EDCF39}">
      <dsp:nvSpPr>
        <dsp:cNvPr id="0" name=""/>
        <dsp:cNvSpPr/>
      </dsp:nvSpPr>
      <dsp:spPr>
        <a:xfrm>
          <a:off x="6881719" y="1330681"/>
          <a:ext cx="3438338" cy="2963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b="0" i="0" kern="1200">
              <a:latin typeface="Times New Roman" panose="02020603050405020304" pitchFamily="18" charset="0"/>
              <a:cs typeface="Times New Roman" panose="02020603050405020304" pitchFamily="18" charset="0"/>
            </a:rPr>
            <a:t>Do I see any impediment that prevents me or the team from meeting the Sprint Goal?</a:t>
          </a:r>
          <a:endParaRPr lang="en-US" sz="1000" kern="1200">
            <a:latin typeface="Times New Roman" panose="02020603050405020304" pitchFamily="18" charset="0"/>
            <a:cs typeface="Times New Roman" panose="02020603050405020304" pitchFamily="18" charset="0"/>
          </a:endParaRPr>
        </a:p>
      </dsp:txBody>
      <dsp:txXfrm>
        <a:off x="6881719" y="1330681"/>
        <a:ext cx="3438338" cy="296372"/>
      </dsp:txXfrm>
    </dsp:sp>
    <dsp:sp modelId="{62FF2EC9-A3E1-4B17-A142-7EC4847E550C}">
      <dsp:nvSpPr>
        <dsp:cNvPr id="0" name=""/>
        <dsp:cNvSpPr/>
      </dsp:nvSpPr>
      <dsp:spPr>
        <a:xfrm rot="10800000">
          <a:off x="0" y="1221"/>
          <a:ext cx="10325100" cy="99121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0" i="0" kern="1200">
              <a:latin typeface="Times New Roman" panose="02020603050405020304" pitchFamily="18" charset="0"/>
              <a:cs typeface="Times New Roman" panose="02020603050405020304" pitchFamily="18" charset="0"/>
            </a:rPr>
            <a:t>Sprint Planning - The Sprint Planning meeting is held at the beginning of each sprint. During this meeting, the team plans the work that they will do in the sprint.</a:t>
          </a:r>
          <a:endParaRPr lang="en-US" sz="1200" kern="1200">
            <a:latin typeface="Times New Roman" panose="02020603050405020304" pitchFamily="18" charset="0"/>
            <a:cs typeface="Times New Roman" panose="02020603050405020304" pitchFamily="18" charset="0"/>
          </a:endParaRPr>
        </a:p>
      </dsp:txBody>
      <dsp:txXfrm rot="10800000">
        <a:off x="0" y="1221"/>
        <a:ext cx="10325100" cy="6440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AE188-8984-4C62-A934-9D4F65EB40EF}">
      <dsp:nvSpPr>
        <dsp:cNvPr id="0" name=""/>
        <dsp:cNvSpPr/>
      </dsp:nvSpPr>
      <dsp:spPr>
        <a:xfrm>
          <a:off x="0" y="4048"/>
          <a:ext cx="6667499" cy="8622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D77A8A-CFA1-4E2D-972C-9C4425378436}">
      <dsp:nvSpPr>
        <dsp:cNvPr id="0" name=""/>
        <dsp:cNvSpPr/>
      </dsp:nvSpPr>
      <dsp:spPr>
        <a:xfrm>
          <a:off x="260830" y="198054"/>
          <a:ext cx="474237" cy="4742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77B2AD-9B84-491B-B1C9-D03D5B39802F}">
      <dsp:nvSpPr>
        <dsp:cNvPr id="0" name=""/>
        <dsp:cNvSpPr/>
      </dsp:nvSpPr>
      <dsp:spPr>
        <a:xfrm>
          <a:off x="995899" y="4048"/>
          <a:ext cx="5671599" cy="862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255" tIns="91255" rIns="91255" bIns="91255" numCol="1" spcCol="1270" anchor="ctr" anchorCtr="0">
          <a:noAutofit/>
        </a:bodyPr>
        <a:lstStyle/>
        <a:p>
          <a:pPr marL="0" lvl="0" indent="0" algn="l" defTabSz="666750">
            <a:lnSpc>
              <a:spcPct val="100000"/>
            </a:lnSpc>
            <a:spcBef>
              <a:spcPct val="0"/>
            </a:spcBef>
            <a:spcAft>
              <a:spcPct val="35000"/>
            </a:spcAft>
            <a:buNone/>
          </a:pPr>
          <a:r>
            <a:rPr lang="en-US" sz="1500" b="0" i="0" kern="1200" dirty="0">
              <a:latin typeface="Times New Roman" panose="02020603050405020304" pitchFamily="18" charset="0"/>
              <a:cs typeface="Times New Roman" panose="02020603050405020304" pitchFamily="18" charset="0"/>
            </a:rPr>
            <a:t>Velocity - Velocity is a measure of how much work the team can do in a sprint. Velocity can be used to estimate the amount of work that the team can do in future sprints.</a:t>
          </a:r>
          <a:endParaRPr lang="en-US" sz="1500" kern="1200" dirty="0">
            <a:latin typeface="Times New Roman" panose="02020603050405020304" pitchFamily="18" charset="0"/>
            <a:cs typeface="Times New Roman" panose="02020603050405020304" pitchFamily="18" charset="0"/>
          </a:endParaRPr>
        </a:p>
      </dsp:txBody>
      <dsp:txXfrm>
        <a:off x="995899" y="4048"/>
        <a:ext cx="5671599" cy="862250"/>
      </dsp:txXfrm>
    </dsp:sp>
    <dsp:sp modelId="{179AC14C-AE31-41B7-8926-278050D07324}">
      <dsp:nvSpPr>
        <dsp:cNvPr id="0" name=""/>
        <dsp:cNvSpPr/>
      </dsp:nvSpPr>
      <dsp:spPr>
        <a:xfrm>
          <a:off x="0" y="1081861"/>
          <a:ext cx="6667499" cy="8622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AA81A-6D79-47AF-97A1-DEC50ED69CE5}">
      <dsp:nvSpPr>
        <dsp:cNvPr id="0" name=""/>
        <dsp:cNvSpPr/>
      </dsp:nvSpPr>
      <dsp:spPr>
        <a:xfrm>
          <a:off x="260830" y="1275867"/>
          <a:ext cx="474237" cy="4742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706906-0897-4299-9A49-7517A96A6581}">
      <dsp:nvSpPr>
        <dsp:cNvPr id="0" name=""/>
        <dsp:cNvSpPr/>
      </dsp:nvSpPr>
      <dsp:spPr>
        <a:xfrm>
          <a:off x="995899" y="1081861"/>
          <a:ext cx="5671599" cy="862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255" tIns="91255" rIns="91255" bIns="91255" numCol="1" spcCol="1270" anchor="ctr" anchorCtr="0">
          <a:noAutofit/>
        </a:bodyPr>
        <a:lstStyle/>
        <a:p>
          <a:pPr marL="0" lvl="0" indent="0" algn="l" defTabSz="666750">
            <a:lnSpc>
              <a:spcPct val="100000"/>
            </a:lnSpc>
            <a:spcBef>
              <a:spcPct val="0"/>
            </a:spcBef>
            <a:spcAft>
              <a:spcPct val="35000"/>
            </a:spcAft>
            <a:buNone/>
          </a:pPr>
          <a:r>
            <a:rPr lang="en-US" sz="1500" b="0" i="0" kern="1200">
              <a:latin typeface="Times New Roman" panose="02020603050405020304" pitchFamily="18" charset="0"/>
              <a:cs typeface="Times New Roman" panose="02020603050405020304" pitchFamily="18" charset="0"/>
            </a:rPr>
            <a:t>Burndown Chart - A burndown chart shows the amount of work remaining in a sprint over time. A burndown chart can be used to track the team's progress and identify any potential risks.</a:t>
          </a:r>
          <a:endParaRPr lang="en-US" sz="1500" kern="1200">
            <a:latin typeface="Times New Roman" panose="02020603050405020304" pitchFamily="18" charset="0"/>
            <a:cs typeface="Times New Roman" panose="02020603050405020304" pitchFamily="18" charset="0"/>
          </a:endParaRPr>
        </a:p>
      </dsp:txBody>
      <dsp:txXfrm>
        <a:off x="995899" y="1081861"/>
        <a:ext cx="5671599" cy="862250"/>
      </dsp:txXfrm>
    </dsp:sp>
    <dsp:sp modelId="{29D23030-03CD-4FA8-97C6-0102BA50EAEE}">
      <dsp:nvSpPr>
        <dsp:cNvPr id="0" name=""/>
        <dsp:cNvSpPr/>
      </dsp:nvSpPr>
      <dsp:spPr>
        <a:xfrm>
          <a:off x="0" y="2159674"/>
          <a:ext cx="6667499" cy="8622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EB7743-21C8-4BA6-8B8C-DA39FBA0780F}">
      <dsp:nvSpPr>
        <dsp:cNvPr id="0" name=""/>
        <dsp:cNvSpPr/>
      </dsp:nvSpPr>
      <dsp:spPr>
        <a:xfrm>
          <a:off x="260830" y="2353681"/>
          <a:ext cx="474237" cy="4742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3BD9B2-E853-4E1B-A356-B12F30F4BEB7}">
      <dsp:nvSpPr>
        <dsp:cNvPr id="0" name=""/>
        <dsp:cNvSpPr/>
      </dsp:nvSpPr>
      <dsp:spPr>
        <a:xfrm>
          <a:off x="995899" y="2159674"/>
          <a:ext cx="5671599" cy="862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255" tIns="91255" rIns="91255" bIns="91255" numCol="1" spcCol="1270" anchor="ctr" anchorCtr="0">
          <a:noAutofit/>
        </a:bodyPr>
        <a:lstStyle/>
        <a:p>
          <a:pPr marL="0" lvl="0" indent="0" algn="l" defTabSz="666750">
            <a:lnSpc>
              <a:spcPct val="100000"/>
            </a:lnSpc>
            <a:spcBef>
              <a:spcPct val="0"/>
            </a:spcBef>
            <a:spcAft>
              <a:spcPct val="35000"/>
            </a:spcAft>
            <a:buNone/>
          </a:pPr>
          <a:r>
            <a:rPr lang="en-US" sz="1500" b="0" i="0" kern="1200">
              <a:latin typeface="Times New Roman" panose="02020603050405020304" pitchFamily="18" charset="0"/>
              <a:cs typeface="Times New Roman" panose="02020603050405020304" pitchFamily="18" charset="0"/>
            </a:rPr>
            <a:t>Burnup Chart - A burnup chart shows the amount of work completed in a sprint over time. A burnup chart can be used to track the team's progress and identify any potential risks.</a:t>
          </a:r>
          <a:endParaRPr lang="en-US" sz="1500" kern="1200">
            <a:latin typeface="Times New Roman" panose="02020603050405020304" pitchFamily="18" charset="0"/>
            <a:cs typeface="Times New Roman" panose="02020603050405020304" pitchFamily="18" charset="0"/>
          </a:endParaRPr>
        </a:p>
      </dsp:txBody>
      <dsp:txXfrm>
        <a:off x="995899" y="2159674"/>
        <a:ext cx="5671599" cy="862250"/>
      </dsp:txXfrm>
    </dsp:sp>
    <dsp:sp modelId="{FFA2B793-6994-4168-9135-F0F006D5ADC1}">
      <dsp:nvSpPr>
        <dsp:cNvPr id="0" name=""/>
        <dsp:cNvSpPr/>
      </dsp:nvSpPr>
      <dsp:spPr>
        <a:xfrm>
          <a:off x="0" y="3237487"/>
          <a:ext cx="6667499" cy="8622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066F71-0D42-4C4F-A583-5734601CF8ED}">
      <dsp:nvSpPr>
        <dsp:cNvPr id="0" name=""/>
        <dsp:cNvSpPr/>
      </dsp:nvSpPr>
      <dsp:spPr>
        <a:xfrm>
          <a:off x="260830" y="3431494"/>
          <a:ext cx="474237" cy="4742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D2C946-C2B8-4BA7-A920-F16B4C5ECE7D}">
      <dsp:nvSpPr>
        <dsp:cNvPr id="0" name=""/>
        <dsp:cNvSpPr/>
      </dsp:nvSpPr>
      <dsp:spPr>
        <a:xfrm>
          <a:off x="995899" y="3237487"/>
          <a:ext cx="5671599" cy="862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255" tIns="91255" rIns="91255" bIns="91255" numCol="1" spcCol="1270" anchor="ctr" anchorCtr="0">
          <a:noAutofit/>
        </a:bodyPr>
        <a:lstStyle/>
        <a:p>
          <a:pPr marL="0" lvl="0" indent="0" algn="l" defTabSz="666750">
            <a:lnSpc>
              <a:spcPct val="100000"/>
            </a:lnSpc>
            <a:spcBef>
              <a:spcPct val="0"/>
            </a:spcBef>
            <a:spcAft>
              <a:spcPct val="35000"/>
            </a:spcAft>
            <a:buNone/>
          </a:pPr>
          <a:r>
            <a:rPr lang="en-US" sz="1500" b="0" i="0" kern="1200">
              <a:latin typeface="Times New Roman" panose="02020603050405020304" pitchFamily="18" charset="0"/>
              <a:cs typeface="Times New Roman" panose="02020603050405020304" pitchFamily="18" charset="0"/>
            </a:rPr>
            <a:t>Cycle Time - Cycle Time measures the time it takes for a user story or work item to move through the entire development process, from start to finish.</a:t>
          </a:r>
          <a:endParaRPr lang="en-US" sz="1500" kern="1200">
            <a:latin typeface="Times New Roman" panose="02020603050405020304" pitchFamily="18" charset="0"/>
            <a:cs typeface="Times New Roman" panose="02020603050405020304" pitchFamily="18" charset="0"/>
          </a:endParaRPr>
        </a:p>
      </dsp:txBody>
      <dsp:txXfrm>
        <a:off x="995899" y="3237487"/>
        <a:ext cx="5671599" cy="862250"/>
      </dsp:txXfrm>
    </dsp:sp>
    <dsp:sp modelId="{3DC52C34-7AC9-4344-8112-B9FA50ABFEA9}">
      <dsp:nvSpPr>
        <dsp:cNvPr id="0" name=""/>
        <dsp:cNvSpPr/>
      </dsp:nvSpPr>
      <dsp:spPr>
        <a:xfrm>
          <a:off x="0" y="4315301"/>
          <a:ext cx="6667499" cy="8622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A58ABC-3DBC-4BE4-BE0D-3AEB3D0F37FD}">
      <dsp:nvSpPr>
        <dsp:cNvPr id="0" name=""/>
        <dsp:cNvSpPr/>
      </dsp:nvSpPr>
      <dsp:spPr>
        <a:xfrm>
          <a:off x="260830" y="4509307"/>
          <a:ext cx="474237" cy="4742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49912B-86B2-4C45-8EC1-4881F025E25D}">
      <dsp:nvSpPr>
        <dsp:cNvPr id="0" name=""/>
        <dsp:cNvSpPr/>
      </dsp:nvSpPr>
      <dsp:spPr>
        <a:xfrm>
          <a:off x="995899" y="4315301"/>
          <a:ext cx="5671599" cy="862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255" tIns="91255" rIns="91255" bIns="91255" numCol="1" spcCol="1270" anchor="ctr" anchorCtr="0">
          <a:noAutofit/>
        </a:bodyPr>
        <a:lstStyle/>
        <a:p>
          <a:pPr marL="0" lvl="0" indent="0" algn="l" defTabSz="666750">
            <a:lnSpc>
              <a:spcPct val="100000"/>
            </a:lnSpc>
            <a:spcBef>
              <a:spcPct val="0"/>
            </a:spcBef>
            <a:spcAft>
              <a:spcPct val="35000"/>
            </a:spcAft>
            <a:buNone/>
          </a:pPr>
          <a:r>
            <a:rPr lang="en-US" sz="1500" b="0" i="0" kern="1200">
              <a:latin typeface="Times New Roman" panose="02020603050405020304" pitchFamily="18" charset="0"/>
              <a:cs typeface="Times New Roman" panose="02020603050405020304" pitchFamily="18" charset="0"/>
            </a:rPr>
            <a:t>Lead Time - Lead Time measures the total time from when a user story or work item is requested until it is delivered to the customer or production environment.</a:t>
          </a:r>
          <a:endParaRPr lang="en-US" sz="1500" kern="1200">
            <a:latin typeface="Times New Roman" panose="02020603050405020304" pitchFamily="18" charset="0"/>
            <a:cs typeface="Times New Roman" panose="02020603050405020304" pitchFamily="18" charset="0"/>
          </a:endParaRPr>
        </a:p>
      </dsp:txBody>
      <dsp:txXfrm>
        <a:off x="995899" y="4315301"/>
        <a:ext cx="5671599" cy="862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296202-3504-4784-BF0A-4BBFFCB7D56D}">
      <dsp:nvSpPr>
        <dsp:cNvPr id="0" name=""/>
        <dsp:cNvSpPr/>
      </dsp:nvSpPr>
      <dsp:spPr>
        <a:xfrm>
          <a:off x="180039" y="171250"/>
          <a:ext cx="1319246" cy="1319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225512-E83F-4DFD-A094-F30A8C95C2EB}">
      <dsp:nvSpPr>
        <dsp:cNvPr id="0" name=""/>
        <dsp:cNvSpPr/>
      </dsp:nvSpPr>
      <dsp:spPr>
        <a:xfrm>
          <a:off x="457081" y="448292"/>
          <a:ext cx="765162" cy="7651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58EA54-3B1C-4387-A827-5FBEF54DD4E0}">
      <dsp:nvSpPr>
        <dsp:cNvPr id="0" name=""/>
        <dsp:cNvSpPr/>
      </dsp:nvSpPr>
      <dsp:spPr>
        <a:xfrm>
          <a:off x="1781981" y="171250"/>
          <a:ext cx="3109651" cy="1319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0" i="0" kern="1200"/>
            <a:t>Flexibility and adaptability to changing requirements.</a:t>
          </a:r>
          <a:endParaRPr lang="en-US" sz="2400" kern="1200"/>
        </a:p>
      </dsp:txBody>
      <dsp:txXfrm>
        <a:off x="1781981" y="171250"/>
        <a:ext cx="3109651" cy="1319246"/>
      </dsp:txXfrm>
    </dsp:sp>
    <dsp:sp modelId="{378E4EE3-3C18-4972-905A-BDA953B8F3D8}">
      <dsp:nvSpPr>
        <dsp:cNvPr id="0" name=""/>
        <dsp:cNvSpPr/>
      </dsp:nvSpPr>
      <dsp:spPr>
        <a:xfrm>
          <a:off x="5433466" y="171250"/>
          <a:ext cx="1319246" cy="1319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B5CFA6-3818-4F6E-8697-09EC20A61F32}">
      <dsp:nvSpPr>
        <dsp:cNvPr id="0" name=""/>
        <dsp:cNvSpPr/>
      </dsp:nvSpPr>
      <dsp:spPr>
        <a:xfrm>
          <a:off x="5710508" y="448292"/>
          <a:ext cx="765162" cy="7651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5EFB3B-812D-4EC1-9722-44B7908828EC}">
      <dsp:nvSpPr>
        <dsp:cNvPr id="0" name=""/>
        <dsp:cNvSpPr/>
      </dsp:nvSpPr>
      <dsp:spPr>
        <a:xfrm>
          <a:off x="7035408" y="171250"/>
          <a:ext cx="3109651" cy="1319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0" i="0" kern="1200"/>
            <a:t>Continuous feedback and customer collaboration.</a:t>
          </a:r>
          <a:endParaRPr lang="en-US" sz="2400" kern="1200"/>
        </a:p>
      </dsp:txBody>
      <dsp:txXfrm>
        <a:off x="7035408" y="171250"/>
        <a:ext cx="3109651" cy="1319246"/>
      </dsp:txXfrm>
    </dsp:sp>
    <dsp:sp modelId="{0433C875-79AE-4C74-92C2-79BCEFD17927}">
      <dsp:nvSpPr>
        <dsp:cNvPr id="0" name=""/>
        <dsp:cNvSpPr/>
      </dsp:nvSpPr>
      <dsp:spPr>
        <a:xfrm>
          <a:off x="180039" y="2101062"/>
          <a:ext cx="1319246" cy="1319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18FC14-439E-4317-A127-0989ACE27FD1}">
      <dsp:nvSpPr>
        <dsp:cNvPr id="0" name=""/>
        <dsp:cNvSpPr/>
      </dsp:nvSpPr>
      <dsp:spPr>
        <a:xfrm>
          <a:off x="457081" y="2378103"/>
          <a:ext cx="765162" cy="7651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75D806-AD5E-40A6-9F85-92ABA3155712}">
      <dsp:nvSpPr>
        <dsp:cNvPr id="0" name=""/>
        <dsp:cNvSpPr/>
      </dsp:nvSpPr>
      <dsp:spPr>
        <a:xfrm>
          <a:off x="1781981" y="2101062"/>
          <a:ext cx="3109651" cy="1319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0" i="0" kern="1200"/>
            <a:t>Transparency and visibility into the project progress.</a:t>
          </a:r>
          <a:endParaRPr lang="en-US" sz="2400" kern="1200"/>
        </a:p>
      </dsp:txBody>
      <dsp:txXfrm>
        <a:off x="1781981" y="2101062"/>
        <a:ext cx="3109651" cy="1319246"/>
      </dsp:txXfrm>
    </dsp:sp>
    <dsp:sp modelId="{10564523-C5A6-48A4-9256-F74DB06B8BD5}">
      <dsp:nvSpPr>
        <dsp:cNvPr id="0" name=""/>
        <dsp:cNvSpPr/>
      </dsp:nvSpPr>
      <dsp:spPr>
        <a:xfrm>
          <a:off x="5433466" y="2101062"/>
          <a:ext cx="1319246" cy="1319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E9B320-A730-410B-9030-5B0D7A9B4671}">
      <dsp:nvSpPr>
        <dsp:cNvPr id="0" name=""/>
        <dsp:cNvSpPr/>
      </dsp:nvSpPr>
      <dsp:spPr>
        <a:xfrm>
          <a:off x="5710508" y="2378103"/>
          <a:ext cx="765162" cy="7651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4B45C5-F0CE-488A-BDF3-ACE80A2FDF21}">
      <dsp:nvSpPr>
        <dsp:cNvPr id="0" name=""/>
        <dsp:cNvSpPr/>
      </dsp:nvSpPr>
      <dsp:spPr>
        <a:xfrm>
          <a:off x="7035408" y="2101062"/>
          <a:ext cx="3109651" cy="1319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0" i="0" kern="1200"/>
            <a:t>Faster delivery of valuable software increments.</a:t>
          </a:r>
          <a:endParaRPr lang="en-US" sz="2400" kern="1200"/>
        </a:p>
      </dsp:txBody>
      <dsp:txXfrm>
        <a:off x="7035408" y="2101062"/>
        <a:ext cx="3109651" cy="131924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6/1/2023</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00572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6/1/2023</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619073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6/1/2023</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764383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6/1/2023</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721764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6/1/2023</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94372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6/1/2023</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23545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6/1/2023</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55841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6/1/2023</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6864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6/1/2023</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84825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6/1/2023</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78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6/1/2023</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856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6/1/2023</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163740"/>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14" r:id="rId6"/>
    <p:sldLayoutId id="2147483710" r:id="rId7"/>
    <p:sldLayoutId id="2147483711" r:id="rId8"/>
    <p:sldLayoutId id="2147483712" r:id="rId9"/>
    <p:sldLayoutId id="2147483713" r:id="rId10"/>
    <p:sldLayoutId id="214748371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66" name="Straight Connector 1065">
            <a:extLst>
              <a:ext uri="{FF2B5EF4-FFF2-40B4-BE49-F238E27FC236}">
                <a16:creationId xmlns:a16="http://schemas.microsoft.com/office/drawing/2014/main" id="{EAD4CCDA-06BF-4D2A-B44F-195AEC0B5B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068" name="Rectangle 1067">
            <a:extLst>
              <a:ext uri="{FF2B5EF4-FFF2-40B4-BE49-F238E27FC236}">
                <a16:creationId xmlns:a16="http://schemas.microsoft.com/office/drawing/2014/main" id="{EACE703B-177A-4A03-827E-692635A35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72776CD-5C94-2215-1356-48F5A1FF4775}"/>
              </a:ext>
            </a:extLst>
          </p:cNvPr>
          <p:cNvSpPr txBox="1"/>
          <p:nvPr/>
        </p:nvSpPr>
        <p:spPr>
          <a:xfrm>
            <a:off x="952500" y="3958297"/>
            <a:ext cx="4085665" cy="2195027"/>
          </a:xfrm>
          <a:prstGeom prst="rect">
            <a:avLst/>
          </a:prstGeom>
        </p:spPr>
        <p:txBody>
          <a:bodyPr vert="horz" lIns="91440" tIns="45720" rIns="91440" bIns="45720" rtlCol="0" anchor="ctr" anchorCtr="0">
            <a:normAutofit/>
          </a:bodyPr>
          <a:lstStyle/>
          <a:p>
            <a:pPr>
              <a:spcBef>
                <a:spcPct val="0"/>
              </a:spcBef>
              <a:spcAft>
                <a:spcPts val="600"/>
              </a:spcAft>
            </a:pPr>
            <a:r>
              <a:rPr lang="en-US" sz="4400" b="1" kern="1200" spc="-100">
                <a:solidFill>
                  <a:schemeClr val="tx2"/>
                </a:solidFill>
                <a:latin typeface="+mj-lt"/>
                <a:ea typeface="+mj-ea"/>
                <a:cs typeface="+mj-cs"/>
              </a:rPr>
              <a:t>Agile Scrum</a:t>
            </a:r>
          </a:p>
        </p:txBody>
      </p:sp>
      <p:pic>
        <p:nvPicPr>
          <p:cNvPr id="1062" name="Picture 1061" descr="A colorful lines on a black background&#10;&#10;Description automatically generated with low confidence">
            <a:extLst>
              <a:ext uri="{FF2B5EF4-FFF2-40B4-BE49-F238E27FC236}">
                <a16:creationId xmlns:a16="http://schemas.microsoft.com/office/drawing/2014/main" id="{7ECF3D3C-320B-8FC9-F357-0514261BCF61}"/>
              </a:ext>
            </a:extLst>
          </p:cNvPr>
          <p:cNvPicPr>
            <a:picLocks noChangeAspect="1"/>
          </p:cNvPicPr>
          <p:nvPr/>
        </p:nvPicPr>
        <p:blipFill rotWithShape="1">
          <a:blip r:embed="rId2"/>
          <a:srcRect t="29426" b="41353"/>
          <a:stretch/>
        </p:blipFill>
        <p:spPr>
          <a:xfrm>
            <a:off x="20" y="10"/>
            <a:ext cx="12191979" cy="3428990"/>
          </a:xfrm>
          <a:prstGeom prst="rect">
            <a:avLst/>
          </a:prstGeom>
        </p:spPr>
      </p:pic>
      <p:cxnSp>
        <p:nvCxnSpPr>
          <p:cNvPr id="1070" name="Straight Connector 1069">
            <a:extLst>
              <a:ext uri="{FF2B5EF4-FFF2-40B4-BE49-F238E27FC236}">
                <a16:creationId xmlns:a16="http://schemas.microsoft.com/office/drawing/2014/main" id="{D8C0D56F-4A65-48B9-843D-F9D262C354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34000" y="4244223"/>
            <a:ext cx="0" cy="1623177"/>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9440CEC-07BC-ECDF-BA61-DEEC61E8B3F7}"/>
              </a:ext>
            </a:extLst>
          </p:cNvPr>
          <p:cNvSpPr txBox="1"/>
          <p:nvPr/>
        </p:nvSpPr>
        <p:spPr>
          <a:xfrm>
            <a:off x="5970505" y="3958297"/>
            <a:ext cx="4883021" cy="2195027"/>
          </a:xfrm>
          <a:prstGeom prst="rect">
            <a:avLst/>
          </a:prstGeom>
        </p:spPr>
        <p:txBody>
          <a:bodyPr vert="horz" lIns="91440" tIns="45720" rIns="91440" bIns="45720" rtlCol="0" anchor="ctr">
            <a:normAutofit/>
          </a:bodyPr>
          <a:lstStyle/>
          <a:p>
            <a:pPr indent="-228600">
              <a:lnSpc>
                <a:spcPct val="120000"/>
              </a:lnSpc>
              <a:spcAft>
                <a:spcPts val="600"/>
              </a:spcAft>
              <a:buClr>
                <a:schemeClr val="accent4"/>
              </a:buClr>
              <a:buSzPct val="70000"/>
              <a:buFont typeface="The Hand Extrablack" panose="03070A02030502020204" pitchFamily="66" charset="0"/>
              <a:buChar char="•"/>
            </a:pPr>
            <a:r>
              <a:rPr lang="en-US" spc="20" dirty="0">
                <a:solidFill>
                  <a:schemeClr val="tx2"/>
                </a:solidFill>
              </a:rPr>
              <a:t>By:-</a:t>
            </a:r>
          </a:p>
          <a:p>
            <a:pPr indent="-228600">
              <a:lnSpc>
                <a:spcPct val="120000"/>
              </a:lnSpc>
              <a:spcAft>
                <a:spcPts val="600"/>
              </a:spcAft>
              <a:buClr>
                <a:schemeClr val="accent4"/>
              </a:buClr>
              <a:buSzPct val="70000"/>
              <a:buFont typeface="The Hand Extrablack" panose="03070A02030502020204" pitchFamily="66" charset="0"/>
              <a:buChar char="•"/>
            </a:pPr>
            <a:r>
              <a:rPr lang="en-US" spc="20" dirty="0">
                <a:solidFill>
                  <a:schemeClr val="tx2"/>
                </a:solidFill>
              </a:rPr>
              <a:t>Bishal Suvechha</a:t>
            </a:r>
          </a:p>
          <a:p>
            <a:pPr indent="-228600">
              <a:lnSpc>
                <a:spcPct val="120000"/>
              </a:lnSpc>
              <a:spcAft>
                <a:spcPts val="600"/>
              </a:spcAft>
              <a:buClr>
                <a:schemeClr val="accent4"/>
              </a:buClr>
              <a:buSzPct val="70000"/>
              <a:buFont typeface="The Hand Extrablack" panose="03070A02030502020204" pitchFamily="66" charset="0"/>
              <a:buChar char="•"/>
            </a:pPr>
            <a:r>
              <a:rPr lang="en-US" spc="20" dirty="0">
                <a:solidFill>
                  <a:schemeClr val="tx2"/>
                </a:solidFill>
              </a:rPr>
              <a:t>Nikhil </a:t>
            </a:r>
            <a:r>
              <a:rPr lang="en-US" spc="20">
                <a:solidFill>
                  <a:schemeClr val="tx2"/>
                </a:solidFill>
              </a:rPr>
              <a:t>Miralwar</a:t>
            </a:r>
            <a:endParaRPr lang="en-US" spc="20" dirty="0">
              <a:solidFill>
                <a:schemeClr val="tx2"/>
              </a:solidFill>
            </a:endParaRPr>
          </a:p>
        </p:txBody>
      </p:sp>
    </p:spTree>
    <p:extLst>
      <p:ext uri="{BB962C8B-B14F-4D97-AF65-F5344CB8AC3E}">
        <p14:creationId xmlns:p14="http://schemas.microsoft.com/office/powerpoint/2010/main" val="36801815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6E45CD-B8F2-D804-4271-556FC0198C29}"/>
              </a:ext>
            </a:extLst>
          </p:cNvPr>
          <p:cNvSpPr>
            <a:spLocks noGrp="1"/>
          </p:cNvSpPr>
          <p:nvPr>
            <p:ph type="title"/>
          </p:nvPr>
        </p:nvSpPr>
        <p:spPr>
          <a:xfrm>
            <a:off x="952500" y="885039"/>
            <a:ext cx="5262778" cy="1570485"/>
          </a:xfrm>
        </p:spPr>
        <p:txBody>
          <a:bodyPr anchor="b">
            <a:normAutofit/>
          </a:bodyPr>
          <a:lstStyle/>
          <a:p>
            <a:r>
              <a:rPr lang="en-IN" b="0" i="0">
                <a:effectLst/>
                <a:latin typeface="Söhne"/>
              </a:rPr>
              <a:t>Scrum Workflow</a:t>
            </a:r>
            <a:endParaRPr lang="en-IN" dirty="0"/>
          </a:p>
        </p:txBody>
      </p:sp>
      <p:sp>
        <p:nvSpPr>
          <p:cNvPr id="3" name="Content Placeholder 2">
            <a:extLst>
              <a:ext uri="{FF2B5EF4-FFF2-40B4-BE49-F238E27FC236}">
                <a16:creationId xmlns:a16="http://schemas.microsoft.com/office/drawing/2014/main" id="{514E3DCC-9334-9150-B405-B29CD20FCD62}"/>
              </a:ext>
            </a:extLst>
          </p:cNvPr>
          <p:cNvSpPr>
            <a:spLocks noGrp="1"/>
          </p:cNvSpPr>
          <p:nvPr>
            <p:ph idx="1"/>
          </p:nvPr>
        </p:nvSpPr>
        <p:spPr>
          <a:xfrm>
            <a:off x="952500" y="2813959"/>
            <a:ext cx="5262778" cy="3159001"/>
          </a:xfrm>
        </p:spPr>
        <p:txBody>
          <a:bodyPr anchor="t">
            <a:normAutofit/>
          </a:bodyPr>
          <a:lstStyle/>
          <a:p>
            <a:pPr>
              <a:lnSpc>
                <a:spcPct val="110000"/>
              </a:lnSpc>
            </a:pPr>
            <a:r>
              <a:rPr lang="en-US" b="0" i="0" dirty="0">
                <a:effectLst/>
                <a:latin typeface="Times New Roman" panose="02020603050405020304" pitchFamily="18" charset="0"/>
                <a:cs typeface="Times New Roman" panose="02020603050405020304" pitchFamily="18" charset="0"/>
              </a:rPr>
              <a:t>The Scrum workflow is a cyclical process that repeats itself for each sprint. The workflow begins with the Sprint Planning meeting, where the team creates the Sprint Backlog. The team then works on the Sprint Backlog during the sprint, and they hold daily Scrum meetings to coordinate their work. At the end of the sprint, the team holds a Sprint Review and a Sprint Retrospective.</a:t>
            </a:r>
            <a:endParaRPr lang="en-IN" dirty="0">
              <a:latin typeface="Times New Roman" panose="02020603050405020304" pitchFamily="18" charset="0"/>
              <a:cs typeface="Times New Roman" panose="02020603050405020304" pitchFamily="18" charset="0"/>
            </a:endParaRPr>
          </a:p>
        </p:txBody>
      </p:sp>
      <p:pic>
        <p:nvPicPr>
          <p:cNvPr id="7" name="Graphic 6" descr="Workflow">
            <a:extLst>
              <a:ext uri="{FF2B5EF4-FFF2-40B4-BE49-F238E27FC236}">
                <a16:creationId xmlns:a16="http://schemas.microsoft.com/office/drawing/2014/main" id="{96EF2EFB-4166-6D2A-88D9-86C6BEC286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7705" y="1175658"/>
            <a:ext cx="4392385" cy="4392385"/>
          </a:xfrm>
          <a:prstGeom prst="rect">
            <a:avLst/>
          </a:prstGeom>
        </p:spPr>
      </p:pic>
      <p:cxnSp>
        <p:nvCxnSpPr>
          <p:cNvPr id="12" name="Straight Connector 11">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0290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BA761B-DE6B-4078-B4C9-0FFE37D23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55D64-D469-DF81-EB27-46EFDCD2750E}"/>
              </a:ext>
            </a:extLst>
          </p:cNvPr>
          <p:cNvSpPr>
            <a:spLocks noGrp="1"/>
          </p:cNvSpPr>
          <p:nvPr>
            <p:ph type="title"/>
          </p:nvPr>
        </p:nvSpPr>
        <p:spPr>
          <a:xfrm>
            <a:off x="849760" y="876302"/>
            <a:ext cx="10427840" cy="1086056"/>
          </a:xfrm>
        </p:spPr>
        <p:txBody>
          <a:bodyPr>
            <a:normAutofit/>
          </a:bodyPr>
          <a:lstStyle/>
          <a:p>
            <a:r>
              <a:rPr lang="en-IN" b="0" i="0">
                <a:effectLst/>
                <a:latin typeface="Söhne"/>
              </a:rPr>
              <a:t>Benefits of Agile Scrum</a:t>
            </a:r>
            <a:endParaRPr lang="en-IN" dirty="0"/>
          </a:p>
        </p:txBody>
      </p:sp>
      <p:cxnSp>
        <p:nvCxnSpPr>
          <p:cNvPr id="11" name="Straight Connector 10">
            <a:extLst>
              <a:ext uri="{FF2B5EF4-FFF2-40B4-BE49-F238E27FC236}">
                <a16:creationId xmlns:a16="http://schemas.microsoft.com/office/drawing/2014/main" id="{05C630D5-1ADF-4994-883A-6501F0DFCF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500" y="2053613"/>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6A01D39-B0B3-43AC-D0BD-FF378D9F5BFD}"/>
              </a:ext>
            </a:extLst>
          </p:cNvPr>
          <p:cNvGraphicFramePr>
            <a:graphicFrameLocks noGrp="1"/>
          </p:cNvGraphicFramePr>
          <p:nvPr>
            <p:ph idx="1"/>
            <p:extLst>
              <p:ext uri="{D42A27DB-BD31-4B8C-83A1-F6EECF244321}">
                <p14:modId xmlns:p14="http://schemas.microsoft.com/office/powerpoint/2010/main" val="3562887700"/>
              </p:ext>
            </p:extLst>
          </p:nvPr>
        </p:nvGraphicFramePr>
        <p:xfrm>
          <a:off x="952500" y="2536723"/>
          <a:ext cx="10325100" cy="3591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10140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644C58-FB98-CDEE-0799-FAAF97B76B8B}"/>
              </a:ext>
            </a:extLst>
          </p:cNvPr>
          <p:cNvSpPr>
            <a:spLocks noGrp="1"/>
          </p:cNvSpPr>
          <p:nvPr>
            <p:ph type="title"/>
          </p:nvPr>
        </p:nvSpPr>
        <p:spPr>
          <a:xfrm>
            <a:off x="764593" y="895440"/>
            <a:ext cx="4569407" cy="1560083"/>
          </a:xfrm>
        </p:spPr>
        <p:txBody>
          <a:bodyPr>
            <a:normAutofit/>
          </a:bodyPr>
          <a:lstStyle/>
          <a:p>
            <a:r>
              <a:rPr lang="en-IN" b="0" i="0">
                <a:effectLst/>
                <a:latin typeface="Söhne"/>
              </a:rPr>
              <a:t>Challenges and Considerations</a:t>
            </a:r>
            <a:endParaRPr lang="en-IN" dirty="0"/>
          </a:p>
        </p:txBody>
      </p:sp>
      <p:cxnSp>
        <p:nvCxnSpPr>
          <p:cNvPr id="11" name="Straight Connector 10">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500" y="2871627"/>
            <a:ext cx="0" cy="3186701"/>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B3A8ACA5-C31E-C9FD-121A-0B1CB184D974}"/>
              </a:ext>
            </a:extLst>
          </p:cNvPr>
          <p:cNvSpPr>
            <a:spLocks noGrp="1"/>
          </p:cNvSpPr>
          <p:nvPr>
            <p:ph idx="1"/>
          </p:nvPr>
        </p:nvSpPr>
        <p:spPr>
          <a:xfrm>
            <a:off x="1570033" y="2753546"/>
            <a:ext cx="3746928" cy="3402555"/>
          </a:xfrm>
        </p:spPr>
        <p:txBody>
          <a:bodyPr anchor="t">
            <a:normAutofit/>
          </a:bodyPr>
          <a:lstStyle/>
          <a:p>
            <a:pPr>
              <a:buFont typeface="Arial" panose="020B0604020202020204" pitchFamily="34" charset="0"/>
              <a:buChar char="•"/>
            </a:pPr>
            <a:r>
              <a:rPr lang="en-US" sz="1900" b="0" i="0">
                <a:effectLst/>
                <a:latin typeface="Söhne"/>
              </a:rPr>
              <a:t>Team adoption and mindset shift.</a:t>
            </a:r>
          </a:p>
          <a:p>
            <a:pPr>
              <a:buFont typeface="Arial" panose="020B0604020202020204" pitchFamily="34" charset="0"/>
              <a:buChar char="•"/>
            </a:pPr>
            <a:r>
              <a:rPr lang="en-US" sz="1900" b="0" i="0">
                <a:effectLst/>
                <a:latin typeface="Söhne"/>
              </a:rPr>
              <a:t>Balancing priorities and managing scope.</a:t>
            </a:r>
          </a:p>
          <a:p>
            <a:pPr>
              <a:buFont typeface="Arial" panose="020B0604020202020204" pitchFamily="34" charset="0"/>
              <a:buChar char="•"/>
            </a:pPr>
            <a:r>
              <a:rPr lang="en-US" sz="1900" b="0" i="0">
                <a:effectLst/>
                <a:latin typeface="Söhne"/>
              </a:rPr>
              <a:t>Ensuring effective communication and collaboration.</a:t>
            </a:r>
          </a:p>
          <a:p>
            <a:pPr>
              <a:buFont typeface="Arial" panose="020B0604020202020204" pitchFamily="34" charset="0"/>
              <a:buChar char="•"/>
            </a:pPr>
            <a:r>
              <a:rPr lang="en-US" sz="1900" b="0" i="0">
                <a:effectLst/>
                <a:latin typeface="Söhne"/>
              </a:rPr>
              <a:t>Continuous improvement and adapting to feedback.</a:t>
            </a:r>
          </a:p>
          <a:p>
            <a:endParaRPr lang="en-IN" sz="1900"/>
          </a:p>
        </p:txBody>
      </p:sp>
      <p:pic>
        <p:nvPicPr>
          <p:cNvPr id="19" name="Picture 4" descr="Arrows pointing right while one points left">
            <a:extLst>
              <a:ext uri="{FF2B5EF4-FFF2-40B4-BE49-F238E27FC236}">
                <a16:creationId xmlns:a16="http://schemas.microsoft.com/office/drawing/2014/main" id="{BDCF6FCA-BC1E-645F-49CD-BB7081A85E34}"/>
              </a:ext>
            </a:extLst>
          </p:cNvPr>
          <p:cNvPicPr>
            <a:picLocks noChangeAspect="1"/>
          </p:cNvPicPr>
          <p:nvPr/>
        </p:nvPicPr>
        <p:blipFill rotWithShape="1">
          <a:blip r:embed="rId2"/>
          <a:srcRect l="28084" r="12620" b="2"/>
          <a:stretch/>
        </p:blipFill>
        <p:spPr>
          <a:xfrm>
            <a:off x="6096000" y="-16591"/>
            <a:ext cx="6107073" cy="6874591"/>
          </a:xfrm>
          <a:prstGeom prst="rect">
            <a:avLst/>
          </a:prstGeom>
        </p:spPr>
      </p:pic>
    </p:spTree>
    <p:extLst>
      <p:ext uri="{BB962C8B-B14F-4D97-AF65-F5344CB8AC3E}">
        <p14:creationId xmlns:p14="http://schemas.microsoft.com/office/powerpoint/2010/main" val="151825435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85C0D-1708-E77A-7DCB-2E4F752C1910}"/>
              </a:ext>
            </a:extLst>
          </p:cNvPr>
          <p:cNvSpPr>
            <a:spLocks noGrp="1"/>
          </p:cNvSpPr>
          <p:nvPr>
            <p:ph type="title"/>
          </p:nvPr>
        </p:nvSpPr>
        <p:spPr>
          <a:xfrm>
            <a:off x="4477771" y="895440"/>
            <a:ext cx="6037830" cy="1540783"/>
          </a:xfrm>
        </p:spPr>
        <p:txBody>
          <a:bodyPr>
            <a:normAutofit/>
          </a:bodyPr>
          <a:lstStyle/>
          <a:p>
            <a:r>
              <a:rPr lang="en-IN" b="0" i="0">
                <a:effectLst/>
                <a:latin typeface="Söhne"/>
              </a:rPr>
              <a:t>Conclusion</a:t>
            </a:r>
            <a:endParaRPr lang="en-IN" dirty="0"/>
          </a:p>
        </p:txBody>
      </p:sp>
      <p:pic>
        <p:nvPicPr>
          <p:cNvPr id="7" name="Graphic 6" descr="Backlog">
            <a:extLst>
              <a:ext uri="{FF2B5EF4-FFF2-40B4-BE49-F238E27FC236}">
                <a16:creationId xmlns:a16="http://schemas.microsoft.com/office/drawing/2014/main" id="{CD129810-92C0-8258-CE67-6FD940ABB2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0" y="1986274"/>
            <a:ext cx="2962082" cy="2962082"/>
          </a:xfrm>
          <a:prstGeom prst="rect">
            <a:avLst/>
          </a:prstGeom>
        </p:spPr>
      </p:pic>
      <p:cxnSp>
        <p:nvCxnSpPr>
          <p:cNvPr id="12" name="Straight Connector 11">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11830" y="2710543"/>
            <a:ext cx="0" cy="3347785"/>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7209114-718F-50A3-4031-BD0807C242D4}"/>
              </a:ext>
            </a:extLst>
          </p:cNvPr>
          <p:cNvSpPr>
            <a:spLocks noGrp="1"/>
          </p:cNvSpPr>
          <p:nvPr>
            <p:ph idx="1"/>
          </p:nvPr>
        </p:nvSpPr>
        <p:spPr>
          <a:xfrm>
            <a:off x="5207521" y="2710544"/>
            <a:ext cx="5369231" cy="3428596"/>
          </a:xfrm>
        </p:spPr>
        <p:txBody>
          <a:bodyPr anchor="b">
            <a:normAutofit/>
          </a:bodyPr>
          <a:lstStyle/>
          <a:p>
            <a:pPr>
              <a:lnSpc>
                <a:spcPct val="110000"/>
              </a:lnSpc>
            </a:pPr>
            <a:r>
              <a:rPr lang="en-US" sz="1600" b="0" i="0">
                <a:effectLst/>
                <a:latin typeface="Söhne"/>
              </a:rPr>
              <a:t>Agile Scrum is a powerful framework for software development that promotes collaboration, adaptability, and continuous improvement. By embracing Agile values and leveraging Scrum practices, teams can enhance their ability to deliver high-quality products in a flexible and customer-centric manner. The iterative and incremental nature of Scrum allows for frequent feedback, transparency, and faster delivery. With its emphasis on teamwork and communication, Agile Scrum empowers organizations to embrace change, optimize productivity, and achieve greater customer satisfaction.</a:t>
            </a:r>
            <a:endParaRPr lang="en-IN" sz="1600"/>
          </a:p>
        </p:txBody>
      </p:sp>
    </p:spTree>
    <p:extLst>
      <p:ext uri="{BB962C8B-B14F-4D97-AF65-F5344CB8AC3E}">
        <p14:creationId xmlns:p14="http://schemas.microsoft.com/office/powerpoint/2010/main" val="31092511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36" name="Straight Connector 35">
            <a:extLst>
              <a:ext uri="{FF2B5EF4-FFF2-40B4-BE49-F238E27FC236}">
                <a16:creationId xmlns:a16="http://schemas.microsoft.com/office/drawing/2014/main" id="{EAD4CCDA-06BF-4D2A-B44F-195AEC0B5B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F69F96FE-C3F5-4F02-8428-78ADCB975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B97B8C-873D-325F-43B7-B82976DA96EC}"/>
              </a:ext>
            </a:extLst>
          </p:cNvPr>
          <p:cNvSpPr>
            <a:spLocks noGrp="1"/>
          </p:cNvSpPr>
          <p:nvPr>
            <p:ph type="title"/>
          </p:nvPr>
        </p:nvSpPr>
        <p:spPr>
          <a:xfrm>
            <a:off x="4306501" y="136982"/>
            <a:ext cx="5872074" cy="3779457"/>
          </a:xfrm>
        </p:spPr>
        <p:txBody>
          <a:bodyPr vert="horz" lIns="91440" tIns="45720" rIns="91440" bIns="45720" rtlCol="0" anchor="b">
            <a:normAutofit/>
          </a:bodyPr>
          <a:lstStyle/>
          <a:p>
            <a:r>
              <a:rPr lang="en-US" sz="4800" dirty="0"/>
              <a:t>Thank You</a:t>
            </a:r>
          </a:p>
        </p:txBody>
      </p:sp>
      <p:cxnSp>
        <p:nvCxnSpPr>
          <p:cNvPr id="40" name="Straight Connector 39">
            <a:extLst>
              <a:ext uri="{FF2B5EF4-FFF2-40B4-BE49-F238E27FC236}">
                <a16:creationId xmlns:a16="http://schemas.microsoft.com/office/drawing/2014/main" id="{16BEECB0-0766-4C59-B86E-5D26B7D8EF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503528"/>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9874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13ACBE8-BF49-0C14-6700-9F9C2F538E7E}"/>
              </a:ext>
            </a:extLst>
          </p:cNvPr>
          <p:cNvSpPr txBox="1"/>
          <p:nvPr/>
        </p:nvSpPr>
        <p:spPr>
          <a:xfrm>
            <a:off x="4477771" y="895440"/>
            <a:ext cx="6037830" cy="1540783"/>
          </a:xfrm>
          <a:prstGeom prst="rect">
            <a:avLst/>
          </a:prstGeom>
        </p:spPr>
        <p:txBody>
          <a:bodyPr vert="horz" lIns="91440" tIns="45720" rIns="91440" bIns="45720" rtlCol="0" anchor="b">
            <a:normAutofit/>
          </a:bodyPr>
          <a:lstStyle/>
          <a:p>
            <a:pPr>
              <a:spcBef>
                <a:spcPct val="0"/>
              </a:spcBef>
              <a:spcAft>
                <a:spcPts val="600"/>
              </a:spcAft>
            </a:pPr>
            <a:r>
              <a:rPr lang="en-US" sz="4400" kern="1200">
                <a:solidFill>
                  <a:schemeClr val="tx2"/>
                </a:solidFill>
                <a:latin typeface="+mj-lt"/>
                <a:ea typeface="+mj-ea"/>
                <a:cs typeface="+mj-cs"/>
              </a:rPr>
              <a:t>Topic overview</a:t>
            </a:r>
          </a:p>
        </p:txBody>
      </p:sp>
      <p:pic>
        <p:nvPicPr>
          <p:cNvPr id="9" name="Graphic 8" descr="User">
            <a:extLst>
              <a:ext uri="{FF2B5EF4-FFF2-40B4-BE49-F238E27FC236}">
                <a16:creationId xmlns:a16="http://schemas.microsoft.com/office/drawing/2014/main" id="{2C126939-8ADF-BDB7-6F60-B8879EC56E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0" y="1986274"/>
            <a:ext cx="2962082" cy="2962082"/>
          </a:xfrm>
          <a:prstGeom prst="rect">
            <a:avLst/>
          </a:prstGeom>
        </p:spPr>
      </p:pic>
      <p:cxnSp>
        <p:nvCxnSpPr>
          <p:cNvPr id="14" name="Straight Connector 13">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11830" y="2710543"/>
            <a:ext cx="0" cy="3347785"/>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4">
            <a:extLst>
              <a:ext uri="{FF2B5EF4-FFF2-40B4-BE49-F238E27FC236}">
                <a16:creationId xmlns:a16="http://schemas.microsoft.com/office/drawing/2014/main" id="{6302B39E-7699-F2A0-3747-4F6E0179AF89}"/>
              </a:ext>
            </a:extLst>
          </p:cNvPr>
          <p:cNvSpPr txBox="1"/>
          <p:nvPr/>
        </p:nvSpPr>
        <p:spPr>
          <a:xfrm>
            <a:off x="5207521" y="2710544"/>
            <a:ext cx="5369231" cy="3428596"/>
          </a:xfrm>
          <a:prstGeom prst="rect">
            <a:avLst/>
          </a:prstGeom>
        </p:spPr>
        <p:txBody>
          <a:bodyPr vert="horz" lIns="91440" tIns="45720" rIns="91440" bIns="45720" rtlCol="0" anchor="b">
            <a:normAutofit/>
          </a:bodyPr>
          <a:lstStyle/>
          <a:p>
            <a:pPr marL="342900" indent="-342900">
              <a:lnSpc>
                <a:spcPct val="110000"/>
              </a:lnSpc>
              <a:spcAft>
                <a:spcPts val="600"/>
              </a:spcAft>
              <a:buSzPct val="70000"/>
              <a:buAutoNum type="arabicPeriod"/>
            </a:pPr>
            <a:r>
              <a:rPr lang="en-US" sz="1400" dirty="0">
                <a:solidFill>
                  <a:schemeClr val="tx2"/>
                </a:solidFill>
              </a:rPr>
              <a:t>What is Agile?</a:t>
            </a:r>
          </a:p>
          <a:p>
            <a:pPr marL="342900" indent="-342900">
              <a:lnSpc>
                <a:spcPct val="110000"/>
              </a:lnSpc>
              <a:spcAft>
                <a:spcPts val="600"/>
              </a:spcAft>
              <a:buSzPct val="70000"/>
              <a:buAutoNum type="arabicPeriod"/>
            </a:pPr>
            <a:r>
              <a:rPr lang="en-US" sz="1400" dirty="0">
                <a:solidFill>
                  <a:schemeClr val="tx2"/>
                </a:solidFill>
              </a:rPr>
              <a:t>Agile Manifesto</a:t>
            </a:r>
          </a:p>
          <a:p>
            <a:pPr marL="342900" indent="-342900">
              <a:lnSpc>
                <a:spcPct val="110000"/>
              </a:lnSpc>
              <a:spcAft>
                <a:spcPts val="600"/>
              </a:spcAft>
              <a:buSzPct val="70000"/>
              <a:buAutoNum type="arabicPeriod"/>
            </a:pPr>
            <a:r>
              <a:rPr lang="en-US" sz="1400" b="0" i="0" dirty="0">
                <a:solidFill>
                  <a:schemeClr val="tx2"/>
                </a:solidFill>
                <a:effectLst/>
              </a:rPr>
              <a:t>Scrum Framework Overview</a:t>
            </a:r>
          </a:p>
          <a:p>
            <a:pPr marL="342900" indent="-342900">
              <a:lnSpc>
                <a:spcPct val="110000"/>
              </a:lnSpc>
              <a:spcAft>
                <a:spcPts val="600"/>
              </a:spcAft>
              <a:buSzPct val="70000"/>
              <a:buAutoNum type="arabicPeriod"/>
            </a:pPr>
            <a:r>
              <a:rPr lang="en-US" sz="1400" b="0" i="0" dirty="0">
                <a:solidFill>
                  <a:schemeClr val="tx2"/>
                </a:solidFill>
                <a:effectLst/>
              </a:rPr>
              <a:t>Scrum Roles</a:t>
            </a:r>
            <a:endParaRPr lang="en-US" sz="1400" dirty="0">
              <a:solidFill>
                <a:schemeClr val="tx2"/>
              </a:solidFill>
            </a:endParaRPr>
          </a:p>
          <a:p>
            <a:pPr marL="342900" indent="-342900">
              <a:lnSpc>
                <a:spcPct val="110000"/>
              </a:lnSpc>
              <a:spcAft>
                <a:spcPts val="600"/>
              </a:spcAft>
              <a:buSzPct val="70000"/>
              <a:buAutoNum type="arabicPeriod"/>
            </a:pPr>
            <a:r>
              <a:rPr lang="en-US" sz="1400" b="0" i="0" dirty="0">
                <a:solidFill>
                  <a:schemeClr val="tx2"/>
                </a:solidFill>
                <a:effectLst/>
              </a:rPr>
              <a:t>Scrum Artifacts</a:t>
            </a:r>
          </a:p>
          <a:p>
            <a:pPr marL="342900" indent="-342900">
              <a:lnSpc>
                <a:spcPct val="110000"/>
              </a:lnSpc>
              <a:spcAft>
                <a:spcPts val="600"/>
              </a:spcAft>
              <a:buSzPct val="70000"/>
              <a:buAutoNum type="arabicPeriod"/>
            </a:pPr>
            <a:r>
              <a:rPr lang="en-US" sz="1400" b="0" i="0" dirty="0">
                <a:solidFill>
                  <a:schemeClr val="tx2"/>
                </a:solidFill>
                <a:effectLst/>
              </a:rPr>
              <a:t>Scrum Events</a:t>
            </a:r>
            <a:endParaRPr lang="en-US" sz="1400" dirty="0">
              <a:solidFill>
                <a:schemeClr val="tx2"/>
              </a:solidFill>
            </a:endParaRPr>
          </a:p>
          <a:p>
            <a:pPr marL="342900" indent="-342900">
              <a:lnSpc>
                <a:spcPct val="110000"/>
              </a:lnSpc>
              <a:spcAft>
                <a:spcPts val="600"/>
              </a:spcAft>
              <a:buSzPct val="70000"/>
              <a:buAutoNum type="arabicPeriod"/>
            </a:pPr>
            <a:r>
              <a:rPr lang="en-US" sz="1400" dirty="0">
                <a:solidFill>
                  <a:schemeClr val="tx2"/>
                </a:solidFill>
              </a:rPr>
              <a:t>Scrum Metrics</a:t>
            </a:r>
          </a:p>
          <a:p>
            <a:pPr marL="342900" indent="-342900">
              <a:lnSpc>
                <a:spcPct val="110000"/>
              </a:lnSpc>
              <a:spcAft>
                <a:spcPts val="600"/>
              </a:spcAft>
              <a:buSzPct val="70000"/>
              <a:buAutoNum type="arabicPeriod"/>
            </a:pPr>
            <a:r>
              <a:rPr lang="en-US" sz="1400" b="0" i="0" dirty="0">
                <a:solidFill>
                  <a:schemeClr val="tx2"/>
                </a:solidFill>
                <a:effectLst/>
              </a:rPr>
              <a:t>Scrum Workflow</a:t>
            </a:r>
          </a:p>
          <a:p>
            <a:pPr marL="342900" indent="-342900">
              <a:lnSpc>
                <a:spcPct val="110000"/>
              </a:lnSpc>
              <a:spcAft>
                <a:spcPts val="600"/>
              </a:spcAft>
              <a:buSzPct val="70000"/>
              <a:buAutoNum type="arabicPeriod"/>
            </a:pPr>
            <a:r>
              <a:rPr lang="en-US" sz="1400" b="0" i="0" dirty="0">
                <a:solidFill>
                  <a:schemeClr val="tx2"/>
                </a:solidFill>
                <a:effectLst/>
              </a:rPr>
              <a:t>Benefits of Agile Scrum</a:t>
            </a:r>
            <a:endParaRPr lang="en-US" sz="1400" dirty="0">
              <a:solidFill>
                <a:schemeClr val="tx2"/>
              </a:solidFill>
            </a:endParaRPr>
          </a:p>
          <a:p>
            <a:pPr marL="342900" indent="-342900">
              <a:lnSpc>
                <a:spcPct val="110000"/>
              </a:lnSpc>
              <a:spcAft>
                <a:spcPts val="600"/>
              </a:spcAft>
              <a:buSzPct val="70000"/>
              <a:buAutoNum type="arabicPeriod"/>
            </a:pPr>
            <a:r>
              <a:rPr lang="en-US" sz="1400" b="0" i="0" dirty="0">
                <a:solidFill>
                  <a:schemeClr val="tx2"/>
                </a:solidFill>
                <a:effectLst/>
              </a:rPr>
              <a:t>Challenges and Considerations</a:t>
            </a:r>
          </a:p>
          <a:p>
            <a:pPr marL="342900" indent="-342900">
              <a:lnSpc>
                <a:spcPct val="110000"/>
              </a:lnSpc>
              <a:spcAft>
                <a:spcPts val="600"/>
              </a:spcAft>
              <a:buSzPct val="70000"/>
              <a:buAutoNum type="arabicPeriod"/>
            </a:pPr>
            <a:r>
              <a:rPr lang="en-US" sz="1400" b="0" i="0" dirty="0">
                <a:solidFill>
                  <a:schemeClr val="tx2"/>
                </a:solidFill>
                <a:effectLst/>
              </a:rPr>
              <a:t>Conclusion</a:t>
            </a:r>
            <a:endParaRPr lang="en-US" sz="1400" dirty="0">
              <a:solidFill>
                <a:schemeClr val="tx2"/>
              </a:solidFill>
            </a:endParaRPr>
          </a:p>
        </p:txBody>
      </p:sp>
    </p:spTree>
    <p:extLst>
      <p:ext uri="{BB962C8B-B14F-4D97-AF65-F5344CB8AC3E}">
        <p14:creationId xmlns:p14="http://schemas.microsoft.com/office/powerpoint/2010/main" val="253160672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6213D25-8E39-1942-EAA5-2F1EB3A2DDCD}"/>
              </a:ext>
            </a:extLst>
          </p:cNvPr>
          <p:cNvSpPr txBox="1"/>
          <p:nvPr/>
        </p:nvSpPr>
        <p:spPr>
          <a:xfrm>
            <a:off x="4477771" y="895440"/>
            <a:ext cx="6037830" cy="1540783"/>
          </a:xfrm>
          <a:prstGeom prst="rect">
            <a:avLst/>
          </a:prstGeom>
        </p:spPr>
        <p:txBody>
          <a:bodyPr vert="horz" lIns="91440" tIns="45720" rIns="91440" bIns="45720" rtlCol="0" anchor="b">
            <a:normAutofit/>
          </a:bodyPr>
          <a:lstStyle/>
          <a:p>
            <a:pPr>
              <a:spcBef>
                <a:spcPct val="0"/>
              </a:spcBef>
              <a:spcAft>
                <a:spcPts val="600"/>
              </a:spcAft>
            </a:pPr>
            <a:r>
              <a:rPr lang="en-US" sz="4400" kern="1200">
                <a:solidFill>
                  <a:schemeClr val="tx2"/>
                </a:solidFill>
                <a:latin typeface="+mj-lt"/>
                <a:ea typeface="+mj-ea"/>
                <a:cs typeface="+mj-cs"/>
              </a:rPr>
              <a:t>What is Agile?</a:t>
            </a:r>
          </a:p>
        </p:txBody>
      </p:sp>
      <p:pic>
        <p:nvPicPr>
          <p:cNvPr id="17" name="Graphic 8" descr="Workflow">
            <a:extLst>
              <a:ext uri="{FF2B5EF4-FFF2-40B4-BE49-F238E27FC236}">
                <a16:creationId xmlns:a16="http://schemas.microsoft.com/office/drawing/2014/main" id="{04905ECB-8F5D-08D7-2486-45E929848E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0" y="1986274"/>
            <a:ext cx="2962082" cy="2962082"/>
          </a:xfrm>
          <a:prstGeom prst="rect">
            <a:avLst/>
          </a:prstGeom>
        </p:spPr>
      </p:pic>
      <p:cxnSp>
        <p:nvCxnSpPr>
          <p:cNvPr id="18" name="Straight Connector 13">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11830" y="2710543"/>
            <a:ext cx="0" cy="3347785"/>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3F9B936-FA9B-938B-F035-C1B078A054F9}"/>
              </a:ext>
            </a:extLst>
          </p:cNvPr>
          <p:cNvSpPr txBox="1"/>
          <p:nvPr/>
        </p:nvSpPr>
        <p:spPr>
          <a:xfrm>
            <a:off x="5207521" y="2710544"/>
            <a:ext cx="5369231" cy="3428596"/>
          </a:xfrm>
          <a:prstGeom prst="rect">
            <a:avLst/>
          </a:prstGeom>
        </p:spPr>
        <p:txBody>
          <a:bodyPr vert="horz" lIns="91440" tIns="45720" rIns="91440" bIns="45720" rtlCol="0" anchor="b">
            <a:normAutofit/>
          </a:bodyPr>
          <a:lstStyle/>
          <a:p>
            <a:pPr>
              <a:lnSpc>
                <a:spcPct val="110000"/>
              </a:lnSpc>
              <a:spcAft>
                <a:spcPts val="600"/>
              </a:spcAft>
              <a:buSzPct val="70000"/>
            </a:pPr>
            <a:r>
              <a:rPr lang="en-US" sz="1500" b="0" i="0" dirty="0">
                <a:solidFill>
                  <a:schemeClr val="tx2"/>
                </a:solidFill>
                <a:effectLst/>
              </a:rPr>
              <a:t>Agile is an iterative and incremental approach to project management and software development. It emphasizes flexibility, adaptability, and customer collaboration throughout the development process. The Agile methodology aims to deliver high-quality products or solutions in a more efficient and responsive manner compared to traditional project management approaches.</a:t>
            </a:r>
          </a:p>
          <a:p>
            <a:pPr>
              <a:lnSpc>
                <a:spcPct val="110000"/>
              </a:lnSpc>
              <a:spcAft>
                <a:spcPts val="600"/>
              </a:spcAft>
              <a:buSzPct val="70000"/>
            </a:pPr>
            <a:endParaRPr lang="en-US" sz="1500" dirty="0">
              <a:solidFill>
                <a:schemeClr val="tx2"/>
              </a:solidFill>
            </a:endParaRPr>
          </a:p>
          <a:p>
            <a:pPr>
              <a:lnSpc>
                <a:spcPct val="110000"/>
              </a:lnSpc>
              <a:spcAft>
                <a:spcPts val="600"/>
              </a:spcAft>
              <a:buSzPct val="70000"/>
            </a:pPr>
            <a:r>
              <a:rPr lang="en-US" sz="1500" b="0" i="0" dirty="0">
                <a:solidFill>
                  <a:schemeClr val="tx2"/>
                </a:solidFill>
                <a:effectLst/>
              </a:rPr>
              <a:t>Agile is commonly used in software development projects but can be applied to various other industries and projects where flexibility, collaboration, and responsiveness are desired. </a:t>
            </a:r>
            <a:endParaRPr lang="en-US" sz="1500" dirty="0">
              <a:solidFill>
                <a:schemeClr val="tx2"/>
              </a:solidFill>
            </a:endParaRPr>
          </a:p>
        </p:txBody>
      </p:sp>
    </p:spTree>
    <p:extLst>
      <p:ext uri="{BB962C8B-B14F-4D97-AF65-F5344CB8AC3E}">
        <p14:creationId xmlns:p14="http://schemas.microsoft.com/office/powerpoint/2010/main" val="188570491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22F952A8-2716-47BA-90B6-2E10C9FC4C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993" y="875439"/>
            <a:ext cx="4392515" cy="4994953"/>
          </a:xfrm>
          <a:custGeom>
            <a:avLst/>
            <a:gdLst>
              <a:gd name="connsiteX0" fmla="*/ 2285730 w 4572000"/>
              <a:gd name="connsiteY0" fmla="*/ 0 h 5199055"/>
              <a:gd name="connsiteX1" fmla="*/ 2286272 w 4572000"/>
              <a:gd name="connsiteY1" fmla="*/ 0 h 5199055"/>
              <a:gd name="connsiteX2" fmla="*/ 4572000 w 4572000"/>
              <a:gd name="connsiteY2" fmla="*/ 2285730 h 5199055"/>
              <a:gd name="connsiteX3" fmla="*/ 4572000 w 4572000"/>
              <a:gd name="connsiteY3" fmla="*/ 5199055 h 5199055"/>
              <a:gd name="connsiteX4" fmla="*/ 0 w 4572000"/>
              <a:gd name="connsiteY4" fmla="*/ 5199055 h 5199055"/>
              <a:gd name="connsiteX5" fmla="*/ 0 w 4572000"/>
              <a:gd name="connsiteY5" fmla="*/ 2285730 h 5199055"/>
              <a:gd name="connsiteX6" fmla="*/ 2285730 w 4572000"/>
              <a:gd name="connsiteY6" fmla="*/ 0 h 519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0" h="5199055">
                <a:moveTo>
                  <a:pt x="2285730" y="0"/>
                </a:moveTo>
                <a:cubicBezTo>
                  <a:pt x="2285890" y="0"/>
                  <a:pt x="2286106" y="0"/>
                  <a:pt x="2286272" y="0"/>
                </a:cubicBezTo>
                <a:cubicBezTo>
                  <a:pt x="3548663" y="0"/>
                  <a:pt x="4572000" y="1023361"/>
                  <a:pt x="4572000" y="2285730"/>
                </a:cubicBezTo>
                <a:lnTo>
                  <a:pt x="4572000" y="5199055"/>
                </a:lnTo>
                <a:lnTo>
                  <a:pt x="0" y="5199055"/>
                </a:lnTo>
                <a:lnTo>
                  <a:pt x="0" y="2285730"/>
                </a:lnTo>
                <a:cubicBezTo>
                  <a:pt x="0" y="1023361"/>
                  <a:pt x="1023334" y="0"/>
                  <a:pt x="2285730" y="0"/>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Yellow paper ship leading among white ships">
            <a:extLst>
              <a:ext uri="{FF2B5EF4-FFF2-40B4-BE49-F238E27FC236}">
                <a16:creationId xmlns:a16="http://schemas.microsoft.com/office/drawing/2014/main" id="{D0B5E81A-9961-62F6-90BC-3E91A18AD73D}"/>
              </a:ext>
            </a:extLst>
          </p:cNvPr>
          <p:cNvPicPr>
            <a:picLocks noChangeAspect="1"/>
          </p:cNvPicPr>
          <p:nvPr/>
        </p:nvPicPr>
        <p:blipFill rotWithShape="1">
          <a:blip r:embed="rId2">
            <a:alphaModFix amt="60000"/>
          </a:blip>
          <a:srcRect l="41300" r="2" b="2"/>
          <a:stretch/>
        </p:blipFill>
        <p:spPr>
          <a:xfrm>
            <a:off x="954990" y="875439"/>
            <a:ext cx="4392515" cy="4994953"/>
          </a:xfrm>
          <a:custGeom>
            <a:avLst/>
            <a:gdLst/>
            <a:ahLst/>
            <a:cxnLst/>
            <a:rect l="l" t="t" r="r" b="b"/>
            <a:pathLst>
              <a:path w="4392515" h="4994953">
                <a:moveTo>
                  <a:pt x="2195998" y="0"/>
                </a:moveTo>
                <a:cubicBezTo>
                  <a:pt x="2196152" y="0"/>
                  <a:pt x="2196359" y="0"/>
                  <a:pt x="2196519" y="0"/>
                </a:cubicBezTo>
                <a:cubicBezTo>
                  <a:pt x="3409352" y="0"/>
                  <a:pt x="4392515" y="983187"/>
                  <a:pt x="4392515" y="2195998"/>
                </a:cubicBezTo>
                <a:lnTo>
                  <a:pt x="4392515" y="4994953"/>
                </a:lnTo>
                <a:lnTo>
                  <a:pt x="0" y="4994953"/>
                </a:lnTo>
                <a:lnTo>
                  <a:pt x="0" y="2195998"/>
                </a:lnTo>
                <a:cubicBezTo>
                  <a:pt x="0" y="983187"/>
                  <a:pt x="983161" y="0"/>
                  <a:pt x="2195998" y="0"/>
                </a:cubicBezTo>
                <a:close/>
              </a:path>
            </a:pathLst>
          </a:custGeom>
        </p:spPr>
      </p:pic>
      <p:sp>
        <p:nvSpPr>
          <p:cNvPr id="2" name="Title 1">
            <a:extLst>
              <a:ext uri="{FF2B5EF4-FFF2-40B4-BE49-F238E27FC236}">
                <a16:creationId xmlns:a16="http://schemas.microsoft.com/office/drawing/2014/main" id="{56FEE702-CD20-649D-6D32-F2065D64FAB3}"/>
              </a:ext>
            </a:extLst>
          </p:cNvPr>
          <p:cNvSpPr>
            <a:spLocks noGrp="1"/>
          </p:cNvSpPr>
          <p:nvPr>
            <p:ph type="title"/>
          </p:nvPr>
        </p:nvSpPr>
        <p:spPr>
          <a:xfrm>
            <a:off x="1464067" y="2019301"/>
            <a:ext cx="3308280" cy="3107504"/>
          </a:xfrm>
        </p:spPr>
        <p:txBody>
          <a:bodyPr anchor="ctr">
            <a:normAutofit/>
          </a:bodyPr>
          <a:lstStyle/>
          <a:p>
            <a:pPr algn="ctr"/>
            <a:r>
              <a:rPr lang="en-US">
                <a:solidFill>
                  <a:srgbClr val="FFFFFF"/>
                </a:solidFill>
              </a:rPr>
              <a:t>Agile Manifesto</a:t>
            </a:r>
            <a:endParaRPr lang="en-IN">
              <a:solidFill>
                <a:srgbClr val="FFFFFF"/>
              </a:solidFill>
            </a:endParaRPr>
          </a:p>
        </p:txBody>
      </p:sp>
      <p:sp>
        <p:nvSpPr>
          <p:cNvPr id="3" name="Content Placeholder 2">
            <a:extLst>
              <a:ext uri="{FF2B5EF4-FFF2-40B4-BE49-F238E27FC236}">
                <a16:creationId xmlns:a16="http://schemas.microsoft.com/office/drawing/2014/main" id="{B355A90E-0CD2-6E91-BBFC-D7313AB68CC0}"/>
              </a:ext>
            </a:extLst>
          </p:cNvPr>
          <p:cNvSpPr>
            <a:spLocks noGrp="1"/>
          </p:cNvSpPr>
          <p:nvPr>
            <p:ph idx="1"/>
          </p:nvPr>
        </p:nvSpPr>
        <p:spPr>
          <a:xfrm>
            <a:off x="6350466" y="876301"/>
            <a:ext cx="4927134" cy="5096659"/>
          </a:xfrm>
        </p:spPr>
        <p:txBody>
          <a:bodyPr anchor="ctr">
            <a:normAutofit/>
          </a:bodyPr>
          <a:lstStyle/>
          <a:p>
            <a:pPr>
              <a:lnSpc>
                <a:spcPct val="110000"/>
              </a:lnSpc>
            </a:pPr>
            <a:r>
              <a:rPr lang="en-US" sz="1600" b="0" i="0">
                <a:effectLst/>
                <a:latin typeface="Times New Roman" panose="02020603050405020304" pitchFamily="18" charset="0"/>
                <a:cs typeface="Times New Roman" panose="02020603050405020304" pitchFamily="18" charset="0"/>
              </a:rPr>
              <a:t>The Agile Manifesto is a foundational document that outlines the core values and principles of Agile software development. It was created in 2001 by a group of software developers who gathered in Snowbird, Utah, to discuss and define a set of guiding principles for a more flexible and collaborative approach to software development.</a:t>
            </a:r>
          </a:p>
          <a:p>
            <a:pPr>
              <a:lnSpc>
                <a:spcPct val="110000"/>
              </a:lnSpc>
            </a:pPr>
            <a:endParaRPr lang="en-US" sz="1600" b="0" i="0">
              <a:effectLst/>
              <a:latin typeface="Times New Roman" panose="02020603050405020304" pitchFamily="18" charset="0"/>
              <a:cs typeface="Times New Roman" panose="02020603050405020304" pitchFamily="18" charset="0"/>
            </a:endParaRPr>
          </a:p>
          <a:p>
            <a:pPr>
              <a:lnSpc>
                <a:spcPct val="110000"/>
              </a:lnSpc>
            </a:pPr>
            <a:r>
              <a:rPr lang="en-US" sz="1600" b="0" i="0">
                <a:effectLst/>
                <a:latin typeface="Times New Roman" panose="02020603050405020304" pitchFamily="18" charset="0"/>
                <a:cs typeface="Times New Roman" panose="02020603050405020304" pitchFamily="18" charset="0"/>
              </a:rPr>
              <a:t>Core Values of the Agile Manifesto:</a:t>
            </a:r>
          </a:p>
          <a:p>
            <a:pPr>
              <a:lnSpc>
                <a:spcPct val="110000"/>
              </a:lnSpc>
              <a:buFont typeface="+mj-lt"/>
              <a:buAutoNum type="arabicPeriod"/>
            </a:pPr>
            <a:r>
              <a:rPr lang="en-US" sz="1600" b="0" i="0">
                <a:effectLst/>
                <a:latin typeface="Times New Roman" panose="02020603050405020304" pitchFamily="18" charset="0"/>
                <a:cs typeface="Times New Roman" panose="02020603050405020304" pitchFamily="18" charset="0"/>
              </a:rPr>
              <a:t>Individuals and Interactions over Processes and Tools:</a:t>
            </a:r>
          </a:p>
          <a:p>
            <a:pPr>
              <a:lnSpc>
                <a:spcPct val="110000"/>
              </a:lnSpc>
              <a:buFont typeface="+mj-lt"/>
              <a:buAutoNum type="arabicPeriod"/>
            </a:pPr>
            <a:r>
              <a:rPr lang="en-US" sz="1600" b="0" i="0">
                <a:effectLst/>
                <a:latin typeface="Times New Roman" panose="02020603050405020304" pitchFamily="18" charset="0"/>
                <a:cs typeface="Times New Roman" panose="02020603050405020304" pitchFamily="18" charset="0"/>
              </a:rPr>
              <a:t>Working Software over Comprehensive Documentation:</a:t>
            </a:r>
          </a:p>
          <a:p>
            <a:pPr>
              <a:lnSpc>
                <a:spcPct val="110000"/>
              </a:lnSpc>
              <a:buFont typeface="+mj-lt"/>
              <a:buAutoNum type="arabicPeriod"/>
            </a:pPr>
            <a:r>
              <a:rPr lang="en-US" sz="1600" b="0" i="0">
                <a:effectLst/>
                <a:latin typeface="Times New Roman" panose="02020603050405020304" pitchFamily="18" charset="0"/>
                <a:cs typeface="Times New Roman" panose="02020603050405020304" pitchFamily="18" charset="0"/>
              </a:rPr>
              <a:t>Customer Collaboration over Contract Negotiation:</a:t>
            </a:r>
          </a:p>
          <a:p>
            <a:pPr>
              <a:lnSpc>
                <a:spcPct val="110000"/>
              </a:lnSpc>
              <a:buFont typeface="+mj-lt"/>
              <a:buAutoNum type="arabicPeriod"/>
            </a:pPr>
            <a:r>
              <a:rPr lang="en-US" sz="1600" b="0" i="0">
                <a:effectLst/>
                <a:latin typeface="Times New Roman" panose="02020603050405020304" pitchFamily="18" charset="0"/>
                <a:cs typeface="Times New Roman" panose="02020603050405020304" pitchFamily="18" charset="0"/>
              </a:rPr>
              <a:t>Responding to Change over Following a Plan:</a:t>
            </a:r>
          </a:p>
          <a:p>
            <a:pPr>
              <a:lnSpc>
                <a:spcPct val="110000"/>
              </a:lnSpc>
            </a:pPr>
            <a:endParaRPr lang="en-US" sz="1600">
              <a:latin typeface="Times New Roman" panose="02020603050405020304" pitchFamily="18" charset="0"/>
              <a:cs typeface="Times New Roman" panose="02020603050405020304" pitchFamily="18" charset="0"/>
            </a:endParaRPr>
          </a:p>
          <a:p>
            <a:pPr>
              <a:lnSpc>
                <a:spcPct val="110000"/>
              </a:lnSpc>
            </a:pPr>
            <a:endParaRPr lang="en-IN" sz="1600" dirty="0">
              <a:latin typeface="Times New Roman" panose="02020603050405020304" pitchFamily="18" charset="0"/>
              <a:cs typeface="Times New Roman" panose="02020603050405020304" pitchFamily="18" charset="0"/>
            </a:endParaRPr>
          </a:p>
        </p:txBody>
      </p:sp>
      <p:cxnSp>
        <p:nvCxnSpPr>
          <p:cNvPr id="37" name="Straight Connector 36">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753113"/>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3B7D83-2CBA-837F-C1F0-B41F018AF56B}"/>
              </a:ext>
            </a:extLst>
          </p:cNvPr>
          <p:cNvSpPr>
            <a:spLocks noGrp="1"/>
          </p:cNvSpPr>
          <p:nvPr>
            <p:ph type="title"/>
          </p:nvPr>
        </p:nvSpPr>
        <p:spPr>
          <a:xfrm>
            <a:off x="4477771" y="895440"/>
            <a:ext cx="6037830" cy="1540783"/>
          </a:xfrm>
        </p:spPr>
        <p:txBody>
          <a:bodyPr>
            <a:normAutofit/>
          </a:bodyPr>
          <a:lstStyle/>
          <a:p>
            <a:pPr>
              <a:lnSpc>
                <a:spcPct val="90000"/>
              </a:lnSpc>
            </a:pPr>
            <a:r>
              <a:rPr lang="en-US" sz="3700" b="0" i="0">
                <a:effectLst/>
              </a:rPr>
              <a:t>Scrum Framework Overview</a:t>
            </a:r>
            <a:br>
              <a:rPr lang="en-US" sz="3700" b="0" i="0">
                <a:effectLst/>
              </a:rPr>
            </a:br>
            <a:endParaRPr lang="en-IN" sz="3700"/>
          </a:p>
        </p:txBody>
      </p:sp>
      <p:pic>
        <p:nvPicPr>
          <p:cNvPr id="7" name="Graphic 6" descr="Gears">
            <a:extLst>
              <a:ext uri="{FF2B5EF4-FFF2-40B4-BE49-F238E27FC236}">
                <a16:creationId xmlns:a16="http://schemas.microsoft.com/office/drawing/2014/main" id="{124C913E-AC9B-EFFA-886C-93A3D6E3D7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0" y="1986274"/>
            <a:ext cx="2962082" cy="2962082"/>
          </a:xfrm>
          <a:prstGeom prst="rect">
            <a:avLst/>
          </a:prstGeom>
        </p:spPr>
      </p:pic>
      <p:cxnSp>
        <p:nvCxnSpPr>
          <p:cNvPr id="12" name="Straight Connector 11">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11830" y="2710543"/>
            <a:ext cx="0" cy="3347785"/>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EDECAD1-5AFF-D8D8-3CDA-4361A444B2D0}"/>
              </a:ext>
            </a:extLst>
          </p:cNvPr>
          <p:cNvSpPr>
            <a:spLocks noGrp="1"/>
          </p:cNvSpPr>
          <p:nvPr>
            <p:ph idx="1"/>
          </p:nvPr>
        </p:nvSpPr>
        <p:spPr>
          <a:xfrm>
            <a:off x="5207521" y="2710544"/>
            <a:ext cx="5369231" cy="3428596"/>
          </a:xfrm>
        </p:spPr>
        <p:txBody>
          <a:bodyPr anchor="b">
            <a:normAutofit/>
          </a:bodyPr>
          <a:lstStyle/>
          <a:p>
            <a:pPr>
              <a:lnSpc>
                <a:spcPct val="110000"/>
              </a:lnSpc>
            </a:pPr>
            <a:r>
              <a:rPr lang="en-US" sz="1600" b="0" i="0" dirty="0">
                <a:effectLst/>
                <a:latin typeface="Söhne"/>
              </a:rPr>
              <a:t>Scrum is an Agile project management framework used for managing complex projects, primarily in software development. It provides a structured approach to delivering products or solutions in an iterative and incremental manner. Scrum emphasizes adaptability, collaboration, and continuous improvement throughout the development process.</a:t>
            </a:r>
          </a:p>
          <a:p>
            <a:pPr>
              <a:lnSpc>
                <a:spcPct val="110000"/>
              </a:lnSpc>
            </a:pPr>
            <a:r>
              <a:rPr lang="en-US" sz="1600" b="0" i="0" dirty="0">
                <a:effectLst/>
                <a:latin typeface="Söhne"/>
              </a:rPr>
              <a:t>Scrum is widely used in the software industry due to its flexibility, transparency, and ability to accommodate evolving customer needs. However, it can also be applied to various other domains or projects that require iterative and collaborative approaches.</a:t>
            </a:r>
            <a:endParaRPr lang="en-US" sz="1600" dirty="0">
              <a:latin typeface="Söhne"/>
            </a:endParaRPr>
          </a:p>
        </p:txBody>
      </p:sp>
    </p:spTree>
    <p:extLst>
      <p:ext uri="{BB962C8B-B14F-4D97-AF65-F5344CB8AC3E}">
        <p14:creationId xmlns:p14="http://schemas.microsoft.com/office/powerpoint/2010/main" val="89200160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BA761B-DE6B-4078-B4C9-0FFE37D23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FE7067-7692-73A5-6DF5-33C39D0B56CF}"/>
              </a:ext>
            </a:extLst>
          </p:cNvPr>
          <p:cNvSpPr>
            <a:spLocks noGrp="1"/>
          </p:cNvSpPr>
          <p:nvPr>
            <p:ph type="title"/>
          </p:nvPr>
        </p:nvSpPr>
        <p:spPr>
          <a:xfrm>
            <a:off x="849760" y="876302"/>
            <a:ext cx="10427840" cy="1086056"/>
          </a:xfrm>
        </p:spPr>
        <p:txBody>
          <a:bodyPr>
            <a:normAutofit/>
          </a:bodyPr>
          <a:lstStyle/>
          <a:p>
            <a:r>
              <a:rPr lang="en-IN" b="0" i="0" dirty="0">
                <a:effectLst/>
                <a:latin typeface="Söhne"/>
              </a:rPr>
              <a:t>Scrum Roles:</a:t>
            </a:r>
            <a:endParaRPr lang="en-IN" dirty="0"/>
          </a:p>
        </p:txBody>
      </p:sp>
      <p:cxnSp>
        <p:nvCxnSpPr>
          <p:cNvPr id="11" name="Straight Connector 10">
            <a:extLst>
              <a:ext uri="{FF2B5EF4-FFF2-40B4-BE49-F238E27FC236}">
                <a16:creationId xmlns:a16="http://schemas.microsoft.com/office/drawing/2014/main" id="{05C630D5-1ADF-4994-883A-6501F0DFCF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500" y="2053613"/>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C84F3C5-F42E-9D52-65CC-3FD170DB41CE}"/>
              </a:ext>
            </a:extLst>
          </p:cNvPr>
          <p:cNvGraphicFramePr>
            <a:graphicFrameLocks noGrp="1"/>
          </p:cNvGraphicFramePr>
          <p:nvPr>
            <p:ph idx="1"/>
            <p:extLst>
              <p:ext uri="{D42A27DB-BD31-4B8C-83A1-F6EECF244321}">
                <p14:modId xmlns:p14="http://schemas.microsoft.com/office/powerpoint/2010/main" val="3600025603"/>
              </p:ext>
            </p:extLst>
          </p:nvPr>
        </p:nvGraphicFramePr>
        <p:xfrm>
          <a:off x="952500" y="2536723"/>
          <a:ext cx="10325100" cy="3591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7494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34" name="Rectangle 29">
            <a:extLst>
              <a:ext uri="{FF2B5EF4-FFF2-40B4-BE49-F238E27FC236}">
                <a16:creationId xmlns:a16="http://schemas.microsoft.com/office/drawing/2014/main" id="{E0BA761B-DE6B-4078-B4C9-0FFE37D23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F6CD3-37AE-4EE9-EF0A-972E5D8EC40E}"/>
              </a:ext>
            </a:extLst>
          </p:cNvPr>
          <p:cNvSpPr>
            <a:spLocks noGrp="1"/>
          </p:cNvSpPr>
          <p:nvPr>
            <p:ph type="title"/>
          </p:nvPr>
        </p:nvSpPr>
        <p:spPr>
          <a:xfrm>
            <a:off x="849760" y="876302"/>
            <a:ext cx="10427840" cy="1086056"/>
          </a:xfrm>
        </p:spPr>
        <p:txBody>
          <a:bodyPr>
            <a:normAutofit/>
          </a:bodyPr>
          <a:lstStyle/>
          <a:p>
            <a:r>
              <a:rPr lang="en-IN" b="0" i="0">
                <a:effectLst/>
                <a:latin typeface="Google Sans"/>
              </a:rPr>
              <a:t>Scrum Artifacts</a:t>
            </a:r>
            <a:endParaRPr lang="en-IN" dirty="0"/>
          </a:p>
        </p:txBody>
      </p:sp>
      <p:cxnSp>
        <p:nvCxnSpPr>
          <p:cNvPr id="35" name="Straight Connector 31">
            <a:extLst>
              <a:ext uri="{FF2B5EF4-FFF2-40B4-BE49-F238E27FC236}">
                <a16:creationId xmlns:a16="http://schemas.microsoft.com/office/drawing/2014/main" id="{05C630D5-1ADF-4994-883A-6501F0DFCF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500" y="2053613"/>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282AB995-1837-3498-8FF9-0FA30709D95C}"/>
              </a:ext>
            </a:extLst>
          </p:cNvPr>
          <p:cNvGraphicFramePr>
            <a:graphicFrameLocks noGrp="1"/>
          </p:cNvGraphicFramePr>
          <p:nvPr>
            <p:ph idx="1"/>
            <p:extLst>
              <p:ext uri="{D42A27DB-BD31-4B8C-83A1-F6EECF244321}">
                <p14:modId xmlns:p14="http://schemas.microsoft.com/office/powerpoint/2010/main" val="771039803"/>
              </p:ext>
            </p:extLst>
          </p:nvPr>
        </p:nvGraphicFramePr>
        <p:xfrm>
          <a:off x="952500" y="2536723"/>
          <a:ext cx="10325100" cy="3591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480318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0BA761B-DE6B-4078-B4C9-0FFE37D23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2E8F9-BE01-A2AF-35EC-0490D10958FD}"/>
              </a:ext>
            </a:extLst>
          </p:cNvPr>
          <p:cNvSpPr>
            <a:spLocks noGrp="1"/>
          </p:cNvSpPr>
          <p:nvPr>
            <p:ph type="title"/>
          </p:nvPr>
        </p:nvSpPr>
        <p:spPr>
          <a:xfrm>
            <a:off x="849760" y="876302"/>
            <a:ext cx="10427840" cy="1086056"/>
          </a:xfrm>
        </p:spPr>
        <p:txBody>
          <a:bodyPr>
            <a:normAutofit/>
          </a:bodyPr>
          <a:lstStyle/>
          <a:p>
            <a:r>
              <a:rPr lang="en-IN" b="0" i="0">
                <a:effectLst/>
                <a:latin typeface="Google Sans"/>
              </a:rPr>
              <a:t>Scrum Events</a:t>
            </a:r>
            <a:endParaRPr lang="en-IN" dirty="0"/>
          </a:p>
        </p:txBody>
      </p:sp>
      <p:cxnSp>
        <p:nvCxnSpPr>
          <p:cNvPr id="21" name="Straight Connector 20">
            <a:extLst>
              <a:ext uri="{FF2B5EF4-FFF2-40B4-BE49-F238E27FC236}">
                <a16:creationId xmlns:a16="http://schemas.microsoft.com/office/drawing/2014/main" id="{05C630D5-1ADF-4994-883A-6501F0DFCF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500" y="2053613"/>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66256909-368A-BF49-0C16-53918F6BC7A7}"/>
              </a:ext>
            </a:extLst>
          </p:cNvPr>
          <p:cNvGraphicFramePr>
            <a:graphicFrameLocks noGrp="1"/>
          </p:cNvGraphicFramePr>
          <p:nvPr>
            <p:ph idx="1"/>
            <p:extLst>
              <p:ext uri="{D42A27DB-BD31-4B8C-83A1-F6EECF244321}">
                <p14:modId xmlns:p14="http://schemas.microsoft.com/office/powerpoint/2010/main" val="3390572525"/>
              </p:ext>
            </p:extLst>
          </p:nvPr>
        </p:nvGraphicFramePr>
        <p:xfrm>
          <a:off x="952500" y="2536723"/>
          <a:ext cx="10325100" cy="3591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45155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47" name="Rectangle 42">
            <a:extLst>
              <a:ext uri="{FF2B5EF4-FFF2-40B4-BE49-F238E27FC236}">
                <a16:creationId xmlns:a16="http://schemas.microsoft.com/office/drawing/2014/main" id="{ABE3B514-83FE-45D4-988C-78925DD13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9277C9-90B8-66D4-2D72-84B36A18CD73}"/>
              </a:ext>
            </a:extLst>
          </p:cNvPr>
          <p:cNvSpPr>
            <a:spLocks noGrp="1"/>
          </p:cNvSpPr>
          <p:nvPr>
            <p:ph type="title"/>
          </p:nvPr>
        </p:nvSpPr>
        <p:spPr>
          <a:xfrm>
            <a:off x="629175" y="3715658"/>
            <a:ext cx="3405579" cy="2190192"/>
          </a:xfrm>
        </p:spPr>
        <p:txBody>
          <a:bodyPr anchor="t">
            <a:normAutofit/>
          </a:bodyPr>
          <a:lstStyle/>
          <a:p>
            <a:pPr algn="r"/>
            <a:r>
              <a:rPr lang="en-IN" b="0" i="0">
                <a:effectLst/>
                <a:latin typeface="Google Sans"/>
              </a:rPr>
              <a:t>Scrum Metrics</a:t>
            </a:r>
            <a:endParaRPr lang="en-IN"/>
          </a:p>
        </p:txBody>
      </p:sp>
      <p:cxnSp>
        <p:nvCxnSpPr>
          <p:cNvPr id="48" name="Straight Connector 44">
            <a:extLst>
              <a:ext uri="{FF2B5EF4-FFF2-40B4-BE49-F238E27FC236}">
                <a16:creationId xmlns:a16="http://schemas.microsoft.com/office/drawing/2014/main" id="{787CBF7F-92AD-42B8-AA3E-C4AF7A2AD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88298" y="0"/>
            <a:ext cx="0" cy="342900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633775AF-7FA9-DFC1-EBE8-C33CADA07123}"/>
              </a:ext>
            </a:extLst>
          </p:cNvPr>
          <p:cNvGraphicFramePr>
            <a:graphicFrameLocks noGrp="1"/>
          </p:cNvGraphicFramePr>
          <p:nvPr>
            <p:ph idx="1"/>
            <p:extLst>
              <p:ext uri="{D42A27DB-BD31-4B8C-83A1-F6EECF244321}">
                <p14:modId xmlns:p14="http://schemas.microsoft.com/office/powerpoint/2010/main" val="2935156695"/>
              </p:ext>
            </p:extLst>
          </p:nvPr>
        </p:nvGraphicFramePr>
        <p:xfrm>
          <a:off x="4610100" y="876300"/>
          <a:ext cx="6667499"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31304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VaultVTI">
  <a:themeElements>
    <a:clrScheme name="archway">
      <a:dk1>
        <a:sysClr val="windowText" lastClr="000000"/>
      </a:dk1>
      <a:lt1>
        <a:sysClr val="window" lastClr="FFFFFF"/>
      </a:lt1>
      <a:dk2>
        <a:srgbClr val="262626"/>
      </a:dk2>
      <a:lt2>
        <a:srgbClr val="CCC9C2"/>
      </a:lt2>
      <a:accent1>
        <a:srgbClr val="A85E3E"/>
      </a:accent1>
      <a:accent2>
        <a:srgbClr val="C3743C"/>
      </a:accent2>
      <a:accent3>
        <a:srgbClr val="CF6749"/>
      </a:accent3>
      <a:accent4>
        <a:srgbClr val="7D8B71"/>
      </a:accent4>
      <a:accent5>
        <a:srgbClr val="A37A59"/>
      </a:accent5>
      <a:accent6>
        <a:srgbClr val="AB8244"/>
      </a:accent6>
      <a:hlink>
        <a:srgbClr val="B94F31"/>
      </a:hlink>
      <a:folHlink>
        <a:srgbClr val="667458"/>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57</TotalTime>
  <Words>1108</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Georgia Pro Light</vt:lpstr>
      <vt:lpstr>Google Sans</vt:lpstr>
      <vt:lpstr>Söhne</vt:lpstr>
      <vt:lpstr>The Hand Extrablack</vt:lpstr>
      <vt:lpstr>Times New Roman</vt:lpstr>
      <vt:lpstr>VaultVTI</vt:lpstr>
      <vt:lpstr>PowerPoint Presentation</vt:lpstr>
      <vt:lpstr>PowerPoint Presentation</vt:lpstr>
      <vt:lpstr>PowerPoint Presentation</vt:lpstr>
      <vt:lpstr>Agile Manifesto</vt:lpstr>
      <vt:lpstr>Scrum Framework Overview </vt:lpstr>
      <vt:lpstr>Scrum Roles:</vt:lpstr>
      <vt:lpstr>Scrum Artifacts</vt:lpstr>
      <vt:lpstr>Scrum Events</vt:lpstr>
      <vt:lpstr>Scrum Metrics</vt:lpstr>
      <vt:lpstr>Scrum Workflow</vt:lpstr>
      <vt:lpstr>Benefits of Agile Scrum</vt:lpstr>
      <vt:lpstr>Challenges and Considerations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BISHAL SUVECHHA MANINDRA</dc:creator>
  <cp:lastModifiedBy>BISHAL SUVECHHA MANINDRA</cp:lastModifiedBy>
  <cp:revision>3</cp:revision>
  <dcterms:created xsi:type="dcterms:W3CDTF">2023-06-01T14:16:42Z</dcterms:created>
  <dcterms:modified xsi:type="dcterms:W3CDTF">2023-06-01T15:14:03Z</dcterms:modified>
</cp:coreProperties>
</file>