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5" r:id="rId2"/>
    <p:sldId id="265" r:id="rId3"/>
    <p:sldId id="298" r:id="rId4"/>
    <p:sldId id="305" r:id="rId5"/>
    <p:sldId id="299" r:id="rId6"/>
    <p:sldId id="308" r:id="rId7"/>
    <p:sldId id="273" r:id="rId8"/>
    <p:sldId id="290" r:id="rId9"/>
    <p:sldId id="289" r:id="rId10"/>
    <p:sldId id="311" r:id="rId11"/>
    <p:sldId id="292" r:id="rId12"/>
    <p:sldId id="309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70A5DC-F6D2-2A40-B8D5-2F3A30B31A53}">
          <p14:sldIdLst>
            <p14:sldId id="295"/>
            <p14:sldId id="265"/>
            <p14:sldId id="298"/>
            <p14:sldId id="305"/>
            <p14:sldId id="299"/>
            <p14:sldId id="308"/>
            <p14:sldId id="273"/>
            <p14:sldId id="290"/>
            <p14:sldId id="289"/>
            <p14:sldId id="311"/>
            <p14:sldId id="292"/>
            <p14:sldId id="309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4D"/>
    <a:srgbClr val="4C73B9"/>
    <a:srgbClr val="003081"/>
    <a:srgbClr val="003080"/>
    <a:srgbClr val="C4C4CD"/>
    <a:srgbClr val="4C73B7"/>
    <a:srgbClr val="4D73B8"/>
    <a:srgbClr val="002366"/>
    <a:srgbClr val="002098"/>
    <a:srgbClr val="002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/>
    <p:restoredTop sz="94637"/>
  </p:normalViewPr>
  <p:slideViewPr>
    <p:cSldViewPr snapToGrid="0">
      <p:cViewPr>
        <p:scale>
          <a:sx n="110" d="100"/>
          <a:sy n="110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532BB3-DEB2-E364-5717-C17A9E4622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3A5AB-F7BA-5061-6C8E-150D09AFC9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FFE6D-9111-1447-8A20-6DA70369D05A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CAEB-E92F-37F9-DFD5-7483594897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02EA-5116-8C75-2F4A-07D586F19A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6F43E-1035-4347-8EDD-A9BDB3F2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302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9C11-C062-BC4C-BD59-2B324B2E77B8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F821E-44C0-834D-B955-AC8BA446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6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9A39-D7C5-FE78-A0C1-487AF05D5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A15CE-323B-7DD9-A9DD-65EBBC39A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D59F-E090-8623-7910-54B54536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2524B-43E5-5146-BD9E-10C62C8CD3FB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D754-39FB-35DF-DECE-12B61CE5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DBAF-E6D8-EAA4-613C-198C306B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BC926E-567A-D144-995D-FFA908A7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3861-59FF-4A48-F847-5CE128F7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50F30F-E4C0-92BC-8678-19EC377B3375}"/>
              </a:ext>
            </a:extLst>
          </p:cNvPr>
          <p:cNvSpPr txBox="1">
            <a:spLocks/>
          </p:cNvSpPr>
          <p:nvPr userDrawn="1"/>
        </p:nvSpPr>
        <p:spPr>
          <a:xfrm>
            <a:off x="304800" y="0"/>
            <a:ext cx="1158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52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F1E4E-A8EC-906D-5077-5C63449A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11582400" cy="739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99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88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FDB825ED-D453-ACEB-B104-CC7846A77027}"/>
              </a:ext>
            </a:extLst>
          </p:cNvPr>
          <p:cNvGrpSpPr/>
          <p:nvPr/>
        </p:nvGrpSpPr>
        <p:grpSpPr>
          <a:xfrm>
            <a:off x="5310005" y="1069467"/>
            <a:ext cx="6071615" cy="4719067"/>
            <a:chOff x="5282185" y="1069467"/>
            <a:chExt cx="6071615" cy="4719067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D39B48E-3E6E-9281-CB37-56167C9CB57C}"/>
                </a:ext>
              </a:extLst>
            </p:cNvPr>
            <p:cNvSpPr/>
            <p:nvPr/>
          </p:nvSpPr>
          <p:spPr>
            <a:xfrm>
              <a:off x="6288228" y="1244934"/>
              <a:ext cx="5064232" cy="128016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4E3ED9-3F09-EC1E-64DB-5FBEFA20886D}"/>
                </a:ext>
              </a:extLst>
            </p:cNvPr>
            <p:cNvSpPr/>
            <p:nvPr/>
          </p:nvSpPr>
          <p:spPr>
            <a:xfrm>
              <a:off x="6382406" y="1069467"/>
              <a:ext cx="3893621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Educational Background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F15911-E655-D34A-AAD3-DE2182C6FF42}"/>
                </a:ext>
              </a:extLst>
            </p:cNvPr>
            <p:cNvSpPr/>
            <p:nvPr/>
          </p:nvSpPr>
          <p:spPr>
            <a:xfrm>
              <a:off x="6394183" y="1435227"/>
              <a:ext cx="4958277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177800">
                <a:buFont typeface="Arial" panose="020B0604020202020204" pitchFamily="34" charset="0"/>
                <a:buChar char="•"/>
              </a:pPr>
              <a:r>
                <a:rPr lang="en-US" altLang="ko-KR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University of California, San Diego</a:t>
              </a:r>
              <a:b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Bachelor’s in Management Science (Business &amp; Economics)</a:t>
              </a:r>
            </a:p>
            <a:p>
              <a:pPr marL="228600" indent="-177800">
                <a:buFont typeface="Arial" panose="020B0604020202020204" pitchFamily="34" charset="0"/>
                <a:buChar char="•"/>
              </a:pPr>
              <a:r>
                <a:rPr lang="en-US" altLang="ko-KR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Georgia Institute of Technology</a:t>
              </a:r>
              <a:b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Concurrently pursuing Master’s in Data Analytics 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4950BA9-6B6B-D508-AE16-8886DD361016}"/>
                </a:ext>
              </a:extLst>
            </p:cNvPr>
            <p:cNvSpPr/>
            <p:nvPr/>
          </p:nvSpPr>
          <p:spPr>
            <a:xfrm>
              <a:off x="6288228" y="2871259"/>
              <a:ext cx="5064232" cy="128016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DAE5A-8EC3-1A51-D0F8-0AA0C7C42234}"/>
                </a:ext>
              </a:extLst>
            </p:cNvPr>
            <p:cNvSpPr/>
            <p:nvPr/>
          </p:nvSpPr>
          <p:spPr>
            <a:xfrm>
              <a:off x="6382407" y="2682834"/>
              <a:ext cx="2928421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Professional Experience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415895-D035-0B81-3795-0378203C0363}"/>
                </a:ext>
              </a:extLst>
            </p:cNvPr>
            <p:cNvSpPr/>
            <p:nvPr/>
          </p:nvSpPr>
          <p:spPr>
            <a:xfrm>
              <a:off x="6382406" y="3048594"/>
              <a:ext cx="497139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177800">
                <a:buFont typeface="Arial" panose="020B0604020202020204" pitchFamily="34" charset="0"/>
                <a:buChar char="•"/>
              </a:pPr>
              <a:r>
                <a:rPr lang="en-US" altLang="ko-KR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Consulting</a:t>
              </a: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experience at Ernst &amp; Young (EY)</a:t>
              </a:r>
              <a:b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- Consultant</a:t>
              </a:r>
            </a:p>
            <a:p>
              <a:pPr marL="228600" indent="-177800">
                <a:buFont typeface="Arial" panose="020B0604020202020204" pitchFamily="34" charset="0"/>
                <a:buChar char="•"/>
              </a:pPr>
              <a:r>
                <a:rPr lang="en-US" altLang="ko-KR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Early-Stage Startup</a:t>
              </a: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experience at Beam mobility</a:t>
              </a:r>
              <a:b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- Operations Specialist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ECD01D-43B4-2E20-8318-72992FAB903D}"/>
                </a:ext>
              </a:extLst>
            </p:cNvPr>
            <p:cNvSpPr/>
            <p:nvPr/>
          </p:nvSpPr>
          <p:spPr>
            <a:xfrm>
              <a:off x="5282185" y="3090739"/>
              <a:ext cx="830110" cy="830110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EA7DD1F-F935-7D55-7DAD-7E162929EAC2}"/>
                </a:ext>
              </a:extLst>
            </p:cNvPr>
            <p:cNvGrpSpPr/>
            <p:nvPr/>
          </p:nvGrpSpPr>
          <p:grpSpPr>
            <a:xfrm>
              <a:off x="5456566" y="3325649"/>
              <a:ext cx="481349" cy="360290"/>
              <a:chOff x="5456566" y="3325649"/>
              <a:chExt cx="481349" cy="360290"/>
            </a:xfrm>
            <a:solidFill>
              <a:srgbClr val="002060"/>
            </a:solidFill>
          </p:grpSpPr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DB2FB579-A6EA-9100-0F70-FCE32BD8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153" y="3579293"/>
                <a:ext cx="102803" cy="48039"/>
              </a:xfrm>
              <a:custGeom>
                <a:avLst/>
                <a:gdLst>
                  <a:gd name="T0" fmla="*/ 8 w 60"/>
                  <a:gd name="T1" fmla="*/ 19 h 28"/>
                  <a:gd name="T2" fmla="*/ 23 w 60"/>
                  <a:gd name="T3" fmla="*/ 14 h 28"/>
                  <a:gd name="T4" fmla="*/ 53 w 60"/>
                  <a:gd name="T5" fmla="*/ 20 h 28"/>
                  <a:gd name="T6" fmla="*/ 53 w 60"/>
                  <a:gd name="T7" fmla="*/ 27 h 28"/>
                  <a:gd name="T8" fmla="*/ 48 w 60"/>
                  <a:gd name="T9" fmla="*/ 26 h 28"/>
                  <a:gd name="T10" fmla="*/ 48 w 60"/>
                  <a:gd name="T11" fmla="*/ 28 h 28"/>
                  <a:gd name="T12" fmla="*/ 11 w 60"/>
                  <a:gd name="T13" fmla="*/ 28 h 28"/>
                  <a:gd name="T14" fmla="*/ 11 w 60"/>
                  <a:gd name="T15" fmla="*/ 24 h 28"/>
                  <a:gd name="T16" fmla="*/ 6 w 60"/>
                  <a:gd name="T17" fmla="*/ 25 h 28"/>
                  <a:gd name="T18" fmla="*/ 5 w 60"/>
                  <a:gd name="T19" fmla="*/ 25 h 28"/>
                  <a:gd name="T20" fmla="*/ 1 w 60"/>
                  <a:gd name="T21" fmla="*/ 19 h 28"/>
                  <a:gd name="T22" fmla="*/ 1 w 60"/>
                  <a:gd name="T23" fmla="*/ 18 h 28"/>
                  <a:gd name="T24" fmla="*/ 1 w 60"/>
                  <a:gd name="T25" fmla="*/ 17 h 28"/>
                  <a:gd name="T26" fmla="*/ 2 w 60"/>
                  <a:gd name="T27" fmla="*/ 16 h 28"/>
                  <a:gd name="T28" fmla="*/ 3 w 60"/>
                  <a:gd name="T29" fmla="*/ 16 h 28"/>
                  <a:gd name="T30" fmla="*/ 4 w 60"/>
                  <a:gd name="T31" fmla="*/ 15 h 28"/>
                  <a:gd name="T32" fmla="*/ 18 w 60"/>
                  <a:gd name="T33" fmla="*/ 3 h 28"/>
                  <a:gd name="T34" fmla="*/ 19 w 60"/>
                  <a:gd name="T35" fmla="*/ 2 h 28"/>
                  <a:gd name="T36" fmla="*/ 21 w 60"/>
                  <a:gd name="T37" fmla="*/ 1 h 28"/>
                  <a:gd name="T38" fmla="*/ 22 w 60"/>
                  <a:gd name="T39" fmla="*/ 1 h 28"/>
                  <a:gd name="T40" fmla="*/ 23 w 60"/>
                  <a:gd name="T41" fmla="*/ 1 h 28"/>
                  <a:gd name="T42" fmla="*/ 24 w 60"/>
                  <a:gd name="T43" fmla="*/ 0 h 28"/>
                  <a:gd name="T44" fmla="*/ 26 w 60"/>
                  <a:gd name="T45" fmla="*/ 0 h 28"/>
                  <a:gd name="T46" fmla="*/ 29 w 60"/>
                  <a:gd name="T47" fmla="*/ 0 h 28"/>
                  <a:gd name="T48" fmla="*/ 60 w 60"/>
                  <a:gd name="T49" fmla="*/ 0 h 28"/>
                  <a:gd name="T50" fmla="*/ 60 w 60"/>
                  <a:gd name="T51" fmla="*/ 7 h 28"/>
                  <a:gd name="T52" fmla="*/ 29 w 60"/>
                  <a:gd name="T53" fmla="*/ 7 h 28"/>
                  <a:gd name="T54" fmla="*/ 26 w 60"/>
                  <a:gd name="T55" fmla="*/ 7 h 28"/>
                  <a:gd name="T56" fmla="*/ 24 w 60"/>
                  <a:gd name="T57" fmla="*/ 7 h 28"/>
                  <a:gd name="T58" fmla="*/ 22 w 60"/>
                  <a:gd name="T59" fmla="*/ 8 h 28"/>
                  <a:gd name="T60" fmla="*/ 21 w 60"/>
                  <a:gd name="T61" fmla="*/ 9 h 28"/>
                  <a:gd name="T62" fmla="*/ 7 w 60"/>
                  <a:gd name="T63" fmla="*/ 18 h 28"/>
                  <a:gd name="T64" fmla="*/ 7 w 60"/>
                  <a:gd name="T65" fmla="*/ 18 h 28"/>
                  <a:gd name="T66" fmla="*/ 7 w 60"/>
                  <a:gd name="T67" fmla="*/ 19 h 28"/>
                  <a:gd name="T68" fmla="*/ 7 w 60"/>
                  <a:gd name="T69" fmla="*/ 19 h 28"/>
                  <a:gd name="T70" fmla="*/ 7 w 60"/>
                  <a:gd name="T71" fmla="*/ 19 h 28"/>
                  <a:gd name="T72" fmla="*/ 7 w 60"/>
                  <a:gd name="T73" fmla="*/ 19 h 28"/>
                  <a:gd name="T74" fmla="*/ 8 w 60"/>
                  <a:gd name="T75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28">
                    <a:moveTo>
                      <a:pt x="8" y="19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2" y="25"/>
                      <a:pt x="0" y="22"/>
                      <a:pt x="1" y="19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BE8D622F-3F18-31D6-8743-A02EB3507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682" y="3445745"/>
                <a:ext cx="239233" cy="240194"/>
              </a:xfrm>
              <a:custGeom>
                <a:avLst/>
                <a:gdLst>
                  <a:gd name="T0" fmla="*/ 64 w 140"/>
                  <a:gd name="T1" fmla="*/ 136 h 140"/>
                  <a:gd name="T2" fmla="*/ 59 w 140"/>
                  <a:gd name="T3" fmla="*/ 111 h 140"/>
                  <a:gd name="T4" fmla="*/ 93 w 140"/>
                  <a:gd name="T5" fmla="*/ 74 h 140"/>
                  <a:gd name="T6" fmla="*/ 88 w 140"/>
                  <a:gd name="T7" fmla="*/ 70 h 140"/>
                  <a:gd name="T8" fmla="*/ 56 w 140"/>
                  <a:gd name="T9" fmla="*/ 105 h 140"/>
                  <a:gd name="T10" fmla="*/ 0 w 140"/>
                  <a:gd name="T11" fmla="*/ 105 h 140"/>
                  <a:gd name="T12" fmla="*/ 0 w 140"/>
                  <a:gd name="T13" fmla="*/ 78 h 140"/>
                  <a:gd name="T14" fmla="*/ 33 w 140"/>
                  <a:gd name="T15" fmla="*/ 71 h 140"/>
                  <a:gd name="T16" fmla="*/ 47 w 140"/>
                  <a:gd name="T17" fmla="*/ 50 h 140"/>
                  <a:gd name="T18" fmla="*/ 45 w 140"/>
                  <a:gd name="T19" fmla="*/ 38 h 140"/>
                  <a:gd name="T20" fmla="*/ 45 w 140"/>
                  <a:gd name="T21" fmla="*/ 36 h 140"/>
                  <a:gd name="T22" fmla="*/ 55 w 140"/>
                  <a:gd name="T23" fmla="*/ 16 h 140"/>
                  <a:gd name="T24" fmla="*/ 73 w 140"/>
                  <a:gd name="T25" fmla="*/ 5 h 140"/>
                  <a:gd name="T26" fmla="*/ 77 w 140"/>
                  <a:gd name="T27" fmla="*/ 3 h 140"/>
                  <a:gd name="T28" fmla="*/ 94 w 140"/>
                  <a:gd name="T29" fmla="*/ 9 h 140"/>
                  <a:gd name="T30" fmla="*/ 95 w 140"/>
                  <a:gd name="T31" fmla="*/ 11 h 140"/>
                  <a:gd name="T32" fmla="*/ 140 w 140"/>
                  <a:gd name="T33" fmla="*/ 124 h 140"/>
                  <a:gd name="T34" fmla="*/ 137 w 140"/>
                  <a:gd name="T35" fmla="*/ 140 h 140"/>
                  <a:gd name="T36" fmla="*/ 64 w 140"/>
                  <a:gd name="T37" fmla="*/ 13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0" h="140">
                    <a:moveTo>
                      <a:pt x="64" y="136"/>
                    </a:moveTo>
                    <a:cubicBezTo>
                      <a:pt x="59" y="111"/>
                      <a:pt x="59" y="111"/>
                      <a:pt x="59" y="111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88" y="70"/>
                      <a:pt x="88" y="70"/>
                      <a:pt x="88" y="70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4" y="29"/>
                      <a:pt x="49" y="19"/>
                      <a:pt x="55" y="16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85" y="0"/>
                      <a:pt x="91" y="1"/>
                      <a:pt x="94" y="9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140" y="124"/>
                      <a:pt x="140" y="124"/>
                      <a:pt x="140" y="124"/>
                    </a:cubicBezTo>
                    <a:cubicBezTo>
                      <a:pt x="137" y="140"/>
                      <a:pt x="137" y="140"/>
                      <a:pt x="137" y="140"/>
                    </a:cubicBezTo>
                    <a:cubicBezTo>
                      <a:pt x="64" y="136"/>
                      <a:pt x="64" y="136"/>
                      <a:pt x="64" y="13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EF5080C1-FD08-FBBF-5306-3DBE36753A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6720" y="3325649"/>
                <a:ext cx="100882" cy="118175"/>
              </a:xfrm>
              <a:custGeom>
                <a:avLst/>
                <a:gdLst>
                  <a:gd name="T0" fmla="*/ 56 w 59"/>
                  <a:gd name="T1" fmla="*/ 25 h 69"/>
                  <a:gd name="T2" fmla="*/ 56 w 59"/>
                  <a:gd name="T3" fmla="*/ 22 h 69"/>
                  <a:gd name="T4" fmla="*/ 36 w 59"/>
                  <a:gd name="T5" fmla="*/ 0 h 69"/>
                  <a:gd name="T6" fmla="*/ 2 w 59"/>
                  <a:gd name="T7" fmla="*/ 1 h 69"/>
                  <a:gd name="T8" fmla="*/ 2 w 59"/>
                  <a:gd name="T9" fmla="*/ 7 h 69"/>
                  <a:gd name="T10" fmla="*/ 12 w 59"/>
                  <a:gd name="T11" fmla="*/ 9 h 69"/>
                  <a:gd name="T12" fmla="*/ 10 w 59"/>
                  <a:gd name="T13" fmla="*/ 11 h 69"/>
                  <a:gd name="T14" fmla="*/ 8 w 59"/>
                  <a:gd name="T15" fmla="*/ 14 h 69"/>
                  <a:gd name="T16" fmla="*/ 20 w 59"/>
                  <a:gd name="T17" fmla="*/ 63 h 69"/>
                  <a:gd name="T18" fmla="*/ 22 w 59"/>
                  <a:gd name="T19" fmla="*/ 64 h 69"/>
                  <a:gd name="T20" fmla="*/ 25 w 59"/>
                  <a:gd name="T21" fmla="*/ 65 h 69"/>
                  <a:gd name="T22" fmla="*/ 56 w 59"/>
                  <a:gd name="T23" fmla="*/ 29 h 69"/>
                  <a:gd name="T24" fmla="*/ 56 w 59"/>
                  <a:gd name="T25" fmla="*/ 28 h 69"/>
                  <a:gd name="T26" fmla="*/ 56 w 59"/>
                  <a:gd name="T27" fmla="*/ 25 h 69"/>
                  <a:gd name="T28" fmla="*/ 49 w 59"/>
                  <a:gd name="T29" fmla="*/ 40 h 69"/>
                  <a:gd name="T30" fmla="*/ 49 w 59"/>
                  <a:gd name="T31" fmla="*/ 42 h 69"/>
                  <a:gd name="T32" fmla="*/ 49 w 59"/>
                  <a:gd name="T33" fmla="*/ 44 h 69"/>
                  <a:gd name="T34" fmla="*/ 23 w 59"/>
                  <a:gd name="T35" fmla="*/ 57 h 69"/>
                  <a:gd name="T36" fmla="*/ 21 w 59"/>
                  <a:gd name="T37" fmla="*/ 57 h 69"/>
                  <a:gd name="T38" fmla="*/ 20 w 59"/>
                  <a:gd name="T39" fmla="*/ 55 h 69"/>
                  <a:gd name="T40" fmla="*/ 16 w 59"/>
                  <a:gd name="T41" fmla="*/ 14 h 69"/>
                  <a:gd name="T42" fmla="*/ 18 w 59"/>
                  <a:gd name="T43" fmla="*/ 13 h 69"/>
                  <a:gd name="T44" fmla="*/ 20 w 59"/>
                  <a:gd name="T45" fmla="*/ 11 h 69"/>
                  <a:gd name="T46" fmla="*/ 29 w 59"/>
                  <a:gd name="T47" fmla="*/ 13 h 69"/>
                  <a:gd name="T48" fmla="*/ 25 w 59"/>
                  <a:gd name="T49" fmla="*/ 25 h 69"/>
                  <a:gd name="T50" fmla="*/ 37 w 59"/>
                  <a:gd name="T51" fmla="*/ 25 h 69"/>
                  <a:gd name="T52" fmla="*/ 38 w 59"/>
                  <a:gd name="T53" fmla="*/ 41 h 69"/>
                  <a:gd name="T54" fmla="*/ 50 w 59"/>
                  <a:gd name="T55" fmla="*/ 38 h 69"/>
                  <a:gd name="T56" fmla="*/ 49 w 59"/>
                  <a:gd name="T57" fmla="*/ 4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69">
                    <a:moveTo>
                      <a:pt x="56" y="25"/>
                    </a:moveTo>
                    <a:cubicBezTo>
                      <a:pt x="56" y="22"/>
                      <a:pt x="56" y="22"/>
                      <a:pt x="56" y="22"/>
                    </a:cubicBezTo>
                    <a:cubicBezTo>
                      <a:pt x="54" y="12"/>
                      <a:pt x="46" y="0"/>
                      <a:pt x="36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0" y="29"/>
                      <a:pt x="2" y="55"/>
                      <a:pt x="20" y="63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47" y="69"/>
                      <a:pt x="59" y="49"/>
                      <a:pt x="56" y="29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5"/>
                      <a:pt x="56" y="25"/>
                      <a:pt x="56" y="25"/>
                    </a:cubicBezTo>
                    <a:moveTo>
                      <a:pt x="49" y="40"/>
                    </a:move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5" y="55"/>
                      <a:pt x="34" y="62"/>
                      <a:pt x="23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8" y="48"/>
                      <a:pt x="8" y="23"/>
                      <a:pt x="16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50" y="38"/>
                      <a:pt x="50" y="38"/>
                      <a:pt x="50" y="38"/>
                    </a:cubicBezTo>
                    <a:lnTo>
                      <a:pt x="49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FD1B90C2-422B-5B7C-E64F-CABE56D70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566" y="3369845"/>
                <a:ext cx="305527" cy="281507"/>
              </a:xfrm>
              <a:custGeom>
                <a:avLst/>
                <a:gdLst>
                  <a:gd name="T0" fmla="*/ 29 w 178"/>
                  <a:gd name="T1" fmla="*/ 1 h 164"/>
                  <a:gd name="T2" fmla="*/ 38 w 178"/>
                  <a:gd name="T3" fmla="*/ 0 h 164"/>
                  <a:gd name="T4" fmla="*/ 61 w 178"/>
                  <a:gd name="T5" fmla="*/ 131 h 164"/>
                  <a:gd name="T6" fmla="*/ 51 w 178"/>
                  <a:gd name="T7" fmla="*/ 132 h 164"/>
                  <a:gd name="T8" fmla="*/ 47 w 178"/>
                  <a:gd name="T9" fmla="*/ 118 h 164"/>
                  <a:gd name="T10" fmla="*/ 39 w 178"/>
                  <a:gd name="T11" fmla="*/ 83 h 164"/>
                  <a:gd name="T12" fmla="*/ 38 w 178"/>
                  <a:gd name="T13" fmla="*/ 76 h 164"/>
                  <a:gd name="T14" fmla="*/ 10 w 178"/>
                  <a:gd name="T15" fmla="*/ 148 h 164"/>
                  <a:gd name="T16" fmla="*/ 14 w 178"/>
                  <a:gd name="T17" fmla="*/ 157 h 164"/>
                  <a:gd name="T18" fmla="*/ 178 w 178"/>
                  <a:gd name="T19" fmla="*/ 157 h 164"/>
                  <a:gd name="T20" fmla="*/ 178 w 178"/>
                  <a:gd name="T21" fmla="*/ 164 h 164"/>
                  <a:gd name="T22" fmla="*/ 14 w 178"/>
                  <a:gd name="T23" fmla="*/ 164 h 164"/>
                  <a:gd name="T24" fmla="*/ 4 w 178"/>
                  <a:gd name="T25" fmla="*/ 145 h 164"/>
                  <a:gd name="T26" fmla="*/ 35 w 178"/>
                  <a:gd name="T27" fmla="*/ 64 h 164"/>
                  <a:gd name="T28" fmla="*/ 34 w 178"/>
                  <a:gd name="T29" fmla="*/ 56 h 164"/>
                  <a:gd name="T30" fmla="*/ 29 w 178"/>
                  <a:gd name="T31" fmla="*/ 9 h 164"/>
                  <a:gd name="T32" fmla="*/ 29 w 178"/>
                  <a:gd name="T33" fmla="*/ 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64">
                    <a:moveTo>
                      <a:pt x="29" y="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51" y="132"/>
                      <a:pt x="51" y="132"/>
                      <a:pt x="51" y="132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4" y="107"/>
                      <a:pt x="41" y="95"/>
                      <a:pt x="39" y="83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10" y="148"/>
                      <a:pt x="10" y="148"/>
                      <a:pt x="10" y="148"/>
                    </a:cubicBezTo>
                    <a:cubicBezTo>
                      <a:pt x="8" y="151"/>
                      <a:pt x="8" y="157"/>
                      <a:pt x="14" y="157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78" y="164"/>
                      <a:pt x="178" y="164"/>
                      <a:pt x="178" y="164"/>
                    </a:cubicBezTo>
                    <a:cubicBezTo>
                      <a:pt x="14" y="164"/>
                      <a:pt x="14" y="164"/>
                      <a:pt x="14" y="164"/>
                    </a:cubicBezTo>
                    <a:cubicBezTo>
                      <a:pt x="3" y="164"/>
                      <a:pt x="0" y="154"/>
                      <a:pt x="4" y="145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2" y="40"/>
                      <a:pt x="30" y="25"/>
                      <a:pt x="29" y="9"/>
                    </a:cubicBezTo>
                    <a:cubicBezTo>
                      <a:pt x="29" y="1"/>
                      <a:pt x="29" y="1"/>
                      <a:pt x="29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26E312D-E4C1-7AA1-8DC1-AC7390441237}"/>
                </a:ext>
              </a:extLst>
            </p:cNvPr>
            <p:cNvSpPr/>
            <p:nvPr/>
          </p:nvSpPr>
          <p:spPr>
            <a:xfrm>
              <a:off x="6288228" y="4508374"/>
              <a:ext cx="5064232" cy="1280160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45E228-C1AC-F829-E0C7-82808E0E17F8}"/>
                </a:ext>
              </a:extLst>
            </p:cNvPr>
            <p:cNvSpPr/>
            <p:nvPr/>
          </p:nvSpPr>
          <p:spPr>
            <a:xfrm>
              <a:off x="6382406" y="4309160"/>
              <a:ext cx="2179122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Core Competencies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6A0B1E-DA94-2AAF-AD12-9263A4060556}"/>
                </a:ext>
              </a:extLst>
            </p:cNvPr>
            <p:cNvSpPr/>
            <p:nvPr/>
          </p:nvSpPr>
          <p:spPr>
            <a:xfrm>
              <a:off x="5282185" y="4733399"/>
              <a:ext cx="830110" cy="830110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6E8292B7-40AD-CDD5-A447-414F81C86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3556" y="4944290"/>
              <a:ext cx="407369" cy="408329"/>
            </a:xfrm>
            <a:custGeom>
              <a:avLst/>
              <a:gdLst>
                <a:gd name="T0" fmla="*/ 99 w 424"/>
                <a:gd name="T1" fmla="*/ 331 h 425"/>
                <a:gd name="T2" fmla="*/ 81 w 424"/>
                <a:gd name="T3" fmla="*/ 348 h 425"/>
                <a:gd name="T4" fmla="*/ 73 w 424"/>
                <a:gd name="T5" fmla="*/ 373 h 425"/>
                <a:gd name="T6" fmla="*/ 78 w 424"/>
                <a:gd name="T7" fmla="*/ 399 h 425"/>
                <a:gd name="T8" fmla="*/ 94 w 424"/>
                <a:gd name="T9" fmla="*/ 417 h 425"/>
                <a:gd name="T10" fmla="*/ 118 w 424"/>
                <a:gd name="T11" fmla="*/ 425 h 425"/>
                <a:gd name="T12" fmla="*/ 142 w 424"/>
                <a:gd name="T13" fmla="*/ 417 h 425"/>
                <a:gd name="T14" fmla="*/ 159 w 424"/>
                <a:gd name="T15" fmla="*/ 399 h 425"/>
                <a:gd name="T16" fmla="*/ 164 w 424"/>
                <a:gd name="T17" fmla="*/ 373 h 425"/>
                <a:gd name="T18" fmla="*/ 156 w 424"/>
                <a:gd name="T19" fmla="*/ 348 h 425"/>
                <a:gd name="T20" fmla="*/ 138 w 424"/>
                <a:gd name="T21" fmla="*/ 331 h 425"/>
                <a:gd name="T22" fmla="*/ 237 w 424"/>
                <a:gd name="T23" fmla="*/ 122 h 425"/>
                <a:gd name="T24" fmla="*/ 312 w 424"/>
                <a:gd name="T25" fmla="*/ 233 h 425"/>
                <a:gd name="T26" fmla="*/ 136 w 424"/>
                <a:gd name="T27" fmla="*/ 303 h 425"/>
                <a:gd name="T28" fmla="*/ 142 w 424"/>
                <a:gd name="T29" fmla="*/ 89 h 425"/>
                <a:gd name="T30" fmla="*/ 127 w 424"/>
                <a:gd name="T31" fmla="*/ 207 h 425"/>
                <a:gd name="T32" fmla="*/ 127 w 424"/>
                <a:gd name="T33" fmla="*/ 207 h 425"/>
                <a:gd name="T34" fmla="*/ 359 w 424"/>
                <a:gd name="T35" fmla="*/ 208 h 425"/>
                <a:gd name="T36" fmla="*/ 341 w 424"/>
                <a:gd name="T37" fmla="*/ 225 h 425"/>
                <a:gd name="T38" fmla="*/ 333 w 424"/>
                <a:gd name="T39" fmla="*/ 251 h 425"/>
                <a:gd name="T40" fmla="*/ 339 w 424"/>
                <a:gd name="T41" fmla="*/ 277 h 425"/>
                <a:gd name="T42" fmla="*/ 355 w 424"/>
                <a:gd name="T43" fmla="*/ 295 h 425"/>
                <a:gd name="T44" fmla="*/ 379 w 424"/>
                <a:gd name="T45" fmla="*/ 302 h 425"/>
                <a:gd name="T46" fmla="*/ 402 w 424"/>
                <a:gd name="T47" fmla="*/ 295 h 425"/>
                <a:gd name="T48" fmla="*/ 419 w 424"/>
                <a:gd name="T49" fmla="*/ 277 h 425"/>
                <a:gd name="T50" fmla="*/ 424 w 424"/>
                <a:gd name="T51" fmla="*/ 251 h 425"/>
                <a:gd name="T52" fmla="*/ 417 w 424"/>
                <a:gd name="T53" fmla="*/ 225 h 425"/>
                <a:gd name="T54" fmla="*/ 398 w 424"/>
                <a:gd name="T55" fmla="*/ 208 h 425"/>
                <a:gd name="T56" fmla="*/ 190 w 424"/>
                <a:gd name="T57" fmla="*/ 127 h 425"/>
                <a:gd name="T58" fmla="*/ 166 w 424"/>
                <a:gd name="T59" fmla="*/ 134 h 425"/>
                <a:gd name="T60" fmla="*/ 150 w 424"/>
                <a:gd name="T61" fmla="*/ 153 h 425"/>
                <a:gd name="T62" fmla="*/ 144 w 424"/>
                <a:gd name="T63" fmla="*/ 179 h 425"/>
                <a:gd name="T64" fmla="*/ 152 w 424"/>
                <a:gd name="T65" fmla="*/ 204 h 425"/>
                <a:gd name="T66" fmla="*/ 170 w 424"/>
                <a:gd name="T67" fmla="*/ 220 h 425"/>
                <a:gd name="T68" fmla="*/ 194 w 424"/>
                <a:gd name="T69" fmla="*/ 225 h 425"/>
                <a:gd name="T70" fmla="*/ 217 w 424"/>
                <a:gd name="T71" fmla="*/ 216 h 425"/>
                <a:gd name="T72" fmla="*/ 232 w 424"/>
                <a:gd name="T73" fmla="*/ 195 h 425"/>
                <a:gd name="T74" fmla="*/ 235 w 424"/>
                <a:gd name="T75" fmla="*/ 168 h 425"/>
                <a:gd name="T76" fmla="*/ 224 w 424"/>
                <a:gd name="T77" fmla="*/ 145 h 425"/>
                <a:gd name="T78" fmla="*/ 205 w 424"/>
                <a:gd name="T79" fmla="*/ 130 h 425"/>
                <a:gd name="T80" fmla="*/ 28 w 424"/>
                <a:gd name="T81" fmla="*/ 191 h 425"/>
                <a:gd name="T82" fmla="*/ 2 w 424"/>
                <a:gd name="T83" fmla="*/ 216 h 425"/>
                <a:gd name="T84" fmla="*/ 10 w 424"/>
                <a:gd name="T85" fmla="*/ 252 h 425"/>
                <a:gd name="T86" fmla="*/ 44 w 424"/>
                <a:gd name="T87" fmla="*/ 261 h 425"/>
                <a:gd name="T88" fmla="*/ 67 w 424"/>
                <a:gd name="T89" fmla="*/ 233 h 425"/>
                <a:gd name="T90" fmla="*/ 55 w 424"/>
                <a:gd name="T91" fmla="*/ 198 h 425"/>
                <a:gd name="T92" fmla="*/ 355 w 424"/>
                <a:gd name="T93" fmla="*/ 44 h 425"/>
                <a:gd name="T94" fmla="*/ 332 w 424"/>
                <a:gd name="T95" fmla="*/ 16 h 425"/>
                <a:gd name="T96" fmla="*/ 298 w 424"/>
                <a:gd name="T97" fmla="*/ 25 h 425"/>
                <a:gd name="T98" fmla="*/ 290 w 424"/>
                <a:gd name="T99" fmla="*/ 62 h 425"/>
                <a:gd name="T100" fmla="*/ 315 w 424"/>
                <a:gd name="T101" fmla="*/ 87 h 425"/>
                <a:gd name="T102" fmla="*/ 348 w 424"/>
                <a:gd name="T103" fmla="*/ 74 h 425"/>
                <a:gd name="T104" fmla="*/ 134 w 424"/>
                <a:gd name="T105" fmla="*/ 71 h 425"/>
                <a:gd name="T106" fmla="*/ 159 w 424"/>
                <a:gd name="T107" fmla="*/ 47 h 425"/>
                <a:gd name="T108" fmla="*/ 151 w 424"/>
                <a:gd name="T109" fmla="*/ 10 h 425"/>
                <a:gd name="T110" fmla="*/ 118 w 424"/>
                <a:gd name="T111" fmla="*/ 1 h 425"/>
                <a:gd name="T112" fmla="*/ 95 w 424"/>
                <a:gd name="T113" fmla="*/ 29 h 425"/>
                <a:gd name="T114" fmla="*/ 107 w 424"/>
                <a:gd name="T115" fmla="*/ 6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4" h="425">
                  <a:moveTo>
                    <a:pt x="118" y="326"/>
                  </a:moveTo>
                  <a:lnTo>
                    <a:pt x="118" y="326"/>
                  </a:lnTo>
                  <a:lnTo>
                    <a:pt x="116" y="326"/>
                  </a:lnTo>
                  <a:lnTo>
                    <a:pt x="113" y="326"/>
                  </a:lnTo>
                  <a:lnTo>
                    <a:pt x="112" y="327"/>
                  </a:lnTo>
                  <a:lnTo>
                    <a:pt x="109" y="327"/>
                  </a:lnTo>
                  <a:lnTo>
                    <a:pt x="107" y="328"/>
                  </a:lnTo>
                  <a:lnTo>
                    <a:pt x="105" y="329"/>
                  </a:lnTo>
                  <a:lnTo>
                    <a:pt x="103" y="330"/>
                  </a:lnTo>
                  <a:lnTo>
                    <a:pt x="101" y="330"/>
                  </a:lnTo>
                  <a:lnTo>
                    <a:pt x="99" y="331"/>
                  </a:lnTo>
                  <a:lnTo>
                    <a:pt x="97" y="332"/>
                  </a:lnTo>
                  <a:lnTo>
                    <a:pt x="94" y="334"/>
                  </a:lnTo>
                  <a:lnTo>
                    <a:pt x="93" y="334"/>
                  </a:lnTo>
                  <a:lnTo>
                    <a:pt x="91" y="336"/>
                  </a:lnTo>
                  <a:lnTo>
                    <a:pt x="90" y="338"/>
                  </a:lnTo>
                  <a:lnTo>
                    <a:pt x="87" y="339"/>
                  </a:lnTo>
                  <a:lnTo>
                    <a:pt x="86" y="341"/>
                  </a:lnTo>
                  <a:lnTo>
                    <a:pt x="85" y="343"/>
                  </a:lnTo>
                  <a:lnTo>
                    <a:pt x="83" y="344"/>
                  </a:lnTo>
                  <a:lnTo>
                    <a:pt x="81" y="347"/>
                  </a:lnTo>
                  <a:lnTo>
                    <a:pt x="81" y="348"/>
                  </a:lnTo>
                  <a:lnTo>
                    <a:pt x="79" y="350"/>
                  </a:lnTo>
                  <a:lnTo>
                    <a:pt x="78" y="352"/>
                  </a:lnTo>
                  <a:lnTo>
                    <a:pt x="77" y="354"/>
                  </a:lnTo>
                  <a:lnTo>
                    <a:pt x="77" y="356"/>
                  </a:lnTo>
                  <a:lnTo>
                    <a:pt x="76" y="359"/>
                  </a:lnTo>
                  <a:lnTo>
                    <a:pt x="75" y="361"/>
                  </a:lnTo>
                  <a:lnTo>
                    <a:pt x="74" y="364"/>
                  </a:lnTo>
                  <a:lnTo>
                    <a:pt x="73" y="365"/>
                  </a:lnTo>
                  <a:lnTo>
                    <a:pt x="73" y="368"/>
                  </a:lnTo>
                  <a:lnTo>
                    <a:pt x="73" y="370"/>
                  </a:lnTo>
                  <a:lnTo>
                    <a:pt x="73" y="373"/>
                  </a:lnTo>
                  <a:lnTo>
                    <a:pt x="73" y="376"/>
                  </a:lnTo>
                  <a:lnTo>
                    <a:pt x="73" y="378"/>
                  </a:lnTo>
                  <a:lnTo>
                    <a:pt x="73" y="381"/>
                  </a:lnTo>
                  <a:lnTo>
                    <a:pt x="73" y="383"/>
                  </a:lnTo>
                  <a:lnTo>
                    <a:pt x="73" y="386"/>
                  </a:lnTo>
                  <a:lnTo>
                    <a:pt x="74" y="388"/>
                  </a:lnTo>
                  <a:lnTo>
                    <a:pt x="75" y="391"/>
                  </a:lnTo>
                  <a:lnTo>
                    <a:pt x="76" y="392"/>
                  </a:lnTo>
                  <a:lnTo>
                    <a:pt x="77" y="395"/>
                  </a:lnTo>
                  <a:lnTo>
                    <a:pt x="77" y="397"/>
                  </a:lnTo>
                  <a:lnTo>
                    <a:pt x="78" y="399"/>
                  </a:lnTo>
                  <a:lnTo>
                    <a:pt x="79" y="401"/>
                  </a:lnTo>
                  <a:lnTo>
                    <a:pt x="81" y="403"/>
                  </a:lnTo>
                  <a:lnTo>
                    <a:pt x="81" y="405"/>
                  </a:lnTo>
                  <a:lnTo>
                    <a:pt x="83" y="407"/>
                  </a:lnTo>
                  <a:lnTo>
                    <a:pt x="85" y="408"/>
                  </a:lnTo>
                  <a:lnTo>
                    <a:pt x="86" y="410"/>
                  </a:lnTo>
                  <a:lnTo>
                    <a:pt x="87" y="412"/>
                  </a:lnTo>
                  <a:lnTo>
                    <a:pt x="90" y="413"/>
                  </a:lnTo>
                  <a:lnTo>
                    <a:pt x="91" y="415"/>
                  </a:lnTo>
                  <a:lnTo>
                    <a:pt x="93" y="417"/>
                  </a:lnTo>
                  <a:lnTo>
                    <a:pt x="94" y="417"/>
                  </a:lnTo>
                  <a:lnTo>
                    <a:pt x="97" y="419"/>
                  </a:lnTo>
                  <a:lnTo>
                    <a:pt x="99" y="420"/>
                  </a:lnTo>
                  <a:lnTo>
                    <a:pt x="101" y="421"/>
                  </a:lnTo>
                  <a:lnTo>
                    <a:pt x="103" y="422"/>
                  </a:lnTo>
                  <a:lnTo>
                    <a:pt x="105" y="422"/>
                  </a:lnTo>
                  <a:lnTo>
                    <a:pt x="107" y="423"/>
                  </a:lnTo>
                  <a:lnTo>
                    <a:pt x="109" y="424"/>
                  </a:lnTo>
                  <a:lnTo>
                    <a:pt x="112" y="424"/>
                  </a:lnTo>
                  <a:lnTo>
                    <a:pt x="113" y="425"/>
                  </a:lnTo>
                  <a:lnTo>
                    <a:pt x="116" y="425"/>
                  </a:lnTo>
                  <a:lnTo>
                    <a:pt x="118" y="425"/>
                  </a:lnTo>
                  <a:lnTo>
                    <a:pt x="120" y="425"/>
                  </a:lnTo>
                  <a:lnTo>
                    <a:pt x="123" y="425"/>
                  </a:lnTo>
                  <a:lnTo>
                    <a:pt x="125" y="424"/>
                  </a:lnTo>
                  <a:lnTo>
                    <a:pt x="128" y="424"/>
                  </a:lnTo>
                  <a:lnTo>
                    <a:pt x="129" y="423"/>
                  </a:lnTo>
                  <a:lnTo>
                    <a:pt x="132" y="422"/>
                  </a:lnTo>
                  <a:lnTo>
                    <a:pt x="133" y="422"/>
                  </a:lnTo>
                  <a:lnTo>
                    <a:pt x="136" y="421"/>
                  </a:lnTo>
                  <a:lnTo>
                    <a:pt x="138" y="420"/>
                  </a:lnTo>
                  <a:lnTo>
                    <a:pt x="140" y="419"/>
                  </a:lnTo>
                  <a:lnTo>
                    <a:pt x="142" y="417"/>
                  </a:lnTo>
                  <a:lnTo>
                    <a:pt x="144" y="417"/>
                  </a:lnTo>
                  <a:lnTo>
                    <a:pt x="146" y="415"/>
                  </a:lnTo>
                  <a:lnTo>
                    <a:pt x="147" y="413"/>
                  </a:lnTo>
                  <a:lnTo>
                    <a:pt x="149" y="412"/>
                  </a:lnTo>
                  <a:lnTo>
                    <a:pt x="151" y="410"/>
                  </a:lnTo>
                  <a:lnTo>
                    <a:pt x="152" y="408"/>
                  </a:lnTo>
                  <a:lnTo>
                    <a:pt x="153" y="407"/>
                  </a:lnTo>
                  <a:lnTo>
                    <a:pt x="155" y="405"/>
                  </a:lnTo>
                  <a:lnTo>
                    <a:pt x="156" y="403"/>
                  </a:lnTo>
                  <a:lnTo>
                    <a:pt x="157" y="401"/>
                  </a:lnTo>
                  <a:lnTo>
                    <a:pt x="159" y="399"/>
                  </a:lnTo>
                  <a:lnTo>
                    <a:pt x="159" y="397"/>
                  </a:lnTo>
                  <a:lnTo>
                    <a:pt x="160" y="395"/>
                  </a:lnTo>
                  <a:lnTo>
                    <a:pt x="161" y="392"/>
                  </a:lnTo>
                  <a:lnTo>
                    <a:pt x="162" y="391"/>
                  </a:lnTo>
                  <a:lnTo>
                    <a:pt x="163" y="388"/>
                  </a:lnTo>
                  <a:lnTo>
                    <a:pt x="163" y="386"/>
                  </a:lnTo>
                  <a:lnTo>
                    <a:pt x="164" y="383"/>
                  </a:lnTo>
                  <a:lnTo>
                    <a:pt x="164" y="381"/>
                  </a:lnTo>
                  <a:lnTo>
                    <a:pt x="164" y="378"/>
                  </a:lnTo>
                  <a:lnTo>
                    <a:pt x="164" y="376"/>
                  </a:lnTo>
                  <a:lnTo>
                    <a:pt x="164" y="373"/>
                  </a:lnTo>
                  <a:lnTo>
                    <a:pt x="164" y="370"/>
                  </a:lnTo>
                  <a:lnTo>
                    <a:pt x="164" y="368"/>
                  </a:lnTo>
                  <a:lnTo>
                    <a:pt x="163" y="365"/>
                  </a:lnTo>
                  <a:lnTo>
                    <a:pt x="163" y="364"/>
                  </a:lnTo>
                  <a:lnTo>
                    <a:pt x="162" y="361"/>
                  </a:lnTo>
                  <a:lnTo>
                    <a:pt x="161" y="359"/>
                  </a:lnTo>
                  <a:lnTo>
                    <a:pt x="160" y="356"/>
                  </a:lnTo>
                  <a:lnTo>
                    <a:pt x="159" y="354"/>
                  </a:lnTo>
                  <a:lnTo>
                    <a:pt x="159" y="352"/>
                  </a:lnTo>
                  <a:lnTo>
                    <a:pt x="157" y="350"/>
                  </a:lnTo>
                  <a:lnTo>
                    <a:pt x="156" y="348"/>
                  </a:lnTo>
                  <a:lnTo>
                    <a:pt x="155" y="347"/>
                  </a:lnTo>
                  <a:lnTo>
                    <a:pt x="153" y="344"/>
                  </a:lnTo>
                  <a:lnTo>
                    <a:pt x="152" y="343"/>
                  </a:lnTo>
                  <a:lnTo>
                    <a:pt x="151" y="341"/>
                  </a:lnTo>
                  <a:lnTo>
                    <a:pt x="149" y="339"/>
                  </a:lnTo>
                  <a:lnTo>
                    <a:pt x="147" y="338"/>
                  </a:lnTo>
                  <a:lnTo>
                    <a:pt x="146" y="336"/>
                  </a:lnTo>
                  <a:lnTo>
                    <a:pt x="144" y="334"/>
                  </a:lnTo>
                  <a:lnTo>
                    <a:pt x="142" y="334"/>
                  </a:lnTo>
                  <a:lnTo>
                    <a:pt x="140" y="332"/>
                  </a:lnTo>
                  <a:lnTo>
                    <a:pt x="138" y="331"/>
                  </a:lnTo>
                  <a:lnTo>
                    <a:pt x="136" y="330"/>
                  </a:lnTo>
                  <a:lnTo>
                    <a:pt x="133" y="330"/>
                  </a:lnTo>
                  <a:lnTo>
                    <a:pt x="132" y="329"/>
                  </a:lnTo>
                  <a:lnTo>
                    <a:pt x="129" y="328"/>
                  </a:lnTo>
                  <a:lnTo>
                    <a:pt x="128" y="327"/>
                  </a:lnTo>
                  <a:lnTo>
                    <a:pt x="125" y="327"/>
                  </a:lnTo>
                  <a:lnTo>
                    <a:pt x="123" y="326"/>
                  </a:lnTo>
                  <a:lnTo>
                    <a:pt x="120" y="326"/>
                  </a:lnTo>
                  <a:lnTo>
                    <a:pt x="118" y="326"/>
                  </a:lnTo>
                  <a:close/>
                  <a:moveTo>
                    <a:pt x="279" y="81"/>
                  </a:moveTo>
                  <a:lnTo>
                    <a:pt x="237" y="122"/>
                  </a:lnTo>
                  <a:lnTo>
                    <a:pt x="241" y="125"/>
                  </a:lnTo>
                  <a:lnTo>
                    <a:pt x="243" y="128"/>
                  </a:lnTo>
                  <a:lnTo>
                    <a:pt x="246" y="132"/>
                  </a:lnTo>
                  <a:lnTo>
                    <a:pt x="248" y="136"/>
                  </a:lnTo>
                  <a:lnTo>
                    <a:pt x="290" y="94"/>
                  </a:lnTo>
                  <a:lnTo>
                    <a:pt x="287" y="92"/>
                  </a:lnTo>
                  <a:lnTo>
                    <a:pt x="285" y="89"/>
                  </a:lnTo>
                  <a:lnTo>
                    <a:pt x="281" y="85"/>
                  </a:lnTo>
                  <a:lnTo>
                    <a:pt x="279" y="81"/>
                  </a:lnTo>
                  <a:close/>
                  <a:moveTo>
                    <a:pt x="251" y="210"/>
                  </a:moveTo>
                  <a:lnTo>
                    <a:pt x="312" y="233"/>
                  </a:lnTo>
                  <a:lnTo>
                    <a:pt x="313" y="229"/>
                  </a:lnTo>
                  <a:lnTo>
                    <a:pt x="315" y="225"/>
                  </a:lnTo>
                  <a:lnTo>
                    <a:pt x="316" y="220"/>
                  </a:lnTo>
                  <a:lnTo>
                    <a:pt x="318" y="216"/>
                  </a:lnTo>
                  <a:lnTo>
                    <a:pt x="257" y="193"/>
                  </a:lnTo>
                  <a:lnTo>
                    <a:pt x="256" y="198"/>
                  </a:lnTo>
                  <a:lnTo>
                    <a:pt x="254" y="202"/>
                  </a:lnTo>
                  <a:lnTo>
                    <a:pt x="254" y="206"/>
                  </a:lnTo>
                  <a:lnTo>
                    <a:pt x="251" y="210"/>
                  </a:lnTo>
                  <a:close/>
                  <a:moveTo>
                    <a:pt x="136" y="303"/>
                  </a:moveTo>
                  <a:lnTo>
                    <a:pt x="136" y="303"/>
                  </a:lnTo>
                  <a:lnTo>
                    <a:pt x="140" y="304"/>
                  </a:lnTo>
                  <a:lnTo>
                    <a:pt x="144" y="306"/>
                  </a:lnTo>
                  <a:lnTo>
                    <a:pt x="147" y="308"/>
                  </a:lnTo>
                  <a:lnTo>
                    <a:pt x="151" y="310"/>
                  </a:lnTo>
                  <a:lnTo>
                    <a:pt x="173" y="249"/>
                  </a:lnTo>
                  <a:lnTo>
                    <a:pt x="168" y="248"/>
                  </a:lnTo>
                  <a:lnTo>
                    <a:pt x="165" y="246"/>
                  </a:lnTo>
                  <a:lnTo>
                    <a:pt x="161" y="245"/>
                  </a:lnTo>
                  <a:lnTo>
                    <a:pt x="157" y="242"/>
                  </a:lnTo>
                  <a:lnTo>
                    <a:pt x="136" y="303"/>
                  </a:lnTo>
                  <a:close/>
                  <a:moveTo>
                    <a:pt x="142" y="89"/>
                  </a:moveTo>
                  <a:lnTo>
                    <a:pt x="153" y="112"/>
                  </a:lnTo>
                  <a:lnTo>
                    <a:pt x="157" y="110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8" y="105"/>
                  </a:lnTo>
                  <a:lnTo>
                    <a:pt x="157" y="81"/>
                  </a:lnTo>
                  <a:lnTo>
                    <a:pt x="154" y="84"/>
                  </a:lnTo>
                  <a:lnTo>
                    <a:pt x="151" y="86"/>
                  </a:lnTo>
                  <a:lnTo>
                    <a:pt x="146" y="88"/>
                  </a:lnTo>
                  <a:lnTo>
                    <a:pt x="142" y="89"/>
                  </a:lnTo>
                  <a:close/>
                  <a:moveTo>
                    <a:pt x="127" y="207"/>
                  </a:moveTo>
                  <a:lnTo>
                    <a:pt x="127" y="207"/>
                  </a:lnTo>
                  <a:lnTo>
                    <a:pt x="125" y="203"/>
                  </a:lnTo>
                  <a:lnTo>
                    <a:pt x="124" y="199"/>
                  </a:lnTo>
                  <a:lnTo>
                    <a:pt x="122" y="195"/>
                  </a:lnTo>
                  <a:lnTo>
                    <a:pt x="121" y="190"/>
                  </a:lnTo>
                  <a:lnTo>
                    <a:pt x="81" y="204"/>
                  </a:lnTo>
                  <a:lnTo>
                    <a:pt x="83" y="208"/>
                  </a:lnTo>
                  <a:lnTo>
                    <a:pt x="84" y="213"/>
                  </a:lnTo>
                  <a:lnTo>
                    <a:pt x="85" y="217"/>
                  </a:lnTo>
                  <a:lnTo>
                    <a:pt x="86" y="222"/>
                  </a:lnTo>
                  <a:lnTo>
                    <a:pt x="127" y="207"/>
                  </a:lnTo>
                  <a:close/>
                  <a:moveTo>
                    <a:pt x="379" y="203"/>
                  </a:moveTo>
                  <a:lnTo>
                    <a:pt x="379" y="203"/>
                  </a:lnTo>
                  <a:lnTo>
                    <a:pt x="376" y="203"/>
                  </a:lnTo>
                  <a:lnTo>
                    <a:pt x="374" y="204"/>
                  </a:lnTo>
                  <a:lnTo>
                    <a:pt x="372" y="204"/>
                  </a:lnTo>
                  <a:lnTo>
                    <a:pt x="370" y="205"/>
                  </a:lnTo>
                  <a:lnTo>
                    <a:pt x="367" y="205"/>
                  </a:lnTo>
                  <a:lnTo>
                    <a:pt x="365" y="206"/>
                  </a:lnTo>
                  <a:lnTo>
                    <a:pt x="363" y="207"/>
                  </a:lnTo>
                  <a:lnTo>
                    <a:pt x="361" y="207"/>
                  </a:lnTo>
                  <a:lnTo>
                    <a:pt x="359" y="208"/>
                  </a:lnTo>
                  <a:lnTo>
                    <a:pt x="357" y="210"/>
                  </a:lnTo>
                  <a:lnTo>
                    <a:pt x="355" y="211"/>
                  </a:lnTo>
                  <a:lnTo>
                    <a:pt x="354" y="212"/>
                  </a:lnTo>
                  <a:lnTo>
                    <a:pt x="352" y="213"/>
                  </a:lnTo>
                  <a:lnTo>
                    <a:pt x="350" y="215"/>
                  </a:lnTo>
                  <a:lnTo>
                    <a:pt x="349" y="216"/>
                  </a:lnTo>
                  <a:lnTo>
                    <a:pt x="347" y="218"/>
                  </a:lnTo>
                  <a:lnTo>
                    <a:pt x="345" y="220"/>
                  </a:lnTo>
                  <a:lnTo>
                    <a:pt x="344" y="221"/>
                  </a:lnTo>
                  <a:lnTo>
                    <a:pt x="342" y="223"/>
                  </a:lnTo>
                  <a:lnTo>
                    <a:pt x="341" y="225"/>
                  </a:lnTo>
                  <a:lnTo>
                    <a:pt x="340" y="227"/>
                  </a:lnTo>
                  <a:lnTo>
                    <a:pt x="339" y="229"/>
                  </a:lnTo>
                  <a:lnTo>
                    <a:pt x="338" y="232"/>
                  </a:lnTo>
                  <a:lnTo>
                    <a:pt x="337" y="233"/>
                  </a:lnTo>
                  <a:lnTo>
                    <a:pt x="337" y="236"/>
                  </a:lnTo>
                  <a:lnTo>
                    <a:pt x="336" y="238"/>
                  </a:lnTo>
                  <a:lnTo>
                    <a:pt x="335" y="241"/>
                  </a:lnTo>
                  <a:lnTo>
                    <a:pt x="334" y="243"/>
                  </a:lnTo>
                  <a:lnTo>
                    <a:pt x="334" y="245"/>
                  </a:lnTo>
                  <a:lnTo>
                    <a:pt x="333" y="248"/>
                  </a:lnTo>
                  <a:lnTo>
                    <a:pt x="333" y="251"/>
                  </a:lnTo>
                  <a:lnTo>
                    <a:pt x="333" y="253"/>
                  </a:lnTo>
                  <a:lnTo>
                    <a:pt x="333" y="255"/>
                  </a:lnTo>
                  <a:lnTo>
                    <a:pt x="333" y="258"/>
                  </a:lnTo>
                  <a:lnTo>
                    <a:pt x="334" y="260"/>
                  </a:lnTo>
                  <a:lnTo>
                    <a:pt x="334" y="263"/>
                  </a:lnTo>
                  <a:lnTo>
                    <a:pt x="335" y="265"/>
                  </a:lnTo>
                  <a:lnTo>
                    <a:pt x="336" y="268"/>
                  </a:lnTo>
                  <a:lnTo>
                    <a:pt x="337" y="270"/>
                  </a:lnTo>
                  <a:lnTo>
                    <a:pt x="337" y="272"/>
                  </a:lnTo>
                  <a:lnTo>
                    <a:pt x="338" y="274"/>
                  </a:lnTo>
                  <a:lnTo>
                    <a:pt x="339" y="277"/>
                  </a:lnTo>
                  <a:lnTo>
                    <a:pt x="340" y="278"/>
                  </a:lnTo>
                  <a:lnTo>
                    <a:pt x="341" y="280"/>
                  </a:lnTo>
                  <a:lnTo>
                    <a:pt x="342" y="282"/>
                  </a:lnTo>
                  <a:lnTo>
                    <a:pt x="344" y="284"/>
                  </a:lnTo>
                  <a:lnTo>
                    <a:pt x="345" y="286"/>
                  </a:lnTo>
                  <a:lnTo>
                    <a:pt x="347" y="287"/>
                  </a:lnTo>
                  <a:lnTo>
                    <a:pt x="349" y="289"/>
                  </a:lnTo>
                  <a:lnTo>
                    <a:pt x="350" y="290"/>
                  </a:lnTo>
                  <a:lnTo>
                    <a:pt x="352" y="292"/>
                  </a:lnTo>
                  <a:lnTo>
                    <a:pt x="354" y="294"/>
                  </a:lnTo>
                  <a:lnTo>
                    <a:pt x="355" y="295"/>
                  </a:lnTo>
                  <a:lnTo>
                    <a:pt x="357" y="296"/>
                  </a:lnTo>
                  <a:lnTo>
                    <a:pt x="359" y="297"/>
                  </a:lnTo>
                  <a:lnTo>
                    <a:pt x="361" y="298"/>
                  </a:lnTo>
                  <a:lnTo>
                    <a:pt x="363" y="299"/>
                  </a:lnTo>
                  <a:lnTo>
                    <a:pt x="365" y="299"/>
                  </a:lnTo>
                  <a:lnTo>
                    <a:pt x="367" y="300"/>
                  </a:lnTo>
                  <a:lnTo>
                    <a:pt x="370" y="301"/>
                  </a:lnTo>
                  <a:lnTo>
                    <a:pt x="372" y="301"/>
                  </a:lnTo>
                  <a:lnTo>
                    <a:pt x="374" y="302"/>
                  </a:lnTo>
                  <a:lnTo>
                    <a:pt x="376" y="302"/>
                  </a:lnTo>
                  <a:lnTo>
                    <a:pt x="379" y="302"/>
                  </a:lnTo>
                  <a:lnTo>
                    <a:pt x="381" y="302"/>
                  </a:lnTo>
                  <a:lnTo>
                    <a:pt x="384" y="302"/>
                  </a:lnTo>
                  <a:lnTo>
                    <a:pt x="386" y="301"/>
                  </a:lnTo>
                  <a:lnTo>
                    <a:pt x="388" y="301"/>
                  </a:lnTo>
                  <a:lnTo>
                    <a:pt x="390" y="300"/>
                  </a:lnTo>
                  <a:lnTo>
                    <a:pt x="393" y="299"/>
                  </a:lnTo>
                  <a:lnTo>
                    <a:pt x="394" y="299"/>
                  </a:lnTo>
                  <a:lnTo>
                    <a:pt x="397" y="298"/>
                  </a:lnTo>
                  <a:lnTo>
                    <a:pt x="398" y="297"/>
                  </a:lnTo>
                  <a:lnTo>
                    <a:pt x="401" y="296"/>
                  </a:lnTo>
                  <a:lnTo>
                    <a:pt x="402" y="295"/>
                  </a:lnTo>
                  <a:lnTo>
                    <a:pt x="404" y="294"/>
                  </a:lnTo>
                  <a:lnTo>
                    <a:pt x="406" y="292"/>
                  </a:lnTo>
                  <a:lnTo>
                    <a:pt x="408" y="290"/>
                  </a:lnTo>
                  <a:lnTo>
                    <a:pt x="410" y="289"/>
                  </a:lnTo>
                  <a:lnTo>
                    <a:pt x="411" y="287"/>
                  </a:lnTo>
                  <a:lnTo>
                    <a:pt x="413" y="286"/>
                  </a:lnTo>
                  <a:lnTo>
                    <a:pt x="414" y="284"/>
                  </a:lnTo>
                  <a:lnTo>
                    <a:pt x="415" y="282"/>
                  </a:lnTo>
                  <a:lnTo>
                    <a:pt x="417" y="280"/>
                  </a:lnTo>
                  <a:lnTo>
                    <a:pt x="418" y="278"/>
                  </a:lnTo>
                  <a:lnTo>
                    <a:pt x="419" y="277"/>
                  </a:lnTo>
                  <a:lnTo>
                    <a:pt x="420" y="274"/>
                  </a:lnTo>
                  <a:lnTo>
                    <a:pt x="421" y="272"/>
                  </a:lnTo>
                  <a:lnTo>
                    <a:pt x="422" y="270"/>
                  </a:lnTo>
                  <a:lnTo>
                    <a:pt x="423" y="268"/>
                  </a:lnTo>
                  <a:lnTo>
                    <a:pt x="423" y="265"/>
                  </a:lnTo>
                  <a:lnTo>
                    <a:pt x="423" y="263"/>
                  </a:lnTo>
                  <a:lnTo>
                    <a:pt x="424" y="260"/>
                  </a:lnTo>
                  <a:lnTo>
                    <a:pt x="424" y="258"/>
                  </a:lnTo>
                  <a:lnTo>
                    <a:pt x="424" y="255"/>
                  </a:lnTo>
                  <a:lnTo>
                    <a:pt x="424" y="253"/>
                  </a:lnTo>
                  <a:lnTo>
                    <a:pt x="424" y="251"/>
                  </a:lnTo>
                  <a:lnTo>
                    <a:pt x="424" y="248"/>
                  </a:lnTo>
                  <a:lnTo>
                    <a:pt x="424" y="245"/>
                  </a:lnTo>
                  <a:lnTo>
                    <a:pt x="423" y="243"/>
                  </a:lnTo>
                  <a:lnTo>
                    <a:pt x="423" y="241"/>
                  </a:lnTo>
                  <a:lnTo>
                    <a:pt x="423" y="238"/>
                  </a:lnTo>
                  <a:lnTo>
                    <a:pt x="422" y="236"/>
                  </a:lnTo>
                  <a:lnTo>
                    <a:pt x="421" y="233"/>
                  </a:lnTo>
                  <a:lnTo>
                    <a:pt x="420" y="232"/>
                  </a:lnTo>
                  <a:lnTo>
                    <a:pt x="419" y="229"/>
                  </a:lnTo>
                  <a:lnTo>
                    <a:pt x="418" y="227"/>
                  </a:lnTo>
                  <a:lnTo>
                    <a:pt x="417" y="225"/>
                  </a:lnTo>
                  <a:lnTo>
                    <a:pt x="415" y="223"/>
                  </a:lnTo>
                  <a:lnTo>
                    <a:pt x="414" y="221"/>
                  </a:lnTo>
                  <a:lnTo>
                    <a:pt x="413" y="220"/>
                  </a:lnTo>
                  <a:lnTo>
                    <a:pt x="411" y="218"/>
                  </a:lnTo>
                  <a:lnTo>
                    <a:pt x="410" y="216"/>
                  </a:lnTo>
                  <a:lnTo>
                    <a:pt x="408" y="215"/>
                  </a:lnTo>
                  <a:lnTo>
                    <a:pt x="406" y="213"/>
                  </a:lnTo>
                  <a:lnTo>
                    <a:pt x="404" y="212"/>
                  </a:lnTo>
                  <a:lnTo>
                    <a:pt x="402" y="211"/>
                  </a:lnTo>
                  <a:lnTo>
                    <a:pt x="401" y="210"/>
                  </a:lnTo>
                  <a:lnTo>
                    <a:pt x="398" y="208"/>
                  </a:lnTo>
                  <a:lnTo>
                    <a:pt x="397" y="207"/>
                  </a:lnTo>
                  <a:lnTo>
                    <a:pt x="394" y="207"/>
                  </a:lnTo>
                  <a:lnTo>
                    <a:pt x="393" y="206"/>
                  </a:lnTo>
                  <a:lnTo>
                    <a:pt x="390" y="205"/>
                  </a:lnTo>
                  <a:lnTo>
                    <a:pt x="388" y="205"/>
                  </a:lnTo>
                  <a:lnTo>
                    <a:pt x="386" y="204"/>
                  </a:lnTo>
                  <a:lnTo>
                    <a:pt x="384" y="204"/>
                  </a:lnTo>
                  <a:lnTo>
                    <a:pt x="381" y="203"/>
                  </a:lnTo>
                  <a:lnTo>
                    <a:pt x="379" y="203"/>
                  </a:lnTo>
                  <a:close/>
                  <a:moveTo>
                    <a:pt x="190" y="127"/>
                  </a:moveTo>
                  <a:lnTo>
                    <a:pt x="190" y="127"/>
                  </a:lnTo>
                  <a:lnTo>
                    <a:pt x="187" y="127"/>
                  </a:lnTo>
                  <a:lnTo>
                    <a:pt x="185" y="128"/>
                  </a:lnTo>
                  <a:lnTo>
                    <a:pt x="183" y="128"/>
                  </a:lnTo>
                  <a:lnTo>
                    <a:pt x="181" y="128"/>
                  </a:lnTo>
                  <a:lnTo>
                    <a:pt x="178" y="128"/>
                  </a:lnTo>
                  <a:lnTo>
                    <a:pt x="176" y="129"/>
                  </a:lnTo>
                  <a:lnTo>
                    <a:pt x="174" y="130"/>
                  </a:lnTo>
                  <a:lnTo>
                    <a:pt x="172" y="131"/>
                  </a:lnTo>
                  <a:lnTo>
                    <a:pt x="170" y="132"/>
                  </a:lnTo>
                  <a:lnTo>
                    <a:pt x="168" y="133"/>
                  </a:lnTo>
                  <a:lnTo>
                    <a:pt x="166" y="134"/>
                  </a:lnTo>
                  <a:lnTo>
                    <a:pt x="164" y="136"/>
                  </a:lnTo>
                  <a:lnTo>
                    <a:pt x="163" y="137"/>
                  </a:lnTo>
                  <a:lnTo>
                    <a:pt x="160" y="138"/>
                  </a:lnTo>
                  <a:lnTo>
                    <a:pt x="159" y="140"/>
                  </a:lnTo>
                  <a:lnTo>
                    <a:pt x="157" y="141"/>
                  </a:lnTo>
                  <a:lnTo>
                    <a:pt x="156" y="143"/>
                  </a:lnTo>
                  <a:lnTo>
                    <a:pt x="155" y="145"/>
                  </a:lnTo>
                  <a:lnTo>
                    <a:pt x="153" y="147"/>
                  </a:lnTo>
                  <a:lnTo>
                    <a:pt x="152" y="149"/>
                  </a:lnTo>
                  <a:lnTo>
                    <a:pt x="151" y="150"/>
                  </a:lnTo>
                  <a:lnTo>
                    <a:pt x="150" y="153"/>
                  </a:lnTo>
                  <a:lnTo>
                    <a:pt x="149" y="155"/>
                  </a:lnTo>
                  <a:lnTo>
                    <a:pt x="148" y="157"/>
                  </a:lnTo>
                  <a:lnTo>
                    <a:pt x="147" y="159"/>
                  </a:lnTo>
                  <a:lnTo>
                    <a:pt x="146" y="162"/>
                  </a:lnTo>
                  <a:lnTo>
                    <a:pt x="146" y="164"/>
                  </a:lnTo>
                  <a:lnTo>
                    <a:pt x="145" y="167"/>
                  </a:lnTo>
                  <a:lnTo>
                    <a:pt x="145" y="168"/>
                  </a:lnTo>
                  <a:lnTo>
                    <a:pt x="144" y="172"/>
                  </a:lnTo>
                  <a:lnTo>
                    <a:pt x="144" y="174"/>
                  </a:lnTo>
                  <a:lnTo>
                    <a:pt x="144" y="176"/>
                  </a:lnTo>
                  <a:lnTo>
                    <a:pt x="144" y="179"/>
                  </a:lnTo>
                  <a:lnTo>
                    <a:pt x="144" y="181"/>
                  </a:lnTo>
                  <a:lnTo>
                    <a:pt x="145" y="184"/>
                  </a:lnTo>
                  <a:lnTo>
                    <a:pt x="145" y="186"/>
                  </a:lnTo>
                  <a:lnTo>
                    <a:pt x="146" y="189"/>
                  </a:lnTo>
                  <a:lnTo>
                    <a:pt x="146" y="191"/>
                  </a:lnTo>
                  <a:lnTo>
                    <a:pt x="147" y="193"/>
                  </a:lnTo>
                  <a:lnTo>
                    <a:pt x="148" y="195"/>
                  </a:lnTo>
                  <a:lnTo>
                    <a:pt x="149" y="198"/>
                  </a:lnTo>
                  <a:lnTo>
                    <a:pt x="150" y="199"/>
                  </a:lnTo>
                  <a:lnTo>
                    <a:pt x="151" y="202"/>
                  </a:lnTo>
                  <a:lnTo>
                    <a:pt x="152" y="204"/>
                  </a:lnTo>
                  <a:lnTo>
                    <a:pt x="153" y="206"/>
                  </a:lnTo>
                  <a:lnTo>
                    <a:pt x="155" y="207"/>
                  </a:lnTo>
                  <a:lnTo>
                    <a:pt x="156" y="209"/>
                  </a:lnTo>
                  <a:lnTo>
                    <a:pt x="157" y="211"/>
                  </a:lnTo>
                  <a:lnTo>
                    <a:pt x="159" y="212"/>
                  </a:lnTo>
                  <a:lnTo>
                    <a:pt x="160" y="214"/>
                  </a:lnTo>
                  <a:lnTo>
                    <a:pt x="163" y="216"/>
                  </a:lnTo>
                  <a:lnTo>
                    <a:pt x="164" y="217"/>
                  </a:lnTo>
                  <a:lnTo>
                    <a:pt x="166" y="218"/>
                  </a:lnTo>
                  <a:lnTo>
                    <a:pt x="168" y="220"/>
                  </a:lnTo>
                  <a:lnTo>
                    <a:pt x="170" y="220"/>
                  </a:lnTo>
                  <a:lnTo>
                    <a:pt x="172" y="221"/>
                  </a:lnTo>
                  <a:lnTo>
                    <a:pt x="174" y="222"/>
                  </a:lnTo>
                  <a:lnTo>
                    <a:pt x="176" y="223"/>
                  </a:lnTo>
                  <a:lnTo>
                    <a:pt x="178" y="224"/>
                  </a:lnTo>
                  <a:lnTo>
                    <a:pt x="181" y="225"/>
                  </a:lnTo>
                  <a:lnTo>
                    <a:pt x="183" y="225"/>
                  </a:lnTo>
                  <a:lnTo>
                    <a:pt x="185" y="225"/>
                  </a:lnTo>
                  <a:lnTo>
                    <a:pt x="187" y="225"/>
                  </a:lnTo>
                  <a:lnTo>
                    <a:pt x="190" y="225"/>
                  </a:lnTo>
                  <a:lnTo>
                    <a:pt x="192" y="225"/>
                  </a:lnTo>
                  <a:lnTo>
                    <a:pt x="194" y="225"/>
                  </a:lnTo>
                  <a:lnTo>
                    <a:pt x="197" y="225"/>
                  </a:lnTo>
                  <a:lnTo>
                    <a:pt x="198" y="225"/>
                  </a:lnTo>
                  <a:lnTo>
                    <a:pt x="201" y="224"/>
                  </a:lnTo>
                  <a:lnTo>
                    <a:pt x="203" y="223"/>
                  </a:lnTo>
                  <a:lnTo>
                    <a:pt x="205" y="222"/>
                  </a:lnTo>
                  <a:lnTo>
                    <a:pt x="207" y="221"/>
                  </a:lnTo>
                  <a:lnTo>
                    <a:pt x="209" y="220"/>
                  </a:lnTo>
                  <a:lnTo>
                    <a:pt x="211" y="220"/>
                  </a:lnTo>
                  <a:lnTo>
                    <a:pt x="213" y="218"/>
                  </a:lnTo>
                  <a:lnTo>
                    <a:pt x="215" y="217"/>
                  </a:lnTo>
                  <a:lnTo>
                    <a:pt x="217" y="216"/>
                  </a:lnTo>
                  <a:lnTo>
                    <a:pt x="219" y="214"/>
                  </a:lnTo>
                  <a:lnTo>
                    <a:pt x="220" y="212"/>
                  </a:lnTo>
                  <a:lnTo>
                    <a:pt x="222" y="211"/>
                  </a:lnTo>
                  <a:lnTo>
                    <a:pt x="224" y="209"/>
                  </a:lnTo>
                  <a:lnTo>
                    <a:pt x="224" y="207"/>
                  </a:lnTo>
                  <a:lnTo>
                    <a:pt x="226" y="206"/>
                  </a:lnTo>
                  <a:lnTo>
                    <a:pt x="227" y="204"/>
                  </a:lnTo>
                  <a:lnTo>
                    <a:pt x="228" y="202"/>
                  </a:lnTo>
                  <a:lnTo>
                    <a:pt x="229" y="199"/>
                  </a:lnTo>
                  <a:lnTo>
                    <a:pt x="231" y="198"/>
                  </a:lnTo>
                  <a:lnTo>
                    <a:pt x="232" y="195"/>
                  </a:lnTo>
                  <a:lnTo>
                    <a:pt x="233" y="193"/>
                  </a:lnTo>
                  <a:lnTo>
                    <a:pt x="233" y="191"/>
                  </a:lnTo>
                  <a:lnTo>
                    <a:pt x="233" y="189"/>
                  </a:lnTo>
                  <a:lnTo>
                    <a:pt x="234" y="186"/>
                  </a:lnTo>
                  <a:lnTo>
                    <a:pt x="235" y="184"/>
                  </a:lnTo>
                  <a:lnTo>
                    <a:pt x="235" y="181"/>
                  </a:lnTo>
                  <a:lnTo>
                    <a:pt x="235" y="179"/>
                  </a:lnTo>
                  <a:lnTo>
                    <a:pt x="235" y="176"/>
                  </a:lnTo>
                  <a:lnTo>
                    <a:pt x="235" y="174"/>
                  </a:lnTo>
                  <a:lnTo>
                    <a:pt x="235" y="172"/>
                  </a:lnTo>
                  <a:lnTo>
                    <a:pt x="235" y="168"/>
                  </a:lnTo>
                  <a:lnTo>
                    <a:pt x="234" y="167"/>
                  </a:lnTo>
                  <a:lnTo>
                    <a:pt x="233" y="164"/>
                  </a:lnTo>
                  <a:lnTo>
                    <a:pt x="233" y="162"/>
                  </a:lnTo>
                  <a:lnTo>
                    <a:pt x="233" y="159"/>
                  </a:lnTo>
                  <a:lnTo>
                    <a:pt x="232" y="157"/>
                  </a:lnTo>
                  <a:lnTo>
                    <a:pt x="231" y="155"/>
                  </a:lnTo>
                  <a:lnTo>
                    <a:pt x="229" y="153"/>
                  </a:lnTo>
                  <a:lnTo>
                    <a:pt x="228" y="150"/>
                  </a:lnTo>
                  <a:lnTo>
                    <a:pt x="227" y="149"/>
                  </a:lnTo>
                  <a:lnTo>
                    <a:pt x="226" y="147"/>
                  </a:lnTo>
                  <a:lnTo>
                    <a:pt x="224" y="145"/>
                  </a:lnTo>
                  <a:lnTo>
                    <a:pt x="224" y="143"/>
                  </a:lnTo>
                  <a:lnTo>
                    <a:pt x="222" y="141"/>
                  </a:lnTo>
                  <a:lnTo>
                    <a:pt x="220" y="140"/>
                  </a:lnTo>
                  <a:lnTo>
                    <a:pt x="219" y="138"/>
                  </a:lnTo>
                  <a:lnTo>
                    <a:pt x="217" y="137"/>
                  </a:lnTo>
                  <a:lnTo>
                    <a:pt x="215" y="136"/>
                  </a:lnTo>
                  <a:lnTo>
                    <a:pt x="213" y="134"/>
                  </a:lnTo>
                  <a:lnTo>
                    <a:pt x="211" y="133"/>
                  </a:lnTo>
                  <a:lnTo>
                    <a:pt x="209" y="132"/>
                  </a:lnTo>
                  <a:lnTo>
                    <a:pt x="207" y="131"/>
                  </a:lnTo>
                  <a:lnTo>
                    <a:pt x="205" y="130"/>
                  </a:lnTo>
                  <a:lnTo>
                    <a:pt x="203" y="129"/>
                  </a:lnTo>
                  <a:lnTo>
                    <a:pt x="201" y="128"/>
                  </a:lnTo>
                  <a:lnTo>
                    <a:pt x="198" y="128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92" y="127"/>
                  </a:lnTo>
                  <a:lnTo>
                    <a:pt x="190" y="127"/>
                  </a:lnTo>
                  <a:close/>
                  <a:moveTo>
                    <a:pt x="34" y="190"/>
                  </a:moveTo>
                  <a:lnTo>
                    <a:pt x="34" y="190"/>
                  </a:lnTo>
                  <a:lnTo>
                    <a:pt x="30" y="190"/>
                  </a:lnTo>
                  <a:lnTo>
                    <a:pt x="28" y="191"/>
                  </a:lnTo>
                  <a:lnTo>
                    <a:pt x="24" y="192"/>
                  </a:lnTo>
                  <a:lnTo>
                    <a:pt x="21" y="193"/>
                  </a:lnTo>
                  <a:lnTo>
                    <a:pt x="18" y="194"/>
                  </a:lnTo>
                  <a:lnTo>
                    <a:pt x="16" y="197"/>
                  </a:lnTo>
                  <a:lnTo>
                    <a:pt x="13" y="198"/>
                  </a:lnTo>
                  <a:lnTo>
                    <a:pt x="10" y="201"/>
                  </a:lnTo>
                  <a:lnTo>
                    <a:pt x="8" y="203"/>
                  </a:lnTo>
                  <a:lnTo>
                    <a:pt x="6" y="207"/>
                  </a:lnTo>
                  <a:lnTo>
                    <a:pt x="4" y="209"/>
                  </a:lnTo>
                  <a:lnTo>
                    <a:pt x="4" y="212"/>
                  </a:lnTo>
                  <a:lnTo>
                    <a:pt x="2" y="216"/>
                  </a:lnTo>
                  <a:lnTo>
                    <a:pt x="1" y="220"/>
                  </a:lnTo>
                  <a:lnTo>
                    <a:pt x="1" y="223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1" y="233"/>
                  </a:lnTo>
                  <a:lnTo>
                    <a:pt x="2" y="238"/>
                  </a:lnTo>
                  <a:lnTo>
                    <a:pt x="4" y="241"/>
                  </a:lnTo>
                  <a:lnTo>
                    <a:pt x="4" y="244"/>
                  </a:lnTo>
                  <a:lnTo>
                    <a:pt x="6" y="246"/>
                  </a:lnTo>
                  <a:lnTo>
                    <a:pt x="8" y="250"/>
                  </a:lnTo>
                  <a:lnTo>
                    <a:pt x="10" y="252"/>
                  </a:lnTo>
                  <a:lnTo>
                    <a:pt x="13" y="255"/>
                  </a:lnTo>
                  <a:lnTo>
                    <a:pt x="16" y="256"/>
                  </a:lnTo>
                  <a:lnTo>
                    <a:pt x="18" y="259"/>
                  </a:lnTo>
                  <a:lnTo>
                    <a:pt x="21" y="260"/>
                  </a:lnTo>
                  <a:lnTo>
                    <a:pt x="24" y="261"/>
                  </a:lnTo>
                  <a:lnTo>
                    <a:pt x="28" y="262"/>
                  </a:lnTo>
                  <a:lnTo>
                    <a:pt x="30" y="263"/>
                  </a:lnTo>
                  <a:lnTo>
                    <a:pt x="34" y="263"/>
                  </a:lnTo>
                  <a:lnTo>
                    <a:pt x="38" y="263"/>
                  </a:lnTo>
                  <a:lnTo>
                    <a:pt x="41" y="262"/>
                  </a:lnTo>
                  <a:lnTo>
                    <a:pt x="44" y="261"/>
                  </a:lnTo>
                  <a:lnTo>
                    <a:pt x="47" y="260"/>
                  </a:lnTo>
                  <a:lnTo>
                    <a:pt x="50" y="259"/>
                  </a:lnTo>
                  <a:lnTo>
                    <a:pt x="53" y="256"/>
                  </a:lnTo>
                  <a:lnTo>
                    <a:pt x="55" y="255"/>
                  </a:lnTo>
                  <a:lnTo>
                    <a:pt x="58" y="252"/>
                  </a:lnTo>
                  <a:lnTo>
                    <a:pt x="60" y="250"/>
                  </a:lnTo>
                  <a:lnTo>
                    <a:pt x="62" y="246"/>
                  </a:lnTo>
                  <a:lnTo>
                    <a:pt x="64" y="244"/>
                  </a:lnTo>
                  <a:lnTo>
                    <a:pt x="65" y="241"/>
                  </a:lnTo>
                  <a:lnTo>
                    <a:pt x="66" y="238"/>
                  </a:lnTo>
                  <a:lnTo>
                    <a:pt x="67" y="233"/>
                  </a:lnTo>
                  <a:lnTo>
                    <a:pt x="68" y="230"/>
                  </a:lnTo>
                  <a:lnTo>
                    <a:pt x="68" y="227"/>
                  </a:lnTo>
                  <a:lnTo>
                    <a:pt x="68" y="223"/>
                  </a:lnTo>
                  <a:lnTo>
                    <a:pt x="67" y="220"/>
                  </a:lnTo>
                  <a:lnTo>
                    <a:pt x="66" y="216"/>
                  </a:lnTo>
                  <a:lnTo>
                    <a:pt x="65" y="212"/>
                  </a:lnTo>
                  <a:lnTo>
                    <a:pt x="64" y="209"/>
                  </a:lnTo>
                  <a:lnTo>
                    <a:pt x="62" y="207"/>
                  </a:lnTo>
                  <a:lnTo>
                    <a:pt x="60" y="203"/>
                  </a:lnTo>
                  <a:lnTo>
                    <a:pt x="58" y="201"/>
                  </a:lnTo>
                  <a:lnTo>
                    <a:pt x="55" y="198"/>
                  </a:lnTo>
                  <a:lnTo>
                    <a:pt x="53" y="197"/>
                  </a:lnTo>
                  <a:lnTo>
                    <a:pt x="50" y="194"/>
                  </a:lnTo>
                  <a:lnTo>
                    <a:pt x="47" y="193"/>
                  </a:lnTo>
                  <a:lnTo>
                    <a:pt x="44" y="192"/>
                  </a:lnTo>
                  <a:lnTo>
                    <a:pt x="41" y="191"/>
                  </a:lnTo>
                  <a:lnTo>
                    <a:pt x="38" y="190"/>
                  </a:lnTo>
                  <a:lnTo>
                    <a:pt x="34" y="190"/>
                  </a:lnTo>
                  <a:close/>
                  <a:moveTo>
                    <a:pt x="356" y="51"/>
                  </a:moveTo>
                  <a:lnTo>
                    <a:pt x="356" y="51"/>
                  </a:lnTo>
                  <a:lnTo>
                    <a:pt x="356" y="47"/>
                  </a:lnTo>
                  <a:lnTo>
                    <a:pt x="355" y="44"/>
                  </a:lnTo>
                  <a:lnTo>
                    <a:pt x="354" y="41"/>
                  </a:lnTo>
                  <a:lnTo>
                    <a:pt x="353" y="37"/>
                  </a:lnTo>
                  <a:lnTo>
                    <a:pt x="352" y="34"/>
                  </a:lnTo>
                  <a:lnTo>
                    <a:pt x="350" y="31"/>
                  </a:lnTo>
                  <a:lnTo>
                    <a:pt x="348" y="28"/>
                  </a:lnTo>
                  <a:lnTo>
                    <a:pt x="346" y="25"/>
                  </a:lnTo>
                  <a:lnTo>
                    <a:pt x="344" y="23"/>
                  </a:lnTo>
                  <a:lnTo>
                    <a:pt x="341" y="21"/>
                  </a:lnTo>
                  <a:lnTo>
                    <a:pt x="338" y="19"/>
                  </a:lnTo>
                  <a:lnTo>
                    <a:pt x="336" y="18"/>
                  </a:lnTo>
                  <a:lnTo>
                    <a:pt x="332" y="16"/>
                  </a:lnTo>
                  <a:lnTo>
                    <a:pt x="329" y="15"/>
                  </a:lnTo>
                  <a:lnTo>
                    <a:pt x="326" y="15"/>
                  </a:lnTo>
                  <a:lnTo>
                    <a:pt x="323" y="14"/>
                  </a:lnTo>
                  <a:lnTo>
                    <a:pt x="319" y="15"/>
                  </a:lnTo>
                  <a:lnTo>
                    <a:pt x="315" y="15"/>
                  </a:lnTo>
                  <a:lnTo>
                    <a:pt x="312" y="16"/>
                  </a:lnTo>
                  <a:lnTo>
                    <a:pt x="309" y="18"/>
                  </a:lnTo>
                  <a:lnTo>
                    <a:pt x="306" y="19"/>
                  </a:lnTo>
                  <a:lnTo>
                    <a:pt x="303" y="21"/>
                  </a:lnTo>
                  <a:lnTo>
                    <a:pt x="301" y="23"/>
                  </a:lnTo>
                  <a:lnTo>
                    <a:pt x="298" y="25"/>
                  </a:lnTo>
                  <a:lnTo>
                    <a:pt x="297" y="28"/>
                  </a:lnTo>
                  <a:lnTo>
                    <a:pt x="294" y="31"/>
                  </a:lnTo>
                  <a:lnTo>
                    <a:pt x="293" y="34"/>
                  </a:lnTo>
                  <a:lnTo>
                    <a:pt x="291" y="37"/>
                  </a:lnTo>
                  <a:lnTo>
                    <a:pt x="290" y="41"/>
                  </a:lnTo>
                  <a:lnTo>
                    <a:pt x="289" y="44"/>
                  </a:lnTo>
                  <a:lnTo>
                    <a:pt x="289" y="47"/>
                  </a:lnTo>
                  <a:lnTo>
                    <a:pt x="289" y="51"/>
                  </a:lnTo>
                  <a:lnTo>
                    <a:pt x="289" y="55"/>
                  </a:lnTo>
                  <a:lnTo>
                    <a:pt x="289" y="58"/>
                  </a:lnTo>
                  <a:lnTo>
                    <a:pt x="290" y="62"/>
                  </a:lnTo>
                  <a:lnTo>
                    <a:pt x="291" y="65"/>
                  </a:lnTo>
                  <a:lnTo>
                    <a:pt x="293" y="68"/>
                  </a:lnTo>
                  <a:lnTo>
                    <a:pt x="294" y="71"/>
                  </a:lnTo>
                  <a:lnTo>
                    <a:pt x="297" y="74"/>
                  </a:lnTo>
                  <a:lnTo>
                    <a:pt x="298" y="77"/>
                  </a:lnTo>
                  <a:lnTo>
                    <a:pt x="301" y="79"/>
                  </a:lnTo>
                  <a:lnTo>
                    <a:pt x="303" y="81"/>
                  </a:lnTo>
                  <a:lnTo>
                    <a:pt x="306" y="83"/>
                  </a:lnTo>
                  <a:lnTo>
                    <a:pt x="309" y="84"/>
                  </a:lnTo>
                  <a:lnTo>
                    <a:pt x="312" y="86"/>
                  </a:lnTo>
                  <a:lnTo>
                    <a:pt x="315" y="87"/>
                  </a:lnTo>
                  <a:lnTo>
                    <a:pt x="319" y="87"/>
                  </a:lnTo>
                  <a:lnTo>
                    <a:pt x="323" y="88"/>
                  </a:lnTo>
                  <a:lnTo>
                    <a:pt x="326" y="87"/>
                  </a:lnTo>
                  <a:lnTo>
                    <a:pt x="329" y="87"/>
                  </a:lnTo>
                  <a:lnTo>
                    <a:pt x="332" y="86"/>
                  </a:lnTo>
                  <a:lnTo>
                    <a:pt x="336" y="84"/>
                  </a:lnTo>
                  <a:lnTo>
                    <a:pt x="338" y="83"/>
                  </a:lnTo>
                  <a:lnTo>
                    <a:pt x="341" y="81"/>
                  </a:lnTo>
                  <a:lnTo>
                    <a:pt x="344" y="79"/>
                  </a:lnTo>
                  <a:lnTo>
                    <a:pt x="346" y="77"/>
                  </a:lnTo>
                  <a:lnTo>
                    <a:pt x="348" y="74"/>
                  </a:lnTo>
                  <a:lnTo>
                    <a:pt x="350" y="71"/>
                  </a:lnTo>
                  <a:lnTo>
                    <a:pt x="352" y="68"/>
                  </a:lnTo>
                  <a:lnTo>
                    <a:pt x="353" y="65"/>
                  </a:lnTo>
                  <a:lnTo>
                    <a:pt x="354" y="62"/>
                  </a:lnTo>
                  <a:lnTo>
                    <a:pt x="355" y="58"/>
                  </a:lnTo>
                  <a:lnTo>
                    <a:pt x="356" y="55"/>
                  </a:lnTo>
                  <a:lnTo>
                    <a:pt x="356" y="51"/>
                  </a:lnTo>
                  <a:close/>
                  <a:moveTo>
                    <a:pt x="128" y="72"/>
                  </a:moveTo>
                  <a:lnTo>
                    <a:pt x="128" y="72"/>
                  </a:lnTo>
                  <a:lnTo>
                    <a:pt x="131" y="72"/>
                  </a:lnTo>
                  <a:lnTo>
                    <a:pt x="134" y="71"/>
                  </a:lnTo>
                  <a:lnTo>
                    <a:pt x="138" y="71"/>
                  </a:lnTo>
                  <a:lnTo>
                    <a:pt x="141" y="70"/>
                  </a:lnTo>
                  <a:lnTo>
                    <a:pt x="144" y="68"/>
                  </a:lnTo>
                  <a:lnTo>
                    <a:pt x="146" y="67"/>
                  </a:lnTo>
                  <a:lnTo>
                    <a:pt x="149" y="64"/>
                  </a:lnTo>
                  <a:lnTo>
                    <a:pt x="151" y="62"/>
                  </a:lnTo>
                  <a:lnTo>
                    <a:pt x="154" y="59"/>
                  </a:lnTo>
                  <a:lnTo>
                    <a:pt x="155" y="57"/>
                  </a:lnTo>
                  <a:lnTo>
                    <a:pt x="157" y="54"/>
                  </a:lnTo>
                  <a:lnTo>
                    <a:pt x="159" y="50"/>
                  </a:lnTo>
                  <a:lnTo>
                    <a:pt x="159" y="47"/>
                  </a:lnTo>
                  <a:lnTo>
                    <a:pt x="160" y="44"/>
                  </a:lnTo>
                  <a:lnTo>
                    <a:pt x="161" y="40"/>
                  </a:lnTo>
                  <a:lnTo>
                    <a:pt x="161" y="36"/>
                  </a:lnTo>
                  <a:lnTo>
                    <a:pt x="161" y="32"/>
                  </a:lnTo>
                  <a:lnTo>
                    <a:pt x="160" y="29"/>
                  </a:lnTo>
                  <a:lnTo>
                    <a:pt x="159" y="25"/>
                  </a:lnTo>
                  <a:lnTo>
                    <a:pt x="159" y="22"/>
                  </a:lnTo>
                  <a:lnTo>
                    <a:pt x="157" y="19"/>
                  </a:lnTo>
                  <a:lnTo>
                    <a:pt x="155" y="16"/>
                  </a:lnTo>
                  <a:lnTo>
                    <a:pt x="154" y="13"/>
                  </a:lnTo>
                  <a:lnTo>
                    <a:pt x="151" y="10"/>
                  </a:lnTo>
                  <a:lnTo>
                    <a:pt x="149" y="8"/>
                  </a:lnTo>
                  <a:lnTo>
                    <a:pt x="146" y="6"/>
                  </a:lnTo>
                  <a:lnTo>
                    <a:pt x="144" y="5"/>
                  </a:lnTo>
                  <a:lnTo>
                    <a:pt x="141" y="3"/>
                  </a:lnTo>
                  <a:lnTo>
                    <a:pt x="138" y="1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5" y="0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5" y="3"/>
                  </a:lnTo>
                  <a:lnTo>
                    <a:pt x="112" y="5"/>
                  </a:lnTo>
                  <a:lnTo>
                    <a:pt x="109" y="6"/>
                  </a:lnTo>
                  <a:lnTo>
                    <a:pt x="107" y="8"/>
                  </a:lnTo>
                  <a:lnTo>
                    <a:pt x="104" y="10"/>
                  </a:lnTo>
                  <a:lnTo>
                    <a:pt x="102" y="13"/>
                  </a:lnTo>
                  <a:lnTo>
                    <a:pt x="100" y="16"/>
                  </a:lnTo>
                  <a:lnTo>
                    <a:pt x="98" y="19"/>
                  </a:lnTo>
                  <a:lnTo>
                    <a:pt x="97" y="22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4" y="32"/>
                  </a:lnTo>
                  <a:lnTo>
                    <a:pt x="94" y="36"/>
                  </a:lnTo>
                  <a:lnTo>
                    <a:pt x="94" y="40"/>
                  </a:lnTo>
                  <a:lnTo>
                    <a:pt x="95" y="44"/>
                  </a:lnTo>
                  <a:lnTo>
                    <a:pt x="95" y="47"/>
                  </a:lnTo>
                  <a:lnTo>
                    <a:pt x="97" y="50"/>
                  </a:lnTo>
                  <a:lnTo>
                    <a:pt x="98" y="54"/>
                  </a:lnTo>
                  <a:lnTo>
                    <a:pt x="100" y="57"/>
                  </a:lnTo>
                  <a:lnTo>
                    <a:pt x="102" y="59"/>
                  </a:lnTo>
                  <a:lnTo>
                    <a:pt x="104" y="62"/>
                  </a:lnTo>
                  <a:lnTo>
                    <a:pt x="107" y="64"/>
                  </a:lnTo>
                  <a:lnTo>
                    <a:pt x="109" y="67"/>
                  </a:lnTo>
                  <a:lnTo>
                    <a:pt x="112" y="68"/>
                  </a:lnTo>
                  <a:lnTo>
                    <a:pt x="115" y="70"/>
                  </a:lnTo>
                  <a:lnTo>
                    <a:pt x="118" y="71"/>
                  </a:lnTo>
                  <a:lnTo>
                    <a:pt x="121" y="71"/>
                  </a:lnTo>
                  <a:lnTo>
                    <a:pt x="125" y="72"/>
                  </a:lnTo>
                  <a:lnTo>
                    <a:pt x="128" y="72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21D969-A9AD-12BD-95B7-CA20DFC92524}"/>
                </a:ext>
              </a:extLst>
            </p:cNvPr>
            <p:cNvSpPr/>
            <p:nvPr/>
          </p:nvSpPr>
          <p:spPr>
            <a:xfrm>
              <a:off x="6381066" y="4674921"/>
              <a:ext cx="497139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177800">
                <a:buFont typeface="Arial" panose="020B0604020202020204" pitchFamily="34" charset="0"/>
                <a:buChar char="•"/>
              </a:pPr>
              <a:r>
                <a:rPr lang="en-US" altLang="ko-KR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Advanced Tools</a:t>
              </a: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: MS PPT, Excel, Word, SharePoint, Power BI</a:t>
              </a:r>
            </a:p>
            <a:p>
              <a:pPr marL="228600" indent="-177800">
                <a:buFont typeface="Arial" panose="020B0604020202020204" pitchFamily="34" charset="0"/>
                <a:buChar char="•"/>
              </a:pPr>
              <a:r>
                <a:rPr lang="en-US" altLang="ko-KR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Technical</a:t>
              </a: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: Python, SQL, R</a:t>
              </a:r>
            </a:p>
            <a:p>
              <a:pPr marL="228600" indent="-177800">
                <a:buFont typeface="Arial" panose="020B0604020202020204" pitchFamily="34" charset="0"/>
                <a:buChar char="•"/>
              </a:pPr>
              <a:r>
                <a:rPr lang="en-US" altLang="ko-KR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Platform</a:t>
              </a: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: Sprinklr, BCR, Tableau, Erwin</a:t>
              </a:r>
            </a:p>
            <a:p>
              <a:pPr marL="228600" indent="-177800">
                <a:buFont typeface="Arial" panose="020B0604020202020204" pitchFamily="34" charset="0"/>
                <a:buChar char="•"/>
              </a:pPr>
              <a:r>
                <a:rPr lang="en-US" altLang="ko-KR" sz="1400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Language</a:t>
              </a:r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: Korean (Native), English (Fluent)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DC1E2B-9BA2-C80E-D288-C5CFDA8FC38C}"/>
                </a:ext>
              </a:extLst>
            </p:cNvPr>
            <p:cNvSpPr/>
            <p:nvPr/>
          </p:nvSpPr>
          <p:spPr>
            <a:xfrm>
              <a:off x="5282185" y="1469959"/>
              <a:ext cx="830110" cy="830110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655FD0A4-4718-A115-12F5-E14231DCD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9329" y="1658675"/>
              <a:ext cx="455822" cy="452678"/>
            </a:xfrm>
            <a:custGeom>
              <a:avLst/>
              <a:gdLst>
                <a:gd name="T0" fmla="*/ 18 w 184"/>
                <a:gd name="T1" fmla="*/ 153 h 183"/>
                <a:gd name="T2" fmla="*/ 26 w 184"/>
                <a:gd name="T3" fmla="*/ 159 h 183"/>
                <a:gd name="T4" fmla="*/ 31 w 184"/>
                <a:gd name="T5" fmla="*/ 166 h 183"/>
                <a:gd name="T6" fmla="*/ 53 w 184"/>
                <a:gd name="T7" fmla="*/ 158 h 183"/>
                <a:gd name="T8" fmla="*/ 54 w 184"/>
                <a:gd name="T9" fmla="*/ 156 h 183"/>
                <a:gd name="T10" fmla="*/ 27 w 184"/>
                <a:gd name="T11" fmla="*/ 129 h 183"/>
                <a:gd name="T12" fmla="*/ 26 w 184"/>
                <a:gd name="T13" fmla="*/ 130 h 183"/>
                <a:gd name="T14" fmla="*/ 18 w 184"/>
                <a:gd name="T15" fmla="*/ 153 h 183"/>
                <a:gd name="T16" fmla="*/ 0 w 184"/>
                <a:gd name="T17" fmla="*/ 183 h 183"/>
                <a:gd name="T18" fmla="*/ 21 w 184"/>
                <a:gd name="T19" fmla="*/ 127 h 183"/>
                <a:gd name="T20" fmla="*/ 127 w 184"/>
                <a:gd name="T21" fmla="*/ 21 h 183"/>
                <a:gd name="T22" fmla="*/ 162 w 184"/>
                <a:gd name="T23" fmla="*/ 57 h 183"/>
                <a:gd name="T24" fmla="*/ 57 w 184"/>
                <a:gd name="T25" fmla="*/ 163 h 183"/>
                <a:gd name="T26" fmla="*/ 0 w 184"/>
                <a:gd name="T27" fmla="*/ 183 h 183"/>
                <a:gd name="T28" fmla="*/ 52 w 184"/>
                <a:gd name="T29" fmla="*/ 128 h 183"/>
                <a:gd name="T30" fmla="*/ 134 w 184"/>
                <a:gd name="T31" fmla="*/ 47 h 183"/>
                <a:gd name="T32" fmla="*/ 135 w 184"/>
                <a:gd name="T33" fmla="*/ 48 h 183"/>
                <a:gd name="T34" fmla="*/ 136 w 184"/>
                <a:gd name="T35" fmla="*/ 50 h 183"/>
                <a:gd name="T36" fmla="*/ 55 w 184"/>
                <a:gd name="T37" fmla="*/ 131 h 183"/>
                <a:gd name="T38" fmla="*/ 62 w 184"/>
                <a:gd name="T39" fmla="*/ 149 h 183"/>
                <a:gd name="T40" fmla="*/ 144 w 184"/>
                <a:gd name="T41" fmla="*/ 67 h 183"/>
                <a:gd name="T42" fmla="*/ 138 w 184"/>
                <a:gd name="T43" fmla="*/ 46 h 183"/>
                <a:gd name="T44" fmla="*/ 116 w 184"/>
                <a:gd name="T45" fmla="*/ 40 h 183"/>
                <a:gd name="T46" fmla="*/ 34 w 184"/>
                <a:gd name="T47" fmla="*/ 122 h 183"/>
                <a:gd name="T48" fmla="*/ 52 w 184"/>
                <a:gd name="T49" fmla="*/ 12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4" h="183">
                  <a:moveTo>
                    <a:pt x="18" y="153"/>
                  </a:moveTo>
                  <a:cubicBezTo>
                    <a:pt x="21" y="154"/>
                    <a:pt x="24" y="156"/>
                    <a:pt x="26" y="159"/>
                  </a:cubicBezTo>
                  <a:cubicBezTo>
                    <a:pt x="29" y="161"/>
                    <a:pt x="30" y="163"/>
                    <a:pt x="31" y="166"/>
                  </a:cubicBezTo>
                  <a:cubicBezTo>
                    <a:pt x="53" y="158"/>
                    <a:pt x="53" y="158"/>
                    <a:pt x="53" y="158"/>
                  </a:cubicBezTo>
                  <a:cubicBezTo>
                    <a:pt x="54" y="157"/>
                    <a:pt x="54" y="157"/>
                    <a:pt x="54" y="156"/>
                  </a:cubicBezTo>
                  <a:cubicBezTo>
                    <a:pt x="67" y="141"/>
                    <a:pt x="43" y="117"/>
                    <a:pt x="27" y="129"/>
                  </a:cubicBezTo>
                  <a:cubicBezTo>
                    <a:pt x="27" y="130"/>
                    <a:pt x="26" y="130"/>
                    <a:pt x="26" y="130"/>
                  </a:cubicBezTo>
                  <a:lnTo>
                    <a:pt x="18" y="153"/>
                  </a:lnTo>
                  <a:close/>
                  <a:moveTo>
                    <a:pt x="0" y="183"/>
                  </a:moveTo>
                  <a:cubicBezTo>
                    <a:pt x="21" y="127"/>
                    <a:pt x="21" y="127"/>
                    <a:pt x="21" y="127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48" y="0"/>
                    <a:pt x="184" y="35"/>
                    <a:pt x="162" y="57"/>
                  </a:cubicBezTo>
                  <a:cubicBezTo>
                    <a:pt x="57" y="163"/>
                    <a:pt x="57" y="163"/>
                    <a:pt x="57" y="163"/>
                  </a:cubicBezTo>
                  <a:lnTo>
                    <a:pt x="0" y="183"/>
                  </a:lnTo>
                  <a:close/>
                  <a:moveTo>
                    <a:pt x="52" y="128"/>
                  </a:moveTo>
                  <a:cubicBezTo>
                    <a:pt x="134" y="47"/>
                    <a:pt x="134" y="47"/>
                    <a:pt x="134" y="47"/>
                  </a:cubicBezTo>
                  <a:cubicBezTo>
                    <a:pt x="134" y="47"/>
                    <a:pt x="135" y="48"/>
                    <a:pt x="135" y="48"/>
                  </a:cubicBezTo>
                  <a:cubicBezTo>
                    <a:pt x="135" y="49"/>
                    <a:pt x="136" y="49"/>
                    <a:pt x="136" y="50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60" y="136"/>
                    <a:pt x="62" y="143"/>
                    <a:pt x="62" y="149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46" y="60"/>
                    <a:pt x="144" y="52"/>
                    <a:pt x="138" y="46"/>
                  </a:cubicBezTo>
                  <a:cubicBezTo>
                    <a:pt x="132" y="40"/>
                    <a:pt x="123" y="38"/>
                    <a:pt x="116" y="40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41" y="121"/>
                    <a:pt x="47" y="124"/>
                    <a:pt x="52" y="128"/>
                  </a:cubicBezTo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484E894-F0C8-76F5-B169-9AD1387A22A4}"/>
              </a:ext>
            </a:extLst>
          </p:cNvPr>
          <p:cNvGrpSpPr/>
          <p:nvPr/>
        </p:nvGrpSpPr>
        <p:grpSpPr>
          <a:xfrm>
            <a:off x="954185" y="1008925"/>
            <a:ext cx="3585406" cy="4165253"/>
            <a:chOff x="726923" y="1544705"/>
            <a:chExt cx="3585406" cy="4165253"/>
          </a:xfrm>
        </p:grpSpPr>
        <p:sp>
          <p:nvSpPr>
            <p:cNvPr id="15" name="Google Shape;992;p34">
              <a:extLst>
                <a:ext uri="{FF2B5EF4-FFF2-40B4-BE49-F238E27FC236}">
                  <a16:creationId xmlns:a16="http://schemas.microsoft.com/office/drawing/2014/main" id="{B001062D-8425-3A6B-943B-1B67638948A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233385" y="3489179"/>
              <a:ext cx="33952" cy="9148"/>
            </a:xfrm>
            <a:custGeom>
              <a:avLst/>
              <a:gdLst/>
              <a:ahLst/>
              <a:cxnLst/>
              <a:rect l="l" t="t" r="r" b="b"/>
              <a:pathLst>
                <a:path w="668" h="180" fill="none" extrusionOk="0">
                  <a:moveTo>
                    <a:pt x="667" y="1"/>
                  </a:moveTo>
                  <a:cubicBezTo>
                    <a:pt x="620" y="13"/>
                    <a:pt x="560" y="13"/>
                    <a:pt x="512" y="13"/>
                  </a:cubicBezTo>
                  <a:lnTo>
                    <a:pt x="500" y="25"/>
                  </a:lnTo>
                  <a:cubicBezTo>
                    <a:pt x="346" y="84"/>
                    <a:pt x="179" y="132"/>
                    <a:pt x="0" y="179"/>
                  </a:cubicBezTo>
                  <a:lnTo>
                    <a:pt x="441" y="84"/>
                  </a:lnTo>
                  <a:cubicBezTo>
                    <a:pt x="512" y="60"/>
                    <a:pt x="596" y="36"/>
                    <a:pt x="667" y="1"/>
                  </a:cubicBezTo>
                  <a:close/>
                </a:path>
              </a:pathLst>
            </a:custGeom>
            <a:solidFill>
              <a:srgbClr val="002060"/>
            </a:solidFill>
            <a:ln w="9525" cap="rnd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993;p34">
              <a:extLst>
                <a:ext uri="{FF2B5EF4-FFF2-40B4-BE49-F238E27FC236}">
                  <a16:creationId xmlns:a16="http://schemas.microsoft.com/office/drawing/2014/main" id="{88F0D2AE-3F6C-40F1-CC67-DF1BE984814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300641" y="5052392"/>
              <a:ext cx="2580618" cy="657566"/>
            </a:xfrm>
            <a:custGeom>
              <a:avLst/>
              <a:gdLst/>
              <a:ahLst/>
              <a:cxnLst/>
              <a:rect l="l" t="t" r="r" b="b"/>
              <a:pathLst>
                <a:path w="52757" h="13443" extrusionOk="0">
                  <a:moveTo>
                    <a:pt x="1107" y="1"/>
                  </a:moveTo>
                  <a:cubicBezTo>
                    <a:pt x="643" y="3215"/>
                    <a:pt x="0" y="5966"/>
                    <a:pt x="0" y="5966"/>
                  </a:cubicBezTo>
                  <a:lnTo>
                    <a:pt x="32587" y="13443"/>
                  </a:lnTo>
                  <a:cubicBezTo>
                    <a:pt x="32587" y="13443"/>
                    <a:pt x="33778" y="5525"/>
                    <a:pt x="35421" y="4918"/>
                  </a:cubicBezTo>
                  <a:cubicBezTo>
                    <a:pt x="35526" y="4880"/>
                    <a:pt x="35667" y="4862"/>
                    <a:pt x="35840" y="4862"/>
                  </a:cubicBezTo>
                  <a:cubicBezTo>
                    <a:pt x="37537" y="4862"/>
                    <a:pt x="42298" y="6523"/>
                    <a:pt x="46140" y="6523"/>
                  </a:cubicBezTo>
                  <a:cubicBezTo>
                    <a:pt x="48033" y="6523"/>
                    <a:pt x="49702" y="6120"/>
                    <a:pt x="50673" y="4918"/>
                  </a:cubicBezTo>
                  <a:cubicBezTo>
                    <a:pt x="52030" y="3239"/>
                    <a:pt x="52578" y="1465"/>
                    <a:pt x="52757" y="1"/>
                  </a:cubicBezTo>
                  <a:lnTo>
                    <a:pt x="30921" y="1"/>
                  </a:lnTo>
                  <a:lnTo>
                    <a:pt x="30921" y="870"/>
                  </a:lnTo>
                  <a:lnTo>
                    <a:pt x="31040" y="1346"/>
                  </a:lnTo>
                  <a:cubicBezTo>
                    <a:pt x="31171" y="1703"/>
                    <a:pt x="31254" y="1858"/>
                    <a:pt x="31504" y="2203"/>
                  </a:cubicBezTo>
                  <a:cubicBezTo>
                    <a:pt x="31825" y="2632"/>
                    <a:pt x="31956" y="3108"/>
                    <a:pt x="31897" y="3656"/>
                  </a:cubicBezTo>
                  <a:cubicBezTo>
                    <a:pt x="31897" y="3668"/>
                    <a:pt x="31897" y="3691"/>
                    <a:pt x="31897" y="3703"/>
                  </a:cubicBezTo>
                  <a:cubicBezTo>
                    <a:pt x="31897" y="3715"/>
                    <a:pt x="31897" y="3715"/>
                    <a:pt x="31897" y="3727"/>
                  </a:cubicBezTo>
                  <a:cubicBezTo>
                    <a:pt x="31790" y="4834"/>
                    <a:pt x="30718" y="5704"/>
                    <a:pt x="29408" y="5704"/>
                  </a:cubicBezTo>
                  <a:cubicBezTo>
                    <a:pt x="28027" y="5704"/>
                    <a:pt x="26908" y="4739"/>
                    <a:pt x="26908" y="3549"/>
                  </a:cubicBezTo>
                  <a:lnTo>
                    <a:pt x="26920" y="3549"/>
                  </a:lnTo>
                  <a:cubicBezTo>
                    <a:pt x="26884" y="3049"/>
                    <a:pt x="27027" y="2608"/>
                    <a:pt x="27325" y="2203"/>
                  </a:cubicBezTo>
                  <a:cubicBezTo>
                    <a:pt x="27551" y="1882"/>
                    <a:pt x="27646" y="1727"/>
                    <a:pt x="27753" y="1441"/>
                  </a:cubicBezTo>
                  <a:lnTo>
                    <a:pt x="27896" y="870"/>
                  </a:lnTo>
                  <a:lnTo>
                    <a:pt x="27908" y="870"/>
                  </a:lnTo>
                  <a:lnTo>
                    <a:pt x="27908" y="1"/>
                  </a:ln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994;p34">
              <a:extLst>
                <a:ext uri="{FF2B5EF4-FFF2-40B4-BE49-F238E27FC236}">
                  <a16:creationId xmlns:a16="http://schemas.microsoft.com/office/drawing/2014/main" id="{B9E3FD19-3B6C-4159-A481-6E8B2EE7EF5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38134" y="1781424"/>
              <a:ext cx="428106" cy="377429"/>
            </a:xfrm>
            <a:custGeom>
              <a:avLst/>
              <a:gdLst/>
              <a:ahLst/>
              <a:cxnLst/>
              <a:rect l="l" t="t" r="r" b="b"/>
              <a:pathLst>
                <a:path w="8752" h="7716" extrusionOk="0">
                  <a:moveTo>
                    <a:pt x="8751" y="0"/>
                  </a:moveTo>
                  <a:cubicBezTo>
                    <a:pt x="5251" y="2191"/>
                    <a:pt x="2310" y="4917"/>
                    <a:pt x="0" y="7715"/>
                  </a:cubicBezTo>
                  <a:lnTo>
                    <a:pt x="8751" y="7715"/>
                  </a:lnTo>
                  <a:lnTo>
                    <a:pt x="8751" y="0"/>
                  </a:ln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996;p34">
              <a:extLst>
                <a:ext uri="{FF2B5EF4-FFF2-40B4-BE49-F238E27FC236}">
                  <a16:creationId xmlns:a16="http://schemas.microsoft.com/office/drawing/2014/main" id="{12297D67-0D74-F727-183F-1F53F5B22B1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250051" y="2854266"/>
              <a:ext cx="168953" cy="408294"/>
            </a:xfrm>
            <a:custGeom>
              <a:avLst/>
              <a:gdLst/>
              <a:ahLst/>
              <a:cxnLst/>
              <a:rect l="l" t="t" r="r" b="b"/>
              <a:pathLst>
                <a:path w="3454" h="8347" extrusionOk="0">
                  <a:moveTo>
                    <a:pt x="1727" y="0"/>
                  </a:moveTo>
                  <a:cubicBezTo>
                    <a:pt x="786" y="0"/>
                    <a:pt x="36" y="655"/>
                    <a:pt x="36" y="1453"/>
                  </a:cubicBezTo>
                  <a:lnTo>
                    <a:pt x="24" y="1453"/>
                  </a:lnTo>
                  <a:cubicBezTo>
                    <a:pt x="0" y="1834"/>
                    <a:pt x="84" y="2144"/>
                    <a:pt x="298" y="2429"/>
                  </a:cubicBezTo>
                  <a:cubicBezTo>
                    <a:pt x="584" y="2810"/>
                    <a:pt x="703" y="3025"/>
                    <a:pt x="846" y="3406"/>
                  </a:cubicBezTo>
                  <a:lnTo>
                    <a:pt x="857" y="3394"/>
                  </a:lnTo>
                  <a:lnTo>
                    <a:pt x="1036" y="4132"/>
                  </a:lnTo>
                  <a:lnTo>
                    <a:pt x="1036" y="8347"/>
                  </a:lnTo>
                  <a:lnTo>
                    <a:pt x="2393" y="8347"/>
                  </a:lnTo>
                  <a:lnTo>
                    <a:pt x="2405" y="4132"/>
                  </a:lnTo>
                  <a:lnTo>
                    <a:pt x="2572" y="3477"/>
                  </a:lnTo>
                  <a:lnTo>
                    <a:pt x="2560" y="3477"/>
                  </a:lnTo>
                  <a:cubicBezTo>
                    <a:pt x="2715" y="3048"/>
                    <a:pt x="2834" y="2834"/>
                    <a:pt x="3132" y="2429"/>
                  </a:cubicBezTo>
                  <a:cubicBezTo>
                    <a:pt x="3358" y="2120"/>
                    <a:pt x="3453" y="1774"/>
                    <a:pt x="3394" y="1358"/>
                  </a:cubicBezTo>
                  <a:lnTo>
                    <a:pt x="3405" y="1346"/>
                  </a:lnTo>
                  <a:cubicBezTo>
                    <a:pt x="3346" y="596"/>
                    <a:pt x="2608" y="0"/>
                    <a:pt x="1727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997;p34">
              <a:extLst>
                <a:ext uri="{FF2B5EF4-FFF2-40B4-BE49-F238E27FC236}">
                  <a16:creationId xmlns:a16="http://schemas.microsoft.com/office/drawing/2014/main" id="{39EE05E7-078B-5138-E2C7-E006C5C3D75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42283" y="3211864"/>
              <a:ext cx="1138060" cy="786898"/>
            </a:xfrm>
            <a:custGeom>
              <a:avLst/>
              <a:gdLst/>
              <a:ahLst/>
              <a:cxnLst/>
              <a:rect l="l" t="t" r="r" b="b"/>
              <a:pathLst>
                <a:path w="23266" h="16087" extrusionOk="0">
                  <a:moveTo>
                    <a:pt x="1" y="1"/>
                  </a:moveTo>
                  <a:lnTo>
                    <a:pt x="1" y="2668"/>
                  </a:lnTo>
                  <a:lnTo>
                    <a:pt x="1048" y="2668"/>
                  </a:lnTo>
                  <a:lnTo>
                    <a:pt x="1525" y="2549"/>
                  </a:lnTo>
                  <a:cubicBezTo>
                    <a:pt x="1870" y="2418"/>
                    <a:pt x="2025" y="2334"/>
                    <a:pt x="2382" y="2084"/>
                  </a:cubicBezTo>
                  <a:cubicBezTo>
                    <a:pt x="2743" y="1813"/>
                    <a:pt x="3139" y="1678"/>
                    <a:pt x="3583" y="1678"/>
                  </a:cubicBezTo>
                  <a:cubicBezTo>
                    <a:pt x="3665" y="1678"/>
                    <a:pt x="3749" y="1682"/>
                    <a:pt x="3834" y="1692"/>
                  </a:cubicBezTo>
                  <a:lnTo>
                    <a:pt x="3906" y="1692"/>
                  </a:lnTo>
                  <a:cubicBezTo>
                    <a:pt x="5013" y="1799"/>
                    <a:pt x="5882" y="2870"/>
                    <a:pt x="5882" y="4180"/>
                  </a:cubicBezTo>
                  <a:cubicBezTo>
                    <a:pt x="5882" y="5561"/>
                    <a:pt x="4918" y="6680"/>
                    <a:pt x="3727" y="6680"/>
                  </a:cubicBezTo>
                  <a:lnTo>
                    <a:pt x="3727" y="6668"/>
                  </a:lnTo>
                  <a:cubicBezTo>
                    <a:pt x="3689" y="6670"/>
                    <a:pt x="3651" y="6671"/>
                    <a:pt x="3613" y="6671"/>
                  </a:cubicBezTo>
                  <a:cubicBezTo>
                    <a:pt x="3158" y="6671"/>
                    <a:pt x="2745" y="6538"/>
                    <a:pt x="2382" y="6264"/>
                  </a:cubicBezTo>
                  <a:cubicBezTo>
                    <a:pt x="2060" y="6037"/>
                    <a:pt x="1906" y="5942"/>
                    <a:pt x="1620" y="5835"/>
                  </a:cubicBezTo>
                  <a:lnTo>
                    <a:pt x="1048" y="5692"/>
                  </a:lnTo>
                  <a:lnTo>
                    <a:pt x="1048" y="5680"/>
                  </a:lnTo>
                  <a:lnTo>
                    <a:pt x="12" y="5680"/>
                  </a:lnTo>
                  <a:lnTo>
                    <a:pt x="12" y="16086"/>
                  </a:lnTo>
                  <a:lnTo>
                    <a:pt x="11526" y="16086"/>
                  </a:lnTo>
                  <a:lnTo>
                    <a:pt x="11526" y="14979"/>
                  </a:lnTo>
                  <a:lnTo>
                    <a:pt x="11407" y="14503"/>
                  </a:lnTo>
                  <a:cubicBezTo>
                    <a:pt x="11276" y="14145"/>
                    <a:pt x="11192" y="13991"/>
                    <a:pt x="10931" y="13645"/>
                  </a:cubicBezTo>
                  <a:cubicBezTo>
                    <a:pt x="10609" y="13217"/>
                    <a:pt x="10490" y="12741"/>
                    <a:pt x="10538" y="12193"/>
                  </a:cubicBezTo>
                  <a:cubicBezTo>
                    <a:pt x="10538" y="12169"/>
                    <a:pt x="10538" y="12157"/>
                    <a:pt x="10538" y="12145"/>
                  </a:cubicBezTo>
                  <a:cubicBezTo>
                    <a:pt x="10538" y="12133"/>
                    <a:pt x="10538" y="12121"/>
                    <a:pt x="10550" y="12121"/>
                  </a:cubicBezTo>
                  <a:cubicBezTo>
                    <a:pt x="10657" y="11014"/>
                    <a:pt x="11728" y="10145"/>
                    <a:pt x="13026" y="10145"/>
                  </a:cubicBezTo>
                  <a:cubicBezTo>
                    <a:pt x="14407" y="10145"/>
                    <a:pt x="15526" y="11109"/>
                    <a:pt x="15526" y="12300"/>
                  </a:cubicBezTo>
                  <a:cubicBezTo>
                    <a:pt x="15550" y="12800"/>
                    <a:pt x="15419" y="13241"/>
                    <a:pt x="15122" y="13645"/>
                  </a:cubicBezTo>
                  <a:cubicBezTo>
                    <a:pt x="14883" y="13955"/>
                    <a:pt x="14800" y="14122"/>
                    <a:pt x="14681" y="14407"/>
                  </a:cubicBezTo>
                  <a:lnTo>
                    <a:pt x="14538" y="14979"/>
                  </a:lnTo>
                  <a:lnTo>
                    <a:pt x="14526" y="14979"/>
                  </a:lnTo>
                  <a:lnTo>
                    <a:pt x="14526" y="16086"/>
                  </a:lnTo>
                  <a:lnTo>
                    <a:pt x="23265" y="16086"/>
                  </a:lnTo>
                  <a:cubicBezTo>
                    <a:pt x="23265" y="16086"/>
                    <a:pt x="17550" y="6299"/>
                    <a:pt x="17360" y="2632"/>
                  </a:cubicBezTo>
                  <a:cubicBezTo>
                    <a:pt x="17324" y="1965"/>
                    <a:pt x="17669" y="1656"/>
                    <a:pt x="17943" y="1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998;p34">
              <a:extLst>
                <a:ext uri="{FF2B5EF4-FFF2-40B4-BE49-F238E27FC236}">
                  <a16:creationId xmlns:a16="http://schemas.microsoft.com/office/drawing/2014/main" id="{E4EDEF5F-C5C0-3207-0696-604028123B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48448" y="2292188"/>
              <a:ext cx="817764" cy="786312"/>
            </a:xfrm>
            <a:custGeom>
              <a:avLst/>
              <a:gdLst/>
              <a:ahLst/>
              <a:cxnLst/>
              <a:rect l="l" t="t" r="r" b="b"/>
              <a:pathLst>
                <a:path w="16718" h="16075" extrusionOk="0">
                  <a:moveTo>
                    <a:pt x="5918" y="1"/>
                  </a:moveTo>
                  <a:cubicBezTo>
                    <a:pt x="5037" y="1299"/>
                    <a:pt x="4287" y="2597"/>
                    <a:pt x="3692" y="3811"/>
                  </a:cubicBezTo>
                  <a:cubicBezTo>
                    <a:pt x="2001" y="7264"/>
                    <a:pt x="572" y="11443"/>
                    <a:pt x="1" y="16074"/>
                  </a:cubicBezTo>
                  <a:lnTo>
                    <a:pt x="10074" y="16074"/>
                  </a:lnTo>
                  <a:lnTo>
                    <a:pt x="10074" y="14550"/>
                  </a:lnTo>
                  <a:lnTo>
                    <a:pt x="9955" y="14074"/>
                  </a:lnTo>
                  <a:cubicBezTo>
                    <a:pt x="9824" y="13717"/>
                    <a:pt x="9740" y="13562"/>
                    <a:pt x="9490" y="13217"/>
                  </a:cubicBezTo>
                  <a:cubicBezTo>
                    <a:pt x="9169" y="12788"/>
                    <a:pt x="9038" y="12312"/>
                    <a:pt x="9097" y="11752"/>
                  </a:cubicBezTo>
                  <a:cubicBezTo>
                    <a:pt x="9097" y="11740"/>
                    <a:pt x="9097" y="11729"/>
                    <a:pt x="9097" y="11717"/>
                  </a:cubicBezTo>
                  <a:cubicBezTo>
                    <a:pt x="9097" y="11705"/>
                    <a:pt x="9097" y="11693"/>
                    <a:pt x="9097" y="11681"/>
                  </a:cubicBezTo>
                  <a:cubicBezTo>
                    <a:pt x="9204" y="10586"/>
                    <a:pt x="10276" y="9716"/>
                    <a:pt x="11586" y="9716"/>
                  </a:cubicBezTo>
                  <a:cubicBezTo>
                    <a:pt x="12967" y="9716"/>
                    <a:pt x="14086" y="10681"/>
                    <a:pt x="14086" y="11860"/>
                  </a:cubicBezTo>
                  <a:lnTo>
                    <a:pt x="14074" y="11860"/>
                  </a:lnTo>
                  <a:cubicBezTo>
                    <a:pt x="14098" y="12372"/>
                    <a:pt x="13967" y="12812"/>
                    <a:pt x="13669" y="13217"/>
                  </a:cubicBezTo>
                  <a:cubicBezTo>
                    <a:pt x="13443" y="13526"/>
                    <a:pt x="13348" y="13693"/>
                    <a:pt x="13241" y="13979"/>
                  </a:cubicBezTo>
                  <a:lnTo>
                    <a:pt x="13098" y="14550"/>
                  </a:lnTo>
                  <a:lnTo>
                    <a:pt x="13086" y="14550"/>
                  </a:lnTo>
                  <a:lnTo>
                    <a:pt x="13086" y="16074"/>
                  </a:lnTo>
                  <a:lnTo>
                    <a:pt x="16717" y="16074"/>
                  </a:lnTo>
                  <a:lnTo>
                    <a:pt x="16717" y="1"/>
                  </a:ln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1001;p34">
              <a:extLst>
                <a:ext uri="{FF2B5EF4-FFF2-40B4-BE49-F238E27FC236}">
                  <a16:creationId xmlns:a16="http://schemas.microsoft.com/office/drawing/2014/main" id="{B9978F72-31EE-2C4A-21FE-6F6B706C10D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699573" y="2292188"/>
              <a:ext cx="1309313" cy="786312"/>
            </a:xfrm>
            <a:custGeom>
              <a:avLst/>
              <a:gdLst/>
              <a:ahLst/>
              <a:cxnLst/>
              <a:rect l="l" t="t" r="r" b="b"/>
              <a:pathLst>
                <a:path w="26767" h="16075" extrusionOk="0">
                  <a:moveTo>
                    <a:pt x="1" y="1"/>
                  </a:moveTo>
                  <a:lnTo>
                    <a:pt x="1" y="16074"/>
                  </a:lnTo>
                  <a:lnTo>
                    <a:pt x="20718" y="16074"/>
                  </a:lnTo>
                  <a:lnTo>
                    <a:pt x="20718" y="14503"/>
                  </a:lnTo>
                  <a:lnTo>
                    <a:pt x="20599" y="14026"/>
                  </a:lnTo>
                  <a:cubicBezTo>
                    <a:pt x="20468" y="13681"/>
                    <a:pt x="20384" y="13526"/>
                    <a:pt x="20122" y="13169"/>
                  </a:cubicBezTo>
                  <a:cubicBezTo>
                    <a:pt x="19813" y="12741"/>
                    <a:pt x="19682" y="12264"/>
                    <a:pt x="19729" y="11717"/>
                  </a:cubicBezTo>
                  <a:cubicBezTo>
                    <a:pt x="19729" y="11705"/>
                    <a:pt x="19741" y="11693"/>
                    <a:pt x="19741" y="11669"/>
                  </a:cubicBezTo>
                  <a:cubicBezTo>
                    <a:pt x="19741" y="11669"/>
                    <a:pt x="19741" y="11657"/>
                    <a:pt x="19741" y="11645"/>
                  </a:cubicBezTo>
                  <a:cubicBezTo>
                    <a:pt x="19849" y="10538"/>
                    <a:pt x="20920" y="9669"/>
                    <a:pt x="22230" y="9669"/>
                  </a:cubicBezTo>
                  <a:cubicBezTo>
                    <a:pt x="23599" y="9669"/>
                    <a:pt x="24718" y="10633"/>
                    <a:pt x="24718" y="11824"/>
                  </a:cubicBezTo>
                  <a:cubicBezTo>
                    <a:pt x="24742" y="12324"/>
                    <a:pt x="24611" y="12764"/>
                    <a:pt x="24313" y="13169"/>
                  </a:cubicBezTo>
                  <a:cubicBezTo>
                    <a:pt x="24087" y="13491"/>
                    <a:pt x="23992" y="13645"/>
                    <a:pt x="23885" y="13931"/>
                  </a:cubicBezTo>
                  <a:lnTo>
                    <a:pt x="23742" y="14503"/>
                  </a:lnTo>
                  <a:lnTo>
                    <a:pt x="23730" y="14503"/>
                  </a:lnTo>
                  <a:lnTo>
                    <a:pt x="23730" y="16074"/>
                  </a:lnTo>
                  <a:lnTo>
                    <a:pt x="26766" y="16074"/>
                  </a:lnTo>
                  <a:lnTo>
                    <a:pt x="26766" y="1"/>
                  </a:ln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1002;p34">
              <a:extLst>
                <a:ext uri="{FF2B5EF4-FFF2-40B4-BE49-F238E27FC236}">
                  <a16:creationId xmlns:a16="http://schemas.microsoft.com/office/drawing/2014/main" id="{68D25C22-3A1A-AF7E-F0C7-E43A025C2EE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787575" y="1879262"/>
              <a:ext cx="168953" cy="412941"/>
            </a:xfrm>
            <a:custGeom>
              <a:avLst/>
              <a:gdLst/>
              <a:ahLst/>
              <a:cxnLst/>
              <a:rect l="l" t="t" r="r" b="b"/>
              <a:pathLst>
                <a:path w="3454" h="8442" extrusionOk="0">
                  <a:moveTo>
                    <a:pt x="1727" y="0"/>
                  </a:moveTo>
                  <a:cubicBezTo>
                    <a:pt x="798" y="0"/>
                    <a:pt x="36" y="655"/>
                    <a:pt x="36" y="1453"/>
                  </a:cubicBezTo>
                  <a:cubicBezTo>
                    <a:pt x="1" y="1834"/>
                    <a:pt x="96" y="2144"/>
                    <a:pt x="310" y="2429"/>
                  </a:cubicBezTo>
                  <a:cubicBezTo>
                    <a:pt x="584" y="2810"/>
                    <a:pt x="703" y="3025"/>
                    <a:pt x="846" y="3406"/>
                  </a:cubicBezTo>
                  <a:lnTo>
                    <a:pt x="858" y="3406"/>
                  </a:lnTo>
                  <a:lnTo>
                    <a:pt x="1048" y="4132"/>
                  </a:lnTo>
                  <a:lnTo>
                    <a:pt x="1060" y="8442"/>
                  </a:lnTo>
                  <a:lnTo>
                    <a:pt x="2382" y="8442"/>
                  </a:lnTo>
                  <a:lnTo>
                    <a:pt x="2406" y="4132"/>
                  </a:lnTo>
                  <a:lnTo>
                    <a:pt x="2572" y="3477"/>
                  </a:lnTo>
                  <a:cubicBezTo>
                    <a:pt x="2715" y="3048"/>
                    <a:pt x="2834" y="2834"/>
                    <a:pt x="3132" y="2429"/>
                  </a:cubicBezTo>
                  <a:cubicBezTo>
                    <a:pt x="3370" y="2120"/>
                    <a:pt x="3453" y="1774"/>
                    <a:pt x="3406" y="1358"/>
                  </a:cubicBezTo>
                  <a:lnTo>
                    <a:pt x="3406" y="1346"/>
                  </a:lnTo>
                  <a:cubicBezTo>
                    <a:pt x="3346" y="596"/>
                    <a:pt x="2620" y="0"/>
                    <a:pt x="1727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1008;p34">
              <a:extLst>
                <a:ext uri="{FF2B5EF4-FFF2-40B4-BE49-F238E27FC236}">
                  <a16:creationId xmlns:a16="http://schemas.microsoft.com/office/drawing/2014/main" id="{CEDC7626-E9BA-140A-A126-D8630687269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699573" y="1544705"/>
              <a:ext cx="2038443" cy="614130"/>
            </a:xfrm>
            <a:custGeom>
              <a:avLst/>
              <a:gdLst/>
              <a:ahLst/>
              <a:cxnLst/>
              <a:rect l="l" t="t" r="r" b="b"/>
              <a:pathLst>
                <a:path w="41673" h="12555" extrusionOk="0">
                  <a:moveTo>
                    <a:pt x="13851" y="0"/>
                  </a:moveTo>
                  <a:cubicBezTo>
                    <a:pt x="8656" y="0"/>
                    <a:pt x="4016" y="1286"/>
                    <a:pt x="1" y="3303"/>
                  </a:cubicBezTo>
                  <a:lnTo>
                    <a:pt x="1" y="12554"/>
                  </a:lnTo>
                  <a:lnTo>
                    <a:pt x="22456" y="12554"/>
                  </a:lnTo>
                  <a:lnTo>
                    <a:pt x="22456" y="10971"/>
                  </a:lnTo>
                  <a:lnTo>
                    <a:pt x="22337" y="10507"/>
                  </a:lnTo>
                  <a:cubicBezTo>
                    <a:pt x="22206" y="10149"/>
                    <a:pt x="22123" y="9995"/>
                    <a:pt x="21873" y="9649"/>
                  </a:cubicBezTo>
                  <a:cubicBezTo>
                    <a:pt x="21551" y="9221"/>
                    <a:pt x="21420" y="8733"/>
                    <a:pt x="21480" y="8185"/>
                  </a:cubicBezTo>
                  <a:cubicBezTo>
                    <a:pt x="21480" y="8173"/>
                    <a:pt x="21480" y="8161"/>
                    <a:pt x="21480" y="8149"/>
                  </a:cubicBezTo>
                  <a:cubicBezTo>
                    <a:pt x="21480" y="8137"/>
                    <a:pt x="21480" y="8125"/>
                    <a:pt x="21480" y="8113"/>
                  </a:cubicBezTo>
                  <a:cubicBezTo>
                    <a:pt x="21587" y="7018"/>
                    <a:pt x="22658" y="6149"/>
                    <a:pt x="23968" y="6149"/>
                  </a:cubicBezTo>
                  <a:cubicBezTo>
                    <a:pt x="25349" y="6149"/>
                    <a:pt x="26468" y="7113"/>
                    <a:pt x="26468" y="8292"/>
                  </a:cubicBezTo>
                  <a:lnTo>
                    <a:pt x="26456" y="8292"/>
                  </a:lnTo>
                  <a:cubicBezTo>
                    <a:pt x="26492" y="8804"/>
                    <a:pt x="26349" y="9244"/>
                    <a:pt x="26052" y="9649"/>
                  </a:cubicBezTo>
                  <a:cubicBezTo>
                    <a:pt x="25825" y="9959"/>
                    <a:pt x="25730" y="10114"/>
                    <a:pt x="25623" y="10411"/>
                  </a:cubicBezTo>
                  <a:lnTo>
                    <a:pt x="25480" y="10971"/>
                  </a:lnTo>
                  <a:lnTo>
                    <a:pt x="25468" y="10971"/>
                  </a:lnTo>
                  <a:lnTo>
                    <a:pt x="25468" y="12554"/>
                  </a:lnTo>
                  <a:lnTo>
                    <a:pt x="41673" y="12554"/>
                  </a:lnTo>
                  <a:cubicBezTo>
                    <a:pt x="38934" y="9304"/>
                    <a:pt x="35029" y="6220"/>
                    <a:pt x="29516" y="3684"/>
                  </a:cubicBezTo>
                  <a:cubicBezTo>
                    <a:pt x="23862" y="1085"/>
                    <a:pt x="18622" y="0"/>
                    <a:pt x="138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1015;p34">
              <a:extLst>
                <a:ext uri="{FF2B5EF4-FFF2-40B4-BE49-F238E27FC236}">
                  <a16:creationId xmlns:a16="http://schemas.microsoft.com/office/drawing/2014/main" id="{E031B8E1-6F8C-6F0B-B675-A194C79F100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99110" y="4132128"/>
              <a:ext cx="1913219" cy="786899"/>
            </a:xfrm>
            <a:custGeom>
              <a:avLst/>
              <a:gdLst/>
              <a:ahLst/>
              <a:cxnLst/>
              <a:rect l="l" t="t" r="r" b="b"/>
              <a:pathLst>
                <a:path w="39113" h="16087" extrusionOk="0">
                  <a:moveTo>
                    <a:pt x="0" y="1"/>
                  </a:moveTo>
                  <a:lnTo>
                    <a:pt x="0" y="16074"/>
                  </a:lnTo>
                  <a:lnTo>
                    <a:pt x="28801" y="16074"/>
                  </a:lnTo>
                  <a:lnTo>
                    <a:pt x="28801" y="16086"/>
                  </a:lnTo>
                  <a:lnTo>
                    <a:pt x="30290" y="16086"/>
                  </a:lnTo>
                  <a:lnTo>
                    <a:pt x="30302" y="13574"/>
                  </a:lnTo>
                  <a:cubicBezTo>
                    <a:pt x="30302" y="13574"/>
                    <a:pt x="32088" y="12395"/>
                    <a:pt x="32361" y="11788"/>
                  </a:cubicBezTo>
                  <a:cubicBezTo>
                    <a:pt x="33004" y="10371"/>
                    <a:pt x="31718" y="9788"/>
                    <a:pt x="31718" y="9788"/>
                  </a:cubicBezTo>
                  <a:cubicBezTo>
                    <a:pt x="31718" y="9788"/>
                    <a:pt x="33600" y="8633"/>
                    <a:pt x="32981" y="7406"/>
                  </a:cubicBezTo>
                  <a:cubicBezTo>
                    <a:pt x="32742" y="6918"/>
                    <a:pt x="32183" y="5025"/>
                    <a:pt x="32183" y="5025"/>
                  </a:cubicBezTo>
                  <a:lnTo>
                    <a:pt x="32766" y="3180"/>
                  </a:lnTo>
                  <a:lnTo>
                    <a:pt x="33147" y="2358"/>
                  </a:lnTo>
                  <a:lnTo>
                    <a:pt x="39112" y="1"/>
                  </a:ln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1016;p34">
              <a:extLst>
                <a:ext uri="{FF2B5EF4-FFF2-40B4-BE49-F238E27FC236}">
                  <a16:creationId xmlns:a16="http://schemas.microsoft.com/office/drawing/2014/main" id="{5D82784E-A1C0-C8FE-276B-892D8CD4926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654808" y="4883475"/>
              <a:ext cx="168904" cy="413578"/>
            </a:xfrm>
            <a:custGeom>
              <a:avLst/>
              <a:gdLst/>
              <a:ahLst/>
              <a:cxnLst/>
              <a:rect l="l" t="t" r="r" b="b"/>
              <a:pathLst>
                <a:path w="3453" h="8455" extrusionOk="0">
                  <a:moveTo>
                    <a:pt x="1060" y="1"/>
                  </a:moveTo>
                  <a:lnTo>
                    <a:pt x="1048" y="4323"/>
                  </a:lnTo>
                  <a:lnTo>
                    <a:pt x="881" y="4989"/>
                  </a:lnTo>
                  <a:cubicBezTo>
                    <a:pt x="738" y="5406"/>
                    <a:pt x="619" y="5620"/>
                    <a:pt x="322" y="6025"/>
                  </a:cubicBezTo>
                  <a:cubicBezTo>
                    <a:pt x="83" y="6347"/>
                    <a:pt x="0" y="6692"/>
                    <a:pt x="48" y="7109"/>
                  </a:cubicBezTo>
                  <a:cubicBezTo>
                    <a:pt x="107" y="7859"/>
                    <a:pt x="833" y="8454"/>
                    <a:pt x="1726" y="8454"/>
                  </a:cubicBezTo>
                  <a:cubicBezTo>
                    <a:pt x="2655" y="8454"/>
                    <a:pt x="3417" y="7811"/>
                    <a:pt x="3417" y="7002"/>
                  </a:cubicBezTo>
                  <a:cubicBezTo>
                    <a:pt x="3453" y="6633"/>
                    <a:pt x="3358" y="6323"/>
                    <a:pt x="3143" y="6025"/>
                  </a:cubicBezTo>
                  <a:cubicBezTo>
                    <a:pt x="2869" y="5644"/>
                    <a:pt x="2738" y="5442"/>
                    <a:pt x="2608" y="5061"/>
                  </a:cubicBezTo>
                  <a:lnTo>
                    <a:pt x="2596" y="5061"/>
                  </a:lnTo>
                  <a:lnTo>
                    <a:pt x="2405" y="432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1017;p34">
              <a:extLst>
                <a:ext uri="{FF2B5EF4-FFF2-40B4-BE49-F238E27FC236}">
                  <a16:creationId xmlns:a16="http://schemas.microsoft.com/office/drawing/2014/main" id="{015555A3-E90F-5AAA-BDC3-F8D6736E564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695603" y="3741901"/>
              <a:ext cx="168953" cy="435688"/>
            </a:xfrm>
            <a:custGeom>
              <a:avLst/>
              <a:gdLst/>
              <a:ahLst/>
              <a:cxnLst/>
              <a:rect l="l" t="t" r="r" b="b"/>
              <a:pathLst>
                <a:path w="3454" h="8907" extrusionOk="0">
                  <a:moveTo>
                    <a:pt x="1715" y="1"/>
                  </a:moveTo>
                  <a:cubicBezTo>
                    <a:pt x="786" y="1"/>
                    <a:pt x="36" y="655"/>
                    <a:pt x="36" y="1465"/>
                  </a:cubicBezTo>
                  <a:lnTo>
                    <a:pt x="24" y="1465"/>
                  </a:lnTo>
                  <a:cubicBezTo>
                    <a:pt x="1" y="1834"/>
                    <a:pt x="84" y="2144"/>
                    <a:pt x="298" y="2441"/>
                  </a:cubicBezTo>
                  <a:cubicBezTo>
                    <a:pt x="584" y="2810"/>
                    <a:pt x="703" y="3025"/>
                    <a:pt x="846" y="3406"/>
                  </a:cubicBezTo>
                  <a:lnTo>
                    <a:pt x="858" y="3406"/>
                  </a:lnTo>
                  <a:lnTo>
                    <a:pt x="1036" y="4144"/>
                  </a:lnTo>
                  <a:lnTo>
                    <a:pt x="1048" y="8906"/>
                  </a:lnTo>
                  <a:lnTo>
                    <a:pt x="2382" y="8906"/>
                  </a:lnTo>
                  <a:lnTo>
                    <a:pt x="2406" y="4144"/>
                  </a:lnTo>
                  <a:lnTo>
                    <a:pt x="2572" y="3477"/>
                  </a:lnTo>
                  <a:lnTo>
                    <a:pt x="2560" y="3477"/>
                  </a:lnTo>
                  <a:cubicBezTo>
                    <a:pt x="2715" y="3049"/>
                    <a:pt x="2834" y="2834"/>
                    <a:pt x="3132" y="2441"/>
                  </a:cubicBezTo>
                  <a:cubicBezTo>
                    <a:pt x="3358" y="2120"/>
                    <a:pt x="3453" y="1775"/>
                    <a:pt x="3394" y="1358"/>
                  </a:cubicBezTo>
                  <a:lnTo>
                    <a:pt x="3406" y="1358"/>
                  </a:lnTo>
                  <a:cubicBezTo>
                    <a:pt x="3346" y="596"/>
                    <a:pt x="2608" y="1"/>
                    <a:pt x="1715" y="1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1030;p34">
              <a:extLst>
                <a:ext uri="{FF2B5EF4-FFF2-40B4-BE49-F238E27FC236}">
                  <a16:creationId xmlns:a16="http://schemas.microsoft.com/office/drawing/2014/main" id="{EAA769D2-3569-A019-3269-E5F2DBA4507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699573" y="3211864"/>
              <a:ext cx="1309313" cy="786899"/>
            </a:xfrm>
            <a:custGeom>
              <a:avLst/>
              <a:gdLst/>
              <a:ahLst/>
              <a:cxnLst/>
              <a:rect l="l" t="t" r="r" b="b"/>
              <a:pathLst>
                <a:path w="26767" h="16087" extrusionOk="0">
                  <a:moveTo>
                    <a:pt x="1" y="1"/>
                  </a:moveTo>
                  <a:lnTo>
                    <a:pt x="1" y="16086"/>
                  </a:lnTo>
                  <a:lnTo>
                    <a:pt x="2394" y="16086"/>
                  </a:lnTo>
                  <a:lnTo>
                    <a:pt x="2394" y="15300"/>
                  </a:lnTo>
                  <a:lnTo>
                    <a:pt x="2275" y="14824"/>
                  </a:lnTo>
                  <a:cubicBezTo>
                    <a:pt x="2144" y="14467"/>
                    <a:pt x="2061" y="14312"/>
                    <a:pt x="1811" y="13967"/>
                  </a:cubicBezTo>
                  <a:cubicBezTo>
                    <a:pt x="1489" y="13538"/>
                    <a:pt x="1358" y="13062"/>
                    <a:pt x="1406" y="12514"/>
                  </a:cubicBezTo>
                  <a:cubicBezTo>
                    <a:pt x="1418" y="12491"/>
                    <a:pt x="1418" y="12479"/>
                    <a:pt x="1418" y="12467"/>
                  </a:cubicBezTo>
                  <a:cubicBezTo>
                    <a:pt x="1418" y="12455"/>
                    <a:pt x="1418" y="12443"/>
                    <a:pt x="1418" y="12431"/>
                  </a:cubicBezTo>
                  <a:cubicBezTo>
                    <a:pt x="1525" y="11336"/>
                    <a:pt x="2596" y="10466"/>
                    <a:pt x="3906" y="10466"/>
                  </a:cubicBezTo>
                  <a:cubicBezTo>
                    <a:pt x="5275" y="10466"/>
                    <a:pt x="6406" y="11431"/>
                    <a:pt x="6406" y="12621"/>
                  </a:cubicBezTo>
                  <a:lnTo>
                    <a:pt x="6394" y="12621"/>
                  </a:lnTo>
                  <a:cubicBezTo>
                    <a:pt x="6418" y="13122"/>
                    <a:pt x="6287" y="13562"/>
                    <a:pt x="5990" y="13967"/>
                  </a:cubicBezTo>
                  <a:cubicBezTo>
                    <a:pt x="5763" y="14276"/>
                    <a:pt x="5668" y="14443"/>
                    <a:pt x="5561" y="14729"/>
                  </a:cubicBezTo>
                  <a:lnTo>
                    <a:pt x="5418" y="15300"/>
                  </a:lnTo>
                  <a:lnTo>
                    <a:pt x="5406" y="15300"/>
                  </a:lnTo>
                  <a:lnTo>
                    <a:pt x="5406" y="16086"/>
                  </a:lnTo>
                  <a:lnTo>
                    <a:pt x="26766" y="16086"/>
                  </a:lnTo>
                  <a:lnTo>
                    <a:pt x="26766" y="1"/>
                  </a:ln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1031;p34">
              <a:extLst>
                <a:ext uri="{FF2B5EF4-FFF2-40B4-BE49-F238E27FC236}">
                  <a16:creationId xmlns:a16="http://schemas.microsoft.com/office/drawing/2014/main" id="{6CD709A1-CCB4-86A7-9031-00788EB23A5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702553" y="2799526"/>
              <a:ext cx="168953" cy="412355"/>
            </a:xfrm>
            <a:custGeom>
              <a:avLst/>
              <a:gdLst/>
              <a:ahLst/>
              <a:cxnLst/>
              <a:rect l="l" t="t" r="r" b="b"/>
              <a:pathLst>
                <a:path w="3454" h="8430" extrusionOk="0">
                  <a:moveTo>
                    <a:pt x="1727" y="0"/>
                  </a:moveTo>
                  <a:cubicBezTo>
                    <a:pt x="798" y="0"/>
                    <a:pt x="36" y="643"/>
                    <a:pt x="36" y="1453"/>
                  </a:cubicBezTo>
                  <a:cubicBezTo>
                    <a:pt x="0" y="1822"/>
                    <a:pt x="96" y="2143"/>
                    <a:pt x="310" y="2429"/>
                  </a:cubicBezTo>
                  <a:cubicBezTo>
                    <a:pt x="584" y="2810"/>
                    <a:pt x="703" y="3024"/>
                    <a:pt x="846" y="3394"/>
                  </a:cubicBezTo>
                  <a:lnTo>
                    <a:pt x="858" y="3394"/>
                  </a:lnTo>
                  <a:lnTo>
                    <a:pt x="1036" y="4132"/>
                  </a:lnTo>
                  <a:lnTo>
                    <a:pt x="1048" y="8430"/>
                  </a:lnTo>
                  <a:lnTo>
                    <a:pt x="2382" y="8430"/>
                  </a:lnTo>
                  <a:lnTo>
                    <a:pt x="2405" y="4132"/>
                  </a:lnTo>
                  <a:lnTo>
                    <a:pt x="2572" y="3465"/>
                  </a:lnTo>
                  <a:lnTo>
                    <a:pt x="2560" y="3465"/>
                  </a:lnTo>
                  <a:cubicBezTo>
                    <a:pt x="2715" y="3048"/>
                    <a:pt x="2834" y="2834"/>
                    <a:pt x="3132" y="2429"/>
                  </a:cubicBezTo>
                  <a:cubicBezTo>
                    <a:pt x="3370" y="2108"/>
                    <a:pt x="3453" y="1774"/>
                    <a:pt x="3394" y="1346"/>
                  </a:cubicBezTo>
                  <a:lnTo>
                    <a:pt x="3406" y="1346"/>
                  </a:lnTo>
                  <a:cubicBezTo>
                    <a:pt x="3346" y="596"/>
                    <a:pt x="2620" y="0"/>
                    <a:pt x="1727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1032;p34">
              <a:extLst>
                <a:ext uri="{FF2B5EF4-FFF2-40B4-BE49-F238E27FC236}">
                  <a16:creationId xmlns:a16="http://schemas.microsoft.com/office/drawing/2014/main" id="{A583B2CF-0BDC-AD5A-29F5-4F29EB85AA4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982711" y="3333233"/>
              <a:ext cx="412941" cy="165872"/>
            </a:xfrm>
            <a:custGeom>
              <a:avLst/>
              <a:gdLst/>
              <a:ahLst/>
              <a:cxnLst/>
              <a:rect l="l" t="t" r="r" b="b"/>
              <a:pathLst>
                <a:path w="8442" h="3391" extrusionOk="0">
                  <a:moveTo>
                    <a:pt x="6840" y="1"/>
                  </a:moveTo>
                  <a:cubicBezTo>
                    <a:pt x="6533" y="1"/>
                    <a:pt x="6259" y="97"/>
                    <a:pt x="6013" y="282"/>
                  </a:cubicBezTo>
                  <a:cubicBezTo>
                    <a:pt x="5632" y="556"/>
                    <a:pt x="5418" y="675"/>
                    <a:pt x="5049" y="818"/>
                  </a:cubicBezTo>
                  <a:lnTo>
                    <a:pt x="5049" y="830"/>
                  </a:lnTo>
                  <a:lnTo>
                    <a:pt x="4310" y="1020"/>
                  </a:lnTo>
                  <a:lnTo>
                    <a:pt x="0" y="1020"/>
                  </a:lnTo>
                  <a:lnTo>
                    <a:pt x="0" y="2366"/>
                  </a:lnTo>
                  <a:lnTo>
                    <a:pt x="4310" y="2378"/>
                  </a:lnTo>
                  <a:lnTo>
                    <a:pt x="4965" y="2544"/>
                  </a:lnTo>
                  <a:lnTo>
                    <a:pt x="4977" y="2544"/>
                  </a:lnTo>
                  <a:cubicBezTo>
                    <a:pt x="5394" y="2687"/>
                    <a:pt x="5608" y="2806"/>
                    <a:pt x="6013" y="3104"/>
                  </a:cubicBezTo>
                  <a:cubicBezTo>
                    <a:pt x="6277" y="3299"/>
                    <a:pt x="6549" y="3391"/>
                    <a:pt x="6875" y="3391"/>
                  </a:cubicBezTo>
                  <a:cubicBezTo>
                    <a:pt x="6946" y="3391"/>
                    <a:pt x="7020" y="3386"/>
                    <a:pt x="7096" y="3378"/>
                  </a:cubicBezTo>
                  <a:cubicBezTo>
                    <a:pt x="7846" y="3318"/>
                    <a:pt x="8442" y="2592"/>
                    <a:pt x="8442" y="1699"/>
                  </a:cubicBezTo>
                  <a:cubicBezTo>
                    <a:pt x="8442" y="770"/>
                    <a:pt x="7787" y="8"/>
                    <a:pt x="6989" y="8"/>
                  </a:cubicBezTo>
                  <a:cubicBezTo>
                    <a:pt x="6939" y="3"/>
                    <a:pt x="6889" y="1"/>
                    <a:pt x="6840" y="1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1038;p34">
              <a:extLst>
                <a:ext uri="{FF2B5EF4-FFF2-40B4-BE49-F238E27FC236}">
                  <a16:creationId xmlns:a16="http://schemas.microsoft.com/office/drawing/2014/main" id="{3BE7F303-857A-A83F-0454-20532061912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71517" y="4132129"/>
              <a:ext cx="1294150" cy="786312"/>
            </a:xfrm>
            <a:custGeom>
              <a:avLst/>
              <a:gdLst/>
              <a:ahLst/>
              <a:cxnLst/>
              <a:rect l="l" t="t" r="r" b="b"/>
              <a:pathLst>
                <a:path w="26457" h="16075" extrusionOk="0">
                  <a:moveTo>
                    <a:pt x="1" y="1"/>
                  </a:moveTo>
                  <a:cubicBezTo>
                    <a:pt x="1823" y="3084"/>
                    <a:pt x="4216" y="6180"/>
                    <a:pt x="7323" y="9240"/>
                  </a:cubicBezTo>
                  <a:cubicBezTo>
                    <a:pt x="8347" y="10240"/>
                    <a:pt x="8419" y="13086"/>
                    <a:pt x="8157" y="16074"/>
                  </a:cubicBezTo>
                  <a:lnTo>
                    <a:pt x="26457" y="16074"/>
                  </a:lnTo>
                  <a:lnTo>
                    <a:pt x="26457" y="1"/>
                  </a:lnTo>
                  <a:lnTo>
                    <a:pt x="10395" y="1"/>
                  </a:lnTo>
                  <a:lnTo>
                    <a:pt x="10395" y="608"/>
                  </a:lnTo>
                  <a:lnTo>
                    <a:pt x="10514" y="1084"/>
                  </a:lnTo>
                  <a:cubicBezTo>
                    <a:pt x="10645" y="1441"/>
                    <a:pt x="10729" y="1596"/>
                    <a:pt x="10979" y="1941"/>
                  </a:cubicBezTo>
                  <a:cubicBezTo>
                    <a:pt x="11300" y="2370"/>
                    <a:pt x="11431" y="2846"/>
                    <a:pt x="11371" y="3394"/>
                  </a:cubicBezTo>
                  <a:cubicBezTo>
                    <a:pt x="11371" y="3406"/>
                    <a:pt x="11371" y="3430"/>
                    <a:pt x="11371" y="3442"/>
                  </a:cubicBezTo>
                  <a:cubicBezTo>
                    <a:pt x="11371" y="3454"/>
                    <a:pt x="11371" y="3454"/>
                    <a:pt x="11371" y="3465"/>
                  </a:cubicBezTo>
                  <a:cubicBezTo>
                    <a:pt x="11264" y="4573"/>
                    <a:pt x="10193" y="5442"/>
                    <a:pt x="8883" y="5442"/>
                  </a:cubicBezTo>
                  <a:cubicBezTo>
                    <a:pt x="7502" y="5442"/>
                    <a:pt x="6383" y="4477"/>
                    <a:pt x="6383" y="3287"/>
                  </a:cubicBezTo>
                  <a:lnTo>
                    <a:pt x="6395" y="3287"/>
                  </a:lnTo>
                  <a:cubicBezTo>
                    <a:pt x="6359" y="2787"/>
                    <a:pt x="6502" y="2346"/>
                    <a:pt x="6799" y="1941"/>
                  </a:cubicBezTo>
                  <a:cubicBezTo>
                    <a:pt x="7026" y="1620"/>
                    <a:pt x="7121" y="1465"/>
                    <a:pt x="7228" y="1179"/>
                  </a:cubicBezTo>
                  <a:lnTo>
                    <a:pt x="7371" y="608"/>
                  </a:lnTo>
                  <a:lnTo>
                    <a:pt x="7383" y="608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1039;p34">
              <a:extLst>
                <a:ext uri="{FF2B5EF4-FFF2-40B4-BE49-F238E27FC236}">
                  <a16:creationId xmlns:a16="http://schemas.microsoft.com/office/drawing/2014/main" id="{86085475-5AB1-0466-D546-8C7A9CB814C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806168" y="3757654"/>
              <a:ext cx="168953" cy="419937"/>
            </a:xfrm>
            <a:custGeom>
              <a:avLst/>
              <a:gdLst/>
              <a:ahLst/>
              <a:cxnLst/>
              <a:rect l="l" t="t" r="r" b="b"/>
              <a:pathLst>
                <a:path w="3454" h="8585" extrusionOk="0">
                  <a:moveTo>
                    <a:pt x="1727" y="0"/>
                  </a:moveTo>
                  <a:cubicBezTo>
                    <a:pt x="798" y="0"/>
                    <a:pt x="36" y="655"/>
                    <a:pt x="36" y="1464"/>
                  </a:cubicBezTo>
                  <a:cubicBezTo>
                    <a:pt x="1" y="1834"/>
                    <a:pt x="96" y="2143"/>
                    <a:pt x="310" y="2429"/>
                  </a:cubicBezTo>
                  <a:cubicBezTo>
                    <a:pt x="584" y="2810"/>
                    <a:pt x="703" y="3024"/>
                    <a:pt x="846" y="3405"/>
                  </a:cubicBezTo>
                  <a:lnTo>
                    <a:pt x="858" y="3405"/>
                  </a:lnTo>
                  <a:lnTo>
                    <a:pt x="1048" y="4143"/>
                  </a:lnTo>
                  <a:lnTo>
                    <a:pt x="1048" y="8584"/>
                  </a:lnTo>
                  <a:lnTo>
                    <a:pt x="2394" y="8584"/>
                  </a:lnTo>
                  <a:lnTo>
                    <a:pt x="2406" y="4143"/>
                  </a:lnTo>
                  <a:lnTo>
                    <a:pt x="2572" y="3477"/>
                  </a:lnTo>
                  <a:cubicBezTo>
                    <a:pt x="2715" y="3048"/>
                    <a:pt x="2834" y="2834"/>
                    <a:pt x="3132" y="2429"/>
                  </a:cubicBezTo>
                  <a:cubicBezTo>
                    <a:pt x="3370" y="2119"/>
                    <a:pt x="3453" y="1774"/>
                    <a:pt x="3394" y="1357"/>
                  </a:cubicBezTo>
                  <a:lnTo>
                    <a:pt x="3406" y="1357"/>
                  </a:lnTo>
                  <a:cubicBezTo>
                    <a:pt x="3346" y="595"/>
                    <a:pt x="2620" y="0"/>
                    <a:pt x="1727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F9C45F-36C2-99E4-57A5-7DFA856EEF36}"/>
                </a:ext>
              </a:extLst>
            </p:cNvPr>
            <p:cNvGrpSpPr/>
            <p:nvPr/>
          </p:nvGrpSpPr>
          <p:grpSpPr>
            <a:xfrm>
              <a:off x="726923" y="2801239"/>
              <a:ext cx="839287" cy="1563320"/>
              <a:chOff x="726923" y="2801239"/>
              <a:chExt cx="839287" cy="1563320"/>
            </a:xfrm>
          </p:grpSpPr>
          <p:sp>
            <p:nvSpPr>
              <p:cNvPr id="28" name="Google Shape;1045;p34">
                <a:extLst>
                  <a:ext uri="{FF2B5EF4-FFF2-40B4-BE49-F238E27FC236}">
                    <a16:creationId xmlns:a16="http://schemas.microsoft.com/office/drawing/2014/main" id="{FD21A788-7859-38D1-6667-FFEE414EF71A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26923" y="3211865"/>
                <a:ext cx="839287" cy="786899"/>
              </a:xfrm>
              <a:custGeom>
                <a:avLst/>
                <a:gdLst/>
                <a:ahLst/>
                <a:cxnLst/>
                <a:rect l="l" t="t" r="r" b="b"/>
                <a:pathLst>
                  <a:path w="17158" h="16087" extrusionOk="0">
                    <a:moveTo>
                      <a:pt x="227" y="1"/>
                    </a:moveTo>
                    <a:cubicBezTo>
                      <a:pt x="0" y="5049"/>
                      <a:pt x="881" y="10526"/>
                      <a:pt x="3548" y="16086"/>
                    </a:cubicBezTo>
                    <a:lnTo>
                      <a:pt x="17157" y="16086"/>
                    </a:lnTo>
                    <a:lnTo>
                      <a:pt x="17157" y="1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377" tIns="91377" rIns="91377" bIns="91377" anchor="ctr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sz="1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Google Shape;1046;p34">
                <a:extLst>
                  <a:ext uri="{FF2B5EF4-FFF2-40B4-BE49-F238E27FC236}">
                    <a16:creationId xmlns:a16="http://schemas.microsoft.com/office/drawing/2014/main" id="{2F72CD7D-8356-7072-600C-27806A4A3EAF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230736" y="2801239"/>
                <a:ext cx="168953" cy="41064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8395" extrusionOk="0">
                    <a:moveTo>
                      <a:pt x="1727" y="1"/>
                    </a:moveTo>
                    <a:cubicBezTo>
                      <a:pt x="798" y="1"/>
                      <a:pt x="36" y="656"/>
                      <a:pt x="36" y="1454"/>
                    </a:cubicBezTo>
                    <a:cubicBezTo>
                      <a:pt x="0" y="1835"/>
                      <a:pt x="96" y="2144"/>
                      <a:pt x="310" y="2430"/>
                    </a:cubicBezTo>
                    <a:cubicBezTo>
                      <a:pt x="584" y="2811"/>
                      <a:pt x="703" y="3025"/>
                      <a:pt x="846" y="3406"/>
                    </a:cubicBezTo>
                    <a:lnTo>
                      <a:pt x="858" y="3406"/>
                    </a:lnTo>
                    <a:lnTo>
                      <a:pt x="1048" y="4144"/>
                    </a:lnTo>
                    <a:lnTo>
                      <a:pt x="1048" y="8395"/>
                    </a:lnTo>
                    <a:lnTo>
                      <a:pt x="2382" y="8395"/>
                    </a:lnTo>
                    <a:lnTo>
                      <a:pt x="2405" y="4144"/>
                    </a:lnTo>
                    <a:lnTo>
                      <a:pt x="2572" y="3478"/>
                    </a:lnTo>
                    <a:cubicBezTo>
                      <a:pt x="2715" y="3049"/>
                      <a:pt x="2834" y="2835"/>
                      <a:pt x="3132" y="2430"/>
                    </a:cubicBezTo>
                    <a:cubicBezTo>
                      <a:pt x="3370" y="2120"/>
                      <a:pt x="3453" y="1775"/>
                      <a:pt x="3405" y="1358"/>
                    </a:cubicBezTo>
                    <a:cubicBezTo>
                      <a:pt x="3346" y="596"/>
                      <a:pt x="2620" y="1"/>
                      <a:pt x="1727" y="1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377" tIns="91377" rIns="91377" bIns="91377" anchor="ctr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sz="1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Google Shape;1047;p34">
                <a:extLst>
                  <a:ext uri="{FF2B5EF4-FFF2-40B4-BE49-F238E27FC236}">
                    <a16:creationId xmlns:a16="http://schemas.microsoft.com/office/drawing/2014/main" id="{05CE0566-B630-BB1B-E647-1C1F90A7A4E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321579" y="3959738"/>
                <a:ext cx="168953" cy="404821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8276" extrusionOk="0">
                    <a:moveTo>
                      <a:pt x="1048" y="0"/>
                    </a:moveTo>
                    <a:lnTo>
                      <a:pt x="1048" y="4132"/>
                    </a:lnTo>
                    <a:lnTo>
                      <a:pt x="882" y="4799"/>
                    </a:lnTo>
                    <a:cubicBezTo>
                      <a:pt x="739" y="5215"/>
                      <a:pt x="620" y="5430"/>
                      <a:pt x="322" y="5835"/>
                    </a:cubicBezTo>
                    <a:cubicBezTo>
                      <a:pt x="84" y="6156"/>
                      <a:pt x="1" y="6501"/>
                      <a:pt x="48" y="6918"/>
                    </a:cubicBezTo>
                    <a:cubicBezTo>
                      <a:pt x="108" y="7668"/>
                      <a:pt x="834" y="8275"/>
                      <a:pt x="1727" y="8275"/>
                    </a:cubicBezTo>
                    <a:cubicBezTo>
                      <a:pt x="2656" y="8275"/>
                      <a:pt x="3418" y="7620"/>
                      <a:pt x="3418" y="6811"/>
                    </a:cubicBezTo>
                    <a:cubicBezTo>
                      <a:pt x="3453" y="6442"/>
                      <a:pt x="3358" y="6132"/>
                      <a:pt x="3144" y="5835"/>
                    </a:cubicBezTo>
                    <a:cubicBezTo>
                      <a:pt x="2870" y="5454"/>
                      <a:pt x="2751" y="5251"/>
                      <a:pt x="2608" y="4870"/>
                    </a:cubicBezTo>
                    <a:lnTo>
                      <a:pt x="2596" y="4870"/>
                    </a:lnTo>
                    <a:lnTo>
                      <a:pt x="2406" y="4132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377" tIns="91377" rIns="91377" bIns="91377" anchor="ctr" anchorCtr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sz="1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Google Shape;1050;p34">
              <a:extLst>
                <a:ext uri="{FF2B5EF4-FFF2-40B4-BE49-F238E27FC236}">
                  <a16:creationId xmlns:a16="http://schemas.microsoft.com/office/drawing/2014/main" id="{8955796A-61F1-42F3-71CC-17EDDA1E85A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142283" y="2292188"/>
              <a:ext cx="905077" cy="786312"/>
            </a:xfrm>
            <a:custGeom>
              <a:avLst/>
              <a:gdLst/>
              <a:ahLst/>
              <a:cxnLst/>
              <a:rect l="l" t="t" r="r" b="b"/>
              <a:pathLst>
                <a:path w="18503" h="16075" extrusionOk="0">
                  <a:moveTo>
                    <a:pt x="1" y="1"/>
                  </a:moveTo>
                  <a:lnTo>
                    <a:pt x="1" y="16074"/>
                  </a:lnTo>
                  <a:lnTo>
                    <a:pt x="2418" y="16074"/>
                  </a:lnTo>
                  <a:lnTo>
                    <a:pt x="2418" y="15622"/>
                  </a:lnTo>
                  <a:lnTo>
                    <a:pt x="2298" y="15158"/>
                  </a:lnTo>
                  <a:cubicBezTo>
                    <a:pt x="2168" y="14800"/>
                    <a:pt x="2084" y="14646"/>
                    <a:pt x="1822" y="14300"/>
                  </a:cubicBezTo>
                  <a:cubicBezTo>
                    <a:pt x="1501" y="13860"/>
                    <a:pt x="1382" y="13384"/>
                    <a:pt x="1429" y="12836"/>
                  </a:cubicBezTo>
                  <a:cubicBezTo>
                    <a:pt x="1429" y="12824"/>
                    <a:pt x="1429" y="12812"/>
                    <a:pt x="1429" y="12800"/>
                  </a:cubicBezTo>
                  <a:cubicBezTo>
                    <a:pt x="1441" y="12788"/>
                    <a:pt x="1441" y="12776"/>
                    <a:pt x="1441" y="12764"/>
                  </a:cubicBezTo>
                  <a:cubicBezTo>
                    <a:pt x="1548" y="11669"/>
                    <a:pt x="2620" y="10788"/>
                    <a:pt x="3930" y="10788"/>
                  </a:cubicBezTo>
                  <a:cubicBezTo>
                    <a:pt x="5299" y="10788"/>
                    <a:pt x="6418" y="11764"/>
                    <a:pt x="6418" y="12943"/>
                  </a:cubicBezTo>
                  <a:cubicBezTo>
                    <a:pt x="6442" y="13455"/>
                    <a:pt x="6311" y="13896"/>
                    <a:pt x="6013" y="14300"/>
                  </a:cubicBezTo>
                  <a:cubicBezTo>
                    <a:pt x="5775" y="14610"/>
                    <a:pt x="5692" y="14765"/>
                    <a:pt x="5573" y="15062"/>
                  </a:cubicBezTo>
                  <a:lnTo>
                    <a:pt x="5430" y="15622"/>
                  </a:lnTo>
                  <a:lnTo>
                    <a:pt x="5418" y="15622"/>
                  </a:lnTo>
                  <a:lnTo>
                    <a:pt x="5418" y="16074"/>
                  </a:lnTo>
                  <a:lnTo>
                    <a:pt x="18241" y="16074"/>
                  </a:lnTo>
                  <a:cubicBezTo>
                    <a:pt x="18503" y="11907"/>
                    <a:pt x="17979" y="5847"/>
                    <a:pt x="14205" y="1"/>
                  </a:cubicBezTo>
                  <a:close/>
                </a:path>
              </a:pathLst>
            </a:custGeom>
            <a:solidFill>
              <a:srgbClr val="00206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377" tIns="91377" rIns="91377" bIns="91377" anchor="ctr" anchorCtr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F4EDB9-377A-2C99-F4D1-C2AA9EB9E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852" y="1803923"/>
              <a:ext cx="9109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8EEBA8-6754-DEE3-4CB3-12D727AC7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256" y="2588026"/>
              <a:ext cx="9109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Adaptable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B7E0FA-50A5-9FD8-6DA6-E9F72C4BD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495" y="2588026"/>
              <a:ext cx="9109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Data-driven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49D3D-5F97-1028-0078-561A826CF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015" y="2588026"/>
              <a:ext cx="9109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Analytical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FB8BB8-619F-704F-4E00-4248F22AA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256" y="3520680"/>
              <a:ext cx="9109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Resilient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1E0349-284B-D490-C237-DB6476A1C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495" y="3520680"/>
              <a:ext cx="9109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2B5213-8322-B200-6F43-59F064B3D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015" y="3520680"/>
              <a:ext cx="9109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Visionary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3D79D8-3714-8907-8A88-4885A20CB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369" y="4439958"/>
              <a:ext cx="9109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Collaborative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44F2BC-BABD-EC4D-B18B-2FE6D48CF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953" y="4363014"/>
              <a:ext cx="9109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Technically Proficient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B87301-A3A7-1DF7-80A7-963702572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305" y="5195108"/>
              <a:ext cx="9109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042467">
                <a:spcAft>
                  <a:spcPct val="0"/>
                </a:spcAft>
                <a:defRPr/>
              </a:pPr>
              <a:r>
                <a:rPr lang="en-GB" sz="10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Innovative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7172BFE-65A4-D785-CCBE-06575F150252}"/>
              </a:ext>
            </a:extLst>
          </p:cNvPr>
          <p:cNvSpPr/>
          <p:nvPr/>
        </p:nvSpPr>
        <p:spPr>
          <a:xfrm>
            <a:off x="810381" y="5054383"/>
            <a:ext cx="3873014" cy="794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Kitaek Lee</a:t>
            </a:r>
          </a:p>
        </p:txBody>
      </p:sp>
    </p:spTree>
    <p:extLst>
      <p:ext uri="{BB962C8B-B14F-4D97-AF65-F5344CB8AC3E}">
        <p14:creationId xmlns:p14="http://schemas.microsoft.com/office/powerpoint/2010/main" val="244379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D7358-B855-73DB-FDDE-E68DAC94F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B581-5510-CB68-D68E-C1C0E328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0" i="0" dirty="0">
                <a:solidFill>
                  <a:srgbClr val="333333"/>
                </a:solidFill>
                <a:effectLst/>
              </a:rPr>
              <a:t>④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KPI Dashboard Planning &amp; Designing – Child Fund Organization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8C8949-506C-C791-5906-A569324DCD8C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1582400" cy="35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200" dirty="0">
                <a:solidFill>
                  <a:srgbClr val="333333"/>
                </a:solidFill>
              </a:rPr>
              <a:t>2. Professional Experience – 2) Consulting Experience – Project 4</a:t>
            </a:r>
            <a:endParaRPr lang="en-US" sz="1200" dirty="0"/>
          </a:p>
        </p:txBody>
      </p:sp>
      <p:grpSp>
        <p:nvGrpSpPr>
          <p:cNvPr id="18" name="dynamictitle__637382650999632366">
            <a:extLst>
              <a:ext uri="{FF2B5EF4-FFF2-40B4-BE49-F238E27FC236}">
                <a16:creationId xmlns:a16="http://schemas.microsoft.com/office/drawing/2014/main" id="{EB257E63-5905-D5B7-11BA-199324E8FC5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69920" y="2777184"/>
            <a:ext cx="3200400" cy="303536"/>
            <a:chOff x="2832361" y="2005789"/>
            <a:chExt cx="3534683" cy="339521"/>
          </a:xfrm>
        </p:grpSpPr>
        <p:sp>
          <p:nvSpPr>
            <p:cNvPr id="19" name="Arrow: Left-Right 78">
              <a:extLst>
                <a:ext uri="{FF2B5EF4-FFF2-40B4-BE49-F238E27FC236}">
                  <a16:creationId xmlns:a16="http://schemas.microsoft.com/office/drawing/2014/main" id="{4C8153AB-9ABA-B43B-D364-84E28792569C}"/>
                </a:ext>
              </a:extLst>
            </p:cNvPr>
            <p:cNvSpPr/>
            <p:nvPr/>
          </p:nvSpPr>
          <p:spPr>
            <a:xfrm>
              <a:off x="2832361" y="2005789"/>
              <a:ext cx="3534683" cy="339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b" anchorCtr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Inconsistent Data Alignment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784953-D3B3-9517-CE6B-7910A7C154EE}"/>
                </a:ext>
              </a:extLst>
            </p:cNvPr>
            <p:cNvCxnSpPr>
              <a:stCxn id="19" idx="4"/>
              <a:endCxn id="19" idx="6"/>
            </p:cNvCxnSpPr>
            <p:nvPr/>
          </p:nvCxnSpPr>
          <p:spPr>
            <a:xfrm>
              <a:off x="2832361" y="2345310"/>
              <a:ext cx="3534683" cy="0"/>
            </a:xfrm>
            <a:prstGeom prst="line">
              <a:avLst/>
            </a:prstGeom>
            <a:ln w="9525" cap="flat" cmpd="sng" algn="ctr">
              <a:solidFill>
                <a:srgbClr val="74748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dynamictitle__637382651009402337">
            <a:extLst>
              <a:ext uri="{FF2B5EF4-FFF2-40B4-BE49-F238E27FC236}">
                <a16:creationId xmlns:a16="http://schemas.microsoft.com/office/drawing/2014/main" id="{27DD5EB9-339A-F507-6129-358E9B327CC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90726" y="2777184"/>
            <a:ext cx="3200400" cy="303536"/>
            <a:chOff x="2832361" y="2005789"/>
            <a:chExt cx="3534683" cy="339521"/>
          </a:xfrm>
        </p:grpSpPr>
        <p:sp>
          <p:nvSpPr>
            <p:cNvPr id="22" name="Arrow: Left-Right 81">
              <a:extLst>
                <a:ext uri="{FF2B5EF4-FFF2-40B4-BE49-F238E27FC236}">
                  <a16:creationId xmlns:a16="http://schemas.microsoft.com/office/drawing/2014/main" id="{D7728983-CDC8-4B29-06A4-8B48086C4117}"/>
                </a:ext>
              </a:extLst>
            </p:cNvPr>
            <p:cNvSpPr/>
            <p:nvPr/>
          </p:nvSpPr>
          <p:spPr>
            <a:xfrm>
              <a:off x="2832361" y="2005789"/>
              <a:ext cx="3534683" cy="339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b" anchorCtr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Limited Clarity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7A7467-E74B-B5A5-D9A7-1AF35AA0E173}"/>
                </a:ext>
              </a:extLst>
            </p:cNvPr>
            <p:cNvCxnSpPr>
              <a:stCxn id="22" idx="4"/>
              <a:endCxn id="22" idx="6"/>
            </p:cNvCxnSpPr>
            <p:nvPr/>
          </p:nvCxnSpPr>
          <p:spPr>
            <a:xfrm>
              <a:off x="2832361" y="2345310"/>
              <a:ext cx="3534683" cy="0"/>
            </a:xfrm>
            <a:prstGeom prst="line">
              <a:avLst/>
            </a:prstGeom>
            <a:ln w="9525" cap="flat" cmpd="sng" algn="ctr">
              <a:solidFill>
                <a:srgbClr val="74748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dynamictitle__637382651035157381">
            <a:extLst>
              <a:ext uri="{FF2B5EF4-FFF2-40B4-BE49-F238E27FC236}">
                <a16:creationId xmlns:a16="http://schemas.microsoft.com/office/drawing/2014/main" id="{0598260D-EEBD-57DF-E608-1038DF9E422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611533" y="2777184"/>
            <a:ext cx="3200400" cy="303536"/>
            <a:chOff x="2832361" y="2005789"/>
            <a:chExt cx="3534683" cy="339521"/>
          </a:xfrm>
        </p:grpSpPr>
        <p:sp>
          <p:nvSpPr>
            <p:cNvPr id="25" name="Arrow: Left-Right 84">
              <a:extLst>
                <a:ext uri="{FF2B5EF4-FFF2-40B4-BE49-F238E27FC236}">
                  <a16:creationId xmlns:a16="http://schemas.microsoft.com/office/drawing/2014/main" id="{A34F289A-B292-27B8-3B41-1A82820C81A7}"/>
                </a:ext>
              </a:extLst>
            </p:cNvPr>
            <p:cNvSpPr/>
            <p:nvPr/>
          </p:nvSpPr>
          <p:spPr>
            <a:xfrm>
              <a:off x="2832361" y="2005789"/>
              <a:ext cx="3534683" cy="3395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b" anchorCtr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Disorganized Dashboard UI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BF5B36-FC9A-7C99-E082-186B242F6D56}"/>
                </a:ext>
              </a:extLst>
            </p:cNvPr>
            <p:cNvCxnSpPr>
              <a:stCxn id="25" idx="4"/>
              <a:endCxn id="25" idx="6"/>
            </p:cNvCxnSpPr>
            <p:nvPr/>
          </p:nvCxnSpPr>
          <p:spPr>
            <a:xfrm>
              <a:off x="2832361" y="2345310"/>
              <a:ext cx="3534683" cy="0"/>
            </a:xfrm>
            <a:prstGeom prst="line">
              <a:avLst/>
            </a:prstGeom>
            <a:ln w="9525" cap="flat" cmpd="sng" algn="ctr">
              <a:solidFill>
                <a:srgbClr val="74748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rocess 80">
            <a:extLst>
              <a:ext uri="{FF2B5EF4-FFF2-40B4-BE49-F238E27FC236}">
                <a16:creationId xmlns:a16="http://schemas.microsoft.com/office/drawing/2014/main" id="{E2E2A437-F92A-22D0-6C55-06E6D21FE978}"/>
              </a:ext>
            </a:extLst>
          </p:cNvPr>
          <p:cNvSpPr/>
          <p:nvPr/>
        </p:nvSpPr>
        <p:spPr>
          <a:xfrm>
            <a:off x="313577" y="4659039"/>
            <a:ext cx="1112032" cy="1703661"/>
          </a:xfrm>
          <a:prstGeom prst="flowChartProcess">
            <a:avLst/>
          </a:prstGeom>
          <a:noFill/>
          <a:ln w="19050">
            <a:solidFill>
              <a:srgbClr val="003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601DFE1-C86B-634F-AB21-BB918E01A5EA}"/>
              </a:ext>
            </a:extLst>
          </p:cNvPr>
          <p:cNvGrpSpPr/>
          <p:nvPr/>
        </p:nvGrpSpPr>
        <p:grpSpPr>
          <a:xfrm>
            <a:off x="1769920" y="4492016"/>
            <a:ext cx="10042013" cy="291426"/>
            <a:chOff x="945110" y="3501309"/>
            <a:chExt cx="10042013" cy="29142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9366927-E39E-C33D-4AE5-823B62CA2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10" y="3647022"/>
              <a:ext cx="10042013" cy="0"/>
            </a:xfrm>
            <a:prstGeom prst="line">
              <a:avLst/>
            </a:prstGeom>
            <a:ln w="9525" cap="flat" cmpd="sng" algn="ctr">
              <a:solidFill>
                <a:srgbClr val="74748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B90DCC4-75F8-5A77-82AD-8BD986D98A0A}"/>
                </a:ext>
              </a:extLst>
            </p:cNvPr>
            <p:cNvGrpSpPr/>
            <p:nvPr/>
          </p:nvGrpSpPr>
          <p:grpSpPr>
            <a:xfrm rot="5400000">
              <a:off x="5944498" y="3501309"/>
              <a:ext cx="291426" cy="291426"/>
              <a:chOff x="3744687" y="2420095"/>
              <a:chExt cx="291578" cy="291578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F40C040-7F36-8B19-659D-1D95AC9E45D9}"/>
                  </a:ext>
                </a:extLst>
              </p:cNvPr>
              <p:cNvSpPr/>
              <p:nvPr/>
            </p:nvSpPr>
            <p:spPr>
              <a:xfrm>
                <a:off x="3744687" y="2420095"/>
                <a:ext cx="291578" cy="291578"/>
              </a:xfrm>
              <a:prstGeom prst="ellipse">
                <a:avLst/>
              </a:prstGeom>
              <a:solidFill>
                <a:srgbClr val="002060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81" tIns="35981" rIns="35981" bIns="35981" rtlCol="0" anchor="ctr" anchorCtr="0"/>
              <a:lstStyle/>
              <a:p>
                <a:pPr algn="ctr"/>
                <a:endParaRPr lang="en-US" sz="1099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Graphic 16">
                <a:extLst>
                  <a:ext uri="{FF2B5EF4-FFF2-40B4-BE49-F238E27FC236}">
                    <a16:creationId xmlns:a16="http://schemas.microsoft.com/office/drawing/2014/main" id="{9400D35F-B6CB-DBF3-80A1-8EBFDD20609D}"/>
                  </a:ext>
                </a:extLst>
              </p:cNvPr>
              <p:cNvSpPr/>
              <p:nvPr/>
            </p:nvSpPr>
            <p:spPr>
              <a:xfrm rot="5400000" flipV="1">
                <a:off x="3807346" y="2510628"/>
                <a:ext cx="209122" cy="110512"/>
              </a:xfrm>
              <a:custGeom>
                <a:avLst/>
                <a:gdLst>
                  <a:gd name="connsiteX0" fmla="*/ 1158798 w 1171575"/>
                  <a:gd name="connsiteY0" fmla="*/ 26903 h 619125"/>
                  <a:gd name="connsiteX1" fmla="*/ 1158798 w 1171575"/>
                  <a:gd name="connsiteY1" fmla="*/ 26903 h 619125"/>
                  <a:gd name="connsiteX2" fmla="*/ 1049356 w 1171575"/>
                  <a:gd name="connsiteY2" fmla="*/ 18807 h 619125"/>
                  <a:gd name="connsiteX3" fmla="*/ 588822 w 1171575"/>
                  <a:gd name="connsiteY3" fmla="*/ 416285 h 619125"/>
                  <a:gd name="connsiteX4" fmla="*/ 128193 w 1171575"/>
                  <a:gd name="connsiteY4" fmla="*/ 18902 h 619125"/>
                  <a:gd name="connsiteX5" fmla="*/ 18846 w 1171575"/>
                  <a:gd name="connsiteY5" fmla="*/ 26903 h 619125"/>
                  <a:gd name="connsiteX6" fmla="*/ 26942 w 1171575"/>
                  <a:gd name="connsiteY6" fmla="*/ 136345 h 619125"/>
                  <a:gd name="connsiteX7" fmla="*/ 588917 w 1171575"/>
                  <a:gd name="connsiteY7" fmla="*/ 621168 h 619125"/>
                  <a:gd name="connsiteX8" fmla="*/ 1150892 w 1171575"/>
                  <a:gd name="connsiteY8" fmla="*/ 136345 h 619125"/>
                  <a:gd name="connsiteX9" fmla="*/ 1158798 w 1171575"/>
                  <a:gd name="connsiteY9" fmla="*/ 26903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1575" h="619125">
                    <a:moveTo>
                      <a:pt x="1158798" y="26903"/>
                    </a:moveTo>
                    <a:lnTo>
                      <a:pt x="1158798" y="26903"/>
                    </a:lnTo>
                    <a:cubicBezTo>
                      <a:pt x="1130794" y="-5577"/>
                      <a:pt x="1081836" y="-9101"/>
                      <a:pt x="1049356" y="18807"/>
                    </a:cubicBezTo>
                    <a:lnTo>
                      <a:pt x="588822" y="416285"/>
                    </a:lnTo>
                    <a:lnTo>
                      <a:pt x="128193" y="18902"/>
                    </a:lnTo>
                    <a:cubicBezTo>
                      <a:pt x="95808" y="-9101"/>
                      <a:pt x="46849" y="-5482"/>
                      <a:pt x="18846" y="26903"/>
                    </a:cubicBezTo>
                    <a:cubicBezTo>
                      <a:pt x="-9158" y="59383"/>
                      <a:pt x="-5538" y="108342"/>
                      <a:pt x="26942" y="136345"/>
                    </a:cubicBezTo>
                    <a:lnTo>
                      <a:pt x="588917" y="621168"/>
                    </a:lnTo>
                    <a:lnTo>
                      <a:pt x="1150892" y="136345"/>
                    </a:lnTo>
                    <a:cubicBezTo>
                      <a:pt x="1183182" y="108342"/>
                      <a:pt x="1186801" y="59383"/>
                      <a:pt x="1158798" y="269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99"/>
              </a:p>
            </p:txBody>
          </p:sp>
        </p:grpSp>
      </p:grpSp>
      <p:sp>
        <p:nvSpPr>
          <p:cNvPr id="95" name="Process 94">
            <a:extLst>
              <a:ext uri="{FF2B5EF4-FFF2-40B4-BE49-F238E27FC236}">
                <a16:creationId xmlns:a16="http://schemas.microsoft.com/office/drawing/2014/main" id="{AE5D489B-D5A8-D394-886B-9857F6ECC5E4}"/>
              </a:ext>
            </a:extLst>
          </p:cNvPr>
          <p:cNvSpPr/>
          <p:nvPr/>
        </p:nvSpPr>
        <p:spPr>
          <a:xfrm>
            <a:off x="1769920" y="3080720"/>
            <a:ext cx="3200400" cy="137227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 in data management have resulted in misaligned figures, causing confusion and reducing data reliability</a:t>
            </a:r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9CB893C7-D5E6-4947-BED9-EE7BAAFF32FC}"/>
              </a:ext>
            </a:extLst>
          </p:cNvPr>
          <p:cNvSpPr/>
          <p:nvPr/>
        </p:nvSpPr>
        <p:spPr>
          <a:xfrm>
            <a:off x="5187549" y="3080719"/>
            <a:ext cx="3200400" cy="137228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dashboard lacks an intuitive structure to effectively track key metrics such as fund allocation, the number of funded children, and overall fund status</a:t>
            </a:r>
          </a:p>
        </p:txBody>
      </p:sp>
      <p:sp>
        <p:nvSpPr>
          <p:cNvPr id="98" name="Process 97">
            <a:extLst>
              <a:ext uri="{FF2B5EF4-FFF2-40B4-BE49-F238E27FC236}">
                <a16:creationId xmlns:a16="http://schemas.microsoft.com/office/drawing/2014/main" id="{270D2807-54DB-64F8-91BD-14FD22AB48FF}"/>
              </a:ext>
            </a:extLst>
          </p:cNvPr>
          <p:cNvSpPr/>
          <p:nvPr/>
        </p:nvSpPr>
        <p:spPr>
          <a:xfrm>
            <a:off x="8611533" y="3080717"/>
            <a:ext cx="3200400" cy="137228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organization and unclear visual hierarchy hinder user experience, making it difficult to extract meaningful insights efficiently</a:t>
            </a:r>
          </a:p>
        </p:txBody>
      </p:sp>
      <p:sp>
        <p:nvSpPr>
          <p:cNvPr id="99" name="Process 98">
            <a:extLst>
              <a:ext uri="{FF2B5EF4-FFF2-40B4-BE49-F238E27FC236}">
                <a16:creationId xmlns:a16="http://schemas.microsoft.com/office/drawing/2014/main" id="{CBA5F974-4EA9-E8EB-8714-31DB90303884}"/>
              </a:ext>
            </a:extLst>
          </p:cNvPr>
          <p:cNvSpPr/>
          <p:nvPr/>
        </p:nvSpPr>
        <p:spPr>
          <a:xfrm>
            <a:off x="1769920" y="4787729"/>
            <a:ext cx="2560320" cy="13716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Spearheaded the planning and design of a KPI dashboard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improve performance monitoring and facilitate data-driven decision-making</a:t>
            </a:r>
          </a:p>
        </p:txBody>
      </p:sp>
      <p:sp>
        <p:nvSpPr>
          <p:cNvPr id="100" name="Process 99">
            <a:extLst>
              <a:ext uri="{FF2B5EF4-FFF2-40B4-BE49-F238E27FC236}">
                <a16:creationId xmlns:a16="http://schemas.microsoft.com/office/drawing/2014/main" id="{B76DDD9D-1ACA-F8A3-C9F9-007531C77E93}"/>
              </a:ext>
            </a:extLst>
          </p:cNvPr>
          <p:cNvSpPr/>
          <p:nvPr/>
        </p:nvSpPr>
        <p:spPr>
          <a:xfrm>
            <a:off x="4265639" y="4787729"/>
            <a:ext cx="2560320" cy="13716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strategic guidance on data analysis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methodologies to ensure accurate insights</a:t>
            </a:r>
          </a:p>
        </p:txBody>
      </p:sp>
      <p:sp>
        <p:nvSpPr>
          <p:cNvPr id="101" name="Process 100">
            <a:extLst>
              <a:ext uri="{FF2B5EF4-FFF2-40B4-BE49-F238E27FC236}">
                <a16:creationId xmlns:a16="http://schemas.microsoft.com/office/drawing/2014/main" id="{7E6A129F-515A-7DDF-A261-FAA2C69B5FCD}"/>
              </a:ext>
            </a:extLst>
          </p:cNvPr>
          <p:cNvSpPr/>
          <p:nvPr/>
        </p:nvSpPr>
        <p:spPr>
          <a:xfrm>
            <a:off x="6761358" y="4787729"/>
            <a:ext cx="2560320" cy="13716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in-depth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 research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benchmark industry best practices</a:t>
            </a:r>
          </a:p>
        </p:txBody>
      </p:sp>
      <p:sp>
        <p:nvSpPr>
          <p:cNvPr id="102" name="Process 101">
            <a:extLst>
              <a:ext uri="{FF2B5EF4-FFF2-40B4-BE49-F238E27FC236}">
                <a16:creationId xmlns:a16="http://schemas.microsoft.com/office/drawing/2014/main" id="{5B8128FB-37E5-3881-690D-0987810AFD3C}"/>
              </a:ext>
            </a:extLst>
          </p:cNvPr>
          <p:cNvSpPr/>
          <p:nvPr/>
        </p:nvSpPr>
        <p:spPr>
          <a:xfrm>
            <a:off x="9257076" y="4787729"/>
            <a:ext cx="2560320" cy="13716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comprehensive data specification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 to maintain consistency and reliability in data management</a:t>
            </a:r>
          </a:p>
        </p:txBody>
      </p:sp>
      <p:sp>
        <p:nvSpPr>
          <p:cNvPr id="107" name="Freeform 27">
            <a:extLst>
              <a:ext uri="{FF2B5EF4-FFF2-40B4-BE49-F238E27FC236}">
                <a16:creationId xmlns:a16="http://schemas.microsoft.com/office/drawing/2014/main" id="{44B9861C-33E9-993D-9C83-A92AD62CF0BE}"/>
              </a:ext>
            </a:extLst>
          </p:cNvPr>
          <p:cNvSpPr>
            <a:spLocks noEditPoints="1"/>
          </p:cNvSpPr>
          <p:nvPr/>
        </p:nvSpPr>
        <p:spPr bwMode="auto">
          <a:xfrm>
            <a:off x="2913112" y="1345413"/>
            <a:ext cx="914016" cy="1080660"/>
          </a:xfrm>
          <a:custGeom>
            <a:avLst/>
            <a:gdLst>
              <a:gd name="T0" fmla="*/ 87 w 153"/>
              <a:gd name="T1" fmla="*/ 8 h 181"/>
              <a:gd name="T2" fmla="*/ 70 w 153"/>
              <a:gd name="T3" fmla="*/ 13 h 181"/>
              <a:gd name="T4" fmla="*/ 112 w 153"/>
              <a:gd name="T5" fmla="*/ 8 h 181"/>
              <a:gd name="T6" fmla="*/ 95 w 153"/>
              <a:gd name="T7" fmla="*/ 13 h 181"/>
              <a:gd name="T8" fmla="*/ 137 w 153"/>
              <a:gd name="T9" fmla="*/ 8 h 181"/>
              <a:gd name="T10" fmla="*/ 120 w 153"/>
              <a:gd name="T11" fmla="*/ 13 h 181"/>
              <a:gd name="T12" fmla="*/ 153 w 153"/>
              <a:gd name="T13" fmla="*/ 165 h 181"/>
              <a:gd name="T14" fmla="*/ 1 w 153"/>
              <a:gd name="T15" fmla="*/ 181 h 181"/>
              <a:gd name="T16" fmla="*/ 16 w 153"/>
              <a:gd name="T17" fmla="*/ 13 h 181"/>
              <a:gd name="T18" fmla="*/ 33 w 153"/>
              <a:gd name="T19" fmla="*/ 9 h 181"/>
              <a:gd name="T20" fmla="*/ 41 w 153"/>
              <a:gd name="T21" fmla="*/ 13 h 181"/>
              <a:gd name="T22" fmla="*/ 58 w 153"/>
              <a:gd name="T23" fmla="*/ 9 h 181"/>
              <a:gd name="T24" fmla="*/ 66 w 153"/>
              <a:gd name="T25" fmla="*/ 13 h 181"/>
              <a:gd name="T26" fmla="*/ 48 w 153"/>
              <a:gd name="T27" fmla="*/ 20 h 181"/>
              <a:gd name="T28" fmla="*/ 43 w 153"/>
              <a:gd name="T29" fmla="*/ 20 h 181"/>
              <a:gd name="T30" fmla="*/ 22 w 153"/>
              <a:gd name="T31" fmla="*/ 25 h 181"/>
              <a:gd name="T32" fmla="*/ 8 w 153"/>
              <a:gd name="T33" fmla="*/ 22 h 181"/>
              <a:gd name="T34" fmla="*/ 132 w 153"/>
              <a:gd name="T35" fmla="*/ 22 h 181"/>
              <a:gd name="T36" fmla="*/ 124 w 153"/>
              <a:gd name="T37" fmla="*/ 21 h 181"/>
              <a:gd name="T38" fmla="*/ 98 w 153"/>
              <a:gd name="T39" fmla="*/ 20 h 181"/>
              <a:gd name="T40" fmla="*/ 93 w 153"/>
              <a:gd name="T41" fmla="*/ 20 h 181"/>
              <a:gd name="T42" fmla="*/ 72 w 153"/>
              <a:gd name="T43" fmla="*/ 25 h 181"/>
              <a:gd name="T44" fmla="*/ 33 w 153"/>
              <a:gd name="T45" fmla="*/ 158 h 181"/>
              <a:gd name="T46" fmla="*/ 42 w 153"/>
              <a:gd name="T47" fmla="*/ 54 h 181"/>
              <a:gd name="T48" fmla="*/ 42 w 153"/>
              <a:gd name="T49" fmla="*/ 58 h 181"/>
              <a:gd name="T50" fmla="*/ 116 w 153"/>
              <a:gd name="T51" fmla="*/ 79 h 181"/>
              <a:gd name="T52" fmla="*/ 99 w 153"/>
              <a:gd name="T53" fmla="*/ 79 h 181"/>
              <a:gd name="T54" fmla="*/ 59 w 153"/>
              <a:gd name="T55" fmla="*/ 83 h 181"/>
              <a:gd name="T56" fmla="*/ 42 w 153"/>
              <a:gd name="T57" fmla="*/ 103 h 181"/>
              <a:gd name="T58" fmla="*/ 42 w 153"/>
              <a:gd name="T59" fmla="*/ 107 h 181"/>
              <a:gd name="T60" fmla="*/ 116 w 153"/>
              <a:gd name="T61" fmla="*/ 128 h 181"/>
              <a:gd name="T62" fmla="*/ 42 w 153"/>
              <a:gd name="T63" fmla="*/ 128 h 181"/>
              <a:gd name="T64" fmla="*/ 116 w 153"/>
              <a:gd name="T65" fmla="*/ 156 h 181"/>
              <a:gd name="T66" fmla="*/ 16 w 153"/>
              <a:gd name="T67" fmla="*/ 52 h 181"/>
              <a:gd name="T68" fmla="*/ 16 w 153"/>
              <a:gd name="T69" fmla="*/ 60 h 181"/>
              <a:gd name="T70" fmla="*/ 33 w 153"/>
              <a:gd name="T71" fmla="*/ 77 h 181"/>
              <a:gd name="T72" fmla="*/ 16 w 153"/>
              <a:gd name="T73" fmla="*/ 77 h 181"/>
              <a:gd name="T74" fmla="*/ 33 w 153"/>
              <a:gd name="T75" fmla="*/ 109 h 181"/>
              <a:gd name="T76" fmla="*/ 16 w 153"/>
              <a:gd name="T77" fmla="*/ 126 h 181"/>
              <a:gd name="T78" fmla="*/ 16 w 153"/>
              <a:gd name="T79" fmla="*/ 133 h 181"/>
              <a:gd name="T80" fmla="*/ 80 w 153"/>
              <a:gd name="T81" fmla="*/ 75 h 181"/>
              <a:gd name="T82" fmla="*/ 85 w 153"/>
              <a:gd name="T83" fmla="*/ 81 h 181"/>
              <a:gd name="T84" fmla="*/ 80 w 153"/>
              <a:gd name="T85" fmla="*/ 86 h 181"/>
              <a:gd name="T86" fmla="*/ 75 w 153"/>
              <a:gd name="T87" fmla="*/ 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3" h="181">
                <a:moveTo>
                  <a:pt x="66" y="13"/>
                </a:moveTo>
                <a:cubicBezTo>
                  <a:pt x="66" y="6"/>
                  <a:pt x="70" y="0"/>
                  <a:pt x="77" y="0"/>
                </a:cubicBezTo>
                <a:cubicBezTo>
                  <a:pt x="82" y="0"/>
                  <a:pt x="86" y="3"/>
                  <a:pt x="87" y="8"/>
                </a:cubicBezTo>
                <a:cubicBezTo>
                  <a:pt x="88" y="10"/>
                  <a:pt x="84" y="12"/>
                  <a:pt x="83" y="9"/>
                </a:cubicBezTo>
                <a:cubicBezTo>
                  <a:pt x="82" y="6"/>
                  <a:pt x="80" y="3"/>
                  <a:pt x="77" y="3"/>
                </a:cubicBezTo>
                <a:cubicBezTo>
                  <a:pt x="73" y="3"/>
                  <a:pt x="70" y="7"/>
                  <a:pt x="70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6"/>
                  <a:pt x="96" y="0"/>
                  <a:pt x="102" y="0"/>
                </a:cubicBezTo>
                <a:cubicBezTo>
                  <a:pt x="107" y="0"/>
                  <a:pt x="111" y="3"/>
                  <a:pt x="112" y="8"/>
                </a:cubicBezTo>
                <a:cubicBezTo>
                  <a:pt x="113" y="10"/>
                  <a:pt x="109" y="12"/>
                  <a:pt x="108" y="9"/>
                </a:cubicBezTo>
                <a:cubicBezTo>
                  <a:pt x="107" y="6"/>
                  <a:pt x="105" y="3"/>
                  <a:pt x="102" y="3"/>
                </a:cubicBezTo>
                <a:cubicBezTo>
                  <a:pt x="98" y="3"/>
                  <a:pt x="95" y="7"/>
                  <a:pt x="95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6"/>
                  <a:pt x="121" y="0"/>
                  <a:pt x="127" y="0"/>
                </a:cubicBezTo>
                <a:cubicBezTo>
                  <a:pt x="132" y="0"/>
                  <a:pt x="136" y="3"/>
                  <a:pt x="137" y="8"/>
                </a:cubicBezTo>
                <a:cubicBezTo>
                  <a:pt x="138" y="10"/>
                  <a:pt x="134" y="12"/>
                  <a:pt x="134" y="9"/>
                </a:cubicBezTo>
                <a:cubicBezTo>
                  <a:pt x="132" y="6"/>
                  <a:pt x="130" y="3"/>
                  <a:pt x="127" y="3"/>
                </a:cubicBezTo>
                <a:cubicBezTo>
                  <a:pt x="123" y="3"/>
                  <a:pt x="120" y="7"/>
                  <a:pt x="120" y="13"/>
                </a:cubicBezTo>
                <a:cubicBezTo>
                  <a:pt x="130" y="13"/>
                  <a:pt x="130" y="13"/>
                  <a:pt x="130" y="13"/>
                </a:cubicBezTo>
                <a:cubicBezTo>
                  <a:pt x="135" y="13"/>
                  <a:pt x="139" y="16"/>
                  <a:pt x="140" y="20"/>
                </a:cubicBezTo>
                <a:cubicBezTo>
                  <a:pt x="153" y="165"/>
                  <a:pt x="153" y="165"/>
                  <a:pt x="153" y="165"/>
                </a:cubicBezTo>
                <a:cubicBezTo>
                  <a:pt x="140" y="165"/>
                  <a:pt x="140" y="165"/>
                  <a:pt x="140" y="165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" y="181"/>
                  <a:pt x="1" y="181"/>
                  <a:pt x="1" y="18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7"/>
                  <a:pt x="4" y="13"/>
                  <a:pt x="9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6"/>
                  <a:pt x="20" y="0"/>
                  <a:pt x="27" y="0"/>
                </a:cubicBezTo>
                <a:cubicBezTo>
                  <a:pt x="31" y="0"/>
                  <a:pt x="35" y="3"/>
                  <a:pt x="37" y="8"/>
                </a:cubicBezTo>
                <a:cubicBezTo>
                  <a:pt x="38" y="10"/>
                  <a:pt x="34" y="12"/>
                  <a:pt x="33" y="9"/>
                </a:cubicBezTo>
                <a:cubicBezTo>
                  <a:pt x="32" y="6"/>
                  <a:pt x="29" y="3"/>
                  <a:pt x="27" y="3"/>
                </a:cubicBezTo>
                <a:cubicBezTo>
                  <a:pt x="23" y="3"/>
                  <a:pt x="20" y="7"/>
                  <a:pt x="20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6"/>
                  <a:pt x="45" y="0"/>
                  <a:pt x="52" y="0"/>
                </a:cubicBezTo>
                <a:cubicBezTo>
                  <a:pt x="57" y="0"/>
                  <a:pt x="60" y="3"/>
                  <a:pt x="62" y="8"/>
                </a:cubicBezTo>
                <a:cubicBezTo>
                  <a:pt x="63" y="10"/>
                  <a:pt x="59" y="12"/>
                  <a:pt x="58" y="9"/>
                </a:cubicBezTo>
                <a:cubicBezTo>
                  <a:pt x="57" y="6"/>
                  <a:pt x="54" y="3"/>
                  <a:pt x="52" y="3"/>
                </a:cubicBezTo>
                <a:cubicBezTo>
                  <a:pt x="48" y="3"/>
                  <a:pt x="45" y="7"/>
                  <a:pt x="45" y="13"/>
                </a:cubicBezTo>
                <a:lnTo>
                  <a:pt x="66" y="13"/>
                </a:lnTo>
                <a:close/>
                <a:moveTo>
                  <a:pt x="72" y="25"/>
                </a:moveTo>
                <a:cubicBezTo>
                  <a:pt x="71" y="24"/>
                  <a:pt x="69" y="22"/>
                  <a:pt x="68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8" y="21"/>
                  <a:pt x="49" y="21"/>
                  <a:pt x="49" y="21"/>
                </a:cubicBezTo>
                <a:cubicBezTo>
                  <a:pt x="51" y="22"/>
                  <a:pt x="50" y="26"/>
                  <a:pt x="47" y="25"/>
                </a:cubicBezTo>
                <a:cubicBezTo>
                  <a:pt x="46" y="24"/>
                  <a:pt x="44" y="22"/>
                  <a:pt x="4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1"/>
                  <a:pt x="24" y="21"/>
                  <a:pt x="24" y="21"/>
                </a:cubicBezTo>
                <a:cubicBezTo>
                  <a:pt x="26" y="22"/>
                  <a:pt x="25" y="26"/>
                  <a:pt x="22" y="25"/>
                </a:cubicBezTo>
                <a:cubicBezTo>
                  <a:pt x="20" y="24"/>
                  <a:pt x="19" y="22"/>
                  <a:pt x="1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8" y="21"/>
                  <a:pt x="8" y="22"/>
                </a:cubicBezTo>
                <a:cubicBezTo>
                  <a:pt x="8" y="173"/>
                  <a:pt x="8" y="173"/>
                  <a:pt x="8" y="173"/>
                </a:cubicBezTo>
                <a:cubicBezTo>
                  <a:pt x="132" y="173"/>
                  <a:pt x="132" y="173"/>
                  <a:pt x="132" y="173"/>
                </a:cubicBezTo>
                <a:cubicBezTo>
                  <a:pt x="132" y="22"/>
                  <a:pt x="132" y="22"/>
                  <a:pt x="132" y="22"/>
                </a:cubicBezTo>
                <a:cubicBezTo>
                  <a:pt x="132" y="21"/>
                  <a:pt x="131" y="20"/>
                  <a:pt x="130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21"/>
                  <a:pt x="124" y="21"/>
                  <a:pt x="124" y="21"/>
                </a:cubicBezTo>
                <a:cubicBezTo>
                  <a:pt x="127" y="22"/>
                  <a:pt x="125" y="26"/>
                  <a:pt x="123" y="25"/>
                </a:cubicBezTo>
                <a:cubicBezTo>
                  <a:pt x="121" y="24"/>
                  <a:pt x="119" y="22"/>
                  <a:pt x="118" y="20"/>
                </a:cubicBezTo>
                <a:cubicBezTo>
                  <a:pt x="98" y="20"/>
                  <a:pt x="98" y="20"/>
                  <a:pt x="98" y="20"/>
                </a:cubicBezTo>
                <a:cubicBezTo>
                  <a:pt x="98" y="21"/>
                  <a:pt x="99" y="21"/>
                  <a:pt x="99" y="21"/>
                </a:cubicBezTo>
                <a:cubicBezTo>
                  <a:pt x="102" y="22"/>
                  <a:pt x="100" y="26"/>
                  <a:pt x="98" y="25"/>
                </a:cubicBezTo>
                <a:cubicBezTo>
                  <a:pt x="96" y="24"/>
                  <a:pt x="94" y="22"/>
                  <a:pt x="93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3" y="21"/>
                  <a:pt x="74" y="21"/>
                  <a:pt x="74" y="21"/>
                </a:cubicBezTo>
                <a:cubicBezTo>
                  <a:pt x="76" y="22"/>
                  <a:pt x="75" y="26"/>
                  <a:pt x="72" y="25"/>
                </a:cubicBezTo>
                <a:moveTo>
                  <a:pt x="16" y="150"/>
                </a:moveTo>
                <a:cubicBezTo>
                  <a:pt x="33" y="150"/>
                  <a:pt x="33" y="150"/>
                  <a:pt x="33" y="150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16" y="158"/>
                  <a:pt x="16" y="158"/>
                  <a:pt x="16" y="158"/>
                </a:cubicBezTo>
                <a:lnTo>
                  <a:pt x="16" y="150"/>
                </a:lnTo>
                <a:close/>
                <a:moveTo>
                  <a:pt x="42" y="54"/>
                </a:moveTo>
                <a:cubicBezTo>
                  <a:pt x="116" y="54"/>
                  <a:pt x="116" y="54"/>
                  <a:pt x="116" y="54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42" y="58"/>
                  <a:pt x="42" y="58"/>
                  <a:pt x="42" y="58"/>
                </a:cubicBezTo>
                <a:lnTo>
                  <a:pt x="42" y="54"/>
                </a:lnTo>
                <a:close/>
                <a:moveTo>
                  <a:pt x="99" y="79"/>
                </a:moveTo>
                <a:cubicBezTo>
                  <a:pt x="116" y="79"/>
                  <a:pt x="116" y="79"/>
                  <a:pt x="116" y="79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99" y="83"/>
                  <a:pt x="99" y="83"/>
                  <a:pt x="99" y="83"/>
                </a:cubicBezTo>
                <a:lnTo>
                  <a:pt x="99" y="79"/>
                </a:lnTo>
                <a:close/>
                <a:moveTo>
                  <a:pt x="42" y="79"/>
                </a:moveTo>
                <a:cubicBezTo>
                  <a:pt x="59" y="79"/>
                  <a:pt x="59" y="79"/>
                  <a:pt x="59" y="79"/>
                </a:cubicBezTo>
                <a:cubicBezTo>
                  <a:pt x="59" y="83"/>
                  <a:pt x="59" y="83"/>
                  <a:pt x="59" y="83"/>
                </a:cubicBezTo>
                <a:cubicBezTo>
                  <a:pt x="42" y="83"/>
                  <a:pt x="42" y="83"/>
                  <a:pt x="42" y="83"/>
                </a:cubicBezTo>
                <a:lnTo>
                  <a:pt x="42" y="79"/>
                </a:lnTo>
                <a:close/>
                <a:moveTo>
                  <a:pt x="42" y="103"/>
                </a:moveTo>
                <a:cubicBezTo>
                  <a:pt x="116" y="103"/>
                  <a:pt x="116" y="103"/>
                  <a:pt x="116" y="103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42" y="107"/>
                  <a:pt x="42" y="107"/>
                  <a:pt x="42" y="107"/>
                </a:cubicBezTo>
                <a:lnTo>
                  <a:pt x="42" y="103"/>
                </a:lnTo>
                <a:close/>
                <a:moveTo>
                  <a:pt x="42" y="128"/>
                </a:moveTo>
                <a:cubicBezTo>
                  <a:pt x="116" y="128"/>
                  <a:pt x="116" y="128"/>
                  <a:pt x="116" y="128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42" y="132"/>
                  <a:pt x="42" y="132"/>
                  <a:pt x="42" y="132"/>
                </a:cubicBezTo>
                <a:lnTo>
                  <a:pt x="42" y="128"/>
                </a:lnTo>
                <a:close/>
                <a:moveTo>
                  <a:pt x="42" y="152"/>
                </a:moveTo>
                <a:cubicBezTo>
                  <a:pt x="116" y="152"/>
                  <a:pt x="116" y="152"/>
                  <a:pt x="116" y="152"/>
                </a:cubicBezTo>
                <a:cubicBezTo>
                  <a:pt x="116" y="156"/>
                  <a:pt x="116" y="156"/>
                  <a:pt x="116" y="156"/>
                </a:cubicBezTo>
                <a:cubicBezTo>
                  <a:pt x="42" y="156"/>
                  <a:pt x="42" y="156"/>
                  <a:pt x="42" y="156"/>
                </a:cubicBezTo>
                <a:lnTo>
                  <a:pt x="42" y="152"/>
                </a:lnTo>
                <a:close/>
                <a:moveTo>
                  <a:pt x="16" y="52"/>
                </a:moveTo>
                <a:cubicBezTo>
                  <a:pt x="33" y="52"/>
                  <a:pt x="33" y="52"/>
                  <a:pt x="33" y="52"/>
                </a:cubicBezTo>
                <a:cubicBezTo>
                  <a:pt x="33" y="60"/>
                  <a:pt x="33" y="60"/>
                  <a:pt x="33" y="60"/>
                </a:cubicBezTo>
                <a:cubicBezTo>
                  <a:pt x="16" y="60"/>
                  <a:pt x="16" y="60"/>
                  <a:pt x="16" y="60"/>
                </a:cubicBezTo>
                <a:lnTo>
                  <a:pt x="16" y="52"/>
                </a:lnTo>
                <a:close/>
                <a:moveTo>
                  <a:pt x="16" y="77"/>
                </a:moveTo>
                <a:cubicBezTo>
                  <a:pt x="33" y="77"/>
                  <a:pt x="33" y="77"/>
                  <a:pt x="33" y="77"/>
                </a:cubicBezTo>
                <a:cubicBezTo>
                  <a:pt x="33" y="84"/>
                  <a:pt x="33" y="84"/>
                  <a:pt x="33" y="84"/>
                </a:cubicBezTo>
                <a:cubicBezTo>
                  <a:pt x="16" y="84"/>
                  <a:pt x="16" y="84"/>
                  <a:pt x="16" y="84"/>
                </a:cubicBezTo>
                <a:lnTo>
                  <a:pt x="16" y="77"/>
                </a:lnTo>
                <a:close/>
                <a:moveTo>
                  <a:pt x="16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16" y="109"/>
                  <a:pt x="16" y="109"/>
                  <a:pt x="16" y="109"/>
                </a:cubicBezTo>
                <a:lnTo>
                  <a:pt x="16" y="101"/>
                </a:lnTo>
                <a:close/>
                <a:moveTo>
                  <a:pt x="16" y="126"/>
                </a:moveTo>
                <a:cubicBezTo>
                  <a:pt x="33" y="126"/>
                  <a:pt x="33" y="126"/>
                  <a:pt x="33" y="126"/>
                </a:cubicBezTo>
                <a:cubicBezTo>
                  <a:pt x="33" y="133"/>
                  <a:pt x="33" y="133"/>
                  <a:pt x="33" y="133"/>
                </a:cubicBezTo>
                <a:cubicBezTo>
                  <a:pt x="16" y="133"/>
                  <a:pt x="16" y="133"/>
                  <a:pt x="16" y="133"/>
                </a:cubicBezTo>
                <a:lnTo>
                  <a:pt x="16" y="126"/>
                </a:lnTo>
                <a:close/>
                <a:moveTo>
                  <a:pt x="68" y="63"/>
                </a:moveTo>
                <a:cubicBezTo>
                  <a:pt x="80" y="75"/>
                  <a:pt x="80" y="75"/>
                  <a:pt x="80" y="75"/>
                </a:cubicBezTo>
                <a:cubicBezTo>
                  <a:pt x="92" y="63"/>
                  <a:pt x="92" y="63"/>
                  <a:pt x="92" y="63"/>
                </a:cubicBezTo>
                <a:cubicBezTo>
                  <a:pt x="98" y="68"/>
                  <a:pt x="98" y="68"/>
                  <a:pt x="98" y="68"/>
                </a:cubicBezTo>
                <a:cubicBezTo>
                  <a:pt x="85" y="81"/>
                  <a:pt x="85" y="81"/>
                  <a:pt x="85" y="81"/>
                </a:cubicBezTo>
                <a:cubicBezTo>
                  <a:pt x="98" y="93"/>
                  <a:pt x="98" y="93"/>
                  <a:pt x="98" y="93"/>
                </a:cubicBezTo>
                <a:cubicBezTo>
                  <a:pt x="92" y="99"/>
                  <a:pt x="92" y="99"/>
                  <a:pt x="92" y="99"/>
                </a:cubicBezTo>
                <a:cubicBezTo>
                  <a:pt x="80" y="86"/>
                  <a:pt x="80" y="86"/>
                  <a:pt x="80" y="86"/>
                </a:cubicBezTo>
                <a:cubicBezTo>
                  <a:pt x="68" y="99"/>
                  <a:pt x="68" y="99"/>
                  <a:pt x="68" y="99"/>
                </a:cubicBezTo>
                <a:cubicBezTo>
                  <a:pt x="62" y="93"/>
                  <a:pt x="62" y="93"/>
                  <a:pt x="62" y="93"/>
                </a:cubicBezTo>
                <a:cubicBezTo>
                  <a:pt x="75" y="81"/>
                  <a:pt x="75" y="81"/>
                  <a:pt x="75" y="81"/>
                </a:cubicBezTo>
                <a:cubicBezTo>
                  <a:pt x="62" y="68"/>
                  <a:pt x="62" y="68"/>
                  <a:pt x="62" y="68"/>
                </a:cubicBezTo>
                <a:lnTo>
                  <a:pt x="68" y="6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333333"/>
              </a:solidFill>
            </a:endParaRPr>
          </a:p>
        </p:txBody>
      </p:sp>
      <p:sp>
        <p:nvSpPr>
          <p:cNvPr id="109" name="Freeform 19">
            <a:extLst>
              <a:ext uri="{FF2B5EF4-FFF2-40B4-BE49-F238E27FC236}">
                <a16:creationId xmlns:a16="http://schemas.microsoft.com/office/drawing/2014/main" id="{1DAB384C-F96B-0A22-1C9E-A12F5937303E}"/>
              </a:ext>
            </a:extLst>
          </p:cNvPr>
          <p:cNvSpPr>
            <a:spLocks noEditPoints="1"/>
          </p:cNvSpPr>
          <p:nvPr/>
        </p:nvSpPr>
        <p:spPr bwMode="auto">
          <a:xfrm>
            <a:off x="9675244" y="1435673"/>
            <a:ext cx="1072978" cy="962874"/>
          </a:xfrm>
          <a:custGeom>
            <a:avLst/>
            <a:gdLst>
              <a:gd name="T0" fmla="*/ 164 w 245"/>
              <a:gd name="T1" fmla="*/ 138 h 220"/>
              <a:gd name="T2" fmla="*/ 169 w 245"/>
              <a:gd name="T3" fmla="*/ 124 h 220"/>
              <a:gd name="T4" fmla="*/ 174 w 245"/>
              <a:gd name="T5" fmla="*/ 127 h 220"/>
              <a:gd name="T6" fmla="*/ 121 w 245"/>
              <a:gd name="T7" fmla="*/ 117 h 220"/>
              <a:gd name="T8" fmla="*/ 124 w 245"/>
              <a:gd name="T9" fmla="*/ 131 h 220"/>
              <a:gd name="T10" fmla="*/ 126 w 245"/>
              <a:gd name="T11" fmla="*/ 98 h 220"/>
              <a:gd name="T12" fmla="*/ 178 w 245"/>
              <a:gd name="T13" fmla="*/ 89 h 220"/>
              <a:gd name="T14" fmla="*/ 140 w 245"/>
              <a:gd name="T15" fmla="*/ 85 h 220"/>
              <a:gd name="T16" fmla="*/ 173 w 245"/>
              <a:gd name="T17" fmla="*/ 89 h 220"/>
              <a:gd name="T18" fmla="*/ 113 w 245"/>
              <a:gd name="T19" fmla="*/ 68 h 220"/>
              <a:gd name="T20" fmla="*/ 137 w 245"/>
              <a:gd name="T21" fmla="*/ 82 h 220"/>
              <a:gd name="T22" fmla="*/ 118 w 245"/>
              <a:gd name="T23" fmla="*/ 82 h 220"/>
              <a:gd name="T24" fmla="*/ 122 w 245"/>
              <a:gd name="T25" fmla="*/ 85 h 220"/>
              <a:gd name="T26" fmla="*/ 117 w 245"/>
              <a:gd name="T27" fmla="*/ 39 h 220"/>
              <a:gd name="T28" fmla="*/ 117 w 245"/>
              <a:gd name="T29" fmla="*/ 45 h 220"/>
              <a:gd name="T30" fmla="*/ 121 w 245"/>
              <a:gd name="T31" fmla="*/ 67 h 220"/>
              <a:gd name="T32" fmla="*/ 60 w 245"/>
              <a:gd name="T33" fmla="*/ 42 h 220"/>
              <a:gd name="T34" fmla="*/ 72 w 245"/>
              <a:gd name="T35" fmla="*/ 35 h 220"/>
              <a:gd name="T36" fmla="*/ 65 w 245"/>
              <a:gd name="T37" fmla="*/ 37 h 220"/>
              <a:gd name="T38" fmla="*/ 78 w 245"/>
              <a:gd name="T39" fmla="*/ 82 h 220"/>
              <a:gd name="T40" fmla="*/ 73 w 245"/>
              <a:gd name="T41" fmla="*/ 57 h 220"/>
              <a:gd name="T42" fmla="*/ 68 w 245"/>
              <a:gd name="T43" fmla="*/ 89 h 220"/>
              <a:gd name="T44" fmla="*/ 67 w 245"/>
              <a:gd name="T45" fmla="*/ 117 h 220"/>
              <a:gd name="T46" fmla="*/ 74 w 245"/>
              <a:gd name="T47" fmla="*/ 117 h 220"/>
              <a:gd name="T48" fmla="*/ 74 w 245"/>
              <a:gd name="T49" fmla="*/ 89 h 220"/>
              <a:gd name="T50" fmla="*/ 9 w 245"/>
              <a:gd name="T51" fmla="*/ 0 h 220"/>
              <a:gd name="T52" fmla="*/ 0 w 245"/>
              <a:gd name="T53" fmla="*/ 8 h 220"/>
              <a:gd name="T54" fmla="*/ 9 w 245"/>
              <a:gd name="T55" fmla="*/ 183 h 220"/>
              <a:gd name="T56" fmla="*/ 245 w 245"/>
              <a:gd name="T57" fmla="*/ 176 h 220"/>
              <a:gd name="T58" fmla="*/ 244 w 245"/>
              <a:gd name="T59" fmla="*/ 4 h 220"/>
              <a:gd name="T60" fmla="*/ 239 w 245"/>
              <a:gd name="T61" fmla="*/ 1 h 220"/>
              <a:gd name="T62" fmla="*/ 10 w 245"/>
              <a:gd name="T63" fmla="*/ 173 h 220"/>
              <a:gd name="T64" fmla="*/ 176 w 245"/>
              <a:gd name="T65" fmla="*/ 207 h 220"/>
              <a:gd name="T66" fmla="*/ 147 w 245"/>
              <a:gd name="T67" fmla="*/ 188 h 220"/>
              <a:gd name="T68" fmla="*/ 84 w 245"/>
              <a:gd name="T69" fmla="*/ 210 h 220"/>
              <a:gd name="T70" fmla="*/ 98 w 245"/>
              <a:gd name="T71" fmla="*/ 199 h 220"/>
              <a:gd name="T72" fmla="*/ 99 w 245"/>
              <a:gd name="T73" fmla="*/ 195 h 220"/>
              <a:gd name="T74" fmla="*/ 89 w 245"/>
              <a:gd name="T75" fmla="*/ 192 h 220"/>
              <a:gd name="T76" fmla="*/ 67 w 245"/>
              <a:gd name="T77" fmla="*/ 211 h 220"/>
              <a:gd name="T78" fmla="*/ 69 w 245"/>
              <a:gd name="T79" fmla="*/ 220 h 220"/>
              <a:gd name="T80" fmla="*/ 72 w 245"/>
              <a:gd name="T81" fmla="*/ 220 h 220"/>
              <a:gd name="T82" fmla="*/ 176 w 245"/>
              <a:gd name="T83" fmla="*/ 220 h 220"/>
              <a:gd name="T84" fmla="*/ 178 w 245"/>
              <a:gd name="T85" fmla="*/ 219 h 220"/>
              <a:gd name="T86" fmla="*/ 179 w 245"/>
              <a:gd name="T87" fmla="*/ 217 h 220"/>
              <a:gd name="T88" fmla="*/ 176 w 245"/>
              <a:gd name="T89" fmla="*/ 207 h 220"/>
              <a:gd name="T90" fmla="*/ 122 w 245"/>
              <a:gd name="T91" fmla="*/ 169 h 220"/>
              <a:gd name="T92" fmla="*/ 124 w 245"/>
              <a:gd name="T93" fmla="*/ 151 h 220"/>
              <a:gd name="T94" fmla="*/ 122 w 245"/>
              <a:gd name="T95" fmla="*/ 163 h 220"/>
              <a:gd name="T96" fmla="*/ 123 w 245"/>
              <a:gd name="T97" fmla="*/ 164 h 220"/>
              <a:gd name="T98" fmla="*/ 24 w 245"/>
              <a:gd name="T99" fmla="*/ 143 h 220"/>
              <a:gd name="T100" fmla="*/ 19 w 245"/>
              <a:gd name="T101" fmla="*/ 1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5" h="220">
                <a:moveTo>
                  <a:pt x="188" y="124"/>
                </a:moveTo>
                <a:cubicBezTo>
                  <a:pt x="165" y="110"/>
                  <a:pt x="165" y="110"/>
                  <a:pt x="165" y="110"/>
                </a:cubicBezTo>
                <a:cubicBezTo>
                  <a:pt x="165" y="124"/>
                  <a:pt x="165" y="124"/>
                  <a:pt x="165" y="124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76" y="131"/>
                  <a:pt x="176" y="131"/>
                  <a:pt x="176" y="131"/>
                </a:cubicBezTo>
                <a:cubicBezTo>
                  <a:pt x="188" y="124"/>
                  <a:pt x="188" y="124"/>
                  <a:pt x="188" y="124"/>
                </a:cubicBezTo>
                <a:moveTo>
                  <a:pt x="169" y="129"/>
                </a:moveTo>
                <a:cubicBezTo>
                  <a:pt x="169" y="124"/>
                  <a:pt x="169" y="124"/>
                  <a:pt x="169" y="124"/>
                </a:cubicBezTo>
                <a:cubicBezTo>
                  <a:pt x="170" y="119"/>
                  <a:pt x="170" y="119"/>
                  <a:pt x="170" y="119"/>
                </a:cubicBezTo>
                <a:cubicBezTo>
                  <a:pt x="174" y="122"/>
                  <a:pt x="174" y="122"/>
                  <a:pt x="174" y="122"/>
                </a:cubicBezTo>
                <a:cubicBezTo>
                  <a:pt x="178" y="124"/>
                  <a:pt x="178" y="124"/>
                  <a:pt x="178" y="124"/>
                </a:cubicBezTo>
                <a:cubicBezTo>
                  <a:pt x="174" y="127"/>
                  <a:pt x="174" y="127"/>
                  <a:pt x="174" y="127"/>
                </a:cubicBezTo>
                <a:lnTo>
                  <a:pt x="169" y="129"/>
                </a:lnTo>
                <a:close/>
                <a:moveTo>
                  <a:pt x="121" y="98"/>
                </a:moveTo>
                <a:cubicBezTo>
                  <a:pt x="121" y="117"/>
                  <a:pt x="121" y="117"/>
                  <a:pt x="121" y="117"/>
                </a:cubicBezTo>
                <a:cubicBezTo>
                  <a:pt x="121" y="117"/>
                  <a:pt x="121" y="117"/>
                  <a:pt x="121" y="117"/>
                </a:cubicBezTo>
                <a:cubicBezTo>
                  <a:pt x="120" y="117"/>
                  <a:pt x="120" y="117"/>
                  <a:pt x="120" y="117"/>
                </a:cubicBezTo>
                <a:cubicBezTo>
                  <a:pt x="114" y="121"/>
                  <a:pt x="116" y="131"/>
                  <a:pt x="123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32" y="131"/>
                  <a:pt x="133" y="121"/>
                  <a:pt x="127" y="117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126" y="117"/>
                  <a:pt x="126" y="117"/>
                  <a:pt x="126" y="117"/>
                </a:cubicBezTo>
                <a:cubicBezTo>
                  <a:pt x="126" y="98"/>
                  <a:pt x="126" y="98"/>
                  <a:pt x="126" y="98"/>
                </a:cubicBezTo>
                <a:lnTo>
                  <a:pt x="121" y="98"/>
                </a:lnTo>
                <a:close/>
                <a:moveTo>
                  <a:pt x="178" y="109"/>
                </a:moveTo>
                <a:cubicBezTo>
                  <a:pt x="178" y="89"/>
                  <a:pt x="178" y="89"/>
                  <a:pt x="178" y="89"/>
                </a:cubicBezTo>
                <a:cubicBezTo>
                  <a:pt x="178" y="89"/>
                  <a:pt x="178" y="89"/>
                  <a:pt x="178" y="89"/>
                </a:cubicBezTo>
                <a:cubicBezTo>
                  <a:pt x="190" y="82"/>
                  <a:pt x="175" y="67"/>
                  <a:pt x="168" y="79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5"/>
                  <a:pt x="140" y="85"/>
                  <a:pt x="140" y="85"/>
                </a:cubicBezTo>
                <a:cubicBezTo>
                  <a:pt x="168" y="85"/>
                  <a:pt x="168" y="85"/>
                  <a:pt x="168" y="85"/>
                </a:cubicBezTo>
                <a:cubicBezTo>
                  <a:pt x="168" y="85"/>
                  <a:pt x="168" y="85"/>
                  <a:pt x="168" y="85"/>
                </a:cubicBezTo>
                <a:cubicBezTo>
                  <a:pt x="169" y="87"/>
                  <a:pt x="170" y="88"/>
                  <a:pt x="172" y="89"/>
                </a:cubicBezTo>
                <a:cubicBezTo>
                  <a:pt x="173" y="89"/>
                  <a:pt x="173" y="89"/>
                  <a:pt x="173" y="89"/>
                </a:cubicBezTo>
                <a:cubicBezTo>
                  <a:pt x="173" y="109"/>
                  <a:pt x="173" y="109"/>
                  <a:pt x="173" y="109"/>
                </a:cubicBezTo>
                <a:lnTo>
                  <a:pt x="178" y="109"/>
                </a:lnTo>
                <a:close/>
                <a:moveTo>
                  <a:pt x="125" y="75"/>
                </a:moveTo>
                <a:cubicBezTo>
                  <a:pt x="113" y="68"/>
                  <a:pt x="113" y="68"/>
                  <a:pt x="113" y="68"/>
                </a:cubicBezTo>
                <a:cubicBezTo>
                  <a:pt x="113" y="82"/>
                  <a:pt x="113" y="82"/>
                  <a:pt x="113" y="82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25" y="89"/>
                  <a:pt x="125" y="89"/>
                  <a:pt x="125" y="89"/>
                </a:cubicBezTo>
                <a:cubicBezTo>
                  <a:pt x="137" y="82"/>
                  <a:pt x="137" y="82"/>
                  <a:pt x="137" y="82"/>
                </a:cubicBezTo>
                <a:lnTo>
                  <a:pt x="125" y="75"/>
                </a:lnTo>
                <a:close/>
                <a:moveTo>
                  <a:pt x="122" y="85"/>
                </a:moveTo>
                <a:cubicBezTo>
                  <a:pt x="118" y="87"/>
                  <a:pt x="118" y="87"/>
                  <a:pt x="118" y="87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77"/>
                  <a:pt x="118" y="77"/>
                  <a:pt x="118" y="77"/>
                </a:cubicBezTo>
                <a:cubicBezTo>
                  <a:pt x="123" y="80"/>
                  <a:pt x="123" y="80"/>
                  <a:pt x="123" y="80"/>
                </a:cubicBezTo>
                <a:cubicBezTo>
                  <a:pt x="127" y="82"/>
                  <a:pt x="127" y="82"/>
                  <a:pt x="127" y="82"/>
                </a:cubicBezTo>
                <a:lnTo>
                  <a:pt x="122" y="85"/>
                </a:lnTo>
                <a:close/>
                <a:moveTo>
                  <a:pt x="126" y="67"/>
                </a:moveTo>
                <a:cubicBezTo>
                  <a:pt x="126" y="49"/>
                  <a:pt x="126" y="49"/>
                  <a:pt x="126" y="49"/>
                </a:cubicBezTo>
                <a:cubicBezTo>
                  <a:pt x="127" y="49"/>
                  <a:pt x="127" y="49"/>
                  <a:pt x="127" y="49"/>
                </a:cubicBezTo>
                <a:cubicBezTo>
                  <a:pt x="138" y="42"/>
                  <a:pt x="124" y="27"/>
                  <a:pt x="117" y="39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45"/>
                  <a:pt x="88" y="45"/>
                  <a:pt x="88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8" y="47"/>
                  <a:pt x="119" y="48"/>
                  <a:pt x="120" y="49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1" y="67"/>
                  <a:pt x="121" y="67"/>
                  <a:pt x="121" y="67"/>
                </a:cubicBezTo>
                <a:lnTo>
                  <a:pt x="126" y="67"/>
                </a:lnTo>
                <a:close/>
                <a:moveTo>
                  <a:pt x="72" y="35"/>
                </a:moveTo>
                <a:cubicBezTo>
                  <a:pt x="61" y="28"/>
                  <a:pt x="61" y="28"/>
                  <a:pt x="61" y="28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56"/>
                  <a:pt x="60" y="56"/>
                  <a:pt x="60" y="56"/>
                </a:cubicBezTo>
                <a:cubicBezTo>
                  <a:pt x="72" y="49"/>
                  <a:pt x="72" y="49"/>
                  <a:pt x="72" y="49"/>
                </a:cubicBezTo>
                <a:cubicBezTo>
                  <a:pt x="84" y="42"/>
                  <a:pt x="84" y="42"/>
                  <a:pt x="84" y="42"/>
                </a:cubicBezTo>
                <a:lnTo>
                  <a:pt x="72" y="35"/>
                </a:lnTo>
                <a:close/>
                <a:moveTo>
                  <a:pt x="70" y="45"/>
                </a:moveTo>
                <a:cubicBezTo>
                  <a:pt x="65" y="47"/>
                  <a:pt x="65" y="47"/>
                  <a:pt x="65" y="47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37"/>
                  <a:pt x="65" y="37"/>
                  <a:pt x="65" y="37"/>
                </a:cubicBezTo>
                <a:cubicBezTo>
                  <a:pt x="70" y="40"/>
                  <a:pt x="70" y="40"/>
                  <a:pt x="70" y="40"/>
                </a:cubicBezTo>
                <a:cubicBezTo>
                  <a:pt x="74" y="42"/>
                  <a:pt x="74" y="42"/>
                  <a:pt x="74" y="42"/>
                </a:cubicBezTo>
                <a:lnTo>
                  <a:pt x="70" y="45"/>
                </a:lnTo>
                <a:close/>
                <a:moveTo>
                  <a:pt x="78" y="82"/>
                </a:moveTo>
                <a:cubicBezTo>
                  <a:pt x="78" y="81"/>
                  <a:pt x="78" y="81"/>
                  <a:pt x="78" y="81"/>
                </a:cubicBezTo>
                <a:cubicBezTo>
                  <a:pt x="78" y="79"/>
                  <a:pt x="76" y="76"/>
                  <a:pt x="74" y="75"/>
                </a:cubicBezTo>
                <a:cubicBezTo>
                  <a:pt x="73" y="75"/>
                  <a:pt x="73" y="75"/>
                  <a:pt x="73" y="75"/>
                </a:cubicBezTo>
                <a:cubicBezTo>
                  <a:pt x="73" y="57"/>
                  <a:pt x="73" y="57"/>
                  <a:pt x="73" y="57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75"/>
                  <a:pt x="68" y="75"/>
                  <a:pt x="68" y="75"/>
                </a:cubicBezTo>
                <a:cubicBezTo>
                  <a:pt x="68" y="75"/>
                  <a:pt x="68" y="75"/>
                  <a:pt x="68" y="75"/>
                </a:cubicBezTo>
                <a:cubicBezTo>
                  <a:pt x="62" y="78"/>
                  <a:pt x="62" y="86"/>
                  <a:pt x="68" y="89"/>
                </a:cubicBezTo>
                <a:cubicBezTo>
                  <a:pt x="68" y="89"/>
                  <a:pt x="68" y="89"/>
                  <a:pt x="68" y="89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7" y="117"/>
                  <a:pt x="67" y="117"/>
                  <a:pt x="67" y="117"/>
                </a:cubicBezTo>
                <a:cubicBezTo>
                  <a:pt x="61" y="121"/>
                  <a:pt x="63" y="131"/>
                  <a:pt x="70" y="131"/>
                </a:cubicBezTo>
                <a:cubicBezTo>
                  <a:pt x="71" y="131"/>
                  <a:pt x="71" y="131"/>
                  <a:pt x="71" y="131"/>
                </a:cubicBezTo>
                <a:cubicBezTo>
                  <a:pt x="72" y="131"/>
                  <a:pt x="72" y="131"/>
                  <a:pt x="72" y="131"/>
                </a:cubicBezTo>
                <a:cubicBezTo>
                  <a:pt x="79" y="131"/>
                  <a:pt x="81" y="121"/>
                  <a:pt x="74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17"/>
                  <a:pt x="73" y="117"/>
                  <a:pt x="73" y="117"/>
                </a:cubicBezTo>
                <a:cubicBezTo>
                  <a:pt x="73" y="89"/>
                  <a:pt x="73" y="89"/>
                  <a:pt x="73" y="89"/>
                </a:cubicBezTo>
                <a:cubicBezTo>
                  <a:pt x="74" y="89"/>
                  <a:pt x="74" y="89"/>
                  <a:pt x="74" y="89"/>
                </a:cubicBezTo>
                <a:cubicBezTo>
                  <a:pt x="76" y="88"/>
                  <a:pt x="78" y="85"/>
                  <a:pt x="78" y="83"/>
                </a:cubicBezTo>
                <a:lnTo>
                  <a:pt x="78" y="82"/>
                </a:lnTo>
                <a:close/>
                <a:moveTo>
                  <a:pt x="237" y="0"/>
                </a:moveTo>
                <a:cubicBezTo>
                  <a:pt x="9" y="0"/>
                  <a:pt x="9" y="0"/>
                  <a:pt x="9" y="0"/>
                </a:cubicBezTo>
                <a:cubicBezTo>
                  <a:pt x="8" y="1"/>
                  <a:pt x="8" y="1"/>
                  <a:pt x="8" y="1"/>
                </a:cubicBezTo>
                <a:cubicBezTo>
                  <a:pt x="7" y="1"/>
                  <a:pt x="7" y="1"/>
                  <a:pt x="7" y="1"/>
                </a:cubicBezTo>
                <a:cubicBezTo>
                  <a:pt x="4" y="1"/>
                  <a:pt x="1" y="4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79"/>
                  <a:pt x="3" y="182"/>
                  <a:pt x="7" y="183"/>
                </a:cubicBezTo>
                <a:cubicBezTo>
                  <a:pt x="8" y="183"/>
                  <a:pt x="8" y="183"/>
                  <a:pt x="8" y="183"/>
                </a:cubicBezTo>
                <a:cubicBezTo>
                  <a:pt x="9" y="183"/>
                  <a:pt x="9" y="183"/>
                  <a:pt x="9" y="183"/>
                </a:cubicBezTo>
                <a:cubicBezTo>
                  <a:pt x="237" y="183"/>
                  <a:pt x="237" y="183"/>
                  <a:pt x="237" y="183"/>
                </a:cubicBezTo>
                <a:cubicBezTo>
                  <a:pt x="238" y="183"/>
                  <a:pt x="238" y="183"/>
                  <a:pt x="238" y="183"/>
                </a:cubicBezTo>
                <a:cubicBezTo>
                  <a:pt x="241" y="183"/>
                  <a:pt x="244" y="180"/>
                  <a:pt x="245" y="177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5"/>
                  <a:pt x="245" y="175"/>
                  <a:pt x="245" y="175"/>
                </a:cubicBezTo>
                <a:cubicBezTo>
                  <a:pt x="245" y="8"/>
                  <a:pt x="245" y="8"/>
                  <a:pt x="245" y="8"/>
                </a:cubicBezTo>
                <a:cubicBezTo>
                  <a:pt x="245" y="7"/>
                  <a:pt x="245" y="6"/>
                  <a:pt x="244" y="4"/>
                </a:cubicBezTo>
                <a:cubicBezTo>
                  <a:pt x="244" y="4"/>
                  <a:pt x="244" y="4"/>
                  <a:pt x="244" y="4"/>
                </a:cubicBezTo>
                <a:cubicBezTo>
                  <a:pt x="243" y="3"/>
                  <a:pt x="243" y="3"/>
                  <a:pt x="243" y="3"/>
                </a:cubicBezTo>
                <a:cubicBezTo>
                  <a:pt x="242" y="2"/>
                  <a:pt x="241" y="2"/>
                  <a:pt x="240" y="1"/>
                </a:cubicBezTo>
                <a:cubicBezTo>
                  <a:pt x="239" y="1"/>
                  <a:pt x="239" y="1"/>
                  <a:pt x="239" y="1"/>
                </a:cubicBezTo>
                <a:cubicBezTo>
                  <a:pt x="239" y="1"/>
                  <a:pt x="239" y="1"/>
                  <a:pt x="239" y="1"/>
                </a:cubicBezTo>
                <a:cubicBezTo>
                  <a:pt x="238" y="1"/>
                  <a:pt x="238" y="1"/>
                  <a:pt x="238" y="1"/>
                </a:cubicBezTo>
                <a:lnTo>
                  <a:pt x="237" y="0"/>
                </a:lnTo>
                <a:close/>
                <a:moveTo>
                  <a:pt x="236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10" y="10"/>
                  <a:pt x="10" y="10"/>
                  <a:pt x="10" y="10"/>
                </a:cubicBezTo>
                <a:cubicBezTo>
                  <a:pt x="236" y="10"/>
                  <a:pt x="236" y="10"/>
                  <a:pt x="236" y="10"/>
                </a:cubicBezTo>
                <a:lnTo>
                  <a:pt x="236" y="173"/>
                </a:lnTo>
                <a:close/>
                <a:moveTo>
                  <a:pt x="176" y="207"/>
                </a:moveTo>
                <a:cubicBezTo>
                  <a:pt x="160" y="198"/>
                  <a:pt x="160" y="198"/>
                  <a:pt x="160" y="198"/>
                </a:cubicBezTo>
                <a:cubicBezTo>
                  <a:pt x="158" y="197"/>
                  <a:pt x="157" y="196"/>
                  <a:pt x="157" y="193"/>
                </a:cubicBezTo>
                <a:cubicBezTo>
                  <a:pt x="157" y="188"/>
                  <a:pt x="157" y="188"/>
                  <a:pt x="157" y="188"/>
                </a:cubicBezTo>
                <a:cubicBezTo>
                  <a:pt x="147" y="188"/>
                  <a:pt x="147" y="188"/>
                  <a:pt x="147" y="188"/>
                </a:cubicBezTo>
                <a:cubicBezTo>
                  <a:pt x="147" y="196"/>
                  <a:pt x="147" y="196"/>
                  <a:pt x="147" y="196"/>
                </a:cubicBezTo>
                <a:cubicBezTo>
                  <a:pt x="147" y="200"/>
                  <a:pt x="147" y="201"/>
                  <a:pt x="150" y="203"/>
                </a:cubicBezTo>
                <a:cubicBezTo>
                  <a:pt x="162" y="210"/>
                  <a:pt x="162" y="210"/>
                  <a:pt x="162" y="210"/>
                </a:cubicBezTo>
                <a:cubicBezTo>
                  <a:pt x="84" y="210"/>
                  <a:pt x="84" y="210"/>
                  <a:pt x="84" y="210"/>
                </a:cubicBezTo>
                <a:cubicBezTo>
                  <a:pt x="94" y="204"/>
                  <a:pt x="94" y="204"/>
                  <a:pt x="94" y="204"/>
                </a:cubicBezTo>
                <a:cubicBezTo>
                  <a:pt x="133" y="204"/>
                  <a:pt x="133" y="204"/>
                  <a:pt x="133" y="204"/>
                </a:cubicBezTo>
                <a:cubicBezTo>
                  <a:pt x="133" y="199"/>
                  <a:pt x="133" y="199"/>
                  <a:pt x="133" y="199"/>
                </a:cubicBezTo>
                <a:cubicBezTo>
                  <a:pt x="98" y="199"/>
                  <a:pt x="98" y="199"/>
                  <a:pt x="98" y="199"/>
                </a:cubicBezTo>
                <a:cubicBezTo>
                  <a:pt x="98" y="199"/>
                  <a:pt x="98" y="199"/>
                  <a:pt x="98" y="199"/>
                </a:cubicBezTo>
                <a:cubicBezTo>
                  <a:pt x="99" y="198"/>
                  <a:pt x="99" y="198"/>
                  <a:pt x="99" y="198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9" y="195"/>
                  <a:pt x="99" y="195"/>
                  <a:pt x="99" y="195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89" y="188"/>
                  <a:pt x="89" y="188"/>
                  <a:pt x="89" y="188"/>
                </a:cubicBezTo>
                <a:cubicBezTo>
                  <a:pt x="89" y="192"/>
                  <a:pt x="89" y="192"/>
                  <a:pt x="89" y="192"/>
                </a:cubicBezTo>
                <a:cubicBezTo>
                  <a:pt x="89" y="193"/>
                  <a:pt x="89" y="193"/>
                  <a:pt x="89" y="193"/>
                </a:cubicBezTo>
                <a:cubicBezTo>
                  <a:pt x="89" y="194"/>
                  <a:pt x="89" y="194"/>
                  <a:pt x="89" y="194"/>
                </a:cubicBezTo>
                <a:cubicBezTo>
                  <a:pt x="87" y="201"/>
                  <a:pt x="70" y="204"/>
                  <a:pt x="67" y="211"/>
                </a:cubicBezTo>
                <a:cubicBezTo>
                  <a:pt x="67" y="211"/>
                  <a:pt x="67" y="211"/>
                  <a:pt x="67" y="211"/>
                </a:cubicBezTo>
                <a:cubicBezTo>
                  <a:pt x="67" y="212"/>
                  <a:pt x="67" y="212"/>
                  <a:pt x="67" y="212"/>
                </a:cubicBezTo>
                <a:cubicBezTo>
                  <a:pt x="66" y="214"/>
                  <a:pt x="66" y="217"/>
                  <a:pt x="69" y="219"/>
                </a:cubicBezTo>
                <a:cubicBezTo>
                  <a:pt x="69" y="219"/>
                  <a:pt x="69" y="219"/>
                  <a:pt x="69" y="219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71" y="220"/>
                  <a:pt x="71" y="220"/>
                  <a:pt x="71" y="220"/>
                </a:cubicBezTo>
                <a:cubicBezTo>
                  <a:pt x="71" y="220"/>
                  <a:pt x="71" y="220"/>
                  <a:pt x="71" y="220"/>
                </a:cubicBezTo>
                <a:cubicBezTo>
                  <a:pt x="72" y="220"/>
                  <a:pt x="72" y="220"/>
                  <a:pt x="72" y="220"/>
                </a:cubicBezTo>
                <a:cubicBezTo>
                  <a:pt x="174" y="220"/>
                  <a:pt x="174" y="220"/>
                  <a:pt x="174" y="220"/>
                </a:cubicBezTo>
                <a:cubicBezTo>
                  <a:pt x="175" y="220"/>
                  <a:pt x="175" y="220"/>
                  <a:pt x="175" y="220"/>
                </a:cubicBezTo>
                <a:cubicBezTo>
                  <a:pt x="175" y="220"/>
                  <a:pt x="175" y="220"/>
                  <a:pt x="17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7" y="219"/>
                  <a:pt x="177" y="219"/>
                  <a:pt x="177" y="219"/>
                </a:cubicBezTo>
                <a:cubicBezTo>
                  <a:pt x="178" y="219"/>
                  <a:pt x="178" y="219"/>
                  <a:pt x="178" y="219"/>
                </a:cubicBezTo>
                <a:cubicBezTo>
                  <a:pt x="178" y="218"/>
                  <a:pt x="178" y="218"/>
                  <a:pt x="178" y="218"/>
                </a:cubicBezTo>
                <a:cubicBezTo>
                  <a:pt x="178" y="218"/>
                  <a:pt x="178" y="218"/>
                  <a:pt x="178" y="218"/>
                </a:cubicBezTo>
                <a:cubicBezTo>
                  <a:pt x="179" y="217"/>
                  <a:pt x="179" y="217"/>
                  <a:pt x="179" y="217"/>
                </a:cubicBezTo>
                <a:cubicBezTo>
                  <a:pt x="179" y="217"/>
                  <a:pt x="179" y="217"/>
                  <a:pt x="179" y="217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79" y="210"/>
                  <a:pt x="177" y="208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76" y="207"/>
                  <a:pt x="176" y="207"/>
                  <a:pt x="176" y="207"/>
                </a:cubicBezTo>
                <a:close/>
                <a:moveTo>
                  <a:pt x="123" y="151"/>
                </a:moveTo>
                <a:cubicBezTo>
                  <a:pt x="122" y="151"/>
                  <a:pt x="122" y="151"/>
                  <a:pt x="122" y="151"/>
                </a:cubicBezTo>
                <a:cubicBezTo>
                  <a:pt x="121" y="151"/>
                  <a:pt x="121" y="151"/>
                  <a:pt x="121" y="151"/>
                </a:cubicBezTo>
                <a:cubicBezTo>
                  <a:pt x="111" y="153"/>
                  <a:pt x="112" y="167"/>
                  <a:pt x="122" y="169"/>
                </a:cubicBezTo>
                <a:cubicBezTo>
                  <a:pt x="123" y="169"/>
                  <a:pt x="123" y="169"/>
                  <a:pt x="123" y="169"/>
                </a:cubicBezTo>
                <a:cubicBezTo>
                  <a:pt x="124" y="169"/>
                  <a:pt x="124" y="169"/>
                  <a:pt x="124" y="169"/>
                </a:cubicBezTo>
                <a:cubicBezTo>
                  <a:pt x="134" y="167"/>
                  <a:pt x="134" y="154"/>
                  <a:pt x="125" y="151"/>
                </a:cubicBezTo>
                <a:cubicBezTo>
                  <a:pt x="124" y="151"/>
                  <a:pt x="124" y="151"/>
                  <a:pt x="124" y="151"/>
                </a:cubicBezTo>
                <a:lnTo>
                  <a:pt x="123" y="151"/>
                </a:lnTo>
                <a:close/>
                <a:moveTo>
                  <a:pt x="123" y="164"/>
                </a:moveTo>
                <a:cubicBezTo>
                  <a:pt x="123" y="164"/>
                  <a:pt x="123" y="164"/>
                  <a:pt x="123" y="164"/>
                </a:cubicBezTo>
                <a:cubicBezTo>
                  <a:pt x="122" y="163"/>
                  <a:pt x="122" y="163"/>
                  <a:pt x="122" y="163"/>
                </a:cubicBezTo>
                <a:cubicBezTo>
                  <a:pt x="118" y="163"/>
                  <a:pt x="118" y="157"/>
                  <a:pt x="123" y="156"/>
                </a:cubicBezTo>
                <a:cubicBezTo>
                  <a:pt x="123" y="156"/>
                  <a:pt x="123" y="156"/>
                  <a:pt x="123" y="156"/>
                </a:cubicBezTo>
                <a:cubicBezTo>
                  <a:pt x="128" y="157"/>
                  <a:pt x="128" y="163"/>
                  <a:pt x="124" y="163"/>
                </a:cubicBezTo>
                <a:cubicBezTo>
                  <a:pt x="123" y="164"/>
                  <a:pt x="123" y="164"/>
                  <a:pt x="123" y="164"/>
                </a:cubicBezTo>
                <a:close/>
                <a:moveTo>
                  <a:pt x="227" y="18"/>
                </a:moveTo>
                <a:cubicBezTo>
                  <a:pt x="222" y="18"/>
                  <a:pt x="222" y="18"/>
                  <a:pt x="222" y="18"/>
                </a:cubicBezTo>
                <a:cubicBezTo>
                  <a:pt x="222" y="143"/>
                  <a:pt x="222" y="143"/>
                  <a:pt x="222" y="143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23"/>
                  <a:pt x="24" y="23"/>
                  <a:pt x="24" y="23"/>
                </a:cubicBezTo>
                <a:cubicBezTo>
                  <a:pt x="212" y="23"/>
                  <a:pt x="212" y="23"/>
                  <a:pt x="212" y="23"/>
                </a:cubicBezTo>
                <a:cubicBezTo>
                  <a:pt x="212" y="18"/>
                  <a:pt x="212" y="18"/>
                  <a:pt x="21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48"/>
                  <a:pt x="19" y="148"/>
                  <a:pt x="19" y="148"/>
                </a:cubicBezTo>
                <a:cubicBezTo>
                  <a:pt x="227" y="148"/>
                  <a:pt x="227" y="148"/>
                  <a:pt x="227" y="148"/>
                </a:cubicBezTo>
                <a:lnTo>
                  <a:pt x="227" y="1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0" name="Freeform 9">
            <a:extLst>
              <a:ext uri="{FF2B5EF4-FFF2-40B4-BE49-F238E27FC236}">
                <a16:creationId xmlns:a16="http://schemas.microsoft.com/office/drawing/2014/main" id="{8108AEB6-1C89-C96E-EAA1-2E5BAA60BA24}"/>
              </a:ext>
            </a:extLst>
          </p:cNvPr>
          <p:cNvSpPr>
            <a:spLocks noEditPoints="1"/>
          </p:cNvSpPr>
          <p:nvPr/>
        </p:nvSpPr>
        <p:spPr bwMode="auto">
          <a:xfrm>
            <a:off x="6254437" y="1460692"/>
            <a:ext cx="1072978" cy="958256"/>
          </a:xfrm>
          <a:custGeom>
            <a:avLst/>
            <a:gdLst>
              <a:gd name="T0" fmla="*/ 109 w 202"/>
              <a:gd name="T1" fmla="*/ 162 h 180"/>
              <a:gd name="T2" fmla="*/ 77 w 202"/>
              <a:gd name="T3" fmla="*/ 166 h 180"/>
              <a:gd name="T4" fmla="*/ 133 w 202"/>
              <a:gd name="T5" fmla="*/ 172 h 180"/>
              <a:gd name="T6" fmla="*/ 121 w 202"/>
              <a:gd name="T7" fmla="*/ 160 h 180"/>
              <a:gd name="T8" fmla="*/ 129 w 202"/>
              <a:gd name="T9" fmla="*/ 153 h 180"/>
              <a:gd name="T10" fmla="*/ 131 w 202"/>
              <a:gd name="T11" fmla="*/ 161 h 180"/>
              <a:gd name="T12" fmla="*/ 142 w 202"/>
              <a:gd name="T13" fmla="*/ 180 h 180"/>
              <a:gd name="T14" fmla="*/ 57 w 202"/>
              <a:gd name="T15" fmla="*/ 169 h 180"/>
              <a:gd name="T16" fmla="*/ 73 w 202"/>
              <a:gd name="T17" fmla="*/ 157 h 180"/>
              <a:gd name="T18" fmla="*/ 81 w 202"/>
              <a:gd name="T19" fmla="*/ 153 h 180"/>
              <a:gd name="T20" fmla="*/ 81 w 202"/>
              <a:gd name="T21" fmla="*/ 162 h 180"/>
              <a:gd name="T22" fmla="*/ 8 w 202"/>
              <a:gd name="T23" fmla="*/ 8 h 180"/>
              <a:gd name="T24" fmla="*/ 193 w 202"/>
              <a:gd name="T25" fmla="*/ 141 h 180"/>
              <a:gd name="T26" fmla="*/ 7 w 202"/>
              <a:gd name="T27" fmla="*/ 0 h 180"/>
              <a:gd name="T28" fmla="*/ 202 w 202"/>
              <a:gd name="T29" fmla="*/ 6 h 180"/>
              <a:gd name="T30" fmla="*/ 195 w 202"/>
              <a:gd name="T31" fmla="*/ 149 h 180"/>
              <a:gd name="T32" fmla="*/ 0 w 202"/>
              <a:gd name="T33" fmla="*/ 143 h 180"/>
              <a:gd name="T34" fmla="*/ 7 w 202"/>
              <a:gd name="T35" fmla="*/ 0 h 180"/>
              <a:gd name="T36" fmla="*/ 108 w 202"/>
              <a:gd name="T37" fmla="*/ 26 h 180"/>
              <a:gd name="T38" fmla="*/ 34 w 202"/>
              <a:gd name="T39" fmla="*/ 105 h 180"/>
              <a:gd name="T40" fmla="*/ 49 w 202"/>
              <a:gd name="T41" fmla="*/ 103 h 180"/>
              <a:gd name="T42" fmla="*/ 86 w 202"/>
              <a:gd name="T43" fmla="*/ 72 h 180"/>
              <a:gd name="T44" fmla="*/ 49 w 202"/>
              <a:gd name="T45" fmla="*/ 103 h 180"/>
              <a:gd name="T46" fmla="*/ 108 w 202"/>
              <a:gd name="T47" fmla="*/ 130 h 180"/>
              <a:gd name="T48" fmla="*/ 94 w 202"/>
              <a:gd name="T49" fmla="*/ 130 h 180"/>
              <a:gd name="T50" fmla="*/ 101 w 202"/>
              <a:gd name="T51" fmla="*/ 127 h 180"/>
              <a:gd name="T52" fmla="*/ 101 w 202"/>
              <a:gd name="T53" fmla="*/ 133 h 180"/>
              <a:gd name="T54" fmla="*/ 101 w 202"/>
              <a:gd name="T55" fmla="*/ 127 h 180"/>
              <a:gd name="T56" fmla="*/ 20 w 202"/>
              <a:gd name="T57" fmla="*/ 18 h 180"/>
              <a:gd name="T58" fmla="*/ 182 w 202"/>
              <a:gd name="T59" fmla="*/ 116 h 180"/>
              <a:gd name="T60" fmla="*/ 186 w 202"/>
              <a:gd name="T61" fmla="*/ 14 h 180"/>
              <a:gd name="T62" fmla="*/ 16 w 202"/>
              <a:gd name="T63" fmla="*/ 120 h 180"/>
              <a:gd name="T64" fmla="*/ 174 w 202"/>
              <a:gd name="T65" fmla="*/ 1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2" h="180">
                <a:moveTo>
                  <a:pt x="81" y="162"/>
                </a:moveTo>
                <a:cubicBezTo>
                  <a:pt x="109" y="162"/>
                  <a:pt x="109" y="162"/>
                  <a:pt x="109" y="162"/>
                </a:cubicBezTo>
                <a:cubicBezTo>
                  <a:pt x="109" y="166"/>
                  <a:pt x="109" y="166"/>
                  <a:pt x="109" y="166"/>
                </a:cubicBezTo>
                <a:cubicBezTo>
                  <a:pt x="77" y="166"/>
                  <a:pt x="77" y="166"/>
                  <a:pt x="77" y="166"/>
                </a:cubicBezTo>
                <a:cubicBezTo>
                  <a:pt x="69" y="172"/>
                  <a:pt x="69" y="172"/>
                  <a:pt x="69" y="172"/>
                </a:cubicBezTo>
                <a:cubicBezTo>
                  <a:pt x="133" y="172"/>
                  <a:pt x="133" y="172"/>
                  <a:pt x="133" y="172"/>
                </a:cubicBezTo>
                <a:cubicBezTo>
                  <a:pt x="123" y="166"/>
                  <a:pt x="123" y="166"/>
                  <a:pt x="123" y="166"/>
                </a:cubicBezTo>
                <a:cubicBezTo>
                  <a:pt x="121" y="164"/>
                  <a:pt x="121" y="163"/>
                  <a:pt x="121" y="160"/>
                </a:cubicBezTo>
                <a:cubicBezTo>
                  <a:pt x="121" y="153"/>
                  <a:pt x="121" y="153"/>
                  <a:pt x="121" y="153"/>
                </a:cubicBezTo>
                <a:cubicBezTo>
                  <a:pt x="129" y="153"/>
                  <a:pt x="129" y="153"/>
                  <a:pt x="129" y="153"/>
                </a:cubicBezTo>
                <a:cubicBezTo>
                  <a:pt x="129" y="157"/>
                  <a:pt x="129" y="157"/>
                  <a:pt x="129" y="157"/>
                </a:cubicBezTo>
                <a:cubicBezTo>
                  <a:pt x="129" y="160"/>
                  <a:pt x="130" y="160"/>
                  <a:pt x="131" y="161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9" y="172"/>
                  <a:pt x="149" y="180"/>
                  <a:pt x="142" y="180"/>
                </a:cubicBezTo>
                <a:cubicBezTo>
                  <a:pt x="60" y="180"/>
                  <a:pt x="60" y="180"/>
                  <a:pt x="60" y="180"/>
                </a:cubicBezTo>
                <a:cubicBezTo>
                  <a:pt x="53" y="180"/>
                  <a:pt x="53" y="172"/>
                  <a:pt x="57" y="169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2" y="160"/>
                  <a:pt x="73" y="159"/>
                  <a:pt x="73" y="157"/>
                </a:cubicBezTo>
                <a:cubicBezTo>
                  <a:pt x="73" y="153"/>
                  <a:pt x="73" y="153"/>
                  <a:pt x="73" y="153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81" y="160"/>
                  <a:pt x="81" y="162"/>
                  <a:pt x="81" y="162"/>
                </a:cubicBezTo>
                <a:moveTo>
                  <a:pt x="193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1"/>
                  <a:pt x="8" y="141"/>
                  <a:pt x="8" y="141"/>
                </a:cubicBezTo>
                <a:cubicBezTo>
                  <a:pt x="193" y="141"/>
                  <a:pt x="193" y="141"/>
                  <a:pt x="193" y="141"/>
                </a:cubicBezTo>
                <a:lnTo>
                  <a:pt x="193" y="8"/>
                </a:lnTo>
                <a:close/>
                <a:moveTo>
                  <a:pt x="7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8" y="0"/>
                  <a:pt x="202" y="2"/>
                  <a:pt x="202" y="6"/>
                </a:cubicBezTo>
                <a:cubicBezTo>
                  <a:pt x="202" y="143"/>
                  <a:pt x="202" y="143"/>
                  <a:pt x="202" y="143"/>
                </a:cubicBezTo>
                <a:cubicBezTo>
                  <a:pt x="202" y="147"/>
                  <a:pt x="198" y="149"/>
                  <a:pt x="195" y="149"/>
                </a:cubicBezTo>
                <a:cubicBezTo>
                  <a:pt x="7" y="149"/>
                  <a:pt x="7" y="149"/>
                  <a:pt x="7" y="149"/>
                </a:cubicBezTo>
                <a:cubicBezTo>
                  <a:pt x="4" y="149"/>
                  <a:pt x="0" y="147"/>
                  <a:pt x="0" y="143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moveTo>
                  <a:pt x="31" y="102"/>
                </a:moveTo>
                <a:cubicBezTo>
                  <a:pt x="108" y="26"/>
                  <a:pt x="108" y="26"/>
                  <a:pt x="108" y="26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34" y="105"/>
                  <a:pt x="34" y="105"/>
                  <a:pt x="34" y="105"/>
                </a:cubicBezTo>
                <a:lnTo>
                  <a:pt x="31" y="102"/>
                </a:lnTo>
                <a:close/>
                <a:moveTo>
                  <a:pt x="49" y="103"/>
                </a:moveTo>
                <a:cubicBezTo>
                  <a:pt x="83" y="69"/>
                  <a:pt x="83" y="69"/>
                  <a:pt x="83" y="69"/>
                </a:cubicBezTo>
                <a:cubicBezTo>
                  <a:pt x="86" y="72"/>
                  <a:pt x="86" y="72"/>
                  <a:pt x="86" y="72"/>
                </a:cubicBezTo>
                <a:cubicBezTo>
                  <a:pt x="52" y="106"/>
                  <a:pt x="52" y="106"/>
                  <a:pt x="52" y="106"/>
                </a:cubicBezTo>
                <a:lnTo>
                  <a:pt x="49" y="103"/>
                </a:lnTo>
                <a:close/>
                <a:moveTo>
                  <a:pt x="101" y="123"/>
                </a:moveTo>
                <a:cubicBezTo>
                  <a:pt x="105" y="123"/>
                  <a:pt x="108" y="126"/>
                  <a:pt x="108" y="130"/>
                </a:cubicBezTo>
                <a:cubicBezTo>
                  <a:pt x="108" y="134"/>
                  <a:pt x="105" y="137"/>
                  <a:pt x="101" y="137"/>
                </a:cubicBezTo>
                <a:cubicBezTo>
                  <a:pt x="97" y="137"/>
                  <a:pt x="94" y="134"/>
                  <a:pt x="94" y="130"/>
                </a:cubicBezTo>
                <a:cubicBezTo>
                  <a:pt x="94" y="126"/>
                  <a:pt x="97" y="123"/>
                  <a:pt x="101" y="123"/>
                </a:cubicBezTo>
                <a:moveTo>
                  <a:pt x="101" y="127"/>
                </a:moveTo>
                <a:cubicBezTo>
                  <a:pt x="99" y="127"/>
                  <a:pt x="98" y="128"/>
                  <a:pt x="98" y="130"/>
                </a:cubicBezTo>
                <a:cubicBezTo>
                  <a:pt x="98" y="132"/>
                  <a:pt x="99" y="133"/>
                  <a:pt x="101" y="133"/>
                </a:cubicBezTo>
                <a:cubicBezTo>
                  <a:pt x="103" y="133"/>
                  <a:pt x="104" y="132"/>
                  <a:pt x="104" y="130"/>
                </a:cubicBezTo>
                <a:cubicBezTo>
                  <a:pt x="104" y="128"/>
                  <a:pt x="103" y="127"/>
                  <a:pt x="101" y="127"/>
                </a:cubicBezTo>
                <a:moveTo>
                  <a:pt x="174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182" y="116"/>
                  <a:pt x="182" y="116"/>
                  <a:pt x="182" y="116"/>
                </a:cubicBezTo>
                <a:cubicBezTo>
                  <a:pt x="182" y="14"/>
                  <a:pt x="182" y="14"/>
                  <a:pt x="182" y="14"/>
                </a:cubicBezTo>
                <a:cubicBezTo>
                  <a:pt x="186" y="14"/>
                  <a:pt x="186" y="14"/>
                  <a:pt x="186" y="14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6" y="14"/>
                  <a:pt x="16" y="14"/>
                  <a:pt x="16" y="14"/>
                </a:cubicBezTo>
                <a:cubicBezTo>
                  <a:pt x="174" y="14"/>
                  <a:pt x="174" y="14"/>
                  <a:pt x="174" y="14"/>
                </a:cubicBezTo>
                <a:lnTo>
                  <a:pt x="174" y="1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333333"/>
              </a:solidFill>
            </a:endParaRPr>
          </a:p>
        </p:txBody>
      </p:sp>
      <p:sp>
        <p:nvSpPr>
          <p:cNvPr id="112" name="AutoShape 9">
            <a:extLst>
              <a:ext uri="{FF2B5EF4-FFF2-40B4-BE49-F238E27FC236}">
                <a16:creationId xmlns:a16="http://schemas.microsoft.com/office/drawing/2014/main" id="{36934C49-23C5-ACCA-0EF9-5CDF920B4A2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-44807" y="3564575"/>
            <a:ext cx="1828802" cy="1112030"/>
          </a:xfrm>
          <a:prstGeom prst="homePlate">
            <a:avLst>
              <a:gd name="adj" fmla="val 33333"/>
            </a:avLst>
          </a:prstGeom>
          <a:solidFill>
            <a:schemeClr val="bg1"/>
          </a:solidFill>
          <a:ln w="19050">
            <a:solidFill>
              <a:srgbClr val="4C73B9"/>
            </a:solidFill>
            <a:miter lim="800000"/>
            <a:headEnd/>
            <a:tailEnd/>
          </a:ln>
        </p:spPr>
        <p:txBody>
          <a:bodyPr vert="eaVert" wrap="none" lIns="45720" rIns="45720" anchor="ctr"/>
          <a:lstStyle/>
          <a:p>
            <a:pPr algn="ctr" eaLnBrk="0" hangingPunct="0">
              <a:spcBef>
                <a:spcPct val="30000"/>
              </a:spcBef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8858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EEB74-D919-2ACB-79F6-D53C237E5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AE178F-8BD4-3ED1-3308-BB43A47E09C3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1582400" cy="35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200" dirty="0">
                <a:solidFill>
                  <a:srgbClr val="333333"/>
                </a:solidFill>
              </a:rPr>
              <a:t>2. Professional Experience – 3) Startup Experience</a:t>
            </a:r>
            <a:endParaRPr lang="en-US" sz="1200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AFC73DE-CD0B-0308-3D8C-36BE6C93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180" y="1319287"/>
            <a:ext cx="4388182" cy="702853"/>
          </a:xfrm>
          <a:prstGeom prst="rect">
            <a:avLst/>
          </a:prstGeom>
          <a:noFill/>
          <a:ln w="9525" cap="flat" cmpd="sng" algn="ctr">
            <a:solidFill>
              <a:srgbClr val="0030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503738" tIns="71963" rIns="71963" bIns="71963" anchor="ctr"/>
          <a:lstStyle/>
          <a:p>
            <a:pPr>
              <a:spcBef>
                <a:spcPct val="20000"/>
              </a:spcBef>
              <a:buSzPct val="75000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Performed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data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analysis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to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extract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actionable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operational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insights</a:t>
            </a:r>
            <a:endParaRPr lang="en-GB" alt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EYInterstate Light" panose="02000506000000020004" pitchFamily="2" charset="0"/>
            </a:endParaRPr>
          </a:p>
        </p:txBody>
      </p:sp>
      <p:sp>
        <p:nvSpPr>
          <p:cNvPr id="30" name="Oval 70">
            <a:extLst>
              <a:ext uri="{FF2B5EF4-FFF2-40B4-BE49-F238E27FC236}">
                <a16:creationId xmlns:a16="http://schemas.microsoft.com/office/drawing/2014/main" id="{FD91D85B-0C77-D373-861F-34CEC128B3E9}"/>
              </a:ext>
            </a:extLst>
          </p:cNvPr>
          <p:cNvSpPr/>
          <p:nvPr/>
        </p:nvSpPr>
        <p:spPr>
          <a:xfrm>
            <a:off x="2136059" y="1283817"/>
            <a:ext cx="757340" cy="757340"/>
          </a:xfrm>
          <a:prstGeom prst="ellipse">
            <a:avLst/>
          </a:prstGeom>
          <a:solidFill>
            <a:srgbClr val="003081"/>
          </a:solidFill>
          <a:ln w="9525" cap="flat" cmpd="sng" algn="ctr">
            <a:solidFill>
              <a:srgbClr val="2E2E3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1" tIns="35981" rIns="35981" bIns="35981" rtlCol="0" anchor="ctr" anchorCtr="0"/>
          <a:lstStyle/>
          <a:p>
            <a:pPr algn="ctr"/>
            <a:endParaRPr lang="en-GB" sz="1099" dirty="0" err="1">
              <a:solidFill>
                <a:schemeClr val="bg1"/>
              </a:solidFill>
              <a:latin typeface="EYInterstate Light" panose="02000506000000020004" pitchFamily="2" charset="0"/>
              <a:sym typeface="EYInterstate Light" panose="02000506000000020004" pitchFamily="2" charset="0"/>
            </a:endParaRP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0596072C-16F1-B86B-CDE4-0D90912C27C5}"/>
              </a:ext>
            </a:extLst>
          </p:cNvPr>
          <p:cNvSpPr/>
          <p:nvPr/>
        </p:nvSpPr>
        <p:spPr>
          <a:xfrm>
            <a:off x="2174720" y="1322478"/>
            <a:ext cx="680017" cy="680017"/>
          </a:xfrm>
          <a:prstGeom prst="ellips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399" dirty="0">
              <a:solidFill>
                <a:schemeClr val="bg1"/>
              </a:solidFill>
              <a:latin typeface="EYInterstate Light" panose="02000506000000020004" pitchFamily="2" charset="0"/>
              <a:sym typeface="EYInterstate Light" panose="02000506000000020004" pitchFamily="2" charset="0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0F263C6-1A30-9217-E607-ECD4BCFD6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180" y="5417203"/>
            <a:ext cx="4388182" cy="702853"/>
          </a:xfrm>
          <a:prstGeom prst="rect">
            <a:avLst/>
          </a:prstGeom>
          <a:noFill/>
          <a:ln w="12700" cap="flat" cmpd="sng" algn="ctr">
            <a:solidFill>
              <a:srgbClr val="0030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503738" tIns="71963" rIns="71963" bIns="71963" anchor="ctr"/>
          <a:lstStyle/>
          <a:p>
            <a:pPr>
              <a:spcBef>
                <a:spcPct val="20000"/>
              </a:spcBef>
              <a:buSzPct val="75000"/>
            </a:pPr>
            <a:r>
              <a:rPr lang="en-GB" alt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Supervised workforce management practices, maintaining productivity and fostering operational excellence</a:t>
            </a:r>
            <a:endParaRPr lang="en-GB" altLang="de-DE" sz="1400" b="1" dirty="0">
              <a:latin typeface="Times New Roman" panose="02020603050405020304" pitchFamily="18" charset="0"/>
              <a:cs typeface="Times New Roman" panose="02020603050405020304" pitchFamily="18" charset="0"/>
              <a:sym typeface="EYInterstate Light" panose="02000506000000020004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75C16C-DCB2-EBA9-3D32-08B279A1CA1E}"/>
              </a:ext>
            </a:extLst>
          </p:cNvPr>
          <p:cNvGrpSpPr/>
          <p:nvPr/>
        </p:nvGrpSpPr>
        <p:grpSpPr>
          <a:xfrm>
            <a:off x="2136059" y="5398187"/>
            <a:ext cx="757340" cy="757340"/>
            <a:chOff x="2137172" y="5399213"/>
            <a:chExt cx="757734" cy="757734"/>
          </a:xfrm>
        </p:grpSpPr>
        <p:sp>
          <p:nvSpPr>
            <p:cNvPr id="38" name="Oval 70">
              <a:extLst>
                <a:ext uri="{FF2B5EF4-FFF2-40B4-BE49-F238E27FC236}">
                  <a16:creationId xmlns:a16="http://schemas.microsoft.com/office/drawing/2014/main" id="{7C7ECDA7-53D9-01AD-6562-7E3CE9A7813F}"/>
                </a:ext>
              </a:extLst>
            </p:cNvPr>
            <p:cNvSpPr/>
            <p:nvPr/>
          </p:nvSpPr>
          <p:spPr>
            <a:xfrm>
              <a:off x="2137172" y="5399213"/>
              <a:ext cx="757734" cy="757734"/>
            </a:xfrm>
            <a:prstGeom prst="ellipse">
              <a:avLst/>
            </a:prstGeom>
            <a:solidFill>
              <a:srgbClr val="0030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 anchorCtr="0"/>
            <a:lstStyle/>
            <a:p>
              <a:pPr algn="ctr"/>
              <a:endParaRPr lang="en-GB" sz="1099" dirty="0" err="1">
                <a:solidFill>
                  <a:schemeClr val="bg1"/>
                </a:solidFill>
                <a:latin typeface="EYInterstate Light" panose="02000506000000020004" pitchFamily="2" charset="0"/>
                <a:sym typeface="EYInterstate Light" panose="02000506000000020004" pitchFamily="2" charset="0"/>
              </a:endParaRP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90E3D2EF-A092-D3F8-5886-3B2B816236AB}"/>
                </a:ext>
              </a:extLst>
            </p:cNvPr>
            <p:cNvSpPr/>
            <p:nvPr/>
          </p:nvSpPr>
          <p:spPr>
            <a:xfrm>
              <a:off x="2175853" y="5437892"/>
              <a:ext cx="680371" cy="680371"/>
            </a:xfrm>
            <a:prstGeom prst="ellips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GB" sz="1399" dirty="0">
                <a:solidFill>
                  <a:schemeClr val="bg1"/>
                </a:solidFill>
                <a:latin typeface="EYInterstate Light" panose="02000506000000020004" pitchFamily="2" charset="0"/>
                <a:sym typeface="EYInterstate Light" panose="02000506000000020004" pitchFamily="2" charset="0"/>
              </a:endParaRPr>
            </a:p>
          </p:txBody>
        </p:sp>
      </p:grpSp>
      <p:sp>
        <p:nvSpPr>
          <p:cNvPr id="20" name="Rectangle 15">
            <a:extLst>
              <a:ext uri="{FF2B5EF4-FFF2-40B4-BE49-F238E27FC236}">
                <a16:creationId xmlns:a16="http://schemas.microsoft.com/office/drawing/2014/main" id="{8F409FE6-F706-6834-38CB-9CEA8039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180" y="3369890"/>
            <a:ext cx="4388182" cy="702853"/>
          </a:xfrm>
          <a:prstGeom prst="rect">
            <a:avLst/>
          </a:prstGeom>
          <a:noFill/>
          <a:ln w="9525" cap="flat" cmpd="sng" algn="ctr">
            <a:solidFill>
              <a:srgbClr val="0030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503738" tIns="71963" rIns="71963" bIns="71963" anchor="ctr"/>
          <a:lstStyle/>
          <a:p>
            <a:pPr>
              <a:spcBef>
                <a:spcPct val="20000"/>
              </a:spcBef>
              <a:buSzPct val="75000"/>
            </a:pPr>
            <a:r>
              <a:rPr lang="en-GB" alt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Streamlined battery replacement processes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60129D-988F-160D-6C1E-B78978F74BFC}"/>
              </a:ext>
            </a:extLst>
          </p:cNvPr>
          <p:cNvGrpSpPr/>
          <p:nvPr/>
        </p:nvGrpSpPr>
        <p:grpSpPr>
          <a:xfrm>
            <a:off x="2136059" y="3341001"/>
            <a:ext cx="757340" cy="757340"/>
            <a:chOff x="2137172" y="2929305"/>
            <a:chExt cx="757734" cy="757734"/>
          </a:xfrm>
        </p:grpSpPr>
        <p:sp>
          <p:nvSpPr>
            <p:cNvPr id="47" name="Oval 70">
              <a:extLst>
                <a:ext uri="{FF2B5EF4-FFF2-40B4-BE49-F238E27FC236}">
                  <a16:creationId xmlns:a16="http://schemas.microsoft.com/office/drawing/2014/main" id="{7E761118-1DE9-A6B2-47B6-7BEF23D4E89C}"/>
                </a:ext>
              </a:extLst>
            </p:cNvPr>
            <p:cNvSpPr/>
            <p:nvPr/>
          </p:nvSpPr>
          <p:spPr>
            <a:xfrm>
              <a:off x="2137172" y="2929305"/>
              <a:ext cx="757734" cy="757734"/>
            </a:xfrm>
            <a:prstGeom prst="ellipse">
              <a:avLst/>
            </a:prstGeom>
            <a:solidFill>
              <a:srgbClr val="2E2E3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 anchorCtr="0"/>
            <a:lstStyle/>
            <a:p>
              <a:pPr algn="ctr"/>
              <a:endParaRPr lang="en-GB" sz="1099" dirty="0" err="1">
                <a:solidFill>
                  <a:schemeClr val="bg1"/>
                </a:solidFill>
                <a:latin typeface="EYInterstate Light" panose="02000506000000020004" pitchFamily="2" charset="0"/>
                <a:sym typeface="EYInterstate Light" panose="02000506000000020004" pitchFamily="2" charset="0"/>
              </a:endParaRPr>
            </a:p>
          </p:txBody>
        </p:sp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F4CC7B86-5632-3C75-9B5B-17B1ADA20611}"/>
                </a:ext>
              </a:extLst>
            </p:cNvPr>
            <p:cNvSpPr/>
            <p:nvPr/>
          </p:nvSpPr>
          <p:spPr>
            <a:xfrm>
              <a:off x="2175853" y="2967986"/>
              <a:ext cx="680371" cy="680371"/>
            </a:xfrm>
            <a:prstGeom prst="ellipse">
              <a:avLst/>
            </a:prstGeom>
            <a:solidFill>
              <a:srgbClr val="00308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GB" sz="1399" dirty="0">
                <a:solidFill>
                  <a:schemeClr val="bg1"/>
                </a:solidFill>
                <a:latin typeface="EYInterstate Light" panose="02000506000000020004" pitchFamily="2" charset="0"/>
                <a:sym typeface="EYInterstate Light" panose="02000506000000020004" pitchFamily="2" charset="0"/>
              </a:endParaRPr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F0708A86-5354-4F6B-99E5-9ED0BD84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180" y="4395192"/>
            <a:ext cx="4388182" cy="702853"/>
          </a:xfrm>
          <a:prstGeom prst="rect">
            <a:avLst/>
          </a:prstGeom>
          <a:noFill/>
          <a:ln w="9525" cap="flat" cmpd="sng" algn="ctr">
            <a:solidFill>
              <a:srgbClr val="0030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503738" tIns="71963" rIns="71963" bIns="71963" anchor="ctr"/>
          <a:lstStyle/>
          <a:p>
            <a:pPr>
              <a:spcBef>
                <a:spcPct val="20000"/>
              </a:spcBef>
              <a:buSzPct val="75000"/>
            </a:pPr>
            <a:r>
              <a:rPr lang="en-GB" alt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Managed communications with subcontractors, ensuring alignment with quality standards and project goals</a:t>
            </a:r>
            <a:endParaRPr lang="en-GB" altLang="de-DE" sz="1400" b="1" dirty="0">
              <a:latin typeface="Times New Roman" panose="02020603050405020304" pitchFamily="18" charset="0"/>
              <a:cs typeface="Times New Roman" panose="02020603050405020304" pitchFamily="18" charset="0"/>
              <a:sym typeface="EYInterstate Light" panose="02000506000000020004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1775E2-D3C4-20BA-EDB2-46E786DDB083}"/>
              </a:ext>
            </a:extLst>
          </p:cNvPr>
          <p:cNvGrpSpPr/>
          <p:nvPr/>
        </p:nvGrpSpPr>
        <p:grpSpPr>
          <a:xfrm>
            <a:off x="2136059" y="4369593"/>
            <a:ext cx="757340" cy="757340"/>
            <a:chOff x="2137172" y="3752608"/>
            <a:chExt cx="757734" cy="757734"/>
          </a:xfrm>
        </p:grpSpPr>
        <p:sp>
          <p:nvSpPr>
            <p:cNvPr id="51" name="Oval 70">
              <a:extLst>
                <a:ext uri="{FF2B5EF4-FFF2-40B4-BE49-F238E27FC236}">
                  <a16:creationId xmlns:a16="http://schemas.microsoft.com/office/drawing/2014/main" id="{B41EDF85-C8FA-121D-3091-39D946D9E56D}"/>
                </a:ext>
              </a:extLst>
            </p:cNvPr>
            <p:cNvSpPr/>
            <p:nvPr/>
          </p:nvSpPr>
          <p:spPr>
            <a:xfrm>
              <a:off x="2137172" y="3752608"/>
              <a:ext cx="757734" cy="757734"/>
            </a:xfrm>
            <a:prstGeom prst="ellipse">
              <a:avLst/>
            </a:prstGeom>
            <a:solidFill>
              <a:srgbClr val="0030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 anchorCtr="0"/>
            <a:lstStyle/>
            <a:p>
              <a:pPr algn="ctr"/>
              <a:endParaRPr lang="en-GB" sz="1099" dirty="0" err="1">
                <a:solidFill>
                  <a:schemeClr val="bg1"/>
                </a:solidFill>
                <a:latin typeface="EYInterstate Light" panose="02000506000000020004" pitchFamily="2" charset="0"/>
                <a:sym typeface="EYInterstate Light" panose="02000506000000020004" pitchFamily="2" charset="0"/>
              </a:endParaRPr>
            </a:p>
          </p:txBody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D0DD8D25-008A-EB8C-4791-535EAC12B810}"/>
                </a:ext>
              </a:extLst>
            </p:cNvPr>
            <p:cNvSpPr/>
            <p:nvPr/>
          </p:nvSpPr>
          <p:spPr>
            <a:xfrm>
              <a:off x="2175853" y="3791289"/>
              <a:ext cx="680371" cy="680371"/>
            </a:xfrm>
            <a:prstGeom prst="ellips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GB" sz="1399" dirty="0">
                <a:solidFill>
                  <a:schemeClr val="bg1"/>
                </a:solidFill>
                <a:latin typeface="EYInterstate Light" panose="02000506000000020004" pitchFamily="2" charset="0"/>
                <a:sym typeface="EYInterstate Light" panose="02000506000000020004" pitchFamily="2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AA5AD1-0A20-1CAD-97E4-95DE99EA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180" y="2344589"/>
            <a:ext cx="4388182" cy="702853"/>
          </a:xfrm>
          <a:prstGeom prst="rect">
            <a:avLst/>
          </a:prstGeom>
          <a:noFill/>
          <a:ln w="9525" cap="flat" cmpd="sng" algn="ctr">
            <a:solidFill>
              <a:srgbClr val="0030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503738" tIns="71963" rIns="71963" bIns="71963" anchor="ctr"/>
          <a:lstStyle/>
          <a:p>
            <a:pPr>
              <a:spcBef>
                <a:spcPct val="20000"/>
              </a:spcBef>
              <a:buSzPct val="75000"/>
            </a:pPr>
            <a:r>
              <a:rPr lang="en-US" alt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Led and oversaw business operations</a:t>
            </a:r>
            <a:endParaRPr lang="en-GB" alt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EYInterstate Light" panose="02000506000000020004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7748CA7-5955-C390-E4C0-27197959029E}"/>
              </a:ext>
            </a:extLst>
          </p:cNvPr>
          <p:cNvGrpSpPr/>
          <p:nvPr/>
        </p:nvGrpSpPr>
        <p:grpSpPr>
          <a:xfrm>
            <a:off x="2136059" y="2312409"/>
            <a:ext cx="757340" cy="757340"/>
            <a:chOff x="2137172" y="2106002"/>
            <a:chExt cx="757734" cy="757734"/>
          </a:xfrm>
        </p:grpSpPr>
        <p:sp>
          <p:nvSpPr>
            <p:cNvPr id="55" name="Oval 70">
              <a:extLst>
                <a:ext uri="{FF2B5EF4-FFF2-40B4-BE49-F238E27FC236}">
                  <a16:creationId xmlns:a16="http://schemas.microsoft.com/office/drawing/2014/main" id="{E7DEAD50-38BC-7B13-295C-0FFCCDD744DC}"/>
                </a:ext>
              </a:extLst>
            </p:cNvPr>
            <p:cNvSpPr/>
            <p:nvPr/>
          </p:nvSpPr>
          <p:spPr>
            <a:xfrm>
              <a:off x="2137172" y="2106002"/>
              <a:ext cx="757734" cy="757734"/>
            </a:xfrm>
            <a:prstGeom prst="ellipse">
              <a:avLst/>
            </a:prstGeom>
            <a:solidFill>
              <a:srgbClr val="0030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 anchorCtr="0"/>
            <a:lstStyle/>
            <a:p>
              <a:pPr algn="ctr"/>
              <a:endParaRPr lang="en-GB" sz="1099" dirty="0" err="1">
                <a:solidFill>
                  <a:schemeClr val="bg1"/>
                </a:solidFill>
                <a:latin typeface="EYInterstate Light" panose="02000506000000020004" pitchFamily="2" charset="0"/>
                <a:sym typeface="EYInterstate Light" panose="02000506000000020004" pitchFamily="2" charset="0"/>
              </a:endParaRPr>
            </a:p>
          </p:txBody>
        </p:sp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C261C1CA-084C-F193-987F-83F37D2F8DA8}"/>
                </a:ext>
              </a:extLst>
            </p:cNvPr>
            <p:cNvSpPr/>
            <p:nvPr/>
          </p:nvSpPr>
          <p:spPr>
            <a:xfrm>
              <a:off x="2175853" y="2144683"/>
              <a:ext cx="680371" cy="680371"/>
            </a:xfrm>
            <a:prstGeom prst="ellips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GB" sz="1399" dirty="0">
                <a:solidFill>
                  <a:schemeClr val="bg1"/>
                </a:solidFill>
                <a:latin typeface="EYInterstate Light" panose="02000506000000020004" pitchFamily="2" charset="0"/>
                <a:sym typeface="EYInterstate Light" panose="02000506000000020004" pitchFamily="2" charset="0"/>
              </a:endParaRPr>
            </a:p>
          </p:txBody>
        </p:sp>
      </p:grpSp>
      <p:sp>
        <p:nvSpPr>
          <p:cNvPr id="58" name="Freihandform 4">
            <a:extLst>
              <a:ext uri="{FF2B5EF4-FFF2-40B4-BE49-F238E27FC236}">
                <a16:creationId xmlns:a16="http://schemas.microsoft.com/office/drawing/2014/main" id="{DEF4FF89-1F41-77CA-5738-679FBD9AD983}"/>
              </a:ext>
            </a:extLst>
          </p:cNvPr>
          <p:cNvSpPr/>
          <p:nvPr/>
        </p:nvSpPr>
        <p:spPr>
          <a:xfrm>
            <a:off x="609602" y="2104047"/>
            <a:ext cx="1367685" cy="3295675"/>
          </a:xfrm>
          <a:custGeom>
            <a:avLst/>
            <a:gdLst>
              <a:gd name="connsiteX0" fmla="*/ 0 w 7155402"/>
              <a:gd name="connsiteY0" fmla="*/ 0 h 4314547"/>
              <a:gd name="connsiteX1" fmla="*/ 6747030 w 7155402"/>
              <a:gd name="connsiteY1" fmla="*/ 0 h 4314547"/>
              <a:gd name="connsiteX2" fmla="*/ 7155402 w 7155402"/>
              <a:gd name="connsiteY2" fmla="*/ 2148396 h 4314547"/>
              <a:gd name="connsiteX3" fmla="*/ 6720397 w 7155402"/>
              <a:gd name="connsiteY3" fmla="*/ 4314547 h 4314547"/>
              <a:gd name="connsiteX4" fmla="*/ 8878 w 7155402"/>
              <a:gd name="connsiteY4" fmla="*/ 4314547 h 4314547"/>
              <a:gd name="connsiteX0" fmla="*/ 0 w 7155402"/>
              <a:gd name="connsiteY0" fmla="*/ 0 h 4314547"/>
              <a:gd name="connsiteX1" fmla="*/ 6721621 w 7155402"/>
              <a:gd name="connsiteY1" fmla="*/ 0 h 4314547"/>
              <a:gd name="connsiteX2" fmla="*/ 7155402 w 7155402"/>
              <a:gd name="connsiteY2" fmla="*/ 2148396 h 4314547"/>
              <a:gd name="connsiteX3" fmla="*/ 6720397 w 7155402"/>
              <a:gd name="connsiteY3" fmla="*/ 4314547 h 4314547"/>
              <a:gd name="connsiteX4" fmla="*/ 8878 w 7155402"/>
              <a:gd name="connsiteY4" fmla="*/ 4314547 h 4314547"/>
              <a:gd name="connsiteX0" fmla="*/ 0 w 10139234"/>
              <a:gd name="connsiteY0" fmla="*/ 0 h 4314547"/>
              <a:gd name="connsiteX1" fmla="*/ 6721621 w 10139234"/>
              <a:gd name="connsiteY1" fmla="*/ 0 h 4314547"/>
              <a:gd name="connsiteX2" fmla="*/ 10139234 w 10139234"/>
              <a:gd name="connsiteY2" fmla="*/ 2173487 h 4314547"/>
              <a:gd name="connsiteX3" fmla="*/ 6720397 w 10139234"/>
              <a:gd name="connsiteY3" fmla="*/ 4314547 h 4314547"/>
              <a:gd name="connsiteX4" fmla="*/ 8878 w 10139234"/>
              <a:gd name="connsiteY4" fmla="*/ 4314547 h 431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9234" h="4314547">
                <a:moveTo>
                  <a:pt x="0" y="0"/>
                </a:moveTo>
                <a:lnTo>
                  <a:pt x="6721621" y="0"/>
                </a:lnTo>
                <a:lnTo>
                  <a:pt x="10139234" y="2173487"/>
                </a:lnTo>
                <a:lnTo>
                  <a:pt x="6720397" y="4314547"/>
                </a:lnTo>
                <a:lnTo>
                  <a:pt x="8878" y="4314547"/>
                </a:lnTo>
              </a:path>
            </a:pathLst>
          </a:custGeom>
          <a:solidFill>
            <a:srgbClr val="4C73B9"/>
          </a:solidFill>
          <a:ln w="9525" cap="flat" cmpd="sng" algn="ctr">
            <a:solidFill>
              <a:srgbClr val="C4C4C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eaLnBrk="0" hangingPunct="0">
              <a:spcBef>
                <a:spcPct val="30000"/>
              </a:spcBef>
              <a:buSzPct val="75000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Driving Operational Excellence and Strategic Business</a:t>
            </a:r>
            <a:b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</a:b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rPr>
              <a:t>Growth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A09846-89D5-9A8C-5093-62DCE46955C0}"/>
              </a:ext>
            </a:extLst>
          </p:cNvPr>
          <p:cNvGrpSpPr/>
          <p:nvPr/>
        </p:nvGrpSpPr>
        <p:grpSpPr>
          <a:xfrm>
            <a:off x="7033924" y="1329338"/>
            <a:ext cx="291274" cy="4755119"/>
            <a:chOff x="7953889" y="1328244"/>
            <a:chExt cx="291426" cy="47575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307536-6477-CA0D-9C5D-251BECA45A32}"/>
                </a:ext>
              </a:extLst>
            </p:cNvPr>
            <p:cNvCxnSpPr>
              <a:cxnSpLocks/>
            </p:cNvCxnSpPr>
            <p:nvPr/>
          </p:nvCxnSpPr>
          <p:spPr>
            <a:xfrm>
              <a:off x="8099602" y="1328244"/>
              <a:ext cx="0" cy="4757596"/>
            </a:xfrm>
            <a:prstGeom prst="line">
              <a:avLst/>
            </a:prstGeom>
            <a:ln w="9525" cap="flat" cmpd="sng" algn="ctr">
              <a:solidFill>
                <a:srgbClr val="001A4D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55D29-0465-C531-E633-8384C07951BB}"/>
                </a:ext>
              </a:extLst>
            </p:cNvPr>
            <p:cNvGrpSpPr/>
            <p:nvPr/>
          </p:nvGrpSpPr>
          <p:grpSpPr>
            <a:xfrm>
              <a:off x="7953889" y="3561329"/>
              <a:ext cx="291426" cy="291426"/>
              <a:chOff x="3744687" y="2420095"/>
              <a:chExt cx="291578" cy="29157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B26410-2AAA-6022-5E55-74994920CB81}"/>
                  </a:ext>
                </a:extLst>
              </p:cNvPr>
              <p:cNvSpPr/>
              <p:nvPr/>
            </p:nvSpPr>
            <p:spPr>
              <a:xfrm>
                <a:off x="3744687" y="2420095"/>
                <a:ext cx="291578" cy="291578"/>
              </a:xfrm>
              <a:prstGeom prst="ellipse">
                <a:avLst/>
              </a:prstGeom>
              <a:solidFill>
                <a:srgbClr val="00206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62" tIns="35962" rIns="35962" bIns="35962" rtlCol="0" anchor="ctr" anchorCtr="0"/>
              <a:lstStyle/>
              <a:p>
                <a:pPr algn="ctr"/>
                <a:endParaRPr lang="en-US" sz="1098" dirty="0" err="1">
                  <a:solidFill>
                    <a:schemeClr val="bg1"/>
                  </a:solidFill>
                  <a:latin typeface="EYInterstate Light" panose="02000506000000020004" pitchFamily="2" charset="0"/>
                  <a:sym typeface="EYInterstate Light" panose="02000506000000020004" pitchFamily="2" charset="0"/>
                </a:endParaRPr>
              </a:p>
            </p:txBody>
          </p:sp>
          <p:sp>
            <p:nvSpPr>
              <p:cNvPr id="63" name="Graphic 16">
                <a:extLst>
                  <a:ext uri="{FF2B5EF4-FFF2-40B4-BE49-F238E27FC236}">
                    <a16:creationId xmlns:a16="http://schemas.microsoft.com/office/drawing/2014/main" id="{579C9D81-9291-3F20-F9E4-E450DED2D72A}"/>
                  </a:ext>
                </a:extLst>
              </p:cNvPr>
              <p:cNvSpPr/>
              <p:nvPr/>
            </p:nvSpPr>
            <p:spPr>
              <a:xfrm rot="5400000" flipV="1">
                <a:off x="3807346" y="2510628"/>
                <a:ext cx="209122" cy="110512"/>
              </a:xfrm>
              <a:custGeom>
                <a:avLst/>
                <a:gdLst>
                  <a:gd name="connsiteX0" fmla="*/ 1158798 w 1171575"/>
                  <a:gd name="connsiteY0" fmla="*/ 26903 h 619125"/>
                  <a:gd name="connsiteX1" fmla="*/ 1158798 w 1171575"/>
                  <a:gd name="connsiteY1" fmla="*/ 26903 h 619125"/>
                  <a:gd name="connsiteX2" fmla="*/ 1049356 w 1171575"/>
                  <a:gd name="connsiteY2" fmla="*/ 18807 h 619125"/>
                  <a:gd name="connsiteX3" fmla="*/ 588822 w 1171575"/>
                  <a:gd name="connsiteY3" fmla="*/ 416285 h 619125"/>
                  <a:gd name="connsiteX4" fmla="*/ 128193 w 1171575"/>
                  <a:gd name="connsiteY4" fmla="*/ 18902 h 619125"/>
                  <a:gd name="connsiteX5" fmla="*/ 18846 w 1171575"/>
                  <a:gd name="connsiteY5" fmla="*/ 26903 h 619125"/>
                  <a:gd name="connsiteX6" fmla="*/ 26942 w 1171575"/>
                  <a:gd name="connsiteY6" fmla="*/ 136345 h 619125"/>
                  <a:gd name="connsiteX7" fmla="*/ 588917 w 1171575"/>
                  <a:gd name="connsiteY7" fmla="*/ 621168 h 619125"/>
                  <a:gd name="connsiteX8" fmla="*/ 1150892 w 1171575"/>
                  <a:gd name="connsiteY8" fmla="*/ 136345 h 619125"/>
                  <a:gd name="connsiteX9" fmla="*/ 1158798 w 1171575"/>
                  <a:gd name="connsiteY9" fmla="*/ 26903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1575" h="619125">
                    <a:moveTo>
                      <a:pt x="1158798" y="26903"/>
                    </a:moveTo>
                    <a:lnTo>
                      <a:pt x="1158798" y="26903"/>
                    </a:lnTo>
                    <a:cubicBezTo>
                      <a:pt x="1130794" y="-5577"/>
                      <a:pt x="1081836" y="-9101"/>
                      <a:pt x="1049356" y="18807"/>
                    </a:cubicBezTo>
                    <a:lnTo>
                      <a:pt x="588822" y="416285"/>
                    </a:lnTo>
                    <a:lnTo>
                      <a:pt x="128193" y="18902"/>
                    </a:lnTo>
                    <a:cubicBezTo>
                      <a:pt x="95808" y="-9101"/>
                      <a:pt x="46849" y="-5482"/>
                      <a:pt x="18846" y="26903"/>
                    </a:cubicBezTo>
                    <a:cubicBezTo>
                      <a:pt x="-9158" y="59383"/>
                      <a:pt x="-5538" y="108342"/>
                      <a:pt x="26942" y="136345"/>
                    </a:cubicBezTo>
                    <a:lnTo>
                      <a:pt x="588917" y="621168"/>
                    </a:lnTo>
                    <a:lnTo>
                      <a:pt x="1150892" y="136345"/>
                    </a:lnTo>
                    <a:cubicBezTo>
                      <a:pt x="1183182" y="108342"/>
                      <a:pt x="1186801" y="59383"/>
                      <a:pt x="1158798" y="269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98" dirty="0">
                  <a:latin typeface="EYInterstate Light" panose="02000506000000020004" pitchFamily="2" charset="0"/>
                  <a:sym typeface="EYInterstate Light" panose="02000506000000020004" pitchFamily="2" charset="0"/>
                </a:endParaRPr>
              </a:p>
            </p:txBody>
          </p:sp>
        </p:grpSp>
      </p:grpSp>
      <p:sp>
        <p:nvSpPr>
          <p:cNvPr id="67" name="Title 66">
            <a:extLst>
              <a:ext uri="{FF2B5EF4-FFF2-40B4-BE49-F238E27FC236}">
                <a16:creationId xmlns:a16="http://schemas.microsoft.com/office/drawing/2014/main" id="{9162516D-E883-9520-B5F3-3B4F1AE4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Operations and Battery Replacement Operations Manager</a:t>
            </a:r>
          </a:p>
        </p:txBody>
      </p:sp>
      <p:sp>
        <p:nvSpPr>
          <p:cNvPr id="74" name="Process 73">
            <a:extLst>
              <a:ext uri="{FF2B5EF4-FFF2-40B4-BE49-F238E27FC236}">
                <a16:creationId xmlns:a16="http://schemas.microsoft.com/office/drawing/2014/main" id="{112A6AD0-6754-98B9-520F-C30C55928E1E}"/>
              </a:ext>
            </a:extLst>
          </p:cNvPr>
          <p:cNvSpPr/>
          <p:nvPr/>
        </p:nvSpPr>
        <p:spPr>
          <a:xfrm>
            <a:off x="7483760" y="1316156"/>
            <a:ext cx="4389120" cy="702853"/>
          </a:xfrm>
          <a:prstGeom prst="flowChart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usability and drove profitability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:a16="http://schemas.microsoft.com/office/drawing/2014/main" id="{F8085323-446D-85D1-9905-D8541D7CACB5}"/>
              </a:ext>
            </a:extLst>
          </p:cNvPr>
          <p:cNvSpPr>
            <a:spLocks noEditPoints="1"/>
          </p:cNvSpPr>
          <p:nvPr/>
        </p:nvSpPr>
        <p:spPr bwMode="auto">
          <a:xfrm>
            <a:off x="2284946" y="3488669"/>
            <a:ext cx="459566" cy="462004"/>
          </a:xfrm>
          <a:custGeom>
            <a:avLst/>
            <a:gdLst>
              <a:gd name="T0" fmla="*/ 233 w 242"/>
              <a:gd name="T1" fmla="*/ 74 h 243"/>
              <a:gd name="T2" fmla="*/ 207 w 242"/>
              <a:gd name="T3" fmla="*/ 36 h 243"/>
              <a:gd name="T4" fmla="*/ 168 w 242"/>
              <a:gd name="T5" fmla="*/ 10 h 243"/>
              <a:gd name="T6" fmla="*/ 121 w 242"/>
              <a:gd name="T7" fmla="*/ 0 h 243"/>
              <a:gd name="T8" fmla="*/ 74 w 242"/>
              <a:gd name="T9" fmla="*/ 10 h 243"/>
              <a:gd name="T10" fmla="*/ 35 w 242"/>
              <a:gd name="T11" fmla="*/ 36 h 243"/>
              <a:gd name="T12" fmla="*/ 9 w 242"/>
              <a:gd name="T13" fmla="*/ 74 h 243"/>
              <a:gd name="T14" fmla="*/ 0 w 242"/>
              <a:gd name="T15" fmla="*/ 122 h 243"/>
              <a:gd name="T16" fmla="*/ 9 w 242"/>
              <a:gd name="T17" fmla="*/ 169 h 243"/>
              <a:gd name="T18" fmla="*/ 35 w 242"/>
              <a:gd name="T19" fmla="*/ 207 h 243"/>
              <a:gd name="T20" fmla="*/ 74 w 242"/>
              <a:gd name="T21" fmla="*/ 233 h 243"/>
              <a:gd name="T22" fmla="*/ 121 w 242"/>
              <a:gd name="T23" fmla="*/ 243 h 243"/>
              <a:gd name="T24" fmla="*/ 168 w 242"/>
              <a:gd name="T25" fmla="*/ 233 h 243"/>
              <a:gd name="T26" fmla="*/ 207 w 242"/>
              <a:gd name="T27" fmla="*/ 207 h 243"/>
              <a:gd name="T28" fmla="*/ 233 w 242"/>
              <a:gd name="T29" fmla="*/ 169 h 243"/>
              <a:gd name="T30" fmla="*/ 242 w 242"/>
              <a:gd name="T31" fmla="*/ 122 h 243"/>
              <a:gd name="T32" fmla="*/ 233 w 242"/>
              <a:gd name="T33" fmla="*/ 74 h 243"/>
              <a:gd name="T34" fmla="*/ 89 w 242"/>
              <a:gd name="T35" fmla="*/ 218 h 243"/>
              <a:gd name="T36" fmla="*/ 113 w 242"/>
              <a:gd name="T37" fmla="*/ 146 h 243"/>
              <a:gd name="T38" fmla="*/ 75 w 242"/>
              <a:gd name="T39" fmla="*/ 114 h 243"/>
              <a:gd name="T40" fmla="*/ 153 w 242"/>
              <a:gd name="T41" fmla="*/ 26 h 243"/>
              <a:gd name="T42" fmla="*/ 129 w 242"/>
              <a:gd name="T43" fmla="*/ 98 h 243"/>
              <a:gd name="T44" fmla="*/ 166 w 242"/>
              <a:gd name="T45" fmla="*/ 129 h 243"/>
              <a:gd name="T46" fmla="*/ 89 w 242"/>
              <a:gd name="T47" fmla="*/ 218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2" h="243">
                <a:moveTo>
                  <a:pt x="233" y="74"/>
                </a:moveTo>
                <a:cubicBezTo>
                  <a:pt x="226" y="60"/>
                  <a:pt x="218" y="47"/>
                  <a:pt x="207" y="36"/>
                </a:cubicBezTo>
                <a:cubicBezTo>
                  <a:pt x="196" y="25"/>
                  <a:pt x="183" y="16"/>
                  <a:pt x="168" y="10"/>
                </a:cubicBezTo>
                <a:cubicBezTo>
                  <a:pt x="153" y="4"/>
                  <a:pt x="138" y="0"/>
                  <a:pt x="121" y="0"/>
                </a:cubicBezTo>
                <a:cubicBezTo>
                  <a:pt x="104" y="0"/>
                  <a:pt x="88" y="4"/>
                  <a:pt x="74" y="10"/>
                </a:cubicBezTo>
                <a:cubicBezTo>
                  <a:pt x="59" y="16"/>
                  <a:pt x="46" y="25"/>
                  <a:pt x="35" y="36"/>
                </a:cubicBezTo>
                <a:cubicBezTo>
                  <a:pt x="24" y="47"/>
                  <a:pt x="15" y="60"/>
                  <a:pt x="9" y="74"/>
                </a:cubicBezTo>
                <a:cubicBezTo>
                  <a:pt x="3" y="89"/>
                  <a:pt x="0" y="105"/>
                  <a:pt x="0" y="122"/>
                </a:cubicBezTo>
                <a:cubicBezTo>
                  <a:pt x="0" y="138"/>
                  <a:pt x="3" y="154"/>
                  <a:pt x="9" y="169"/>
                </a:cubicBezTo>
                <a:cubicBezTo>
                  <a:pt x="15" y="183"/>
                  <a:pt x="24" y="196"/>
                  <a:pt x="35" y="207"/>
                </a:cubicBezTo>
                <a:cubicBezTo>
                  <a:pt x="46" y="218"/>
                  <a:pt x="59" y="227"/>
                  <a:pt x="74" y="233"/>
                </a:cubicBezTo>
                <a:cubicBezTo>
                  <a:pt x="88" y="240"/>
                  <a:pt x="104" y="243"/>
                  <a:pt x="121" y="243"/>
                </a:cubicBezTo>
                <a:cubicBezTo>
                  <a:pt x="138" y="243"/>
                  <a:pt x="153" y="240"/>
                  <a:pt x="168" y="233"/>
                </a:cubicBezTo>
                <a:cubicBezTo>
                  <a:pt x="183" y="227"/>
                  <a:pt x="196" y="218"/>
                  <a:pt x="207" y="207"/>
                </a:cubicBezTo>
                <a:cubicBezTo>
                  <a:pt x="218" y="196"/>
                  <a:pt x="226" y="183"/>
                  <a:pt x="233" y="169"/>
                </a:cubicBezTo>
                <a:cubicBezTo>
                  <a:pt x="239" y="154"/>
                  <a:pt x="242" y="138"/>
                  <a:pt x="242" y="122"/>
                </a:cubicBezTo>
                <a:cubicBezTo>
                  <a:pt x="242" y="105"/>
                  <a:pt x="239" y="89"/>
                  <a:pt x="233" y="74"/>
                </a:cubicBezTo>
                <a:moveTo>
                  <a:pt x="89" y="218"/>
                </a:moveTo>
                <a:cubicBezTo>
                  <a:pt x="113" y="146"/>
                  <a:pt x="113" y="146"/>
                  <a:pt x="113" y="146"/>
                </a:cubicBezTo>
                <a:cubicBezTo>
                  <a:pt x="75" y="114"/>
                  <a:pt x="75" y="114"/>
                  <a:pt x="75" y="114"/>
                </a:cubicBezTo>
                <a:cubicBezTo>
                  <a:pt x="153" y="26"/>
                  <a:pt x="153" y="26"/>
                  <a:pt x="153" y="26"/>
                </a:cubicBezTo>
                <a:cubicBezTo>
                  <a:pt x="129" y="98"/>
                  <a:pt x="129" y="98"/>
                  <a:pt x="129" y="98"/>
                </a:cubicBezTo>
                <a:cubicBezTo>
                  <a:pt x="166" y="129"/>
                  <a:pt x="166" y="129"/>
                  <a:pt x="166" y="129"/>
                </a:cubicBezTo>
                <a:lnTo>
                  <a:pt x="89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" name="Freeform 28">
            <a:extLst>
              <a:ext uri="{FF2B5EF4-FFF2-40B4-BE49-F238E27FC236}">
                <a16:creationId xmlns:a16="http://schemas.microsoft.com/office/drawing/2014/main" id="{461D3B88-F8D5-DECB-3809-1FADBFDFB3F5}"/>
              </a:ext>
            </a:extLst>
          </p:cNvPr>
          <p:cNvSpPr>
            <a:spLocks noEditPoints="1"/>
          </p:cNvSpPr>
          <p:nvPr/>
        </p:nvSpPr>
        <p:spPr bwMode="auto">
          <a:xfrm>
            <a:off x="2296248" y="5555227"/>
            <a:ext cx="460112" cy="396960"/>
          </a:xfrm>
          <a:custGeom>
            <a:avLst/>
            <a:gdLst>
              <a:gd name="T0" fmla="*/ 213 w 256"/>
              <a:gd name="T1" fmla="*/ 142 h 220"/>
              <a:gd name="T2" fmla="*/ 213 w 256"/>
              <a:gd name="T3" fmla="*/ 191 h 220"/>
              <a:gd name="T4" fmla="*/ 170 w 256"/>
              <a:gd name="T5" fmla="*/ 220 h 220"/>
              <a:gd name="T6" fmla="*/ 202 w 256"/>
              <a:gd name="T7" fmla="*/ 198 h 220"/>
              <a:gd name="T8" fmla="*/ 211 w 256"/>
              <a:gd name="T9" fmla="*/ 200 h 220"/>
              <a:gd name="T10" fmla="*/ 213 w 256"/>
              <a:gd name="T11" fmla="*/ 194 h 220"/>
              <a:gd name="T12" fmla="*/ 215 w 256"/>
              <a:gd name="T13" fmla="*/ 200 h 220"/>
              <a:gd name="T14" fmla="*/ 223 w 256"/>
              <a:gd name="T15" fmla="*/ 198 h 220"/>
              <a:gd name="T16" fmla="*/ 256 w 256"/>
              <a:gd name="T17" fmla="*/ 220 h 220"/>
              <a:gd name="T18" fmla="*/ 24 w 256"/>
              <a:gd name="T19" fmla="*/ 167 h 220"/>
              <a:gd name="T20" fmla="*/ 63 w 256"/>
              <a:gd name="T21" fmla="*/ 167 h 220"/>
              <a:gd name="T22" fmla="*/ 24 w 256"/>
              <a:gd name="T23" fmla="*/ 167 h 220"/>
              <a:gd name="T24" fmla="*/ 34 w 256"/>
              <a:gd name="T25" fmla="*/ 195 h 220"/>
              <a:gd name="T26" fmla="*/ 39 w 256"/>
              <a:gd name="T27" fmla="*/ 209 h 220"/>
              <a:gd name="T28" fmla="*/ 39 w 256"/>
              <a:gd name="T29" fmla="*/ 194 h 220"/>
              <a:gd name="T30" fmla="*/ 48 w 256"/>
              <a:gd name="T31" fmla="*/ 194 h 220"/>
              <a:gd name="T32" fmla="*/ 49 w 256"/>
              <a:gd name="T33" fmla="*/ 209 h 220"/>
              <a:gd name="T34" fmla="*/ 53 w 256"/>
              <a:gd name="T35" fmla="*/ 195 h 220"/>
              <a:gd name="T36" fmla="*/ 0 w 256"/>
              <a:gd name="T37" fmla="*/ 220 h 220"/>
              <a:gd name="T38" fmla="*/ 128 w 256"/>
              <a:gd name="T39" fmla="*/ 0 h 220"/>
              <a:gd name="T40" fmla="*/ 128 w 256"/>
              <a:gd name="T41" fmla="*/ 69 h 220"/>
              <a:gd name="T42" fmla="*/ 68 w 256"/>
              <a:gd name="T43" fmla="*/ 109 h 220"/>
              <a:gd name="T44" fmla="*/ 114 w 256"/>
              <a:gd name="T45" fmla="*/ 79 h 220"/>
              <a:gd name="T46" fmla="*/ 125 w 256"/>
              <a:gd name="T47" fmla="*/ 82 h 220"/>
              <a:gd name="T48" fmla="*/ 128 w 256"/>
              <a:gd name="T49" fmla="*/ 73 h 220"/>
              <a:gd name="T50" fmla="*/ 131 w 256"/>
              <a:gd name="T51" fmla="*/ 82 h 220"/>
              <a:gd name="T52" fmla="*/ 143 w 256"/>
              <a:gd name="T53" fmla="*/ 79 h 220"/>
              <a:gd name="T54" fmla="*/ 189 w 256"/>
              <a:gd name="T55" fmla="*/ 109 h 220"/>
              <a:gd name="T56" fmla="*/ 160 w 256"/>
              <a:gd name="T57" fmla="*/ 43 h 220"/>
              <a:gd name="T58" fmla="*/ 226 w 256"/>
              <a:gd name="T59" fmla="*/ 117 h 220"/>
              <a:gd name="T60" fmla="*/ 213 w 256"/>
              <a:gd name="T61" fmla="*/ 141 h 220"/>
              <a:gd name="T62" fmla="*/ 199 w 256"/>
              <a:gd name="T63" fmla="*/ 117 h 220"/>
              <a:gd name="T64" fmla="*/ 157 w 256"/>
              <a:gd name="T65" fmla="*/ 55 h 220"/>
              <a:gd name="T66" fmla="*/ 44 w 256"/>
              <a:gd name="T67" fmla="*/ 139 h 220"/>
              <a:gd name="T68" fmla="*/ 31 w 256"/>
              <a:gd name="T69" fmla="*/ 116 h 220"/>
              <a:gd name="T70" fmla="*/ 96 w 256"/>
              <a:gd name="T71" fmla="*/ 43 h 220"/>
              <a:gd name="T72" fmla="*/ 50 w 256"/>
              <a:gd name="T73" fmla="*/ 116 h 220"/>
              <a:gd name="T74" fmla="*/ 51 w 256"/>
              <a:gd name="T75" fmla="*/ 12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6" h="220">
                <a:moveTo>
                  <a:pt x="194" y="167"/>
                </a:moveTo>
                <a:cubicBezTo>
                  <a:pt x="194" y="153"/>
                  <a:pt x="202" y="142"/>
                  <a:pt x="213" y="142"/>
                </a:cubicBezTo>
                <a:cubicBezTo>
                  <a:pt x="223" y="142"/>
                  <a:pt x="232" y="153"/>
                  <a:pt x="232" y="167"/>
                </a:cubicBezTo>
                <a:cubicBezTo>
                  <a:pt x="232" y="180"/>
                  <a:pt x="223" y="191"/>
                  <a:pt x="213" y="191"/>
                </a:cubicBezTo>
                <a:cubicBezTo>
                  <a:pt x="202" y="191"/>
                  <a:pt x="194" y="180"/>
                  <a:pt x="194" y="167"/>
                </a:cubicBezTo>
                <a:moveTo>
                  <a:pt x="170" y="220"/>
                </a:moveTo>
                <a:cubicBezTo>
                  <a:pt x="170" y="208"/>
                  <a:pt x="184" y="197"/>
                  <a:pt x="203" y="195"/>
                </a:cubicBezTo>
                <a:cubicBezTo>
                  <a:pt x="202" y="198"/>
                  <a:pt x="202" y="198"/>
                  <a:pt x="202" y="198"/>
                </a:cubicBezTo>
                <a:cubicBezTo>
                  <a:pt x="208" y="209"/>
                  <a:pt x="208" y="209"/>
                  <a:pt x="208" y="209"/>
                </a:cubicBezTo>
                <a:cubicBezTo>
                  <a:pt x="211" y="200"/>
                  <a:pt x="211" y="200"/>
                  <a:pt x="211" y="200"/>
                </a:cubicBezTo>
                <a:cubicBezTo>
                  <a:pt x="208" y="194"/>
                  <a:pt x="208" y="194"/>
                  <a:pt x="208" y="194"/>
                </a:cubicBezTo>
                <a:cubicBezTo>
                  <a:pt x="213" y="194"/>
                  <a:pt x="213" y="194"/>
                  <a:pt x="213" y="194"/>
                </a:cubicBezTo>
                <a:cubicBezTo>
                  <a:pt x="217" y="194"/>
                  <a:pt x="217" y="194"/>
                  <a:pt x="217" y="194"/>
                </a:cubicBezTo>
                <a:cubicBezTo>
                  <a:pt x="215" y="200"/>
                  <a:pt x="215" y="200"/>
                  <a:pt x="215" y="200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3" y="198"/>
                  <a:pt x="223" y="198"/>
                  <a:pt x="223" y="198"/>
                </a:cubicBezTo>
                <a:cubicBezTo>
                  <a:pt x="222" y="195"/>
                  <a:pt x="222" y="195"/>
                  <a:pt x="222" y="195"/>
                </a:cubicBezTo>
                <a:cubicBezTo>
                  <a:pt x="242" y="197"/>
                  <a:pt x="256" y="208"/>
                  <a:pt x="256" y="220"/>
                </a:cubicBezTo>
                <a:lnTo>
                  <a:pt x="170" y="220"/>
                </a:lnTo>
                <a:close/>
                <a:moveTo>
                  <a:pt x="24" y="167"/>
                </a:moveTo>
                <a:cubicBezTo>
                  <a:pt x="24" y="153"/>
                  <a:pt x="33" y="142"/>
                  <a:pt x="44" y="142"/>
                </a:cubicBezTo>
                <a:cubicBezTo>
                  <a:pt x="54" y="142"/>
                  <a:pt x="63" y="153"/>
                  <a:pt x="63" y="167"/>
                </a:cubicBezTo>
                <a:cubicBezTo>
                  <a:pt x="63" y="180"/>
                  <a:pt x="54" y="191"/>
                  <a:pt x="44" y="191"/>
                </a:cubicBezTo>
                <a:cubicBezTo>
                  <a:pt x="33" y="191"/>
                  <a:pt x="24" y="180"/>
                  <a:pt x="24" y="167"/>
                </a:cubicBezTo>
                <a:moveTo>
                  <a:pt x="0" y="220"/>
                </a:moveTo>
                <a:cubicBezTo>
                  <a:pt x="0" y="208"/>
                  <a:pt x="15" y="197"/>
                  <a:pt x="34" y="195"/>
                </a:cubicBezTo>
                <a:cubicBezTo>
                  <a:pt x="33" y="198"/>
                  <a:pt x="33" y="198"/>
                  <a:pt x="33" y="198"/>
                </a:cubicBezTo>
                <a:cubicBezTo>
                  <a:pt x="39" y="209"/>
                  <a:pt x="39" y="209"/>
                  <a:pt x="39" y="209"/>
                </a:cubicBezTo>
                <a:cubicBezTo>
                  <a:pt x="42" y="200"/>
                  <a:pt x="42" y="200"/>
                  <a:pt x="42" y="200"/>
                </a:cubicBezTo>
                <a:cubicBezTo>
                  <a:pt x="39" y="194"/>
                  <a:pt x="39" y="194"/>
                  <a:pt x="39" y="194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48" y="194"/>
                  <a:pt x="48" y="194"/>
                  <a:pt x="48" y="194"/>
                </a:cubicBezTo>
                <a:cubicBezTo>
                  <a:pt x="46" y="200"/>
                  <a:pt x="46" y="200"/>
                  <a:pt x="46" y="200"/>
                </a:cubicBezTo>
                <a:cubicBezTo>
                  <a:pt x="49" y="209"/>
                  <a:pt x="49" y="209"/>
                  <a:pt x="49" y="209"/>
                </a:cubicBezTo>
                <a:cubicBezTo>
                  <a:pt x="54" y="198"/>
                  <a:pt x="54" y="198"/>
                  <a:pt x="54" y="198"/>
                </a:cubicBezTo>
                <a:cubicBezTo>
                  <a:pt x="53" y="195"/>
                  <a:pt x="53" y="195"/>
                  <a:pt x="53" y="195"/>
                </a:cubicBezTo>
                <a:cubicBezTo>
                  <a:pt x="72" y="197"/>
                  <a:pt x="87" y="208"/>
                  <a:pt x="87" y="220"/>
                </a:cubicBezTo>
                <a:lnTo>
                  <a:pt x="0" y="220"/>
                </a:lnTo>
                <a:close/>
                <a:moveTo>
                  <a:pt x="101" y="35"/>
                </a:moveTo>
                <a:cubicBezTo>
                  <a:pt x="101" y="15"/>
                  <a:pt x="113" y="0"/>
                  <a:pt x="128" y="0"/>
                </a:cubicBezTo>
                <a:cubicBezTo>
                  <a:pt x="143" y="0"/>
                  <a:pt x="155" y="15"/>
                  <a:pt x="155" y="35"/>
                </a:cubicBezTo>
                <a:cubicBezTo>
                  <a:pt x="155" y="54"/>
                  <a:pt x="143" y="69"/>
                  <a:pt x="128" y="69"/>
                </a:cubicBezTo>
                <a:cubicBezTo>
                  <a:pt x="113" y="69"/>
                  <a:pt x="101" y="54"/>
                  <a:pt x="101" y="35"/>
                </a:cubicBezTo>
                <a:moveTo>
                  <a:pt x="68" y="109"/>
                </a:moveTo>
                <a:cubicBezTo>
                  <a:pt x="68" y="92"/>
                  <a:pt x="88" y="77"/>
                  <a:pt x="115" y="74"/>
                </a:cubicBezTo>
                <a:cubicBezTo>
                  <a:pt x="114" y="79"/>
                  <a:pt x="114" y="79"/>
                  <a:pt x="114" y="79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25" y="82"/>
                  <a:pt x="125" y="82"/>
                  <a:pt x="125" y="82"/>
                </a:cubicBezTo>
                <a:cubicBezTo>
                  <a:pt x="122" y="73"/>
                  <a:pt x="122" y="73"/>
                  <a:pt x="122" y="73"/>
                </a:cubicBezTo>
                <a:cubicBezTo>
                  <a:pt x="124" y="73"/>
                  <a:pt x="126" y="73"/>
                  <a:pt x="128" y="73"/>
                </a:cubicBezTo>
                <a:cubicBezTo>
                  <a:pt x="130" y="73"/>
                  <a:pt x="133" y="73"/>
                  <a:pt x="135" y="73"/>
                </a:cubicBezTo>
                <a:cubicBezTo>
                  <a:pt x="131" y="82"/>
                  <a:pt x="131" y="82"/>
                  <a:pt x="131" y="82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1" y="74"/>
                  <a:pt x="141" y="74"/>
                  <a:pt x="141" y="74"/>
                </a:cubicBezTo>
                <a:cubicBezTo>
                  <a:pt x="169" y="77"/>
                  <a:pt x="189" y="92"/>
                  <a:pt x="189" y="109"/>
                </a:cubicBezTo>
                <a:lnTo>
                  <a:pt x="68" y="109"/>
                </a:lnTo>
                <a:close/>
                <a:moveTo>
                  <a:pt x="160" y="43"/>
                </a:moveTo>
                <a:cubicBezTo>
                  <a:pt x="192" y="55"/>
                  <a:pt x="215" y="83"/>
                  <a:pt x="219" y="117"/>
                </a:cubicBezTo>
                <a:cubicBezTo>
                  <a:pt x="226" y="117"/>
                  <a:pt x="226" y="117"/>
                  <a:pt x="226" y="117"/>
                </a:cubicBezTo>
                <a:cubicBezTo>
                  <a:pt x="219" y="129"/>
                  <a:pt x="219" y="129"/>
                  <a:pt x="219" y="129"/>
                </a:cubicBezTo>
                <a:cubicBezTo>
                  <a:pt x="213" y="141"/>
                  <a:pt x="213" y="141"/>
                  <a:pt x="213" y="141"/>
                </a:cubicBezTo>
                <a:cubicBezTo>
                  <a:pt x="206" y="129"/>
                  <a:pt x="206" y="129"/>
                  <a:pt x="206" y="129"/>
                </a:cubicBezTo>
                <a:cubicBezTo>
                  <a:pt x="199" y="117"/>
                  <a:pt x="199" y="117"/>
                  <a:pt x="199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2" y="89"/>
                  <a:pt x="183" y="65"/>
                  <a:pt x="157" y="55"/>
                </a:cubicBezTo>
                <a:cubicBezTo>
                  <a:pt x="158" y="51"/>
                  <a:pt x="159" y="47"/>
                  <a:pt x="160" y="43"/>
                </a:cubicBezTo>
                <a:moveTo>
                  <a:pt x="44" y="139"/>
                </a:moveTo>
                <a:cubicBezTo>
                  <a:pt x="37" y="128"/>
                  <a:pt x="37" y="128"/>
                  <a:pt x="37" y="128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42" y="82"/>
                  <a:pt x="65" y="55"/>
                  <a:pt x="96" y="43"/>
                </a:cubicBezTo>
                <a:cubicBezTo>
                  <a:pt x="97" y="47"/>
                  <a:pt x="98" y="51"/>
                  <a:pt x="100" y="55"/>
                </a:cubicBezTo>
                <a:cubicBezTo>
                  <a:pt x="74" y="65"/>
                  <a:pt x="55" y="88"/>
                  <a:pt x="50" y="116"/>
                </a:cubicBezTo>
                <a:cubicBezTo>
                  <a:pt x="57" y="116"/>
                  <a:pt x="57" y="116"/>
                  <a:pt x="57" y="116"/>
                </a:cubicBezTo>
                <a:cubicBezTo>
                  <a:pt x="51" y="128"/>
                  <a:pt x="51" y="128"/>
                  <a:pt x="51" y="128"/>
                </a:cubicBezTo>
                <a:lnTo>
                  <a:pt x="44" y="1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180C688C-DEEA-E90A-21F1-0F8D583FBB02}"/>
              </a:ext>
            </a:extLst>
          </p:cNvPr>
          <p:cNvSpPr>
            <a:spLocks noEditPoints="1"/>
          </p:cNvSpPr>
          <p:nvPr/>
        </p:nvSpPr>
        <p:spPr bwMode="auto">
          <a:xfrm>
            <a:off x="2364032" y="4522266"/>
            <a:ext cx="301391" cy="448704"/>
          </a:xfrm>
          <a:custGeom>
            <a:avLst/>
            <a:gdLst>
              <a:gd name="T0" fmla="*/ 114 w 167"/>
              <a:gd name="T1" fmla="*/ 188 h 250"/>
              <a:gd name="T2" fmla="*/ 105 w 167"/>
              <a:gd name="T3" fmla="*/ 176 h 250"/>
              <a:gd name="T4" fmla="*/ 122 w 167"/>
              <a:gd name="T5" fmla="*/ 164 h 250"/>
              <a:gd name="T6" fmla="*/ 125 w 167"/>
              <a:gd name="T7" fmla="*/ 177 h 250"/>
              <a:gd name="T8" fmla="*/ 131 w 167"/>
              <a:gd name="T9" fmla="*/ 173 h 250"/>
              <a:gd name="T10" fmla="*/ 98 w 167"/>
              <a:gd name="T11" fmla="*/ 173 h 250"/>
              <a:gd name="T12" fmla="*/ 102 w 167"/>
              <a:gd name="T13" fmla="*/ 181 h 250"/>
              <a:gd name="T14" fmla="*/ 95 w 167"/>
              <a:gd name="T15" fmla="*/ 185 h 250"/>
              <a:gd name="T16" fmla="*/ 103 w 167"/>
              <a:gd name="T17" fmla="*/ 190 h 250"/>
              <a:gd name="T18" fmla="*/ 114 w 167"/>
              <a:gd name="T19" fmla="*/ 191 h 250"/>
              <a:gd name="T20" fmla="*/ 126 w 167"/>
              <a:gd name="T21" fmla="*/ 190 h 250"/>
              <a:gd name="T22" fmla="*/ 134 w 167"/>
              <a:gd name="T23" fmla="*/ 185 h 250"/>
              <a:gd name="T24" fmla="*/ 127 w 167"/>
              <a:gd name="T25" fmla="*/ 182 h 250"/>
              <a:gd name="T26" fmla="*/ 51 w 167"/>
              <a:gd name="T27" fmla="*/ 154 h 250"/>
              <a:gd name="T28" fmla="*/ 41 w 167"/>
              <a:gd name="T29" fmla="*/ 173 h 250"/>
              <a:gd name="T30" fmla="*/ 57 w 167"/>
              <a:gd name="T31" fmla="*/ 193 h 250"/>
              <a:gd name="T32" fmla="*/ 74 w 167"/>
              <a:gd name="T33" fmla="*/ 173 h 250"/>
              <a:gd name="T34" fmla="*/ 51 w 167"/>
              <a:gd name="T35" fmla="*/ 154 h 250"/>
              <a:gd name="T36" fmla="*/ 124 w 167"/>
              <a:gd name="T37" fmla="*/ 193 h 250"/>
              <a:gd name="T38" fmla="*/ 104 w 167"/>
              <a:gd name="T39" fmla="*/ 193 h 250"/>
              <a:gd name="T40" fmla="*/ 85 w 167"/>
              <a:gd name="T41" fmla="*/ 198 h 250"/>
              <a:gd name="T42" fmla="*/ 95 w 167"/>
              <a:gd name="T43" fmla="*/ 200 h 250"/>
              <a:gd name="T44" fmla="*/ 114 w 167"/>
              <a:gd name="T45" fmla="*/ 221 h 250"/>
              <a:gd name="T46" fmla="*/ 135 w 167"/>
              <a:gd name="T47" fmla="*/ 200 h 250"/>
              <a:gd name="T48" fmla="*/ 146 w 167"/>
              <a:gd name="T49" fmla="*/ 240 h 250"/>
              <a:gd name="T50" fmla="*/ 149 w 167"/>
              <a:gd name="T51" fmla="*/ 210 h 250"/>
              <a:gd name="T52" fmla="*/ 83 w 167"/>
              <a:gd name="T53" fmla="*/ 0 h 250"/>
              <a:gd name="T54" fmla="*/ 3 w 167"/>
              <a:gd name="T55" fmla="*/ 71 h 250"/>
              <a:gd name="T56" fmla="*/ 38 w 167"/>
              <a:gd name="T57" fmla="*/ 135 h 250"/>
              <a:gd name="T58" fmla="*/ 5 w 167"/>
              <a:gd name="T59" fmla="*/ 57 h 250"/>
              <a:gd name="T60" fmla="*/ 83 w 167"/>
              <a:gd name="T61" fmla="*/ 5 h 250"/>
              <a:gd name="T62" fmla="*/ 161 w 167"/>
              <a:gd name="T63" fmla="*/ 57 h 250"/>
              <a:gd name="T64" fmla="*/ 156 w 167"/>
              <a:gd name="T65" fmla="*/ 75 h 250"/>
              <a:gd name="T66" fmla="*/ 129 w 167"/>
              <a:gd name="T67" fmla="*/ 151 h 250"/>
              <a:gd name="T68" fmla="*/ 167 w 167"/>
              <a:gd name="T69" fmla="*/ 57 h 250"/>
              <a:gd name="T70" fmla="*/ 22 w 167"/>
              <a:gd name="T71" fmla="*/ 87 h 250"/>
              <a:gd name="T72" fmla="*/ 38 w 167"/>
              <a:gd name="T73" fmla="*/ 121 h 250"/>
              <a:gd name="T74" fmla="*/ 83 w 167"/>
              <a:gd name="T75" fmla="*/ 112 h 250"/>
              <a:gd name="T76" fmla="*/ 129 w 167"/>
              <a:gd name="T77" fmla="*/ 121 h 250"/>
              <a:gd name="T78" fmla="*/ 144 w 167"/>
              <a:gd name="T79" fmla="*/ 88 h 250"/>
              <a:gd name="T80" fmla="*/ 83 w 167"/>
              <a:gd name="T81" fmla="*/ 107 h 250"/>
              <a:gd name="T82" fmla="*/ 22 w 167"/>
              <a:gd name="T83" fmla="*/ 87 h 250"/>
              <a:gd name="T84" fmla="*/ 38 w 167"/>
              <a:gd name="T85" fmla="*/ 42 h 250"/>
              <a:gd name="T86" fmla="*/ 124 w 167"/>
              <a:gd name="T87" fmla="*/ 36 h 250"/>
              <a:gd name="T88" fmla="*/ 38 w 167"/>
              <a:gd name="T89" fmla="*/ 60 h 250"/>
              <a:gd name="T90" fmla="*/ 124 w 167"/>
              <a:gd name="T91" fmla="*/ 55 h 250"/>
              <a:gd name="T92" fmla="*/ 38 w 167"/>
              <a:gd name="T93" fmla="*/ 60 h 250"/>
              <a:gd name="T94" fmla="*/ 58 w 167"/>
              <a:gd name="T95" fmla="*/ 197 h 250"/>
              <a:gd name="T96" fmla="*/ 14 w 167"/>
              <a:gd name="T97" fmla="*/ 214 h 250"/>
              <a:gd name="T98" fmla="*/ 105 w 167"/>
              <a:gd name="T99" fmla="*/ 250 h 250"/>
              <a:gd name="T100" fmla="*/ 90 w 167"/>
              <a:gd name="T101" fmla="*/ 203 h 250"/>
              <a:gd name="T102" fmla="*/ 124 w 167"/>
              <a:gd name="T103" fmla="*/ 73 h 250"/>
              <a:gd name="T104" fmla="*/ 88 w 167"/>
              <a:gd name="T105" fmla="*/ 7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7" h="250">
                <a:moveTo>
                  <a:pt x="125" y="177"/>
                </a:moveTo>
                <a:cubicBezTo>
                  <a:pt x="125" y="184"/>
                  <a:pt x="120" y="188"/>
                  <a:pt x="114" y="188"/>
                </a:cubicBezTo>
                <a:cubicBezTo>
                  <a:pt x="109" y="188"/>
                  <a:pt x="105" y="184"/>
                  <a:pt x="105" y="177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6"/>
                  <a:pt x="106" y="176"/>
                  <a:pt x="107" y="176"/>
                </a:cubicBezTo>
                <a:cubicBezTo>
                  <a:pt x="114" y="176"/>
                  <a:pt x="120" y="171"/>
                  <a:pt x="122" y="164"/>
                </a:cubicBezTo>
                <a:cubicBezTo>
                  <a:pt x="124" y="166"/>
                  <a:pt x="125" y="169"/>
                  <a:pt x="125" y="173"/>
                </a:cubicBezTo>
                <a:lnTo>
                  <a:pt x="125" y="177"/>
                </a:lnTo>
                <a:close/>
                <a:moveTo>
                  <a:pt x="131" y="176"/>
                </a:moveTo>
                <a:cubicBezTo>
                  <a:pt x="131" y="173"/>
                  <a:pt x="131" y="173"/>
                  <a:pt x="131" y="173"/>
                </a:cubicBezTo>
                <a:cubicBezTo>
                  <a:pt x="131" y="163"/>
                  <a:pt x="123" y="155"/>
                  <a:pt x="114" y="155"/>
                </a:cubicBezTo>
                <a:cubicBezTo>
                  <a:pt x="105" y="155"/>
                  <a:pt x="98" y="163"/>
                  <a:pt x="98" y="173"/>
                </a:cubicBezTo>
                <a:cubicBezTo>
                  <a:pt x="98" y="176"/>
                  <a:pt x="98" y="176"/>
                  <a:pt x="98" y="176"/>
                </a:cubicBezTo>
                <a:cubicBezTo>
                  <a:pt x="98" y="181"/>
                  <a:pt x="100" y="182"/>
                  <a:pt x="102" y="181"/>
                </a:cubicBezTo>
                <a:cubicBezTo>
                  <a:pt x="103" y="182"/>
                  <a:pt x="103" y="182"/>
                  <a:pt x="103" y="182"/>
                </a:cubicBezTo>
                <a:cubicBezTo>
                  <a:pt x="100" y="184"/>
                  <a:pt x="98" y="185"/>
                  <a:pt x="95" y="185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8"/>
                  <a:pt x="98" y="190"/>
                  <a:pt x="103" y="190"/>
                </a:cubicBezTo>
                <a:cubicBezTo>
                  <a:pt x="105" y="190"/>
                  <a:pt x="106" y="190"/>
                  <a:pt x="108" y="189"/>
                </a:cubicBezTo>
                <a:cubicBezTo>
                  <a:pt x="109" y="190"/>
                  <a:pt x="112" y="191"/>
                  <a:pt x="114" y="191"/>
                </a:cubicBezTo>
                <a:cubicBezTo>
                  <a:pt x="117" y="191"/>
                  <a:pt x="119" y="190"/>
                  <a:pt x="121" y="189"/>
                </a:cubicBezTo>
                <a:cubicBezTo>
                  <a:pt x="123" y="190"/>
                  <a:pt x="124" y="190"/>
                  <a:pt x="126" y="190"/>
                </a:cubicBezTo>
                <a:cubicBezTo>
                  <a:pt x="130" y="190"/>
                  <a:pt x="133" y="188"/>
                  <a:pt x="134" y="185"/>
                </a:cubicBezTo>
                <a:cubicBezTo>
                  <a:pt x="134" y="185"/>
                  <a:pt x="134" y="185"/>
                  <a:pt x="134" y="185"/>
                </a:cubicBezTo>
                <a:cubicBezTo>
                  <a:pt x="131" y="185"/>
                  <a:pt x="129" y="184"/>
                  <a:pt x="127" y="183"/>
                </a:cubicBezTo>
                <a:cubicBezTo>
                  <a:pt x="127" y="182"/>
                  <a:pt x="127" y="182"/>
                  <a:pt x="127" y="182"/>
                </a:cubicBezTo>
                <a:cubicBezTo>
                  <a:pt x="129" y="181"/>
                  <a:pt x="131" y="180"/>
                  <a:pt x="131" y="176"/>
                </a:cubicBezTo>
                <a:close/>
                <a:moveTo>
                  <a:pt x="51" y="154"/>
                </a:moveTo>
                <a:cubicBezTo>
                  <a:pt x="44" y="151"/>
                  <a:pt x="41" y="158"/>
                  <a:pt x="41" y="165"/>
                </a:cubicBezTo>
                <a:cubicBezTo>
                  <a:pt x="41" y="173"/>
                  <a:pt x="41" y="173"/>
                  <a:pt x="41" y="173"/>
                </a:cubicBezTo>
                <a:cubicBezTo>
                  <a:pt x="41" y="175"/>
                  <a:pt x="41" y="177"/>
                  <a:pt x="42" y="179"/>
                </a:cubicBezTo>
                <a:cubicBezTo>
                  <a:pt x="43" y="187"/>
                  <a:pt x="50" y="193"/>
                  <a:pt x="57" y="193"/>
                </a:cubicBezTo>
                <a:cubicBezTo>
                  <a:pt x="65" y="193"/>
                  <a:pt x="72" y="187"/>
                  <a:pt x="73" y="179"/>
                </a:cubicBezTo>
                <a:cubicBezTo>
                  <a:pt x="74" y="177"/>
                  <a:pt x="74" y="175"/>
                  <a:pt x="74" y="173"/>
                </a:cubicBezTo>
                <a:cubicBezTo>
                  <a:pt x="74" y="161"/>
                  <a:pt x="74" y="161"/>
                  <a:pt x="74" y="161"/>
                </a:cubicBezTo>
                <a:cubicBezTo>
                  <a:pt x="74" y="154"/>
                  <a:pt x="57" y="147"/>
                  <a:pt x="51" y="154"/>
                </a:cubicBezTo>
                <a:close/>
                <a:moveTo>
                  <a:pt x="135" y="195"/>
                </a:moveTo>
                <a:cubicBezTo>
                  <a:pt x="124" y="193"/>
                  <a:pt x="124" y="193"/>
                  <a:pt x="124" y="193"/>
                </a:cubicBezTo>
                <a:cubicBezTo>
                  <a:pt x="114" y="214"/>
                  <a:pt x="114" y="214"/>
                  <a:pt x="114" y="214"/>
                </a:cubicBezTo>
                <a:cubicBezTo>
                  <a:pt x="104" y="193"/>
                  <a:pt x="104" y="193"/>
                  <a:pt x="104" y="193"/>
                </a:cubicBezTo>
                <a:cubicBezTo>
                  <a:pt x="93" y="195"/>
                  <a:pt x="93" y="195"/>
                  <a:pt x="93" y="195"/>
                </a:cubicBezTo>
                <a:cubicBezTo>
                  <a:pt x="90" y="196"/>
                  <a:pt x="87" y="197"/>
                  <a:pt x="85" y="198"/>
                </a:cubicBezTo>
                <a:cubicBezTo>
                  <a:pt x="89" y="199"/>
                  <a:pt x="92" y="200"/>
                  <a:pt x="93" y="200"/>
                </a:cubicBezTo>
                <a:cubicBezTo>
                  <a:pt x="94" y="200"/>
                  <a:pt x="94" y="200"/>
                  <a:pt x="95" y="200"/>
                </a:cubicBezTo>
                <a:cubicBezTo>
                  <a:pt x="104" y="199"/>
                  <a:pt x="104" y="199"/>
                  <a:pt x="104" y="199"/>
                </a:cubicBezTo>
                <a:cubicBezTo>
                  <a:pt x="114" y="221"/>
                  <a:pt x="114" y="221"/>
                  <a:pt x="114" y="221"/>
                </a:cubicBezTo>
                <a:cubicBezTo>
                  <a:pt x="125" y="199"/>
                  <a:pt x="125" y="199"/>
                  <a:pt x="125" y="199"/>
                </a:cubicBezTo>
                <a:cubicBezTo>
                  <a:pt x="135" y="200"/>
                  <a:pt x="135" y="200"/>
                  <a:pt x="135" y="200"/>
                </a:cubicBezTo>
                <a:cubicBezTo>
                  <a:pt x="139" y="201"/>
                  <a:pt x="142" y="204"/>
                  <a:pt x="144" y="210"/>
                </a:cubicBezTo>
                <a:cubicBezTo>
                  <a:pt x="146" y="240"/>
                  <a:pt x="146" y="240"/>
                  <a:pt x="146" y="240"/>
                </a:cubicBezTo>
                <a:cubicBezTo>
                  <a:pt x="152" y="240"/>
                  <a:pt x="152" y="240"/>
                  <a:pt x="152" y="240"/>
                </a:cubicBezTo>
                <a:cubicBezTo>
                  <a:pt x="149" y="210"/>
                  <a:pt x="149" y="210"/>
                  <a:pt x="149" y="210"/>
                </a:cubicBezTo>
                <a:cubicBezTo>
                  <a:pt x="148" y="200"/>
                  <a:pt x="142" y="196"/>
                  <a:pt x="135" y="195"/>
                </a:cubicBezTo>
                <a:close/>
                <a:moveTo>
                  <a:pt x="83" y="0"/>
                </a:moveTo>
                <a:cubicBezTo>
                  <a:pt x="38" y="0"/>
                  <a:pt x="0" y="24"/>
                  <a:pt x="0" y="57"/>
                </a:cubicBezTo>
                <a:cubicBezTo>
                  <a:pt x="0" y="61"/>
                  <a:pt x="1" y="66"/>
                  <a:pt x="3" y="71"/>
                </a:cubicBezTo>
                <a:cubicBezTo>
                  <a:pt x="3" y="72"/>
                  <a:pt x="31" y="133"/>
                  <a:pt x="38" y="149"/>
                </a:cubicBezTo>
                <a:cubicBezTo>
                  <a:pt x="38" y="135"/>
                  <a:pt x="38" y="135"/>
                  <a:pt x="38" y="135"/>
                </a:cubicBezTo>
                <a:cubicBezTo>
                  <a:pt x="27" y="111"/>
                  <a:pt x="8" y="69"/>
                  <a:pt x="7" y="69"/>
                </a:cubicBezTo>
                <a:cubicBezTo>
                  <a:pt x="6" y="64"/>
                  <a:pt x="5" y="60"/>
                  <a:pt x="5" y="57"/>
                </a:cubicBezTo>
                <a:cubicBezTo>
                  <a:pt x="5" y="43"/>
                  <a:pt x="13" y="30"/>
                  <a:pt x="28" y="21"/>
                </a:cubicBezTo>
                <a:cubicBezTo>
                  <a:pt x="42" y="11"/>
                  <a:pt x="61" y="5"/>
                  <a:pt x="83" y="5"/>
                </a:cubicBezTo>
                <a:cubicBezTo>
                  <a:pt x="106" y="5"/>
                  <a:pt x="125" y="11"/>
                  <a:pt x="139" y="21"/>
                </a:cubicBezTo>
                <a:cubicBezTo>
                  <a:pt x="154" y="30"/>
                  <a:pt x="161" y="43"/>
                  <a:pt x="161" y="57"/>
                </a:cubicBezTo>
                <a:cubicBezTo>
                  <a:pt x="161" y="58"/>
                  <a:pt x="161" y="63"/>
                  <a:pt x="159" y="67"/>
                </a:cubicBezTo>
                <a:cubicBezTo>
                  <a:pt x="158" y="71"/>
                  <a:pt x="156" y="75"/>
                  <a:pt x="156" y="75"/>
                </a:cubicBezTo>
                <a:cubicBezTo>
                  <a:pt x="129" y="136"/>
                  <a:pt x="129" y="136"/>
                  <a:pt x="129" y="136"/>
                </a:cubicBezTo>
                <a:cubicBezTo>
                  <a:pt x="129" y="151"/>
                  <a:pt x="129" y="151"/>
                  <a:pt x="129" y="151"/>
                </a:cubicBezTo>
                <a:cubicBezTo>
                  <a:pt x="161" y="77"/>
                  <a:pt x="161" y="77"/>
                  <a:pt x="161" y="77"/>
                </a:cubicBezTo>
                <a:cubicBezTo>
                  <a:pt x="161" y="77"/>
                  <a:pt x="167" y="63"/>
                  <a:pt x="167" y="57"/>
                </a:cubicBezTo>
                <a:cubicBezTo>
                  <a:pt x="167" y="24"/>
                  <a:pt x="129" y="0"/>
                  <a:pt x="83" y="0"/>
                </a:cubicBezTo>
                <a:close/>
                <a:moveTo>
                  <a:pt x="22" y="87"/>
                </a:moveTo>
                <a:cubicBezTo>
                  <a:pt x="35" y="116"/>
                  <a:pt x="35" y="116"/>
                  <a:pt x="35" y="116"/>
                </a:cubicBezTo>
                <a:cubicBezTo>
                  <a:pt x="38" y="121"/>
                  <a:pt x="38" y="121"/>
                  <a:pt x="38" y="121"/>
                </a:cubicBezTo>
                <a:cubicBezTo>
                  <a:pt x="38" y="104"/>
                  <a:pt x="38" y="104"/>
                  <a:pt x="38" y="104"/>
                </a:cubicBezTo>
                <a:cubicBezTo>
                  <a:pt x="51" y="109"/>
                  <a:pt x="67" y="112"/>
                  <a:pt x="83" y="112"/>
                </a:cubicBezTo>
                <a:cubicBezTo>
                  <a:pt x="100" y="112"/>
                  <a:pt x="115" y="109"/>
                  <a:pt x="129" y="104"/>
                </a:cubicBezTo>
                <a:cubicBezTo>
                  <a:pt x="129" y="121"/>
                  <a:pt x="129" y="121"/>
                  <a:pt x="129" y="121"/>
                </a:cubicBezTo>
                <a:cubicBezTo>
                  <a:pt x="138" y="100"/>
                  <a:pt x="138" y="100"/>
                  <a:pt x="138" y="100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31" y="98"/>
                  <a:pt x="107" y="107"/>
                  <a:pt x="83" y="107"/>
                </a:cubicBezTo>
                <a:cubicBezTo>
                  <a:pt x="83" y="107"/>
                  <a:pt x="83" y="107"/>
                  <a:pt x="83" y="107"/>
                </a:cubicBezTo>
                <a:cubicBezTo>
                  <a:pt x="61" y="107"/>
                  <a:pt x="41" y="101"/>
                  <a:pt x="27" y="90"/>
                </a:cubicBezTo>
                <a:cubicBezTo>
                  <a:pt x="24" y="88"/>
                  <a:pt x="23" y="87"/>
                  <a:pt x="22" y="87"/>
                </a:cubicBezTo>
                <a:close/>
                <a:moveTo>
                  <a:pt x="38" y="36"/>
                </a:moveTo>
                <a:cubicBezTo>
                  <a:pt x="38" y="42"/>
                  <a:pt x="38" y="42"/>
                  <a:pt x="38" y="42"/>
                </a:cubicBezTo>
                <a:cubicBezTo>
                  <a:pt x="124" y="42"/>
                  <a:pt x="124" y="42"/>
                  <a:pt x="124" y="42"/>
                </a:cubicBezTo>
                <a:cubicBezTo>
                  <a:pt x="124" y="36"/>
                  <a:pt x="124" y="36"/>
                  <a:pt x="124" y="36"/>
                </a:cubicBezTo>
                <a:lnTo>
                  <a:pt x="38" y="36"/>
                </a:lnTo>
                <a:close/>
                <a:moveTo>
                  <a:pt x="38" y="60"/>
                </a:moveTo>
                <a:cubicBezTo>
                  <a:pt x="124" y="60"/>
                  <a:pt x="124" y="60"/>
                  <a:pt x="124" y="60"/>
                </a:cubicBezTo>
                <a:cubicBezTo>
                  <a:pt x="124" y="55"/>
                  <a:pt x="124" y="55"/>
                  <a:pt x="124" y="55"/>
                </a:cubicBezTo>
                <a:cubicBezTo>
                  <a:pt x="38" y="55"/>
                  <a:pt x="38" y="55"/>
                  <a:pt x="38" y="55"/>
                </a:cubicBezTo>
                <a:lnTo>
                  <a:pt x="38" y="60"/>
                </a:lnTo>
                <a:close/>
                <a:moveTo>
                  <a:pt x="90" y="203"/>
                </a:moveTo>
                <a:cubicBezTo>
                  <a:pt x="90" y="203"/>
                  <a:pt x="73" y="197"/>
                  <a:pt x="58" y="197"/>
                </a:cubicBezTo>
                <a:cubicBezTo>
                  <a:pt x="41" y="197"/>
                  <a:pt x="26" y="203"/>
                  <a:pt x="26" y="203"/>
                </a:cubicBezTo>
                <a:cubicBezTo>
                  <a:pt x="19" y="205"/>
                  <a:pt x="14" y="208"/>
                  <a:pt x="14" y="214"/>
                </a:cubicBezTo>
                <a:cubicBezTo>
                  <a:pt x="11" y="250"/>
                  <a:pt x="11" y="250"/>
                  <a:pt x="11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1" y="207"/>
                  <a:pt x="96" y="205"/>
                  <a:pt x="90" y="203"/>
                </a:cubicBezTo>
                <a:close/>
                <a:moveTo>
                  <a:pt x="124" y="79"/>
                </a:moveTo>
                <a:cubicBezTo>
                  <a:pt x="124" y="73"/>
                  <a:pt x="124" y="73"/>
                  <a:pt x="124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9"/>
                  <a:pt x="88" y="79"/>
                  <a:pt x="88" y="79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27">
            <a:extLst>
              <a:ext uri="{FF2B5EF4-FFF2-40B4-BE49-F238E27FC236}">
                <a16:creationId xmlns:a16="http://schemas.microsoft.com/office/drawing/2014/main" id="{3EFB5379-1699-1404-3EED-DCE9D08CCCC3}"/>
              </a:ext>
            </a:extLst>
          </p:cNvPr>
          <p:cNvSpPr>
            <a:spLocks noEditPoints="1"/>
          </p:cNvSpPr>
          <p:nvPr/>
        </p:nvSpPr>
        <p:spPr bwMode="auto">
          <a:xfrm>
            <a:off x="2276343" y="1499777"/>
            <a:ext cx="430472" cy="325421"/>
          </a:xfrm>
          <a:custGeom>
            <a:avLst/>
            <a:gdLst>
              <a:gd name="T0" fmla="*/ 126 w 269"/>
              <a:gd name="T1" fmla="*/ 188 h 203"/>
              <a:gd name="T2" fmla="*/ 177 w 269"/>
              <a:gd name="T3" fmla="*/ 176 h 203"/>
              <a:gd name="T4" fmla="*/ 187 w 269"/>
              <a:gd name="T5" fmla="*/ 177 h 203"/>
              <a:gd name="T6" fmla="*/ 188 w 269"/>
              <a:gd name="T7" fmla="*/ 179 h 203"/>
              <a:gd name="T8" fmla="*/ 201 w 269"/>
              <a:gd name="T9" fmla="*/ 188 h 203"/>
              <a:gd name="T10" fmla="*/ 207 w 269"/>
              <a:gd name="T11" fmla="*/ 194 h 203"/>
              <a:gd name="T12" fmla="*/ 202 w 269"/>
              <a:gd name="T13" fmla="*/ 202 h 203"/>
              <a:gd name="T14" fmla="*/ 103 w 269"/>
              <a:gd name="T15" fmla="*/ 195 h 203"/>
              <a:gd name="T16" fmla="*/ 103 w 269"/>
              <a:gd name="T17" fmla="*/ 193 h 203"/>
              <a:gd name="T18" fmla="*/ 105 w 269"/>
              <a:gd name="T19" fmla="*/ 191 h 203"/>
              <a:gd name="T20" fmla="*/ 106 w 269"/>
              <a:gd name="T21" fmla="*/ 190 h 203"/>
              <a:gd name="T22" fmla="*/ 122 w 269"/>
              <a:gd name="T23" fmla="*/ 180 h 203"/>
              <a:gd name="T24" fmla="*/ 123 w 269"/>
              <a:gd name="T25" fmla="*/ 178 h 203"/>
              <a:gd name="T26" fmla="*/ 134 w 269"/>
              <a:gd name="T27" fmla="*/ 173 h 203"/>
              <a:gd name="T28" fmla="*/ 44 w 269"/>
              <a:gd name="T29" fmla="*/ 101 h 203"/>
              <a:gd name="T30" fmla="*/ 52 w 269"/>
              <a:gd name="T31" fmla="*/ 94 h 203"/>
              <a:gd name="T32" fmla="*/ 44 w 269"/>
              <a:gd name="T33" fmla="*/ 101 h 203"/>
              <a:gd name="T34" fmla="*/ 52 w 269"/>
              <a:gd name="T35" fmla="*/ 10 h 203"/>
              <a:gd name="T36" fmla="*/ 59 w 269"/>
              <a:gd name="T37" fmla="*/ 89 h 203"/>
              <a:gd name="T38" fmla="*/ 65 w 269"/>
              <a:gd name="T39" fmla="*/ 22 h 203"/>
              <a:gd name="T40" fmla="*/ 87 w 269"/>
              <a:gd name="T41" fmla="*/ 65 h 203"/>
              <a:gd name="T42" fmla="*/ 94 w 269"/>
              <a:gd name="T43" fmla="*/ 66 h 203"/>
              <a:gd name="T44" fmla="*/ 96 w 269"/>
              <a:gd name="T45" fmla="*/ 69 h 203"/>
              <a:gd name="T46" fmla="*/ 98 w 269"/>
              <a:gd name="T47" fmla="*/ 72 h 203"/>
              <a:gd name="T48" fmla="*/ 92 w 269"/>
              <a:gd name="T49" fmla="*/ 84 h 203"/>
              <a:gd name="T50" fmla="*/ 92 w 269"/>
              <a:gd name="T51" fmla="*/ 129 h 203"/>
              <a:gd name="T52" fmla="*/ 251 w 269"/>
              <a:gd name="T53" fmla="*/ 17 h 203"/>
              <a:gd name="T54" fmla="*/ 90 w 269"/>
              <a:gd name="T55" fmla="*/ 137 h 203"/>
              <a:gd name="T56" fmla="*/ 88 w 269"/>
              <a:gd name="T57" fmla="*/ 140 h 203"/>
              <a:gd name="T58" fmla="*/ 69 w 269"/>
              <a:gd name="T59" fmla="*/ 158 h 203"/>
              <a:gd name="T60" fmla="*/ 29 w 269"/>
              <a:gd name="T61" fmla="*/ 113 h 203"/>
              <a:gd name="T62" fmla="*/ 42 w 269"/>
              <a:gd name="T63" fmla="*/ 8 h 203"/>
              <a:gd name="T64" fmla="*/ 43 w 269"/>
              <a:gd name="T65" fmla="*/ 5 h 203"/>
              <a:gd name="T66" fmla="*/ 44 w 269"/>
              <a:gd name="T67" fmla="*/ 2 h 203"/>
              <a:gd name="T68" fmla="*/ 47 w 269"/>
              <a:gd name="T69" fmla="*/ 1 h 203"/>
              <a:gd name="T70" fmla="*/ 261 w 269"/>
              <a:gd name="T71" fmla="*/ 0 h 203"/>
              <a:gd name="T72" fmla="*/ 264 w 269"/>
              <a:gd name="T73" fmla="*/ 1 h 203"/>
              <a:gd name="T74" fmla="*/ 267 w 269"/>
              <a:gd name="T75" fmla="*/ 3 h 203"/>
              <a:gd name="T76" fmla="*/ 268 w 269"/>
              <a:gd name="T77" fmla="*/ 5 h 203"/>
              <a:gd name="T78" fmla="*/ 268 w 269"/>
              <a:gd name="T79" fmla="*/ 162 h 203"/>
              <a:gd name="T80" fmla="*/ 260 w 269"/>
              <a:gd name="T81" fmla="*/ 168 h 203"/>
              <a:gd name="T82" fmla="*/ 57 w 269"/>
              <a:gd name="T83" fmla="*/ 161 h 203"/>
              <a:gd name="T84" fmla="*/ 85 w 269"/>
              <a:gd name="T85" fmla="*/ 136 h 203"/>
              <a:gd name="T86" fmla="*/ 78 w 269"/>
              <a:gd name="T87" fmla="*/ 97 h 203"/>
              <a:gd name="T88" fmla="*/ 91 w 269"/>
              <a:gd name="T89" fmla="*/ 76 h 203"/>
              <a:gd name="T90" fmla="*/ 92 w 269"/>
              <a:gd name="T91" fmla="*/ 74 h 203"/>
              <a:gd name="T92" fmla="*/ 91 w 269"/>
              <a:gd name="T93" fmla="*/ 70 h 203"/>
              <a:gd name="T94" fmla="*/ 91 w 269"/>
              <a:gd name="T95" fmla="*/ 69 h 203"/>
              <a:gd name="T96" fmla="*/ 90 w 269"/>
              <a:gd name="T97" fmla="*/ 69 h 203"/>
              <a:gd name="T98" fmla="*/ 25 w 269"/>
              <a:gd name="T99" fmla="*/ 130 h 203"/>
              <a:gd name="T100" fmla="*/ 163 w 269"/>
              <a:gd name="T101" fmla="*/ 102 h 203"/>
              <a:gd name="T102" fmla="*/ 111 w 269"/>
              <a:gd name="T103" fmla="*/ 74 h 203"/>
              <a:gd name="T104" fmla="*/ 111 w 269"/>
              <a:gd name="T105" fmla="*/ 74 h 203"/>
              <a:gd name="T106" fmla="*/ 111 w 269"/>
              <a:gd name="T107" fmla="*/ 51 h 203"/>
              <a:gd name="T108" fmla="*/ 86 w 269"/>
              <a:gd name="T109" fmla="*/ 47 h 203"/>
              <a:gd name="T110" fmla="*/ 86 w 269"/>
              <a:gd name="T111" fmla="*/ 50 h 203"/>
              <a:gd name="T112" fmla="*/ 86 w 269"/>
              <a:gd name="T113" fmla="*/ 104 h 203"/>
              <a:gd name="T114" fmla="*/ 100 w 269"/>
              <a:gd name="T115" fmla="*/ 106 h 203"/>
              <a:gd name="T116" fmla="*/ 149 w 269"/>
              <a:gd name="T117" fmla="*/ 147 h 203"/>
              <a:gd name="T118" fmla="*/ 161 w 269"/>
              <a:gd name="T119" fmla="*/ 147 h 203"/>
              <a:gd name="T120" fmla="*/ 149 w 269"/>
              <a:gd name="T121" fmla="*/ 147 h 203"/>
              <a:gd name="T122" fmla="*/ 17 w 269"/>
              <a:gd name="T123" fmla="*/ 1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9" h="203">
                <a:moveTo>
                  <a:pt x="132" y="183"/>
                </a:moveTo>
                <a:cubicBezTo>
                  <a:pt x="165" y="183"/>
                  <a:pt x="165" y="183"/>
                  <a:pt x="165" y="183"/>
                </a:cubicBezTo>
                <a:cubicBezTo>
                  <a:pt x="165" y="188"/>
                  <a:pt x="165" y="188"/>
                  <a:pt x="165" y="188"/>
                </a:cubicBezTo>
                <a:cubicBezTo>
                  <a:pt x="126" y="188"/>
                  <a:pt x="126" y="188"/>
                  <a:pt x="126" y="188"/>
                </a:cubicBezTo>
                <a:cubicBezTo>
                  <a:pt x="122" y="192"/>
                  <a:pt x="122" y="192"/>
                  <a:pt x="12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79" y="183"/>
                  <a:pt x="179" y="183"/>
                  <a:pt x="179" y="183"/>
                </a:cubicBezTo>
                <a:cubicBezTo>
                  <a:pt x="177" y="182"/>
                  <a:pt x="177" y="179"/>
                  <a:pt x="177" y="176"/>
                </a:cubicBezTo>
                <a:cubicBezTo>
                  <a:pt x="177" y="173"/>
                  <a:pt x="177" y="173"/>
                  <a:pt x="177" y="173"/>
                </a:cubicBezTo>
                <a:cubicBezTo>
                  <a:pt x="187" y="173"/>
                  <a:pt x="187" y="173"/>
                  <a:pt x="187" y="173"/>
                </a:cubicBezTo>
                <a:cubicBezTo>
                  <a:pt x="187" y="177"/>
                  <a:pt x="187" y="177"/>
                  <a:pt x="187" y="177"/>
                </a:cubicBezTo>
                <a:cubicBezTo>
                  <a:pt x="187" y="177"/>
                  <a:pt x="187" y="177"/>
                  <a:pt x="187" y="177"/>
                </a:cubicBezTo>
                <a:cubicBezTo>
                  <a:pt x="187" y="178"/>
                  <a:pt x="187" y="178"/>
                  <a:pt x="187" y="178"/>
                </a:cubicBezTo>
                <a:cubicBezTo>
                  <a:pt x="187" y="178"/>
                  <a:pt x="187" y="178"/>
                  <a:pt x="187" y="178"/>
                </a:cubicBezTo>
                <a:cubicBezTo>
                  <a:pt x="188" y="179"/>
                  <a:pt x="188" y="179"/>
                  <a:pt x="188" y="179"/>
                </a:cubicBezTo>
                <a:cubicBezTo>
                  <a:pt x="188" y="179"/>
                  <a:pt x="188" y="179"/>
                  <a:pt x="188" y="179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96" y="185"/>
                  <a:pt x="196" y="185"/>
                  <a:pt x="196" y="185"/>
                </a:cubicBezTo>
                <a:cubicBezTo>
                  <a:pt x="201" y="188"/>
                  <a:pt x="201" y="188"/>
                  <a:pt x="201" y="188"/>
                </a:cubicBezTo>
                <a:cubicBezTo>
                  <a:pt x="204" y="190"/>
                  <a:pt x="204" y="190"/>
                  <a:pt x="204" y="190"/>
                </a:cubicBezTo>
                <a:cubicBezTo>
                  <a:pt x="205" y="190"/>
                  <a:pt x="205" y="190"/>
                  <a:pt x="205" y="190"/>
                </a:cubicBezTo>
                <a:cubicBezTo>
                  <a:pt x="206" y="191"/>
                  <a:pt x="206" y="191"/>
                  <a:pt x="207" y="193"/>
                </a:cubicBezTo>
                <a:cubicBezTo>
                  <a:pt x="207" y="194"/>
                  <a:pt x="207" y="194"/>
                  <a:pt x="207" y="194"/>
                </a:cubicBezTo>
                <a:cubicBezTo>
                  <a:pt x="208" y="194"/>
                  <a:pt x="208" y="194"/>
                  <a:pt x="208" y="194"/>
                </a:cubicBezTo>
                <a:cubicBezTo>
                  <a:pt x="208" y="195"/>
                  <a:pt x="208" y="195"/>
                  <a:pt x="208" y="195"/>
                </a:cubicBezTo>
                <a:cubicBezTo>
                  <a:pt x="209" y="198"/>
                  <a:pt x="207" y="202"/>
                  <a:pt x="203" y="202"/>
                </a:cubicBezTo>
                <a:cubicBezTo>
                  <a:pt x="202" y="202"/>
                  <a:pt x="202" y="202"/>
                  <a:pt x="202" y="202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109" y="203"/>
                  <a:pt x="109" y="203"/>
                  <a:pt x="109" y="203"/>
                </a:cubicBezTo>
                <a:cubicBezTo>
                  <a:pt x="108" y="202"/>
                  <a:pt x="108" y="202"/>
                  <a:pt x="108" y="202"/>
                </a:cubicBezTo>
                <a:cubicBezTo>
                  <a:pt x="104" y="202"/>
                  <a:pt x="102" y="199"/>
                  <a:pt x="103" y="195"/>
                </a:cubicBezTo>
                <a:cubicBezTo>
                  <a:pt x="103" y="195"/>
                  <a:pt x="103" y="195"/>
                  <a:pt x="103" y="195"/>
                </a:cubicBezTo>
                <a:cubicBezTo>
                  <a:pt x="103" y="194"/>
                  <a:pt x="103" y="194"/>
                  <a:pt x="103" y="194"/>
                </a:cubicBezTo>
                <a:cubicBezTo>
                  <a:pt x="103" y="194"/>
                  <a:pt x="103" y="194"/>
                  <a:pt x="103" y="194"/>
                </a:cubicBezTo>
                <a:cubicBezTo>
                  <a:pt x="103" y="193"/>
                  <a:pt x="103" y="193"/>
                  <a:pt x="103" y="193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1"/>
                  <a:pt x="104" y="191"/>
                  <a:pt x="104" y="191"/>
                </a:cubicBezTo>
                <a:cubicBezTo>
                  <a:pt x="105" y="191"/>
                  <a:pt x="105" y="191"/>
                  <a:pt x="105" y="191"/>
                </a:cubicBezTo>
                <a:cubicBezTo>
                  <a:pt x="105" y="191"/>
                  <a:pt x="105" y="191"/>
                  <a:pt x="105" y="191"/>
                </a:cubicBezTo>
                <a:cubicBezTo>
                  <a:pt x="105" y="190"/>
                  <a:pt x="105" y="190"/>
                  <a:pt x="105" y="190"/>
                </a:cubicBezTo>
                <a:cubicBezTo>
                  <a:pt x="106" y="190"/>
                  <a:pt x="106" y="190"/>
                  <a:pt x="106" y="190"/>
                </a:cubicBezTo>
                <a:cubicBezTo>
                  <a:pt x="106" y="190"/>
                  <a:pt x="106" y="190"/>
                  <a:pt x="106" y="190"/>
                </a:cubicBezTo>
                <a:cubicBezTo>
                  <a:pt x="109" y="188"/>
                  <a:pt x="109" y="188"/>
                  <a:pt x="109" y="188"/>
                </a:cubicBezTo>
                <a:cubicBezTo>
                  <a:pt x="115" y="185"/>
                  <a:pt x="115" y="185"/>
                  <a:pt x="115" y="185"/>
                </a:cubicBezTo>
                <a:cubicBezTo>
                  <a:pt x="122" y="180"/>
                  <a:pt x="122" y="180"/>
                  <a:pt x="122" y="180"/>
                </a:cubicBezTo>
                <a:cubicBezTo>
                  <a:pt x="122" y="180"/>
                  <a:pt x="122" y="180"/>
                  <a:pt x="122" y="180"/>
                </a:cubicBezTo>
                <a:cubicBezTo>
                  <a:pt x="123" y="179"/>
                  <a:pt x="123" y="179"/>
                  <a:pt x="123" y="179"/>
                </a:cubicBezTo>
                <a:cubicBezTo>
                  <a:pt x="123" y="179"/>
                  <a:pt x="123" y="179"/>
                  <a:pt x="123" y="179"/>
                </a:cubicBezTo>
                <a:cubicBezTo>
                  <a:pt x="123" y="178"/>
                  <a:pt x="123" y="178"/>
                  <a:pt x="123" y="178"/>
                </a:cubicBezTo>
                <a:cubicBezTo>
                  <a:pt x="123" y="178"/>
                  <a:pt x="123" y="178"/>
                  <a:pt x="123" y="178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134" y="173"/>
                  <a:pt x="134" y="173"/>
                  <a:pt x="134" y="173"/>
                </a:cubicBezTo>
                <a:cubicBezTo>
                  <a:pt x="134" y="176"/>
                  <a:pt x="134" y="176"/>
                  <a:pt x="134" y="176"/>
                </a:cubicBezTo>
                <a:cubicBezTo>
                  <a:pt x="134" y="178"/>
                  <a:pt x="133" y="181"/>
                  <a:pt x="132" y="183"/>
                </a:cubicBezTo>
                <a:cubicBezTo>
                  <a:pt x="132" y="183"/>
                  <a:pt x="132" y="183"/>
                  <a:pt x="132" y="183"/>
                </a:cubicBezTo>
                <a:moveTo>
                  <a:pt x="44" y="101"/>
                </a:moveTo>
                <a:cubicBezTo>
                  <a:pt x="48" y="98"/>
                  <a:pt x="48" y="98"/>
                  <a:pt x="48" y="98"/>
                </a:cubicBezTo>
                <a:cubicBezTo>
                  <a:pt x="50" y="96"/>
                  <a:pt x="50" y="96"/>
                  <a:pt x="50" y="96"/>
                </a:cubicBezTo>
                <a:cubicBezTo>
                  <a:pt x="52" y="95"/>
                  <a:pt x="52" y="95"/>
                  <a:pt x="52" y="95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2"/>
                  <a:pt x="51" y="90"/>
                  <a:pt x="50" y="89"/>
                </a:cubicBezTo>
                <a:cubicBezTo>
                  <a:pt x="49" y="88"/>
                  <a:pt x="49" y="88"/>
                  <a:pt x="49" y="88"/>
                </a:cubicBezTo>
                <a:cubicBezTo>
                  <a:pt x="46" y="98"/>
                  <a:pt x="46" y="98"/>
                  <a:pt x="46" y="98"/>
                </a:cubicBezTo>
                <a:lnTo>
                  <a:pt x="44" y="101"/>
                </a:lnTo>
                <a:close/>
                <a:moveTo>
                  <a:pt x="177" y="158"/>
                </a:moveTo>
                <a:cubicBezTo>
                  <a:pt x="259" y="158"/>
                  <a:pt x="259" y="158"/>
                  <a:pt x="259" y="158"/>
                </a:cubicBezTo>
                <a:cubicBezTo>
                  <a:pt x="259" y="10"/>
                  <a:pt x="259" y="10"/>
                  <a:pt x="259" y="10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84"/>
                  <a:pt x="52" y="84"/>
                  <a:pt x="52" y="84"/>
                </a:cubicBezTo>
                <a:cubicBezTo>
                  <a:pt x="54" y="86"/>
                  <a:pt x="55" y="88"/>
                  <a:pt x="56" y="90"/>
                </a:cubicBezTo>
                <a:cubicBezTo>
                  <a:pt x="57" y="91"/>
                  <a:pt x="57" y="91"/>
                  <a:pt x="57" y="91"/>
                </a:cubicBezTo>
                <a:cubicBezTo>
                  <a:pt x="59" y="89"/>
                  <a:pt x="59" y="89"/>
                  <a:pt x="59" y="89"/>
                </a:cubicBezTo>
                <a:cubicBezTo>
                  <a:pt x="59" y="17"/>
                  <a:pt x="59" y="17"/>
                  <a:pt x="59" y="17"/>
                </a:cubicBezTo>
                <a:cubicBezTo>
                  <a:pt x="236" y="17"/>
                  <a:pt x="236" y="17"/>
                  <a:pt x="236" y="17"/>
                </a:cubicBezTo>
                <a:cubicBezTo>
                  <a:pt x="236" y="22"/>
                  <a:pt x="236" y="22"/>
                  <a:pt x="23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84"/>
                  <a:pt x="65" y="84"/>
                  <a:pt x="65" y="84"/>
                </a:cubicBezTo>
                <a:cubicBezTo>
                  <a:pt x="72" y="78"/>
                  <a:pt x="72" y="78"/>
                  <a:pt x="72" y="78"/>
                </a:cubicBezTo>
                <a:cubicBezTo>
                  <a:pt x="79" y="72"/>
                  <a:pt x="79" y="72"/>
                  <a:pt x="79" y="72"/>
                </a:cubicBezTo>
                <a:cubicBezTo>
                  <a:pt x="87" y="65"/>
                  <a:pt x="87" y="65"/>
                  <a:pt x="87" y="65"/>
                </a:cubicBezTo>
                <a:cubicBezTo>
                  <a:pt x="88" y="64"/>
                  <a:pt x="90" y="64"/>
                  <a:pt x="92" y="64"/>
                </a:cubicBezTo>
                <a:cubicBezTo>
                  <a:pt x="93" y="65"/>
                  <a:pt x="93" y="65"/>
                  <a:pt x="93" y="65"/>
                </a:cubicBezTo>
                <a:cubicBezTo>
                  <a:pt x="94" y="65"/>
                  <a:pt x="94" y="65"/>
                  <a:pt x="94" y="65"/>
                </a:cubicBezTo>
                <a:cubicBezTo>
                  <a:pt x="94" y="66"/>
                  <a:pt x="94" y="66"/>
                  <a:pt x="94" y="66"/>
                </a:cubicBezTo>
                <a:cubicBezTo>
                  <a:pt x="95" y="66"/>
                  <a:pt x="95" y="66"/>
                  <a:pt x="95" y="66"/>
                </a:cubicBezTo>
                <a:cubicBezTo>
                  <a:pt x="95" y="67"/>
                  <a:pt x="95" y="67"/>
                  <a:pt x="95" y="67"/>
                </a:cubicBezTo>
                <a:cubicBezTo>
                  <a:pt x="96" y="68"/>
                  <a:pt x="96" y="68"/>
                  <a:pt x="96" y="68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70"/>
                  <a:pt x="96" y="70"/>
                  <a:pt x="96" y="70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71"/>
                  <a:pt x="97" y="71"/>
                  <a:pt x="97" y="71"/>
                </a:cubicBezTo>
                <a:cubicBezTo>
                  <a:pt x="98" y="72"/>
                  <a:pt x="98" y="72"/>
                  <a:pt x="98" y="72"/>
                </a:cubicBezTo>
                <a:cubicBezTo>
                  <a:pt x="98" y="73"/>
                  <a:pt x="98" y="73"/>
                  <a:pt x="98" y="73"/>
                </a:cubicBezTo>
                <a:cubicBezTo>
                  <a:pt x="99" y="73"/>
                  <a:pt x="99" y="73"/>
                  <a:pt x="99" y="73"/>
                </a:cubicBezTo>
                <a:cubicBezTo>
                  <a:pt x="101" y="78"/>
                  <a:pt x="98" y="84"/>
                  <a:pt x="93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83" y="98"/>
                  <a:pt x="83" y="98"/>
                  <a:pt x="83" y="98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17"/>
                  <a:pt x="91" y="123"/>
                  <a:pt x="92" y="12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46" y="17"/>
                  <a:pt x="246" y="17"/>
                  <a:pt x="246" y="17"/>
                </a:cubicBezTo>
                <a:cubicBezTo>
                  <a:pt x="251" y="17"/>
                  <a:pt x="251" y="17"/>
                  <a:pt x="251" y="17"/>
                </a:cubicBezTo>
                <a:cubicBezTo>
                  <a:pt x="251" y="136"/>
                  <a:pt x="251" y="136"/>
                  <a:pt x="251" y="136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7"/>
                  <a:pt x="90" y="137"/>
                  <a:pt x="90" y="137"/>
                </a:cubicBezTo>
                <a:cubicBezTo>
                  <a:pt x="90" y="138"/>
                  <a:pt x="90" y="138"/>
                  <a:pt x="90" y="138"/>
                </a:cubicBezTo>
                <a:cubicBezTo>
                  <a:pt x="89" y="139"/>
                  <a:pt x="89" y="139"/>
                  <a:pt x="89" y="139"/>
                </a:cubicBezTo>
                <a:cubicBezTo>
                  <a:pt x="89" y="139"/>
                  <a:pt x="89" y="139"/>
                  <a:pt x="89" y="139"/>
                </a:cubicBezTo>
                <a:cubicBezTo>
                  <a:pt x="88" y="140"/>
                  <a:pt x="88" y="140"/>
                  <a:pt x="88" y="140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7" y="141"/>
                  <a:pt x="87" y="141"/>
                  <a:pt x="87" y="141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69" y="158"/>
                  <a:pt x="69" y="158"/>
                  <a:pt x="69" y="158"/>
                </a:cubicBezTo>
                <a:lnTo>
                  <a:pt x="177" y="158"/>
                </a:lnTo>
                <a:close/>
                <a:moveTo>
                  <a:pt x="28" y="116"/>
                </a:moveTo>
                <a:cubicBezTo>
                  <a:pt x="29" y="114"/>
                  <a:pt x="29" y="114"/>
                  <a:pt x="29" y="114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30" y="112"/>
                  <a:pt x="30" y="112"/>
                  <a:pt x="30" y="112"/>
                </a:cubicBezTo>
                <a:cubicBezTo>
                  <a:pt x="41" y="96"/>
                  <a:pt x="41" y="96"/>
                  <a:pt x="41" y="96"/>
                </a:cubicBezTo>
                <a:cubicBezTo>
                  <a:pt x="42" y="94"/>
                  <a:pt x="42" y="94"/>
                  <a:pt x="42" y="94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5"/>
                  <a:pt x="42" y="5"/>
                  <a:pt x="4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3"/>
                  <a:pt x="43" y="3"/>
                  <a:pt x="43" y="3"/>
                </a:cubicBezTo>
                <a:cubicBezTo>
                  <a:pt x="44" y="3"/>
                  <a:pt x="44" y="3"/>
                  <a:pt x="44" y="3"/>
                </a:cubicBezTo>
                <a:cubicBezTo>
                  <a:pt x="44" y="2"/>
                  <a:pt x="44" y="2"/>
                  <a:pt x="44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"/>
                  <a:pt x="46" y="1"/>
                  <a:pt x="46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1"/>
                  <a:pt x="263" y="1"/>
                  <a:pt x="263" y="1"/>
                </a:cubicBezTo>
                <a:cubicBezTo>
                  <a:pt x="264" y="1"/>
                  <a:pt x="264" y="1"/>
                  <a:pt x="264" y="1"/>
                </a:cubicBezTo>
                <a:cubicBezTo>
                  <a:pt x="265" y="1"/>
                  <a:pt x="265" y="1"/>
                  <a:pt x="265" y="1"/>
                </a:cubicBezTo>
                <a:cubicBezTo>
                  <a:pt x="265" y="2"/>
                  <a:pt x="265" y="2"/>
                  <a:pt x="265" y="2"/>
                </a:cubicBezTo>
                <a:cubicBezTo>
                  <a:pt x="266" y="2"/>
                  <a:pt x="266" y="2"/>
                  <a:pt x="266" y="2"/>
                </a:cubicBezTo>
                <a:cubicBezTo>
                  <a:pt x="267" y="3"/>
                  <a:pt x="267" y="3"/>
                  <a:pt x="267" y="3"/>
                </a:cubicBezTo>
                <a:cubicBezTo>
                  <a:pt x="267" y="3"/>
                  <a:pt x="267" y="3"/>
                  <a:pt x="267" y="3"/>
                </a:cubicBezTo>
                <a:cubicBezTo>
                  <a:pt x="268" y="4"/>
                  <a:pt x="268" y="4"/>
                  <a:pt x="268" y="4"/>
                </a:cubicBezTo>
                <a:cubicBezTo>
                  <a:pt x="268" y="5"/>
                  <a:pt x="268" y="5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68" y="6"/>
                  <a:pt x="268" y="6"/>
                  <a:pt x="268" y="6"/>
                </a:cubicBezTo>
                <a:cubicBezTo>
                  <a:pt x="269" y="7"/>
                  <a:pt x="269" y="7"/>
                  <a:pt x="269" y="7"/>
                </a:cubicBezTo>
                <a:cubicBezTo>
                  <a:pt x="269" y="161"/>
                  <a:pt x="269" y="161"/>
                  <a:pt x="269" y="161"/>
                </a:cubicBezTo>
                <a:cubicBezTo>
                  <a:pt x="268" y="162"/>
                  <a:pt x="268" y="162"/>
                  <a:pt x="268" y="162"/>
                </a:cubicBezTo>
                <a:cubicBezTo>
                  <a:pt x="268" y="163"/>
                  <a:pt x="268" y="163"/>
                  <a:pt x="268" y="163"/>
                </a:cubicBezTo>
                <a:cubicBezTo>
                  <a:pt x="267" y="166"/>
                  <a:pt x="265" y="168"/>
                  <a:pt x="262" y="168"/>
                </a:cubicBezTo>
                <a:cubicBezTo>
                  <a:pt x="261" y="168"/>
                  <a:pt x="261" y="168"/>
                  <a:pt x="261" y="168"/>
                </a:cubicBezTo>
                <a:cubicBezTo>
                  <a:pt x="260" y="168"/>
                  <a:pt x="260" y="168"/>
                  <a:pt x="260" y="168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57" y="161"/>
                  <a:pt x="57" y="161"/>
                  <a:pt x="57" y="161"/>
                </a:cubicBezTo>
                <a:cubicBezTo>
                  <a:pt x="61" y="157"/>
                  <a:pt x="61" y="157"/>
                  <a:pt x="61" y="157"/>
                </a:cubicBezTo>
                <a:cubicBezTo>
                  <a:pt x="68" y="153"/>
                  <a:pt x="68" y="153"/>
                  <a:pt x="68" y="153"/>
                </a:cubicBezTo>
                <a:cubicBezTo>
                  <a:pt x="74" y="149"/>
                  <a:pt x="79" y="144"/>
                  <a:pt x="84" y="137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88" y="131"/>
                  <a:pt x="87" y="129"/>
                  <a:pt x="85" y="125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78" y="97"/>
                  <a:pt x="78" y="97"/>
                  <a:pt x="78" y="97"/>
                </a:cubicBezTo>
                <a:cubicBezTo>
                  <a:pt x="84" y="86"/>
                  <a:pt x="84" y="86"/>
                  <a:pt x="84" y="86"/>
                </a:cubicBezTo>
                <a:cubicBezTo>
                  <a:pt x="90" y="77"/>
                  <a:pt x="90" y="77"/>
                  <a:pt x="90" y="77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92" y="74"/>
                  <a:pt x="92" y="74"/>
                  <a:pt x="92" y="74"/>
                </a:cubicBezTo>
                <a:cubicBezTo>
                  <a:pt x="92" y="74"/>
                  <a:pt x="92" y="74"/>
                  <a:pt x="92" y="74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1"/>
                  <a:pt x="92" y="71"/>
                  <a:pt x="92" y="71"/>
                </a:cubicBezTo>
                <a:cubicBezTo>
                  <a:pt x="91" y="70"/>
                  <a:pt x="91" y="70"/>
                  <a:pt x="91" y="70"/>
                </a:cubicBezTo>
                <a:cubicBezTo>
                  <a:pt x="91" y="70"/>
                  <a:pt x="91" y="70"/>
                  <a:pt x="91" y="70"/>
                </a:cubicBezTo>
                <a:cubicBezTo>
                  <a:pt x="91" y="69"/>
                  <a:pt x="91" y="69"/>
                  <a:pt x="91" y="69"/>
                </a:cubicBezTo>
                <a:cubicBezTo>
                  <a:pt x="91" y="69"/>
                  <a:pt x="91" y="69"/>
                  <a:pt x="91" y="69"/>
                </a:cubicBezTo>
                <a:cubicBezTo>
                  <a:pt x="91" y="69"/>
                  <a:pt x="91" y="69"/>
                  <a:pt x="91" y="69"/>
                </a:cubicBezTo>
                <a:cubicBezTo>
                  <a:pt x="90" y="69"/>
                  <a:pt x="90" y="69"/>
                  <a:pt x="90" y="69"/>
                </a:cubicBezTo>
                <a:cubicBezTo>
                  <a:pt x="90" y="69"/>
                  <a:pt x="90" y="69"/>
                  <a:pt x="90" y="69"/>
                </a:cubicBezTo>
                <a:cubicBezTo>
                  <a:pt x="90" y="69"/>
                  <a:pt x="90" y="69"/>
                  <a:pt x="90" y="69"/>
                </a:cubicBezTo>
                <a:cubicBezTo>
                  <a:pt x="90" y="69"/>
                  <a:pt x="90" y="69"/>
                  <a:pt x="90" y="69"/>
                </a:cubicBezTo>
                <a:cubicBezTo>
                  <a:pt x="60" y="95"/>
                  <a:pt x="60" y="95"/>
                  <a:pt x="60" y="95"/>
                </a:cubicBezTo>
                <a:cubicBezTo>
                  <a:pt x="52" y="103"/>
                  <a:pt x="38" y="108"/>
                  <a:pt x="32" y="118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1" y="126"/>
                  <a:pt x="21" y="126"/>
                  <a:pt x="21" y="126"/>
                </a:cubicBezTo>
                <a:lnTo>
                  <a:pt x="28" y="116"/>
                </a:lnTo>
                <a:close/>
                <a:moveTo>
                  <a:pt x="111" y="102"/>
                </a:moveTo>
                <a:cubicBezTo>
                  <a:pt x="163" y="102"/>
                  <a:pt x="163" y="102"/>
                  <a:pt x="163" y="102"/>
                </a:cubicBezTo>
                <a:cubicBezTo>
                  <a:pt x="163" y="107"/>
                  <a:pt x="163" y="107"/>
                  <a:pt x="163" y="107"/>
                </a:cubicBezTo>
                <a:cubicBezTo>
                  <a:pt x="111" y="107"/>
                  <a:pt x="111" y="107"/>
                  <a:pt x="111" y="107"/>
                </a:cubicBezTo>
                <a:lnTo>
                  <a:pt x="111" y="102"/>
                </a:lnTo>
                <a:close/>
                <a:moveTo>
                  <a:pt x="111" y="74"/>
                </a:moveTo>
                <a:cubicBezTo>
                  <a:pt x="168" y="74"/>
                  <a:pt x="168" y="74"/>
                  <a:pt x="168" y="74"/>
                </a:cubicBezTo>
                <a:cubicBezTo>
                  <a:pt x="168" y="79"/>
                  <a:pt x="168" y="79"/>
                  <a:pt x="168" y="79"/>
                </a:cubicBezTo>
                <a:cubicBezTo>
                  <a:pt x="111" y="79"/>
                  <a:pt x="111" y="79"/>
                  <a:pt x="111" y="79"/>
                </a:cubicBezTo>
                <a:lnTo>
                  <a:pt x="111" y="74"/>
                </a:lnTo>
                <a:close/>
                <a:moveTo>
                  <a:pt x="111" y="46"/>
                </a:moveTo>
                <a:cubicBezTo>
                  <a:pt x="225" y="46"/>
                  <a:pt x="225" y="46"/>
                  <a:pt x="225" y="46"/>
                </a:cubicBezTo>
                <a:cubicBezTo>
                  <a:pt x="225" y="51"/>
                  <a:pt x="225" y="51"/>
                  <a:pt x="225" y="51"/>
                </a:cubicBezTo>
                <a:cubicBezTo>
                  <a:pt x="111" y="51"/>
                  <a:pt x="111" y="51"/>
                  <a:pt x="111" y="51"/>
                </a:cubicBezTo>
                <a:lnTo>
                  <a:pt x="111" y="46"/>
                </a:lnTo>
                <a:close/>
                <a:moveTo>
                  <a:pt x="86" y="48"/>
                </a:moveTo>
                <a:cubicBezTo>
                  <a:pt x="86" y="48"/>
                  <a:pt x="86" y="48"/>
                  <a:pt x="86" y="48"/>
                </a:cubicBezTo>
                <a:cubicBezTo>
                  <a:pt x="86" y="47"/>
                  <a:pt x="86" y="47"/>
                  <a:pt x="86" y="47"/>
                </a:cubicBezTo>
                <a:cubicBezTo>
                  <a:pt x="88" y="39"/>
                  <a:pt x="98" y="40"/>
                  <a:pt x="100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98" y="57"/>
                  <a:pt x="88" y="58"/>
                  <a:pt x="86" y="50"/>
                </a:cubicBezTo>
                <a:cubicBezTo>
                  <a:pt x="86" y="49"/>
                  <a:pt x="86" y="49"/>
                  <a:pt x="86" y="49"/>
                </a:cubicBezTo>
                <a:lnTo>
                  <a:pt x="86" y="48"/>
                </a:lnTo>
                <a:close/>
                <a:moveTo>
                  <a:pt x="86" y="105"/>
                </a:move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8" y="96"/>
                  <a:pt x="99" y="96"/>
                  <a:pt x="100" y="104"/>
                </a:cubicBezTo>
                <a:cubicBezTo>
                  <a:pt x="100" y="105"/>
                  <a:pt x="100" y="105"/>
                  <a:pt x="100" y="105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99" y="114"/>
                  <a:pt x="88" y="114"/>
                  <a:pt x="86" y="106"/>
                </a:cubicBezTo>
                <a:cubicBezTo>
                  <a:pt x="86" y="106"/>
                  <a:pt x="86" y="106"/>
                  <a:pt x="86" y="106"/>
                </a:cubicBezTo>
                <a:lnTo>
                  <a:pt x="86" y="105"/>
                </a:lnTo>
                <a:close/>
                <a:moveTo>
                  <a:pt x="149" y="147"/>
                </a:moveTo>
                <a:cubicBezTo>
                  <a:pt x="150" y="146"/>
                  <a:pt x="150" y="146"/>
                  <a:pt x="150" y="146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51" y="139"/>
                  <a:pt x="160" y="140"/>
                  <a:pt x="161" y="146"/>
                </a:cubicBezTo>
                <a:cubicBezTo>
                  <a:pt x="161" y="147"/>
                  <a:pt x="161" y="147"/>
                  <a:pt x="161" y="147"/>
                </a:cubicBezTo>
                <a:cubicBezTo>
                  <a:pt x="161" y="147"/>
                  <a:pt x="161" y="147"/>
                  <a:pt x="161" y="147"/>
                </a:cubicBezTo>
                <a:cubicBezTo>
                  <a:pt x="160" y="154"/>
                  <a:pt x="151" y="154"/>
                  <a:pt x="150" y="148"/>
                </a:cubicBezTo>
                <a:cubicBezTo>
                  <a:pt x="150" y="147"/>
                  <a:pt x="150" y="147"/>
                  <a:pt x="150" y="147"/>
                </a:cubicBezTo>
                <a:lnTo>
                  <a:pt x="149" y="147"/>
                </a:lnTo>
                <a:close/>
                <a:moveTo>
                  <a:pt x="2" y="151"/>
                </a:moveTo>
                <a:cubicBezTo>
                  <a:pt x="1" y="151"/>
                  <a:pt x="1" y="151"/>
                  <a:pt x="1" y="151"/>
                </a:cubicBezTo>
                <a:cubicBezTo>
                  <a:pt x="0" y="149"/>
                  <a:pt x="0" y="147"/>
                  <a:pt x="2" y="146"/>
                </a:cubicBezTo>
                <a:cubicBezTo>
                  <a:pt x="17" y="131"/>
                  <a:pt x="17" y="131"/>
                  <a:pt x="17" y="131"/>
                </a:cubicBezTo>
                <a:cubicBezTo>
                  <a:pt x="62" y="176"/>
                  <a:pt x="62" y="176"/>
                  <a:pt x="62" y="176"/>
                </a:cubicBezTo>
                <a:cubicBezTo>
                  <a:pt x="52" y="186"/>
                  <a:pt x="52" y="186"/>
                  <a:pt x="52" y="186"/>
                </a:cubicBezTo>
                <a:lnTo>
                  <a:pt x="2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CFCF6B-4B78-48A1-1558-A53C90F4708C}"/>
              </a:ext>
            </a:extLst>
          </p:cNvPr>
          <p:cNvGrpSpPr/>
          <p:nvPr/>
        </p:nvGrpSpPr>
        <p:grpSpPr>
          <a:xfrm>
            <a:off x="2327276" y="2479211"/>
            <a:ext cx="374907" cy="377436"/>
            <a:chOff x="2200863" y="3267563"/>
            <a:chExt cx="498289" cy="501650"/>
          </a:xfrm>
          <a:solidFill>
            <a:schemeClr val="bg1"/>
          </a:solidFill>
        </p:grpSpPr>
        <p:sp>
          <p:nvSpPr>
            <p:cNvPr id="83" name="Rectangle 218">
              <a:extLst>
                <a:ext uri="{FF2B5EF4-FFF2-40B4-BE49-F238E27FC236}">
                  <a16:creationId xmlns:a16="http://schemas.microsoft.com/office/drawing/2014/main" id="{37FD9F6E-F82D-FAEC-5B6F-965AFA02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544" y="3564184"/>
              <a:ext cx="98314" cy="2050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219">
              <a:extLst>
                <a:ext uri="{FF2B5EF4-FFF2-40B4-BE49-F238E27FC236}">
                  <a16:creationId xmlns:a16="http://schemas.microsoft.com/office/drawing/2014/main" id="{3E3FAAAF-9EE6-6A06-2B29-59946A48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309" y="3522169"/>
              <a:ext cx="98314" cy="2470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220">
              <a:extLst>
                <a:ext uri="{FF2B5EF4-FFF2-40B4-BE49-F238E27FC236}">
                  <a16:creationId xmlns:a16="http://schemas.microsoft.com/office/drawing/2014/main" id="{BEF16278-CDF8-552D-BCAD-53143EB28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073" y="3486037"/>
              <a:ext cx="98314" cy="283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21">
              <a:extLst>
                <a:ext uri="{FF2B5EF4-FFF2-40B4-BE49-F238E27FC236}">
                  <a16:creationId xmlns:a16="http://schemas.microsoft.com/office/drawing/2014/main" id="{632BCDA2-5EF0-C27E-1431-E6E19A32A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838" y="3441502"/>
              <a:ext cx="98314" cy="3277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2">
              <a:extLst>
                <a:ext uri="{FF2B5EF4-FFF2-40B4-BE49-F238E27FC236}">
                  <a16:creationId xmlns:a16="http://schemas.microsoft.com/office/drawing/2014/main" id="{B676718B-26DE-F28C-D368-79D11672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863" y="3267563"/>
              <a:ext cx="498289" cy="268891"/>
            </a:xfrm>
            <a:custGeom>
              <a:avLst/>
              <a:gdLst>
                <a:gd name="T0" fmla="*/ 263 w 593"/>
                <a:gd name="T1" fmla="*/ 203 h 320"/>
                <a:gd name="T2" fmla="*/ 423 w 593"/>
                <a:gd name="T3" fmla="*/ 88 h 320"/>
                <a:gd name="T4" fmla="*/ 526 w 593"/>
                <a:gd name="T5" fmla="*/ 100 h 320"/>
                <a:gd name="T6" fmla="*/ 593 w 593"/>
                <a:gd name="T7" fmla="*/ 38 h 320"/>
                <a:gd name="T8" fmla="*/ 593 w 593"/>
                <a:gd name="T9" fmla="*/ 0 h 320"/>
                <a:gd name="T10" fmla="*/ 521 w 593"/>
                <a:gd name="T11" fmla="*/ 69 h 320"/>
                <a:gd name="T12" fmla="*/ 416 w 593"/>
                <a:gd name="T13" fmla="*/ 57 h 320"/>
                <a:gd name="T14" fmla="*/ 256 w 593"/>
                <a:gd name="T15" fmla="*/ 167 h 320"/>
                <a:gd name="T16" fmla="*/ 189 w 593"/>
                <a:gd name="T17" fmla="*/ 136 h 320"/>
                <a:gd name="T18" fmla="*/ 0 w 593"/>
                <a:gd name="T19" fmla="*/ 277 h 320"/>
                <a:gd name="T20" fmla="*/ 0 w 593"/>
                <a:gd name="T21" fmla="*/ 320 h 320"/>
                <a:gd name="T22" fmla="*/ 191 w 593"/>
                <a:gd name="T23" fmla="*/ 172 h 320"/>
                <a:gd name="T24" fmla="*/ 263 w 593"/>
                <a:gd name="T25" fmla="*/ 2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3" h="320">
                  <a:moveTo>
                    <a:pt x="263" y="203"/>
                  </a:moveTo>
                  <a:lnTo>
                    <a:pt x="423" y="88"/>
                  </a:lnTo>
                  <a:lnTo>
                    <a:pt x="526" y="100"/>
                  </a:lnTo>
                  <a:lnTo>
                    <a:pt x="593" y="38"/>
                  </a:lnTo>
                  <a:lnTo>
                    <a:pt x="593" y="0"/>
                  </a:lnTo>
                  <a:lnTo>
                    <a:pt x="521" y="69"/>
                  </a:lnTo>
                  <a:lnTo>
                    <a:pt x="416" y="57"/>
                  </a:lnTo>
                  <a:lnTo>
                    <a:pt x="256" y="167"/>
                  </a:lnTo>
                  <a:lnTo>
                    <a:pt x="189" y="136"/>
                  </a:lnTo>
                  <a:lnTo>
                    <a:pt x="0" y="277"/>
                  </a:lnTo>
                  <a:lnTo>
                    <a:pt x="0" y="320"/>
                  </a:lnTo>
                  <a:lnTo>
                    <a:pt x="191" y="172"/>
                  </a:lnTo>
                  <a:lnTo>
                    <a:pt x="263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3" name="Process 92">
            <a:extLst>
              <a:ext uri="{FF2B5EF4-FFF2-40B4-BE49-F238E27FC236}">
                <a16:creationId xmlns:a16="http://schemas.microsoft.com/office/drawing/2014/main" id="{402F4651-E573-AECF-CBFD-E22996A6BC62}"/>
              </a:ext>
            </a:extLst>
          </p:cNvPr>
          <p:cNvSpPr/>
          <p:nvPr/>
        </p:nvSpPr>
        <p:spPr>
          <a:xfrm>
            <a:off x="7483760" y="2344589"/>
            <a:ext cx="4389120" cy="702853"/>
          </a:xfrm>
          <a:prstGeom prst="flowChart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Spearheaded initiatives for sustainable business expansion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Process 93">
            <a:extLst>
              <a:ext uri="{FF2B5EF4-FFF2-40B4-BE49-F238E27FC236}">
                <a16:creationId xmlns:a16="http://schemas.microsoft.com/office/drawing/2014/main" id="{CAA4174C-6066-081F-56D0-CC0D8A524E3D}"/>
              </a:ext>
            </a:extLst>
          </p:cNvPr>
          <p:cNvSpPr/>
          <p:nvPr/>
        </p:nvSpPr>
        <p:spPr>
          <a:xfrm>
            <a:off x="7483760" y="3358235"/>
            <a:ext cx="4389120" cy="702853"/>
          </a:xfrm>
          <a:prstGeom prst="flowChart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costs and enhanced overall operational efficiency</a:t>
            </a:r>
          </a:p>
        </p:txBody>
      </p:sp>
      <p:sp>
        <p:nvSpPr>
          <p:cNvPr id="95" name="Process 94">
            <a:extLst>
              <a:ext uri="{FF2B5EF4-FFF2-40B4-BE49-F238E27FC236}">
                <a16:creationId xmlns:a16="http://schemas.microsoft.com/office/drawing/2014/main" id="{0A8909C6-BD2B-2947-EB45-5309AF6F221E}"/>
              </a:ext>
            </a:extLst>
          </p:cNvPr>
          <p:cNvSpPr/>
          <p:nvPr/>
        </p:nvSpPr>
        <p:spPr>
          <a:xfrm>
            <a:off x="7483760" y="4385418"/>
            <a:ext cx="4389120" cy="702853"/>
          </a:xfrm>
          <a:prstGeom prst="flowChart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Ensured alignment with quality standards and project goals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Process 95">
            <a:extLst>
              <a:ext uri="{FF2B5EF4-FFF2-40B4-BE49-F238E27FC236}">
                <a16:creationId xmlns:a16="http://schemas.microsoft.com/office/drawing/2014/main" id="{FC9B053F-9B37-C0BF-58C3-FB2F7FB2F153}"/>
              </a:ext>
            </a:extLst>
          </p:cNvPr>
          <p:cNvSpPr/>
          <p:nvPr/>
        </p:nvSpPr>
        <p:spPr>
          <a:xfrm>
            <a:off x="7483760" y="5414010"/>
            <a:ext cx="4389120" cy="702853"/>
          </a:xfrm>
          <a:prstGeom prst="flowChartProcess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Maintained productivity and fostered operational excellence</a:t>
            </a:r>
          </a:p>
        </p:txBody>
      </p:sp>
    </p:spTree>
    <p:extLst>
      <p:ext uri="{BB962C8B-B14F-4D97-AF65-F5344CB8AC3E}">
        <p14:creationId xmlns:p14="http://schemas.microsoft.com/office/powerpoint/2010/main" val="74154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5376-7F13-D8E6-9121-B976C2DA7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2D22C2BF-25DA-6066-07FA-934EF449D812}"/>
              </a:ext>
            </a:extLst>
          </p:cNvPr>
          <p:cNvSpPr/>
          <p:nvPr/>
        </p:nvSpPr>
        <p:spPr>
          <a:xfrm>
            <a:off x="838198" y="1069467"/>
            <a:ext cx="3873016" cy="4719067"/>
          </a:xfrm>
          <a:custGeom>
            <a:avLst/>
            <a:gdLst>
              <a:gd name="connsiteX0" fmla="*/ 3873012 w 3873016"/>
              <a:gd name="connsiteY0" fmla="*/ 0 h 4719067"/>
              <a:gd name="connsiteX1" fmla="*/ 3873012 w 3873016"/>
              <a:gd name="connsiteY1" fmla="*/ 1090119 h 4719067"/>
              <a:gd name="connsiteX2" fmla="*/ 3873016 w 3873016"/>
              <a:gd name="connsiteY2" fmla="*/ 1090119 h 4719067"/>
              <a:gd name="connsiteX3" fmla="*/ 3873016 w 3873016"/>
              <a:gd name="connsiteY3" fmla="*/ 4719067 h 4719067"/>
              <a:gd name="connsiteX4" fmla="*/ 1 w 3873016"/>
              <a:gd name="connsiteY4" fmla="*/ 4719067 h 4719067"/>
              <a:gd name="connsiteX5" fmla="*/ 1 w 3873016"/>
              <a:gd name="connsiteY5" fmla="*/ 1090119 h 4719067"/>
              <a:gd name="connsiteX6" fmla="*/ 0 w 3873016"/>
              <a:gd name="connsiteY6" fmla="*/ 1090119 h 471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3016" h="4719067">
                <a:moveTo>
                  <a:pt x="3873012" y="0"/>
                </a:moveTo>
                <a:lnTo>
                  <a:pt x="3873012" y="1090119"/>
                </a:lnTo>
                <a:lnTo>
                  <a:pt x="3873016" y="1090119"/>
                </a:lnTo>
                <a:lnTo>
                  <a:pt x="3873016" y="4719067"/>
                </a:lnTo>
                <a:lnTo>
                  <a:pt x="1" y="4719067"/>
                </a:lnTo>
                <a:lnTo>
                  <a:pt x="1" y="1090119"/>
                </a:lnTo>
                <a:lnTo>
                  <a:pt x="0" y="109011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63132-39EF-2AFB-1501-373BCBB7D893}"/>
              </a:ext>
            </a:extLst>
          </p:cNvPr>
          <p:cNvSpPr/>
          <p:nvPr/>
        </p:nvSpPr>
        <p:spPr>
          <a:xfrm>
            <a:off x="838200" y="2166705"/>
            <a:ext cx="3873014" cy="3621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Core</a:t>
            </a:r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Competencies</a:t>
            </a:r>
          </a:p>
        </p:txBody>
      </p:sp>
    </p:spTree>
    <p:extLst>
      <p:ext uri="{BB962C8B-B14F-4D97-AF65-F5344CB8AC3E}">
        <p14:creationId xmlns:p14="http://schemas.microsoft.com/office/powerpoint/2010/main" val="140912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640A9-0EB7-1E4E-7449-4C4CD313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F0541C6-D39E-06A4-4E30-45B136CA94E5}"/>
              </a:ext>
            </a:extLst>
          </p:cNvPr>
          <p:cNvSpPr/>
          <p:nvPr/>
        </p:nvSpPr>
        <p:spPr>
          <a:xfrm>
            <a:off x="306213" y="1104901"/>
            <a:ext cx="11576901" cy="4186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FE3F7-B311-A8BB-153B-32595263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strategic insights and technical expertise with a versatile skillset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3571CED-237F-D22C-BCFC-D4359F82AD91}"/>
              </a:ext>
            </a:extLst>
          </p:cNvPr>
          <p:cNvSpPr/>
          <p:nvPr/>
        </p:nvSpPr>
        <p:spPr>
          <a:xfrm>
            <a:off x="302127" y="5544273"/>
            <a:ext cx="11585073" cy="818427"/>
          </a:xfrm>
          <a:prstGeom prst="roundRect">
            <a:avLst>
              <a:gd name="adj" fmla="val 676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capability of strategic presentation and technical data processing</a:t>
            </a:r>
            <a:b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to derive insights but also present them in an impactful way to drive decision-making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03B22B-A0C8-539F-0D2C-6DDD67E04BA4}"/>
              </a:ext>
            </a:extLst>
          </p:cNvPr>
          <p:cNvGrpSpPr/>
          <p:nvPr/>
        </p:nvGrpSpPr>
        <p:grpSpPr>
          <a:xfrm>
            <a:off x="995424" y="1262627"/>
            <a:ext cx="10204276" cy="3871436"/>
            <a:chOff x="995424" y="1192434"/>
            <a:chExt cx="10204276" cy="38714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6CF778-C30A-4D82-3C0F-EA5DE01B5D59}"/>
                </a:ext>
              </a:extLst>
            </p:cNvPr>
            <p:cNvGrpSpPr/>
            <p:nvPr/>
          </p:nvGrpSpPr>
          <p:grpSpPr>
            <a:xfrm>
              <a:off x="995424" y="1192434"/>
              <a:ext cx="10204276" cy="3871436"/>
              <a:chOff x="433443" y="1331334"/>
              <a:chExt cx="11164314" cy="42356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ACC2D9C-EAA2-FC1C-F20A-1FAA2406EC96}"/>
                  </a:ext>
                </a:extLst>
              </p:cNvPr>
              <p:cNvGrpSpPr/>
              <p:nvPr/>
            </p:nvGrpSpPr>
            <p:grpSpPr>
              <a:xfrm>
                <a:off x="433443" y="1331334"/>
                <a:ext cx="11164314" cy="4235668"/>
                <a:chOff x="-693467" y="1331334"/>
                <a:chExt cx="13576743" cy="5150927"/>
              </a:xfrm>
            </p:grpSpPr>
            <p:sp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E42DAD98-D887-A2E6-CA9B-97885AAEEB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8005" y="1660985"/>
                  <a:ext cx="2086026" cy="3125030"/>
                </a:xfrm>
                <a:custGeom>
                  <a:avLst/>
                  <a:gdLst>
                    <a:gd name="T0" fmla="*/ 182 w 211"/>
                    <a:gd name="T1" fmla="*/ 316 h 316"/>
                    <a:gd name="T2" fmla="*/ 211 w 211"/>
                    <a:gd name="T3" fmla="*/ 211 h 316"/>
                    <a:gd name="T4" fmla="*/ 0 w 211"/>
                    <a:gd name="T5" fmla="*/ 0 h 316"/>
                    <a:gd name="T6" fmla="*/ 0 w 211"/>
                    <a:gd name="T7" fmla="*/ 211 h 316"/>
                    <a:gd name="T8" fmla="*/ 182 w 211"/>
                    <a:gd name="T9" fmla="*/ 316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316">
                      <a:moveTo>
                        <a:pt x="182" y="316"/>
                      </a:moveTo>
                      <a:cubicBezTo>
                        <a:pt x="201" y="284"/>
                        <a:pt x="211" y="248"/>
                        <a:pt x="211" y="211"/>
                      </a:cubicBezTo>
                      <a:cubicBezTo>
                        <a:pt x="211" y="94"/>
                        <a:pt x="116" y="0"/>
                        <a:pt x="0" y="0"/>
                      </a:cubicBezTo>
                      <a:lnTo>
                        <a:pt x="0" y="211"/>
                      </a:lnTo>
                      <a:lnTo>
                        <a:pt x="182" y="316"/>
                      </a:lnTo>
                      <a:close/>
                    </a:path>
                  </a:pathLst>
                </a:custGeom>
                <a:solidFill>
                  <a:srgbClr val="001A4D"/>
                </a:solidFill>
                <a:ln w="9525" cap="flat" cmpd="sng" algn="ctr">
                  <a:solidFill>
                    <a:srgbClr val="2E2E3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503738" tIns="323831" rIns="35981" bIns="71963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ts val="200"/>
                    </a:spcBef>
                  </a:pPr>
                  <a:endParaRPr lang="de-DE" sz="1799" kern="0">
                    <a:solidFill>
                      <a:srgbClr val="000000"/>
                    </a:solidFill>
                    <a:latin typeface="EYInterstate Light" panose="02000506000000020004" pitchFamily="2" charset="0"/>
                    <a:sym typeface="EYInterstate Light" panose="02000506000000020004" pitchFamily="2" charset="0"/>
                  </a:endParaRPr>
                </a:p>
              </p:txBody>
            </p:sp>
            <p:sp>
              <p:nvSpPr>
                <p:cNvPr id="15" name="Freeform 10">
                  <a:extLst>
                    <a:ext uri="{FF2B5EF4-FFF2-40B4-BE49-F238E27FC236}">
                      <a16:creationId xmlns:a16="http://schemas.microsoft.com/office/drawing/2014/main" id="{575D298F-58C1-2E43-3FFD-B52E8F8C2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009451" y="1660985"/>
                  <a:ext cx="2086026" cy="3125030"/>
                </a:xfrm>
                <a:custGeom>
                  <a:avLst/>
                  <a:gdLst>
                    <a:gd name="T0" fmla="*/ 182 w 211"/>
                    <a:gd name="T1" fmla="*/ 316 h 316"/>
                    <a:gd name="T2" fmla="*/ 211 w 211"/>
                    <a:gd name="T3" fmla="*/ 211 h 316"/>
                    <a:gd name="T4" fmla="*/ 0 w 211"/>
                    <a:gd name="T5" fmla="*/ 0 h 316"/>
                    <a:gd name="T6" fmla="*/ 0 w 211"/>
                    <a:gd name="T7" fmla="*/ 211 h 316"/>
                    <a:gd name="T8" fmla="*/ 182 w 211"/>
                    <a:gd name="T9" fmla="*/ 316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" h="316">
                      <a:moveTo>
                        <a:pt x="182" y="316"/>
                      </a:moveTo>
                      <a:cubicBezTo>
                        <a:pt x="201" y="284"/>
                        <a:pt x="211" y="248"/>
                        <a:pt x="211" y="211"/>
                      </a:cubicBezTo>
                      <a:cubicBezTo>
                        <a:pt x="211" y="94"/>
                        <a:pt x="116" y="0"/>
                        <a:pt x="0" y="0"/>
                      </a:cubicBezTo>
                      <a:lnTo>
                        <a:pt x="0" y="211"/>
                      </a:lnTo>
                      <a:lnTo>
                        <a:pt x="182" y="316"/>
                      </a:lnTo>
                      <a:close/>
                    </a:path>
                  </a:pathLst>
                </a:custGeom>
                <a:solidFill>
                  <a:srgbClr val="001A4D"/>
                </a:solidFill>
                <a:ln w="9525" cap="flat" cmpd="sng" algn="ctr">
                  <a:solidFill>
                    <a:srgbClr val="2E2E3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503738" tIns="323831" rIns="35981" bIns="71963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ts val="200"/>
                    </a:spcBef>
                  </a:pPr>
                  <a:endParaRPr lang="de-DE" sz="1799" kern="0">
                    <a:solidFill>
                      <a:srgbClr val="000000"/>
                    </a:solidFill>
                    <a:latin typeface="EYInterstate Light" panose="02000506000000020004" pitchFamily="2" charset="0"/>
                    <a:sym typeface="EYInterstate Light" panose="02000506000000020004" pitchFamily="2" charset="0"/>
                  </a:endParaRPr>
                </a:p>
              </p:txBody>
            </p:sp>
            <p:sp>
              <p:nvSpPr>
                <p:cNvPr id="16" name="Freeform 11">
                  <a:extLst>
                    <a:ext uri="{FF2B5EF4-FFF2-40B4-BE49-F238E27FC236}">
                      <a16:creationId xmlns:a16="http://schemas.microsoft.com/office/drawing/2014/main" id="{8CC15F1E-B76C-0950-5E8E-D7875F44D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4531" y="3729349"/>
                  <a:ext cx="3618164" cy="2086642"/>
                </a:xfrm>
                <a:custGeom>
                  <a:avLst/>
                  <a:gdLst>
                    <a:gd name="T0" fmla="*/ 0 w 366"/>
                    <a:gd name="T1" fmla="*/ 105 h 211"/>
                    <a:gd name="T2" fmla="*/ 184 w 366"/>
                    <a:gd name="T3" fmla="*/ 211 h 211"/>
                    <a:gd name="T4" fmla="*/ 366 w 366"/>
                    <a:gd name="T5" fmla="*/ 105 h 211"/>
                    <a:gd name="T6" fmla="*/ 184 w 366"/>
                    <a:gd name="T7" fmla="*/ 0 h 211"/>
                    <a:gd name="T8" fmla="*/ 0 w 366"/>
                    <a:gd name="T9" fmla="*/ 105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6" h="211">
                      <a:moveTo>
                        <a:pt x="0" y="105"/>
                      </a:moveTo>
                      <a:cubicBezTo>
                        <a:pt x="38" y="170"/>
                        <a:pt x="108" y="211"/>
                        <a:pt x="184" y="211"/>
                      </a:cubicBezTo>
                      <a:cubicBezTo>
                        <a:pt x="259" y="211"/>
                        <a:pt x="329" y="170"/>
                        <a:pt x="366" y="105"/>
                      </a:cubicBezTo>
                      <a:lnTo>
                        <a:pt x="184" y="0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1A4D"/>
                </a:solidFill>
                <a:ln w="9525" cap="flat" cmpd="sng" algn="ctr">
                  <a:solidFill>
                    <a:srgbClr val="2E2E3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503738" tIns="323831" rIns="35981" bIns="71963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ts val="200"/>
                    </a:spcBef>
                  </a:pPr>
                  <a:endParaRPr lang="de-DE" sz="1799" kern="0">
                    <a:solidFill>
                      <a:srgbClr val="000000"/>
                    </a:solidFill>
                    <a:latin typeface="EYInterstate Light" panose="02000506000000020004" pitchFamily="2" charset="0"/>
                    <a:sym typeface="EYInterstate Light" panose="02000506000000020004" pitchFamily="2" charset="0"/>
                  </a:endParaRPr>
                </a:p>
              </p:txBody>
            </p:sp>
            <p:sp>
              <p:nvSpPr>
                <p:cNvPr id="17" name="txt">
                  <a:extLst>
                    <a:ext uri="{FF2B5EF4-FFF2-40B4-BE49-F238E27FC236}">
                      <a16:creationId xmlns:a16="http://schemas.microsoft.com/office/drawing/2014/main" id="{E0795BEB-645C-715F-654A-E8B04D9C8E9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-693467" y="1331334"/>
                  <a:ext cx="4054970" cy="2505142"/>
                </a:xfrm>
                <a:prstGeom prst="roundRect">
                  <a:avLst>
                    <a:gd name="adj" fmla="val 5988"/>
                  </a:avLst>
                </a:prstGeom>
                <a:solidFill>
                  <a:schemeClr val="bg1"/>
                </a:solidFill>
                <a:ln w="9525" cap="flat" cmpd="sng" algn="ctr">
                  <a:solidFill>
                    <a:srgbClr val="001A4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71963" tIns="71963" rIns="35981" bIns="71963" rtlCol="0" anchor="ctr" anchorCtr="0">
                  <a:noAutofit/>
                </a:bodyPr>
                <a:lstStyle/>
                <a:p>
                  <a:pPr marL="230188" indent="-230188">
                    <a:buFont typeface="System Font Regular"/>
                    <a:buChar char="▸"/>
                  </a:pPr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 PowerPoint, Excel, Word, SharePoint, Power BI</a:t>
                  </a:r>
                  <a:b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b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itchFamily="2" charset="2"/>
                    </a:rPr>
                  </a:br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Strong proficiency in creating reports, dashboards, and presentations that effectively communicate insights.</a:t>
                  </a:r>
                </a:p>
              </p:txBody>
            </p:sp>
            <p:sp>
              <p:nvSpPr>
                <p:cNvPr id="18" name="txt">
                  <a:extLst>
                    <a:ext uri="{FF2B5EF4-FFF2-40B4-BE49-F238E27FC236}">
                      <a16:creationId xmlns:a16="http://schemas.microsoft.com/office/drawing/2014/main" id="{48EA13FE-EFB8-7612-883A-097455F6E2F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-693467" y="3977119"/>
                  <a:ext cx="4054970" cy="2505142"/>
                </a:xfrm>
                <a:prstGeom prst="roundRect">
                  <a:avLst>
                    <a:gd name="adj" fmla="val 5988"/>
                  </a:avLst>
                </a:prstGeom>
                <a:solidFill>
                  <a:schemeClr val="bg1"/>
                </a:solidFill>
                <a:ln w="9525" cap="flat" cmpd="sng" algn="ctr">
                  <a:solidFill>
                    <a:srgbClr val="001A4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71963" tIns="71963" rIns="35981" bIns="71963" rtlCol="0" anchor="ctr" anchorCtr="0">
                  <a:noAutofit/>
                </a:bodyPr>
                <a:lstStyle/>
                <a:p>
                  <a:pPr marL="230188" indent="-230188">
                    <a:buFont typeface="System Font Regular"/>
                    <a:buChar char="▸"/>
                  </a:pPr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Sprinklr, BCR, Erwin, Tableau</a:t>
                  </a:r>
                  <a:b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b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Proficiency in data modeling, CRM tools, and enterprise-level collaboration software.</a:t>
                  </a:r>
                </a:p>
              </p:txBody>
            </p:sp>
            <p:sp>
              <p:nvSpPr>
                <p:cNvPr id="19" name="txt">
                  <a:extLst>
                    <a:ext uri="{FF2B5EF4-FFF2-40B4-BE49-F238E27FC236}">
                      <a16:creationId xmlns:a16="http://schemas.microsoft.com/office/drawing/2014/main" id="{40CF359C-A6D3-323C-52C6-4A41D77D2C0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831981" y="2402812"/>
                  <a:ext cx="4051295" cy="2506206"/>
                </a:xfrm>
                <a:prstGeom prst="roundRect">
                  <a:avLst>
                    <a:gd name="adj" fmla="val 5988"/>
                  </a:avLst>
                </a:prstGeom>
                <a:solidFill>
                  <a:schemeClr val="bg1"/>
                </a:solidFill>
                <a:ln w="9525" cap="flat" cmpd="sng" algn="ctr">
                  <a:solidFill>
                    <a:srgbClr val="001A4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71963" tIns="71963" rIns="35981" bIns="71963" rtlCol="0" anchor="ctr" anchorCtr="0">
                  <a:noAutofit/>
                </a:bodyPr>
                <a:lstStyle/>
                <a:p>
                  <a:pPr marL="230188" indent="-230188">
                    <a:buFont typeface="System Font Regular"/>
                    <a:buChar char="▸"/>
                  </a:pPr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SQL, Python, R</a:t>
                  </a:r>
                  <a:b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b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Ability to handle, process, and analyze data at scale.</a:t>
                  </a:r>
                </a:p>
              </p:txBody>
            </p:sp>
            <p:cxnSp>
              <p:nvCxnSpPr>
                <p:cNvPr id="20" name="Gewinkelte Verbindung 121">
                  <a:extLst>
                    <a:ext uri="{FF2B5EF4-FFF2-40B4-BE49-F238E27FC236}">
                      <a16:creationId xmlns:a16="http://schemas.microsoft.com/office/drawing/2014/main" id="{B5B50EEF-9401-14F6-3C36-7EA53DDCC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02374" y="2778605"/>
                  <a:ext cx="719785" cy="0"/>
                </a:xfrm>
                <a:prstGeom prst="straightConnector1">
                  <a:avLst/>
                </a:prstGeom>
                <a:ln w="19050" cap="flat" cmpd="sng" algn="ctr">
                  <a:solidFill>
                    <a:srgbClr val="C4C4CD"/>
                  </a:solidFill>
                  <a:prstDash val="solid"/>
                  <a:round/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winkelte Verbindung 121">
                  <a:extLst>
                    <a:ext uri="{FF2B5EF4-FFF2-40B4-BE49-F238E27FC236}">
                      <a16:creationId xmlns:a16="http://schemas.microsoft.com/office/drawing/2014/main" id="{A579835A-843E-202C-97FF-3EDEAA25EE48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>
                  <a:off x="3361500" y="5831245"/>
                  <a:ext cx="2595250" cy="1"/>
                </a:xfrm>
                <a:prstGeom prst="straightConnector1">
                  <a:avLst/>
                </a:prstGeom>
                <a:ln w="19050" cap="flat" cmpd="sng" algn="ctr">
                  <a:solidFill>
                    <a:srgbClr val="C4C4CD"/>
                  </a:solidFill>
                  <a:prstDash val="solid"/>
                  <a:round/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winkelte Verbindung 121">
                  <a:extLst>
                    <a:ext uri="{FF2B5EF4-FFF2-40B4-BE49-F238E27FC236}">
                      <a16:creationId xmlns:a16="http://schemas.microsoft.com/office/drawing/2014/main" id="{E6BFCEC9-9586-DD20-6BF8-661B3DB3EAAE}"/>
                    </a:ext>
                  </a:extLst>
                </p:cNvPr>
                <p:cNvCxnSpPr>
                  <a:cxnSpLocks/>
                  <a:endCxn id="26" idx="2"/>
                </p:cNvCxnSpPr>
                <p:nvPr/>
              </p:nvCxnSpPr>
              <p:spPr>
                <a:xfrm>
                  <a:off x="3361500" y="2778605"/>
                  <a:ext cx="730904" cy="0"/>
                </a:xfrm>
                <a:prstGeom prst="straightConnector1">
                  <a:avLst/>
                </a:prstGeom>
                <a:ln w="19050" cap="flat" cmpd="sng" algn="ctr">
                  <a:solidFill>
                    <a:srgbClr val="C4C4CD"/>
                  </a:solidFill>
                  <a:prstDash val="solid"/>
                  <a:round/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Ellipse 28">
                  <a:extLst>
                    <a:ext uri="{FF2B5EF4-FFF2-40B4-BE49-F238E27FC236}">
                      <a16:creationId xmlns:a16="http://schemas.microsoft.com/office/drawing/2014/main" id="{9058CC84-1165-A884-1B0F-DD51391D860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179256" y="2829493"/>
                  <a:ext cx="1836268" cy="183626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square" lIns="0" tIns="0" rIns="0" bIns="0" anchor="ctr"/>
                <a:lstStyle/>
                <a:p>
                  <a:pPr algn="ctr" eaLnBrk="0" hangingPunct="0">
                    <a:defRPr/>
                  </a:pPr>
                  <a:endParaRPr lang="en-GB" sz="1199" b="1" dirty="0">
                    <a:solidFill>
                      <a:srgbClr val="FFFFFF"/>
                    </a:solidFill>
                    <a:latin typeface="EYInterstate Light" panose="02000506000000020004" pitchFamily="2" charset="0"/>
                    <a:sym typeface="EYInterstate Light" panose="02000506000000020004" pitchFamily="2" charset="0"/>
                  </a:endParaRPr>
                </a:p>
              </p:txBody>
            </p:sp>
            <p:sp>
              <p:nvSpPr>
                <p:cNvPr id="24" name="Ellipse 29">
                  <a:extLst>
                    <a:ext uri="{FF2B5EF4-FFF2-40B4-BE49-F238E27FC236}">
                      <a16:creationId xmlns:a16="http://schemas.microsoft.com/office/drawing/2014/main" id="{A641870D-7C62-446B-8A99-B7B683BC925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292434" y="2942670"/>
                  <a:ext cx="1609912" cy="1609912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001A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anchor="ctr"/>
                <a:lstStyle/>
                <a:p>
                  <a:pPr algn="ctr" eaLnBrk="0" hangingPunct="0"/>
                  <a:r>
                    <a:rPr lang="en-US" sz="1599" b="1" dirty="0">
                      <a:latin typeface="EYInterstate Light" panose="02000506000000020004" pitchFamily="2" charset="0"/>
                      <a:sym typeface="EYInterstate Light" panose="02000506000000020004" pitchFamily="2" charset="0"/>
                    </a:rPr>
                    <a:t>Core</a:t>
                  </a:r>
                  <a:br>
                    <a:rPr lang="en-US" sz="1599" b="1" dirty="0">
                      <a:latin typeface="EYInterstate Light" panose="02000506000000020004" pitchFamily="2" charset="0"/>
                      <a:sym typeface="EYInterstate Light" panose="02000506000000020004" pitchFamily="2" charset="0"/>
                    </a:rPr>
                  </a:br>
                  <a:r>
                    <a:rPr lang="en-US" sz="1599" b="1" dirty="0">
                      <a:latin typeface="EYInterstate Light" panose="02000506000000020004" pitchFamily="2" charset="0"/>
                      <a:sym typeface="EYInterstate Light" panose="02000506000000020004" pitchFamily="2" charset="0"/>
                    </a:rPr>
                    <a:t>Skills</a:t>
                  </a:r>
                  <a:endParaRPr lang="en-GB" sz="1599" b="1" dirty="0">
                    <a:latin typeface="EYInterstate Light" panose="02000506000000020004" pitchFamily="2" charset="0"/>
                    <a:sym typeface="EYInterstate Light" panose="02000506000000020004" pitchFamily="2" charset="0"/>
                  </a:endParaRPr>
                </a:p>
              </p:txBody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FA130D5B-97AB-7356-7D3F-979B8751E0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21095" y="2637965"/>
                  <a:ext cx="281280" cy="2812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 cap="flat" cmpd="sng" algn="ctr">
                  <a:solidFill>
                    <a:srgbClr val="2E2E3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35981" tIns="35981" rIns="35981" bIns="35981" anchor="ctr"/>
                <a:lstStyle/>
                <a:p>
                  <a:pPr algn="ctr"/>
                  <a:r>
                    <a:rPr lang="en-GB" sz="1199" b="1" kern="0" dirty="0">
                      <a:solidFill>
                        <a:srgbClr val="2E2E38"/>
                      </a:solidFill>
                      <a:latin typeface="EYInterstate Light" panose="02000506000000020004" pitchFamily="2" charset="0"/>
                      <a:sym typeface="EYInterstate Light" panose="02000506000000020004" pitchFamily="2" charset="0"/>
                    </a:rPr>
                    <a:t>1</a:t>
                  </a:r>
                </a:p>
              </p:txBody>
            </p:sp>
            <p:sp>
              <p:nvSpPr>
                <p:cNvPr id="26" name="Oval 4">
                  <a:extLst>
                    <a:ext uri="{FF2B5EF4-FFF2-40B4-BE49-F238E27FC236}">
                      <a16:creationId xmlns:a16="http://schemas.microsoft.com/office/drawing/2014/main" id="{D1A64B6B-DFAD-88A4-6C50-6C73D4270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2404" y="2637965"/>
                  <a:ext cx="281280" cy="2812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 cap="flat" cmpd="sng" algn="ctr">
                  <a:solidFill>
                    <a:srgbClr val="2E2E3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35981" tIns="35981" rIns="35981" bIns="35981" anchor="ctr"/>
                <a:lstStyle/>
                <a:p>
                  <a:pPr algn="ctr"/>
                  <a:r>
                    <a:rPr lang="en-GB" sz="1199" b="1" kern="0" dirty="0">
                      <a:solidFill>
                        <a:srgbClr val="2E2E38"/>
                      </a:solidFill>
                      <a:latin typeface="EYInterstate Light" panose="02000506000000020004" pitchFamily="2" charset="0"/>
                      <a:sym typeface="EYInterstate Light" panose="02000506000000020004" pitchFamily="2" charset="0"/>
                    </a:rPr>
                    <a:t>3</a:t>
                  </a:r>
                </a:p>
              </p:txBody>
            </p:sp>
            <p:sp>
              <p:nvSpPr>
                <p:cNvPr id="27" name="Oval 4">
                  <a:extLst>
                    <a:ext uri="{FF2B5EF4-FFF2-40B4-BE49-F238E27FC236}">
                      <a16:creationId xmlns:a16="http://schemas.microsoft.com/office/drawing/2014/main" id="{52CEDC9C-02C0-AB0E-45DA-F00C7D5C6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750" y="5690606"/>
                  <a:ext cx="281280" cy="2812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9050" cap="flat" cmpd="sng" algn="ctr">
                  <a:solidFill>
                    <a:srgbClr val="2E2E3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35981" tIns="35981" rIns="35981" bIns="35981" anchor="ctr"/>
                <a:lstStyle/>
                <a:p>
                  <a:pPr algn="ctr"/>
                  <a:r>
                    <a:rPr lang="en-GB" sz="1199" b="1" kern="0" dirty="0">
                      <a:solidFill>
                        <a:srgbClr val="2E2E38"/>
                      </a:solidFill>
                      <a:latin typeface="EYInterstate Light" panose="02000506000000020004" pitchFamily="2" charset="0"/>
                      <a:sym typeface="EYInterstate Light" panose="02000506000000020004" pitchFamily="2" charset="0"/>
                    </a:rPr>
                    <a:t>2</a:t>
                  </a:r>
                </a:p>
              </p:txBody>
            </p:sp>
          </p:grpSp>
          <p:sp>
            <p:nvSpPr>
              <p:cNvPr id="28" name="Process 27">
                <a:extLst>
                  <a:ext uri="{FF2B5EF4-FFF2-40B4-BE49-F238E27FC236}">
                    <a16:creationId xmlns:a16="http://schemas.microsoft.com/office/drawing/2014/main" id="{A6F72173-825E-7DA9-AFA0-99AA02878DB7}"/>
                  </a:ext>
                </a:extLst>
              </p:cNvPr>
              <p:cNvSpPr/>
              <p:nvPr/>
            </p:nvSpPr>
            <p:spPr>
              <a:xfrm>
                <a:off x="4616882" y="2237283"/>
                <a:ext cx="1469678" cy="240757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hangingPunct="0">
                  <a:lnSpc>
                    <a:spcPct val="115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Advanced</a:t>
                </a:r>
              </a:p>
              <a:p>
                <a:pPr algn="ctr" hangingPunct="0">
                  <a:lnSpc>
                    <a:spcPct val="115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Tools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Process 28">
                <a:extLst>
                  <a:ext uri="{FF2B5EF4-FFF2-40B4-BE49-F238E27FC236}">
                    <a16:creationId xmlns:a16="http://schemas.microsoft.com/office/drawing/2014/main" id="{39251BB7-9E80-BB55-DFED-6A5B7EC9B5E3}"/>
                  </a:ext>
                </a:extLst>
              </p:cNvPr>
              <p:cNvSpPr/>
              <p:nvPr/>
            </p:nvSpPr>
            <p:spPr>
              <a:xfrm>
                <a:off x="6204968" y="2546118"/>
                <a:ext cx="1469678" cy="240757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hangingPunct="0">
                  <a:lnSpc>
                    <a:spcPct val="115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Technical</a:t>
                </a:r>
                <a:br>
                  <a: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Skills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Process 29">
                <a:extLst>
                  <a:ext uri="{FF2B5EF4-FFF2-40B4-BE49-F238E27FC236}">
                    <a16:creationId xmlns:a16="http://schemas.microsoft.com/office/drawing/2014/main" id="{8113AD88-9AED-03E8-CAB0-B3CB504870DE}"/>
                  </a:ext>
                </a:extLst>
              </p:cNvPr>
              <p:cNvSpPr/>
              <p:nvPr/>
            </p:nvSpPr>
            <p:spPr>
              <a:xfrm>
                <a:off x="5302958" y="4340281"/>
                <a:ext cx="1469678" cy="240757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hangingPunct="0">
                  <a:lnSpc>
                    <a:spcPct val="115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Specialized</a:t>
                </a:r>
              </a:p>
              <a:p>
                <a:pPr algn="ctr" hangingPunct="0">
                  <a:lnSpc>
                    <a:spcPct val="115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Platforms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4B2238-AB2B-1C2D-6FFB-2012C1443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089" y="1946565"/>
              <a:ext cx="2245488" cy="0"/>
            </a:xfrm>
            <a:prstGeom prst="line">
              <a:avLst/>
            </a:prstGeom>
            <a:ln w="12700">
              <a:solidFill>
                <a:srgbClr val="002060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C24FE3-DA0F-6411-48C0-12EE0E9D8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089" y="3927721"/>
              <a:ext cx="2245488" cy="0"/>
            </a:xfrm>
            <a:prstGeom prst="line">
              <a:avLst/>
            </a:prstGeom>
            <a:ln w="12700">
              <a:solidFill>
                <a:srgbClr val="002060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AB4AF4A-6807-6DC5-88B7-07CC53D83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669" y="2862850"/>
              <a:ext cx="2245488" cy="0"/>
            </a:xfrm>
            <a:prstGeom prst="line">
              <a:avLst/>
            </a:prstGeom>
            <a:ln w="12700">
              <a:solidFill>
                <a:srgbClr val="002060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01DA4E-B2EB-1C74-FE29-7647A8EA1A25}"/>
              </a:ext>
            </a:extLst>
          </p:cNvPr>
          <p:cNvGrpSpPr/>
          <p:nvPr/>
        </p:nvGrpSpPr>
        <p:grpSpPr>
          <a:xfrm rot="5400000">
            <a:off x="5911783" y="5235151"/>
            <a:ext cx="365760" cy="365760"/>
            <a:chOff x="5969000" y="3213100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C19D37-5665-DC41-B742-A162D03C7613}"/>
                </a:ext>
              </a:extLst>
            </p:cNvPr>
            <p:cNvSpPr/>
            <p:nvPr/>
          </p:nvSpPr>
          <p:spPr>
            <a:xfrm>
              <a:off x="5969000" y="3213100"/>
              <a:ext cx="365760" cy="36576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A818C276-08D9-347D-7E1C-4B3A5DC5B5FF}"/>
                </a:ext>
              </a:extLst>
            </p:cNvPr>
            <p:cNvSpPr/>
            <p:nvPr/>
          </p:nvSpPr>
          <p:spPr>
            <a:xfrm>
              <a:off x="6095498" y="3273752"/>
              <a:ext cx="112765" cy="24445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6858564B-45A9-B25C-14AC-39F72E746CE8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1582400" cy="35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200" dirty="0">
                <a:solidFill>
                  <a:srgbClr val="333333"/>
                </a:solidFill>
              </a:rPr>
              <a:t>3. Core Competencies – 1) Synergy between core skills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22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E125ED-7D7A-8F74-53DC-3D9B58415400}"/>
              </a:ext>
            </a:extLst>
          </p:cNvPr>
          <p:cNvGrpSpPr/>
          <p:nvPr/>
        </p:nvGrpSpPr>
        <p:grpSpPr>
          <a:xfrm>
            <a:off x="433845" y="2051102"/>
            <a:ext cx="3551276" cy="3168598"/>
            <a:chOff x="471280" y="1438275"/>
            <a:chExt cx="2597930" cy="23179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D24D51-4509-D68F-114B-216FF9CACBC3}"/>
                </a:ext>
              </a:extLst>
            </p:cNvPr>
            <p:cNvSpPr/>
            <p:nvPr/>
          </p:nvSpPr>
          <p:spPr>
            <a:xfrm>
              <a:off x="751227" y="1438275"/>
              <a:ext cx="2317983" cy="2317983"/>
            </a:xfrm>
            <a:prstGeom prst="ellipse">
              <a:avLst/>
            </a:prstGeom>
            <a:solidFill>
              <a:srgbClr val="4D73B8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 anchorCtr="0"/>
            <a:lstStyle/>
            <a:p>
              <a:pPr algn="ctr" defTabSz="913943">
                <a:defRPr/>
              </a:pPr>
              <a:endParaRPr lang="en-IN" sz="2799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hteck 24">
              <a:extLst>
                <a:ext uri="{FF2B5EF4-FFF2-40B4-BE49-F238E27FC236}">
                  <a16:creationId xmlns:a16="http://schemas.microsoft.com/office/drawing/2014/main" id="{E9FC6216-8337-603F-E2B1-2F0884C7BFA5}"/>
                </a:ext>
              </a:extLst>
            </p:cNvPr>
            <p:cNvSpPr/>
            <p:nvPr/>
          </p:nvSpPr>
          <p:spPr bwMode="gray">
            <a:xfrm>
              <a:off x="1347880" y="1652928"/>
              <a:ext cx="1712807" cy="99799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defTabSz="913943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599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Educational</a:t>
              </a:r>
              <a:br>
                <a:rPr lang="en-US" sz="1599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599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  <a:p>
              <a:pPr defTabSz="913943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 Synergy between</a:t>
              </a:r>
              <a:b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Management Science</a:t>
              </a:r>
              <a:b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and</a:t>
              </a:r>
              <a:b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Data Analytics background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1587DD1-A638-A31B-8E52-F4CE2A7A1C95}"/>
                </a:ext>
              </a:extLst>
            </p:cNvPr>
            <p:cNvSpPr/>
            <p:nvPr/>
          </p:nvSpPr>
          <p:spPr>
            <a:xfrm>
              <a:off x="471280" y="2221894"/>
              <a:ext cx="750744" cy="750744"/>
            </a:xfrm>
            <a:prstGeom prst="ellipse">
              <a:avLst/>
            </a:prstGeom>
            <a:solidFill>
              <a:srgbClr val="4D73B8"/>
            </a:solidFill>
            <a:ln w="57150" cap="flat" cmpd="sng" algn="ctr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 anchorCtr="0"/>
            <a:lstStyle/>
            <a:p>
              <a:pPr algn="ctr" defTabSz="913943">
                <a:defRPr/>
              </a:pPr>
              <a:r>
                <a:rPr lang="en-US" sz="3198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IN" sz="3198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AD00A5-CA10-8621-7594-ECB16564C793}"/>
                </a:ext>
              </a:extLst>
            </p:cNvPr>
            <p:cNvCxnSpPr>
              <a:cxnSpLocks/>
            </p:cNvCxnSpPr>
            <p:nvPr/>
          </p:nvCxnSpPr>
          <p:spPr>
            <a:xfrm>
              <a:off x="1347880" y="1687058"/>
              <a:ext cx="0" cy="18204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82EC4A-3956-FDBC-AB36-D3DC2B6C3D66}"/>
              </a:ext>
            </a:extLst>
          </p:cNvPr>
          <p:cNvGrpSpPr/>
          <p:nvPr/>
        </p:nvGrpSpPr>
        <p:grpSpPr>
          <a:xfrm>
            <a:off x="4277772" y="2051102"/>
            <a:ext cx="3551276" cy="3168598"/>
            <a:chOff x="471280" y="1438275"/>
            <a:chExt cx="2597930" cy="23179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E51BEA3-4DEF-E314-A96D-FC7CB1EC4009}"/>
                </a:ext>
              </a:extLst>
            </p:cNvPr>
            <p:cNvSpPr/>
            <p:nvPr/>
          </p:nvSpPr>
          <p:spPr>
            <a:xfrm>
              <a:off x="751227" y="1438275"/>
              <a:ext cx="2317983" cy="2317983"/>
            </a:xfrm>
            <a:prstGeom prst="ellipse">
              <a:avLst/>
            </a:prstGeom>
            <a:solidFill>
              <a:srgbClr val="00308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 anchorCtr="0"/>
            <a:lstStyle/>
            <a:p>
              <a:pPr algn="ctr" defTabSz="913943">
                <a:defRPr/>
              </a:pPr>
              <a:endParaRPr lang="en-IN" sz="2799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hteck 24">
              <a:extLst>
                <a:ext uri="{FF2B5EF4-FFF2-40B4-BE49-F238E27FC236}">
                  <a16:creationId xmlns:a16="http://schemas.microsoft.com/office/drawing/2014/main" id="{B322DC41-48A6-03B3-7DFB-770863BC8F8F}"/>
                </a:ext>
              </a:extLst>
            </p:cNvPr>
            <p:cNvSpPr/>
            <p:nvPr/>
          </p:nvSpPr>
          <p:spPr bwMode="gray">
            <a:xfrm>
              <a:off x="1347880" y="1652928"/>
              <a:ext cx="1712807" cy="16614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defTabSz="913943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599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Professional</a:t>
              </a:r>
              <a:br>
                <a:rPr lang="en-US" sz="1599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599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Experience</a:t>
              </a:r>
            </a:p>
            <a:p>
              <a:pPr defTabSz="913943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 Synergy between consulting</a:t>
              </a:r>
              <a:b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and startup experience</a:t>
              </a:r>
            </a:p>
            <a:p>
              <a:pPr defTabSz="913943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Consulting Experience</a:t>
              </a:r>
              <a:b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- Project 1</a:t>
              </a:r>
              <a:b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- Project 2</a:t>
              </a:r>
              <a:b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- Project 3</a:t>
              </a:r>
              <a:b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- Project 4</a:t>
              </a:r>
            </a:p>
            <a:p>
              <a:pPr defTabSz="913943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Startup Experience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0EFACF-F74A-1D99-E597-43B4F56F7799}"/>
                </a:ext>
              </a:extLst>
            </p:cNvPr>
            <p:cNvSpPr/>
            <p:nvPr/>
          </p:nvSpPr>
          <p:spPr>
            <a:xfrm>
              <a:off x="471280" y="2221894"/>
              <a:ext cx="750744" cy="750744"/>
            </a:xfrm>
            <a:prstGeom prst="ellipse">
              <a:avLst/>
            </a:prstGeom>
            <a:solidFill>
              <a:srgbClr val="003080"/>
            </a:solidFill>
            <a:ln w="57150" cap="flat" cmpd="sng" algn="ctr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 anchorCtr="0"/>
            <a:lstStyle/>
            <a:p>
              <a:pPr algn="ctr" defTabSz="913943">
                <a:defRPr/>
              </a:pPr>
              <a:r>
                <a:rPr lang="en-US" sz="3198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IN" sz="3198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27E356-E467-C537-AFE7-9DEF842E0C8B}"/>
                </a:ext>
              </a:extLst>
            </p:cNvPr>
            <p:cNvCxnSpPr>
              <a:cxnSpLocks/>
            </p:cNvCxnSpPr>
            <p:nvPr/>
          </p:nvCxnSpPr>
          <p:spPr>
            <a:xfrm>
              <a:off x="1347880" y="1687058"/>
              <a:ext cx="0" cy="18204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FB64C-15D1-717D-CCEC-D370C9F354C2}"/>
              </a:ext>
            </a:extLst>
          </p:cNvPr>
          <p:cNvGrpSpPr/>
          <p:nvPr/>
        </p:nvGrpSpPr>
        <p:grpSpPr>
          <a:xfrm>
            <a:off x="8121700" y="2051102"/>
            <a:ext cx="3551276" cy="3168598"/>
            <a:chOff x="471280" y="1438275"/>
            <a:chExt cx="2597930" cy="231798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81BAB2-86C7-7253-D8FE-3F24F670904B}"/>
                </a:ext>
              </a:extLst>
            </p:cNvPr>
            <p:cNvSpPr/>
            <p:nvPr/>
          </p:nvSpPr>
          <p:spPr>
            <a:xfrm>
              <a:off x="751227" y="1438275"/>
              <a:ext cx="2317983" cy="2317983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 anchorCtr="0"/>
            <a:lstStyle/>
            <a:p>
              <a:pPr algn="ctr" defTabSz="913943">
                <a:defRPr/>
              </a:pPr>
              <a:endParaRPr lang="en-IN" sz="2799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hteck 24">
              <a:extLst>
                <a:ext uri="{FF2B5EF4-FFF2-40B4-BE49-F238E27FC236}">
                  <a16:creationId xmlns:a16="http://schemas.microsoft.com/office/drawing/2014/main" id="{E9C0E32D-8EAC-BD7F-B547-0C606F2E8446}"/>
                </a:ext>
              </a:extLst>
            </p:cNvPr>
            <p:cNvSpPr/>
            <p:nvPr/>
          </p:nvSpPr>
          <p:spPr bwMode="gray">
            <a:xfrm>
              <a:off x="1347880" y="1652928"/>
              <a:ext cx="1712807" cy="61298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defTabSz="913943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599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br>
                <a:rPr lang="en-US" sz="1599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599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Competencies</a:t>
              </a:r>
            </a:p>
            <a:p>
              <a:pPr defTabSz="913943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 Synergy between core skills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7CA4A3-7DA4-81AF-B75F-505667408937}"/>
                </a:ext>
              </a:extLst>
            </p:cNvPr>
            <p:cNvSpPr/>
            <p:nvPr/>
          </p:nvSpPr>
          <p:spPr>
            <a:xfrm>
              <a:off x="471280" y="2221894"/>
              <a:ext cx="750744" cy="750744"/>
            </a:xfrm>
            <a:prstGeom prst="ellipse">
              <a:avLst/>
            </a:prstGeom>
            <a:solidFill>
              <a:srgbClr val="002060"/>
            </a:solidFill>
            <a:ln w="57150" cap="flat" cmpd="sng" algn="ctr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 anchorCtr="0"/>
            <a:lstStyle/>
            <a:p>
              <a:pPr algn="ctr" defTabSz="913943">
                <a:defRPr/>
              </a:pPr>
              <a:r>
                <a:rPr lang="en-US" sz="3198" b="1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IN" sz="3198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1621E9-F455-F4DF-EC24-31F0570957AE}"/>
                </a:ext>
              </a:extLst>
            </p:cNvPr>
            <p:cNvCxnSpPr>
              <a:cxnSpLocks/>
            </p:cNvCxnSpPr>
            <p:nvPr/>
          </p:nvCxnSpPr>
          <p:spPr>
            <a:xfrm>
              <a:off x="1347880" y="1687058"/>
              <a:ext cx="0" cy="18204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42DD393F-769C-8B05-7B5D-2BD30797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11582400" cy="73977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9230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EED409DB-5D17-04A8-C639-765BB899CCCF}"/>
              </a:ext>
            </a:extLst>
          </p:cNvPr>
          <p:cNvSpPr/>
          <p:nvPr/>
        </p:nvSpPr>
        <p:spPr>
          <a:xfrm>
            <a:off x="838198" y="1069467"/>
            <a:ext cx="3873016" cy="4719067"/>
          </a:xfrm>
          <a:custGeom>
            <a:avLst/>
            <a:gdLst>
              <a:gd name="connsiteX0" fmla="*/ 3873012 w 3873016"/>
              <a:gd name="connsiteY0" fmla="*/ 0 h 4719067"/>
              <a:gd name="connsiteX1" fmla="*/ 3873012 w 3873016"/>
              <a:gd name="connsiteY1" fmla="*/ 1090119 h 4719067"/>
              <a:gd name="connsiteX2" fmla="*/ 3873016 w 3873016"/>
              <a:gd name="connsiteY2" fmla="*/ 1090119 h 4719067"/>
              <a:gd name="connsiteX3" fmla="*/ 3873016 w 3873016"/>
              <a:gd name="connsiteY3" fmla="*/ 4719067 h 4719067"/>
              <a:gd name="connsiteX4" fmla="*/ 1 w 3873016"/>
              <a:gd name="connsiteY4" fmla="*/ 4719067 h 4719067"/>
              <a:gd name="connsiteX5" fmla="*/ 1 w 3873016"/>
              <a:gd name="connsiteY5" fmla="*/ 1090119 h 4719067"/>
              <a:gd name="connsiteX6" fmla="*/ 0 w 3873016"/>
              <a:gd name="connsiteY6" fmla="*/ 1090119 h 471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3016" h="4719067">
                <a:moveTo>
                  <a:pt x="3873012" y="0"/>
                </a:moveTo>
                <a:lnTo>
                  <a:pt x="3873012" y="1090119"/>
                </a:lnTo>
                <a:lnTo>
                  <a:pt x="3873016" y="1090119"/>
                </a:lnTo>
                <a:lnTo>
                  <a:pt x="3873016" y="4719067"/>
                </a:lnTo>
                <a:lnTo>
                  <a:pt x="1" y="4719067"/>
                </a:lnTo>
                <a:lnTo>
                  <a:pt x="1" y="1090119"/>
                </a:lnTo>
                <a:lnTo>
                  <a:pt x="0" y="1090119"/>
                </a:lnTo>
                <a:close/>
              </a:path>
            </a:pathLst>
          </a:custGeom>
          <a:solidFill>
            <a:srgbClr val="4C7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6E2CC-A10F-49AF-72E5-1A24EF2D15A0}"/>
              </a:ext>
            </a:extLst>
          </p:cNvPr>
          <p:cNvSpPr/>
          <p:nvPr/>
        </p:nvSpPr>
        <p:spPr>
          <a:xfrm>
            <a:off x="838200" y="2166705"/>
            <a:ext cx="3873014" cy="3621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Educational</a:t>
            </a:r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988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4C43C-48E4-B0FE-B513-BDCC75B3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CA9C0A-E0CE-E777-3D71-F3CD8722178D}"/>
              </a:ext>
            </a:extLst>
          </p:cNvPr>
          <p:cNvSpPr/>
          <p:nvPr/>
        </p:nvSpPr>
        <p:spPr>
          <a:xfrm>
            <a:off x="310299" y="1104901"/>
            <a:ext cx="11576901" cy="3864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46C1C-79A8-225E-5595-EF20F45B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business strategy and data analytics for holistic problem-solving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DA577E-19DD-00C9-EC0E-2B0F9962D8D2}"/>
              </a:ext>
            </a:extLst>
          </p:cNvPr>
          <p:cNvGrpSpPr/>
          <p:nvPr/>
        </p:nvGrpSpPr>
        <p:grpSpPr>
          <a:xfrm>
            <a:off x="4232092" y="1202386"/>
            <a:ext cx="3727815" cy="3670556"/>
            <a:chOff x="4232092" y="1202386"/>
            <a:chExt cx="3727815" cy="367055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039B4F2-6D9E-D0F3-6E04-DA5D7D91ECA2}"/>
                </a:ext>
              </a:extLst>
            </p:cNvPr>
            <p:cNvSpPr/>
            <p:nvPr/>
          </p:nvSpPr>
          <p:spPr>
            <a:xfrm rot="5400000">
              <a:off x="3316030" y="2118448"/>
              <a:ext cx="3670556" cy="1838432"/>
            </a:xfrm>
            <a:custGeom>
              <a:avLst/>
              <a:gdLst>
                <a:gd name="connsiteX0" fmla="*/ 0 w 4019189"/>
                <a:gd name="connsiteY0" fmla="*/ 0 h 2013048"/>
                <a:gd name="connsiteX1" fmla="*/ 2001024 w 4019189"/>
                <a:gd name="connsiteY1" fmla="*/ 0 h 2013048"/>
                <a:gd name="connsiteX2" fmla="*/ 2001024 w 4019189"/>
                <a:gd name="connsiteY2" fmla="*/ 1 h 2013048"/>
                <a:gd name="connsiteX3" fmla="*/ 4019189 w 4019189"/>
                <a:gd name="connsiteY3" fmla="*/ 1 h 2013048"/>
                <a:gd name="connsiteX4" fmla="*/ 4009505 w 4019189"/>
                <a:gd name="connsiteY4" fmla="*/ 189859 h 2013048"/>
                <a:gd name="connsiteX5" fmla="*/ 2177859 w 4019189"/>
                <a:gd name="connsiteY5" fmla="*/ 2004092 h 2013048"/>
                <a:gd name="connsiteX6" fmla="*/ 2001023 w 4019189"/>
                <a:gd name="connsiteY6" fmla="*/ 2012940 h 2013048"/>
                <a:gd name="connsiteX7" fmla="*/ 2001023 w 4019189"/>
                <a:gd name="connsiteY7" fmla="*/ 2013048 h 2013048"/>
                <a:gd name="connsiteX8" fmla="*/ 1999943 w 4019189"/>
                <a:gd name="connsiteY8" fmla="*/ 2012994 h 2013048"/>
                <a:gd name="connsiteX9" fmla="*/ 1999272 w 4019189"/>
                <a:gd name="connsiteY9" fmla="*/ 2013028 h 2013048"/>
                <a:gd name="connsiteX10" fmla="*/ 1999272 w 4019189"/>
                <a:gd name="connsiteY10" fmla="*/ 2012960 h 2013048"/>
                <a:gd name="connsiteX11" fmla="*/ 1822229 w 4019189"/>
                <a:gd name="connsiteY11" fmla="*/ 2004092 h 2013048"/>
                <a:gd name="connsiteX12" fmla="*/ 9486 w 4019189"/>
                <a:gd name="connsiteY12" fmla="*/ 189859 h 201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9189" h="2013048">
                  <a:moveTo>
                    <a:pt x="0" y="0"/>
                  </a:moveTo>
                  <a:lnTo>
                    <a:pt x="2001024" y="0"/>
                  </a:lnTo>
                  <a:lnTo>
                    <a:pt x="2001024" y="1"/>
                  </a:lnTo>
                  <a:lnTo>
                    <a:pt x="4019189" y="1"/>
                  </a:lnTo>
                  <a:lnTo>
                    <a:pt x="4009505" y="189859"/>
                  </a:lnTo>
                  <a:cubicBezTo>
                    <a:pt x="3911350" y="1146598"/>
                    <a:pt x="3143024" y="1906961"/>
                    <a:pt x="2177859" y="2004092"/>
                  </a:cubicBezTo>
                  <a:lnTo>
                    <a:pt x="2001023" y="2012940"/>
                  </a:lnTo>
                  <a:lnTo>
                    <a:pt x="2001023" y="2013048"/>
                  </a:lnTo>
                  <a:lnTo>
                    <a:pt x="1999943" y="2012994"/>
                  </a:lnTo>
                  <a:lnTo>
                    <a:pt x="1999272" y="2013028"/>
                  </a:lnTo>
                  <a:lnTo>
                    <a:pt x="1999272" y="2012960"/>
                  </a:lnTo>
                  <a:lnTo>
                    <a:pt x="1822229" y="2004092"/>
                  </a:lnTo>
                  <a:cubicBezTo>
                    <a:pt x="859040" y="1906961"/>
                    <a:pt x="105656" y="1146598"/>
                    <a:pt x="9486" y="189859"/>
                  </a:cubicBezTo>
                  <a:close/>
                </a:path>
              </a:pathLst>
            </a:custGeom>
            <a:solidFill>
              <a:srgbClr val="C4C4C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5981" tIns="35981" rIns="35981" bIns="35981" rtlCol="0" anchor="ctr">
              <a:noAutofit/>
            </a:bodyPr>
            <a:lstStyle/>
            <a:p>
              <a:pPr algn="ctr">
                <a:defRPr/>
              </a:pPr>
              <a:endParaRPr lang="de-DE" sz="11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68FF4AB-5687-8DB9-73AE-675CFB71F648}"/>
                </a:ext>
              </a:extLst>
            </p:cNvPr>
            <p:cNvSpPr/>
            <p:nvPr/>
          </p:nvSpPr>
          <p:spPr>
            <a:xfrm rot="5400000">
              <a:off x="5208728" y="2121016"/>
              <a:ext cx="3669367" cy="1832991"/>
            </a:xfrm>
            <a:custGeom>
              <a:avLst/>
              <a:gdLst>
                <a:gd name="connsiteX0" fmla="*/ 0 w 4017887"/>
                <a:gd name="connsiteY0" fmla="*/ 2007090 h 2007090"/>
                <a:gd name="connsiteX1" fmla="*/ 9002 w 4017887"/>
                <a:gd name="connsiteY1" fmla="*/ 1826882 h 2007090"/>
                <a:gd name="connsiteX2" fmla="*/ 1813771 w 4017887"/>
                <a:gd name="connsiteY2" fmla="*/ 12634 h 2007090"/>
                <a:gd name="connsiteX3" fmla="*/ 1998790 w 4017887"/>
                <a:gd name="connsiteY3" fmla="*/ 3289 h 2007090"/>
                <a:gd name="connsiteX4" fmla="*/ 1998790 w 4017887"/>
                <a:gd name="connsiteY4" fmla="*/ 0 h 2007090"/>
                <a:gd name="connsiteX5" fmla="*/ 2185373 w 4017887"/>
                <a:gd name="connsiteY5" fmla="*/ 9512 h 2007090"/>
                <a:gd name="connsiteX6" fmla="*/ 4009024 w 4017887"/>
                <a:gd name="connsiteY6" fmla="*/ 1833207 h 2007090"/>
                <a:gd name="connsiteX7" fmla="*/ 4017887 w 4017887"/>
                <a:gd name="connsiteY7" fmla="*/ 2007089 h 2007090"/>
                <a:gd name="connsiteX8" fmla="*/ 2000542 w 4017887"/>
                <a:gd name="connsiteY8" fmla="*/ 2007089 h 2007090"/>
                <a:gd name="connsiteX9" fmla="*/ 2000542 w 4017887"/>
                <a:gd name="connsiteY9" fmla="*/ 2007090 h 200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7887" h="2007090">
                  <a:moveTo>
                    <a:pt x="0" y="2007090"/>
                  </a:moveTo>
                  <a:lnTo>
                    <a:pt x="9002" y="1826882"/>
                  </a:lnTo>
                  <a:cubicBezTo>
                    <a:pt x="105138" y="870134"/>
                    <a:pt x="858025" y="109764"/>
                    <a:pt x="1813771" y="12634"/>
                  </a:cubicBezTo>
                  <a:lnTo>
                    <a:pt x="1998790" y="3289"/>
                  </a:lnTo>
                  <a:lnTo>
                    <a:pt x="1998790" y="0"/>
                  </a:lnTo>
                  <a:lnTo>
                    <a:pt x="2185373" y="9512"/>
                  </a:lnTo>
                  <a:cubicBezTo>
                    <a:pt x="3143083" y="107634"/>
                    <a:pt x="3910904" y="875474"/>
                    <a:pt x="4009024" y="1833207"/>
                  </a:cubicBezTo>
                  <a:lnTo>
                    <a:pt x="4017887" y="2007089"/>
                  </a:lnTo>
                  <a:lnTo>
                    <a:pt x="2000542" y="2007089"/>
                  </a:lnTo>
                  <a:lnTo>
                    <a:pt x="2000542" y="2007090"/>
                  </a:lnTo>
                  <a:close/>
                </a:path>
              </a:pathLst>
            </a:custGeom>
            <a:solidFill>
              <a:srgbClr val="C4C4C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5981" tIns="35981" rIns="35981" bIns="35981" rtlCol="0" anchor="ctr">
              <a:noAutofit/>
            </a:bodyPr>
            <a:lstStyle/>
            <a:p>
              <a:pPr algn="ctr">
                <a:defRPr/>
              </a:pPr>
              <a:endParaRPr lang="de-DE" sz="11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endParaRPr>
            </a:p>
          </p:txBody>
        </p:sp>
        <p:sp>
          <p:nvSpPr>
            <p:cNvPr id="10" name="txt">
              <a:extLst>
                <a:ext uri="{FF2B5EF4-FFF2-40B4-BE49-F238E27FC236}">
                  <a16:creationId xmlns:a16="http://schemas.microsoft.com/office/drawing/2014/main" id="{D9E77A6C-B997-5EAA-4DF2-5D6AC57F1939}"/>
                </a:ext>
              </a:extLst>
            </p:cNvPr>
            <p:cNvSpPr>
              <a:spLocks/>
            </p:cNvSpPr>
            <p:nvPr/>
          </p:nvSpPr>
          <p:spPr>
            <a:xfrm>
              <a:off x="4330341" y="2637556"/>
              <a:ext cx="932043" cy="80021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Bachelor’s in</a:t>
              </a:r>
              <a:b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</a:br>
              <a:b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</a:br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Management</a:t>
              </a:r>
              <a:b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</a:br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Science</a:t>
              </a:r>
              <a:endParaRPr lang="de-DE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endParaRPr>
            </a:p>
          </p:txBody>
        </p:sp>
        <p:sp>
          <p:nvSpPr>
            <p:cNvPr id="11" name="Ellipse 35">
              <a:extLst>
                <a:ext uri="{FF2B5EF4-FFF2-40B4-BE49-F238E27FC236}">
                  <a16:creationId xmlns:a16="http://schemas.microsoft.com/office/drawing/2014/main" id="{B8CF7206-527D-6546-B8FE-AB96E95D8AAE}"/>
                </a:ext>
              </a:extLst>
            </p:cNvPr>
            <p:cNvSpPr>
              <a:spLocks/>
            </p:cNvSpPr>
            <p:nvPr/>
          </p:nvSpPr>
          <p:spPr>
            <a:xfrm>
              <a:off x="5318775" y="2263256"/>
              <a:ext cx="1546991" cy="1548819"/>
            </a:xfrm>
            <a:prstGeom prst="ellipse">
              <a:avLst/>
            </a:prstGeom>
            <a:solidFill>
              <a:srgbClr val="002060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Business-acumen</a:t>
              </a:r>
              <a:r>
                <a:rPr lang="ko-KR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with</a:t>
              </a:r>
              <a:r>
                <a:rPr lang="ko-KR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Data-driven</a:t>
              </a:r>
              <a:r>
                <a:rPr lang="ko-KR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Expertise</a:t>
              </a:r>
              <a:endPara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endParaRPr>
            </a:p>
          </p:txBody>
        </p:sp>
        <p:sp>
          <p:nvSpPr>
            <p:cNvPr id="17" name="txt">
              <a:extLst>
                <a:ext uri="{FF2B5EF4-FFF2-40B4-BE49-F238E27FC236}">
                  <a16:creationId xmlns:a16="http://schemas.microsoft.com/office/drawing/2014/main" id="{34927D1E-65C5-EABE-65F2-11C8C4DA5F38}"/>
                </a:ext>
              </a:extLst>
            </p:cNvPr>
            <p:cNvSpPr>
              <a:spLocks/>
            </p:cNvSpPr>
            <p:nvPr/>
          </p:nvSpPr>
          <p:spPr>
            <a:xfrm>
              <a:off x="6953870" y="2637556"/>
              <a:ext cx="932043" cy="80021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algn="r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Master’s in</a:t>
              </a:r>
              <a:b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</a:br>
              <a:endPara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endParaRPr>
            </a:p>
            <a:p>
              <a:pPr algn="r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Data </a:t>
              </a:r>
            </a:p>
            <a:p>
              <a:pPr algn="r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EYInterstate Light" panose="02000506000000020004" pitchFamily="2" charset="0"/>
                </a:rPr>
                <a:t>Analytics</a:t>
              </a:r>
              <a:endParaRPr lang="de-DE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EYInterstate Light" panose="02000506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EC3E48-189F-BF05-9AB3-B9FB267A5B89}"/>
              </a:ext>
            </a:extLst>
          </p:cNvPr>
          <p:cNvGrpSpPr/>
          <p:nvPr/>
        </p:nvGrpSpPr>
        <p:grpSpPr>
          <a:xfrm rot="5400000">
            <a:off x="5924835" y="-514979"/>
            <a:ext cx="365760" cy="11543573"/>
            <a:chOff x="5913260" y="-1691409"/>
            <a:chExt cx="365760" cy="1154357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B28CE9-F560-E9A2-F43D-41C09EF1C73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138" y="-1691409"/>
              <a:ext cx="0" cy="1154357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D7EC504-68A0-7EB0-F04A-56AC606FE5CF}"/>
                </a:ext>
              </a:extLst>
            </p:cNvPr>
            <p:cNvGrpSpPr/>
            <p:nvPr/>
          </p:nvGrpSpPr>
          <p:grpSpPr>
            <a:xfrm>
              <a:off x="5913260" y="3897495"/>
              <a:ext cx="365760" cy="365760"/>
              <a:chOff x="5969000" y="3213100"/>
              <a:chExt cx="365760" cy="36576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DA7410B-D3F5-7084-2DA1-1EB6EAEA30D5}"/>
                  </a:ext>
                </a:extLst>
              </p:cNvPr>
              <p:cNvSpPr/>
              <p:nvPr/>
            </p:nvSpPr>
            <p:spPr>
              <a:xfrm>
                <a:off x="5969000" y="3213100"/>
                <a:ext cx="365760" cy="3657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hevron 26">
                <a:extLst>
                  <a:ext uri="{FF2B5EF4-FFF2-40B4-BE49-F238E27FC236}">
                    <a16:creationId xmlns:a16="http://schemas.microsoft.com/office/drawing/2014/main" id="{702EFFF4-4DF2-13B7-44EA-6392736F1CF9}"/>
                  </a:ext>
                </a:extLst>
              </p:cNvPr>
              <p:cNvSpPr/>
              <p:nvPr/>
            </p:nvSpPr>
            <p:spPr>
              <a:xfrm>
                <a:off x="6095498" y="3273752"/>
                <a:ext cx="112765" cy="24445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26AD7B-8771-2C1E-1FDB-B3B1D85A2AFF}"/>
              </a:ext>
            </a:extLst>
          </p:cNvPr>
          <p:cNvSpPr/>
          <p:nvPr/>
        </p:nvSpPr>
        <p:spPr>
          <a:xfrm>
            <a:off x="302127" y="5544273"/>
            <a:ext cx="11585073" cy="818427"/>
          </a:xfrm>
          <a:prstGeom prst="roundRect">
            <a:avLst>
              <a:gd name="adj" fmla="val 676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thinking with technical expertise in data analytics</a:t>
            </a:r>
          </a:p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problems holistically — identifying business needs, analyzing data effectively, and crafting informed strategies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12E435-5075-71CF-6577-9BD96F5C4E1A}"/>
              </a:ext>
            </a:extLst>
          </p:cNvPr>
          <p:cNvGrpSpPr/>
          <p:nvPr/>
        </p:nvGrpSpPr>
        <p:grpSpPr>
          <a:xfrm>
            <a:off x="383152" y="1249627"/>
            <a:ext cx="11426753" cy="3574991"/>
            <a:chOff x="383152" y="1217178"/>
            <a:chExt cx="11426753" cy="3574991"/>
          </a:xfrm>
        </p:grpSpPr>
        <p:sp>
          <p:nvSpPr>
            <p:cNvPr id="18" name="Process 17">
              <a:extLst>
                <a:ext uri="{FF2B5EF4-FFF2-40B4-BE49-F238E27FC236}">
                  <a16:creationId xmlns:a16="http://schemas.microsoft.com/office/drawing/2014/main" id="{CDC9F540-1D18-34E1-D7C6-38A159C2D9B8}"/>
                </a:ext>
              </a:extLst>
            </p:cNvPr>
            <p:cNvSpPr/>
            <p:nvPr/>
          </p:nvSpPr>
          <p:spPr>
            <a:xfrm>
              <a:off x="383152" y="1587989"/>
              <a:ext cx="3648456" cy="109728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hangingPunct="0">
                <a:lnSpc>
                  <a:spcPct val="115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Strong foundation in analyzing business problems, identifying optimization opportunities, and understanding organizational behavior.</a:t>
              </a:r>
            </a:p>
          </p:txBody>
        </p:sp>
        <p:sp>
          <p:nvSpPr>
            <p:cNvPr id="30" name="Process 29">
              <a:extLst>
                <a:ext uri="{FF2B5EF4-FFF2-40B4-BE49-F238E27FC236}">
                  <a16:creationId xmlns:a16="http://schemas.microsoft.com/office/drawing/2014/main" id="{F92F6AB9-C311-D596-475C-1898D99F31C3}"/>
                </a:ext>
              </a:extLst>
            </p:cNvPr>
            <p:cNvSpPr/>
            <p:nvPr/>
          </p:nvSpPr>
          <p:spPr>
            <a:xfrm>
              <a:off x="8153873" y="1582378"/>
              <a:ext cx="3648456" cy="109728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hangingPunct="0">
                <a:lnSpc>
                  <a:spcPct val="115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Ability to derive actionable insights from complex datasets, build predictive models, and communicate findings effectively.</a:t>
              </a:r>
            </a:p>
          </p:txBody>
        </p:sp>
        <p:sp>
          <p:nvSpPr>
            <p:cNvPr id="31" name="Process 30">
              <a:extLst>
                <a:ext uri="{FF2B5EF4-FFF2-40B4-BE49-F238E27FC236}">
                  <a16:creationId xmlns:a16="http://schemas.microsoft.com/office/drawing/2014/main" id="{53498D69-1AA5-8F02-749D-3B9B3D72AD72}"/>
                </a:ext>
              </a:extLst>
            </p:cNvPr>
            <p:cNvSpPr/>
            <p:nvPr/>
          </p:nvSpPr>
          <p:spPr>
            <a:xfrm>
              <a:off x="391324" y="3694889"/>
              <a:ext cx="3648456" cy="109728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hangingPunct="0">
                <a:lnSpc>
                  <a:spcPct val="115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Equipped with a macro-level understanding of business environments and frameworks, adept at identifying high-impact opportunities.</a:t>
              </a:r>
            </a:p>
          </p:txBody>
        </p:sp>
        <p:sp>
          <p:nvSpPr>
            <p:cNvPr id="32" name="Process 31">
              <a:extLst>
                <a:ext uri="{FF2B5EF4-FFF2-40B4-BE49-F238E27FC236}">
                  <a16:creationId xmlns:a16="http://schemas.microsoft.com/office/drawing/2014/main" id="{64261BA6-4EC2-9E6C-BF52-F64DA3413007}"/>
                </a:ext>
              </a:extLst>
            </p:cNvPr>
            <p:cNvSpPr/>
            <p:nvPr/>
          </p:nvSpPr>
          <p:spPr>
            <a:xfrm>
              <a:off x="8161449" y="3693504"/>
              <a:ext cx="3648456" cy="109728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hangingPunct="0">
                <a:lnSpc>
                  <a:spcPct val="115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Combines technical proficiency with analytical thinking, bridging the gap between raw data and strategic decision-making.</a:t>
              </a:r>
            </a:p>
          </p:txBody>
        </p:sp>
        <p:sp>
          <p:nvSpPr>
            <p:cNvPr id="33" name="Process 32">
              <a:extLst>
                <a:ext uri="{FF2B5EF4-FFF2-40B4-BE49-F238E27FC236}">
                  <a16:creationId xmlns:a16="http://schemas.microsoft.com/office/drawing/2014/main" id="{59ECCF2D-3269-3AD3-8516-73CE2999BE71}"/>
                </a:ext>
              </a:extLst>
            </p:cNvPr>
            <p:cNvSpPr/>
            <p:nvPr/>
          </p:nvSpPr>
          <p:spPr>
            <a:xfrm>
              <a:off x="393395" y="1217178"/>
              <a:ext cx="3644732" cy="370811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hangingPunct="0">
                <a:lnSpc>
                  <a:spcPct val="115000"/>
                </a:lnSpc>
              </a:pP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Strengths</a:t>
              </a:r>
            </a:p>
          </p:txBody>
        </p:sp>
        <p:sp>
          <p:nvSpPr>
            <p:cNvPr id="34" name="Process 33">
              <a:extLst>
                <a:ext uri="{FF2B5EF4-FFF2-40B4-BE49-F238E27FC236}">
                  <a16:creationId xmlns:a16="http://schemas.microsoft.com/office/drawing/2014/main" id="{6A246464-C978-DD27-43CA-412CF2148176}"/>
                </a:ext>
              </a:extLst>
            </p:cNvPr>
            <p:cNvSpPr/>
            <p:nvPr/>
          </p:nvSpPr>
          <p:spPr>
            <a:xfrm>
              <a:off x="8161443" y="1217178"/>
              <a:ext cx="3644732" cy="370811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hangingPunct="0">
                <a:lnSpc>
                  <a:spcPct val="115000"/>
                </a:lnSpc>
              </a:pP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Strengths</a:t>
              </a:r>
            </a:p>
          </p:txBody>
        </p:sp>
        <p:sp>
          <p:nvSpPr>
            <p:cNvPr id="35" name="Process 34">
              <a:extLst>
                <a:ext uri="{FF2B5EF4-FFF2-40B4-BE49-F238E27FC236}">
                  <a16:creationId xmlns:a16="http://schemas.microsoft.com/office/drawing/2014/main" id="{6511B296-D613-8ABF-B4C4-1EB6E686739D}"/>
                </a:ext>
              </a:extLst>
            </p:cNvPr>
            <p:cNvSpPr/>
            <p:nvPr/>
          </p:nvSpPr>
          <p:spPr>
            <a:xfrm>
              <a:off x="383152" y="3322693"/>
              <a:ext cx="3644732" cy="370811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hangingPunct="0">
                <a:lnSpc>
                  <a:spcPct val="115000"/>
                </a:lnSpc>
              </a:pP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34483B6E-D39E-FFBA-DA93-AADF71108F38}"/>
                </a:ext>
              </a:extLst>
            </p:cNvPr>
            <p:cNvSpPr/>
            <p:nvPr/>
          </p:nvSpPr>
          <p:spPr>
            <a:xfrm>
              <a:off x="8160993" y="3322693"/>
              <a:ext cx="3644732" cy="370811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hangingPunct="0">
                <a:lnSpc>
                  <a:spcPct val="115000"/>
                </a:lnSpc>
              </a:pPr>
              <a:r>
                <a:rPr 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" name="Chevron 2">
              <a:extLst>
                <a:ext uri="{FF2B5EF4-FFF2-40B4-BE49-F238E27FC236}">
                  <a16:creationId xmlns:a16="http://schemas.microsoft.com/office/drawing/2014/main" id="{B087A26F-A18A-32DA-F7C0-F8580C24A797}"/>
                </a:ext>
              </a:extLst>
            </p:cNvPr>
            <p:cNvSpPr/>
            <p:nvPr/>
          </p:nvSpPr>
          <p:spPr>
            <a:xfrm rot="5400000">
              <a:off x="2130283" y="2292139"/>
              <a:ext cx="150471" cy="1423686"/>
            </a:xfrm>
            <a:prstGeom prst="chevro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52BB5FE3-19E8-CFDA-C02C-C9F806DDE47A}"/>
                </a:ext>
              </a:extLst>
            </p:cNvPr>
            <p:cNvSpPr/>
            <p:nvPr/>
          </p:nvSpPr>
          <p:spPr>
            <a:xfrm rot="5400000">
              <a:off x="9901004" y="2289333"/>
              <a:ext cx="150471" cy="1423686"/>
            </a:xfrm>
            <a:prstGeom prst="chevro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3766666-858A-68FE-0D10-20407D77D4A1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1582400" cy="35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200" dirty="0">
                <a:solidFill>
                  <a:srgbClr val="333333"/>
                </a:solidFill>
              </a:rPr>
              <a:t>1. Educational Background – 1) Synergy between Management Science and Data 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6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5E933E15-B824-7393-BA97-B6E19C3DB971}"/>
              </a:ext>
            </a:extLst>
          </p:cNvPr>
          <p:cNvSpPr/>
          <p:nvPr/>
        </p:nvSpPr>
        <p:spPr>
          <a:xfrm>
            <a:off x="838198" y="1069467"/>
            <a:ext cx="3873016" cy="4719067"/>
          </a:xfrm>
          <a:custGeom>
            <a:avLst/>
            <a:gdLst>
              <a:gd name="connsiteX0" fmla="*/ 3873012 w 3873016"/>
              <a:gd name="connsiteY0" fmla="*/ 0 h 4719067"/>
              <a:gd name="connsiteX1" fmla="*/ 3873012 w 3873016"/>
              <a:gd name="connsiteY1" fmla="*/ 1090119 h 4719067"/>
              <a:gd name="connsiteX2" fmla="*/ 3873016 w 3873016"/>
              <a:gd name="connsiteY2" fmla="*/ 1090119 h 4719067"/>
              <a:gd name="connsiteX3" fmla="*/ 3873016 w 3873016"/>
              <a:gd name="connsiteY3" fmla="*/ 4719067 h 4719067"/>
              <a:gd name="connsiteX4" fmla="*/ 1 w 3873016"/>
              <a:gd name="connsiteY4" fmla="*/ 4719067 h 4719067"/>
              <a:gd name="connsiteX5" fmla="*/ 1 w 3873016"/>
              <a:gd name="connsiteY5" fmla="*/ 1090119 h 4719067"/>
              <a:gd name="connsiteX6" fmla="*/ 0 w 3873016"/>
              <a:gd name="connsiteY6" fmla="*/ 1090119 h 471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3016" h="4719067">
                <a:moveTo>
                  <a:pt x="3873012" y="0"/>
                </a:moveTo>
                <a:lnTo>
                  <a:pt x="3873012" y="1090119"/>
                </a:lnTo>
                <a:lnTo>
                  <a:pt x="3873016" y="1090119"/>
                </a:lnTo>
                <a:lnTo>
                  <a:pt x="3873016" y="4719067"/>
                </a:lnTo>
                <a:lnTo>
                  <a:pt x="1" y="4719067"/>
                </a:lnTo>
                <a:lnTo>
                  <a:pt x="1" y="1090119"/>
                </a:lnTo>
                <a:lnTo>
                  <a:pt x="0" y="1090119"/>
                </a:lnTo>
                <a:close/>
              </a:path>
            </a:pathLst>
          </a:custGeom>
          <a:solidFill>
            <a:srgbClr val="003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3BA3-C872-C8E9-CAC7-F3218C07BAF3}"/>
              </a:ext>
            </a:extLst>
          </p:cNvPr>
          <p:cNvSpPr/>
          <p:nvPr/>
        </p:nvSpPr>
        <p:spPr>
          <a:xfrm>
            <a:off x="838200" y="2166705"/>
            <a:ext cx="3873014" cy="3621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Professional</a:t>
            </a:r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76812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A09DE-14AE-88F1-9CF6-BA02B0BB9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FC7EBD9-89B3-3FD2-F98C-261D44C71EAD}"/>
              </a:ext>
            </a:extLst>
          </p:cNvPr>
          <p:cNvSpPr/>
          <p:nvPr/>
        </p:nvSpPr>
        <p:spPr>
          <a:xfrm>
            <a:off x="310299" y="1104901"/>
            <a:ext cx="11576901" cy="38644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1920947A-665B-E93E-60FE-E1FCE8CF71D7}"/>
              </a:ext>
            </a:extLst>
          </p:cNvPr>
          <p:cNvSpPr/>
          <p:nvPr/>
        </p:nvSpPr>
        <p:spPr>
          <a:xfrm>
            <a:off x="417590" y="1540201"/>
            <a:ext cx="3644732" cy="83191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lnSpc>
                <a:spcPct val="115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Problem-solving, client communication, project management, and data-backed recommendations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680408-9AE6-2750-C7EF-E929047BD6E5}"/>
              </a:ext>
            </a:extLst>
          </p:cNvPr>
          <p:cNvCxnSpPr>
            <a:cxnSpLocks/>
          </p:cNvCxnSpPr>
          <p:nvPr/>
        </p:nvCxnSpPr>
        <p:spPr>
          <a:xfrm flipH="1">
            <a:off x="420263" y="2408726"/>
            <a:ext cx="329893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Process 37">
            <a:extLst>
              <a:ext uri="{FF2B5EF4-FFF2-40B4-BE49-F238E27FC236}">
                <a16:creationId xmlns:a16="http://schemas.microsoft.com/office/drawing/2014/main" id="{BF5217F0-9C1E-0F5A-5B34-759B9C11E28D}"/>
              </a:ext>
            </a:extLst>
          </p:cNvPr>
          <p:cNvSpPr/>
          <p:nvPr/>
        </p:nvSpPr>
        <p:spPr>
          <a:xfrm>
            <a:off x="416545" y="4143519"/>
            <a:ext cx="3644732" cy="59891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Solution-oriented mindset and adaptability across projects and industries</a:t>
            </a:r>
          </a:p>
        </p:txBody>
      </p:sp>
      <p:sp>
        <p:nvSpPr>
          <p:cNvPr id="39" name="Process 38">
            <a:extLst>
              <a:ext uri="{FF2B5EF4-FFF2-40B4-BE49-F238E27FC236}">
                <a16:creationId xmlns:a16="http://schemas.microsoft.com/office/drawing/2014/main" id="{42AA8F29-607F-9D1A-EFC7-E089B95A09FA}"/>
              </a:ext>
            </a:extLst>
          </p:cNvPr>
          <p:cNvSpPr/>
          <p:nvPr/>
        </p:nvSpPr>
        <p:spPr>
          <a:xfrm>
            <a:off x="8121638" y="4158112"/>
            <a:ext cx="3644732" cy="57274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hangingPunct="0"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Resilience, innovation, and a results-driven approach</a:t>
            </a: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AE9CB69D-50CC-2263-99A2-BB6E74A17667}"/>
              </a:ext>
            </a:extLst>
          </p:cNvPr>
          <p:cNvSpPr/>
          <p:nvPr/>
        </p:nvSpPr>
        <p:spPr>
          <a:xfrm rot="5400000">
            <a:off x="2164721" y="2812070"/>
            <a:ext cx="150471" cy="142368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07B9A3E3-DA88-9C5C-83E0-5580A8A2DB3F}"/>
              </a:ext>
            </a:extLst>
          </p:cNvPr>
          <p:cNvSpPr/>
          <p:nvPr/>
        </p:nvSpPr>
        <p:spPr>
          <a:xfrm rot="5400000">
            <a:off x="9888099" y="2812070"/>
            <a:ext cx="150471" cy="1423686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77E8B-0574-F649-A70A-FA288A28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Blending structured problem-solving with agile innovation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C1247E-94CF-2E95-0D6C-088259CA1152}"/>
              </a:ext>
            </a:extLst>
          </p:cNvPr>
          <p:cNvGrpSpPr/>
          <p:nvPr/>
        </p:nvGrpSpPr>
        <p:grpSpPr>
          <a:xfrm rot="5400000">
            <a:off x="5924835" y="-514979"/>
            <a:ext cx="365760" cy="11543573"/>
            <a:chOff x="5913260" y="-1691409"/>
            <a:chExt cx="365760" cy="1154357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FBBA91-0389-17D0-3950-71A05697F4C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138" y="-1691409"/>
              <a:ext cx="0" cy="1154357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431F53-75A1-6147-C6FE-BFDC0B0F08AB}"/>
                </a:ext>
              </a:extLst>
            </p:cNvPr>
            <p:cNvGrpSpPr/>
            <p:nvPr/>
          </p:nvGrpSpPr>
          <p:grpSpPr>
            <a:xfrm>
              <a:off x="5913260" y="3897495"/>
              <a:ext cx="365760" cy="365760"/>
              <a:chOff x="5969000" y="3213100"/>
              <a:chExt cx="365760" cy="36576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7807880-ABE7-F1EC-6969-E0396E5A0255}"/>
                  </a:ext>
                </a:extLst>
              </p:cNvPr>
              <p:cNvSpPr/>
              <p:nvPr/>
            </p:nvSpPr>
            <p:spPr>
              <a:xfrm>
                <a:off x="5969000" y="3213100"/>
                <a:ext cx="365760" cy="3657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hevron 25">
                <a:extLst>
                  <a:ext uri="{FF2B5EF4-FFF2-40B4-BE49-F238E27FC236}">
                    <a16:creationId xmlns:a16="http://schemas.microsoft.com/office/drawing/2014/main" id="{7D00F5C9-CDEC-48D7-D555-B3F660BBFCE4}"/>
                  </a:ext>
                </a:extLst>
              </p:cNvPr>
              <p:cNvSpPr/>
              <p:nvPr/>
            </p:nvSpPr>
            <p:spPr>
              <a:xfrm>
                <a:off x="6095498" y="3273752"/>
                <a:ext cx="112765" cy="24445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A02E1FA-00CB-A856-86BE-B298B2EE82E6}"/>
              </a:ext>
            </a:extLst>
          </p:cNvPr>
          <p:cNvSpPr/>
          <p:nvPr/>
        </p:nvSpPr>
        <p:spPr>
          <a:xfrm>
            <a:off x="302127" y="5544273"/>
            <a:ext cx="11585073" cy="818427"/>
          </a:xfrm>
          <a:prstGeom prst="roundRect">
            <a:avLst>
              <a:gd name="adj" fmla="val 676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approach from consulting, combined with the agility and innovation mindset from startup experience</a:t>
            </a:r>
          </a:p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highly adaptable and capable of excelling in both established corporations and dynamic environments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7D5B60-A2AB-50E7-79E6-A713C4D52C3C}"/>
              </a:ext>
            </a:extLst>
          </p:cNvPr>
          <p:cNvGrpSpPr/>
          <p:nvPr/>
        </p:nvGrpSpPr>
        <p:grpSpPr>
          <a:xfrm>
            <a:off x="4134141" y="1586657"/>
            <a:ext cx="3929217" cy="2900931"/>
            <a:chOff x="4145599" y="1845286"/>
            <a:chExt cx="3929217" cy="29009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3045A2-E935-A8D9-EC33-A7FB459156CA}"/>
                </a:ext>
              </a:extLst>
            </p:cNvPr>
            <p:cNvGrpSpPr/>
            <p:nvPr/>
          </p:nvGrpSpPr>
          <p:grpSpPr>
            <a:xfrm>
              <a:off x="4145599" y="1845286"/>
              <a:ext cx="3929217" cy="2267310"/>
              <a:chOff x="3828548" y="1763470"/>
              <a:chExt cx="4541219" cy="262045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CC44B38-369E-C47F-7D57-3669A4290DE6}"/>
                  </a:ext>
                </a:extLst>
              </p:cNvPr>
              <p:cNvSpPr/>
              <p:nvPr/>
            </p:nvSpPr>
            <p:spPr>
              <a:xfrm flipV="1">
                <a:off x="3828548" y="1763470"/>
                <a:ext cx="2620462" cy="2620459"/>
              </a:xfrm>
              <a:prstGeom prst="ellipse">
                <a:avLst/>
              </a:prstGeom>
              <a:solidFill>
                <a:srgbClr val="FFFFFF"/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71963" tIns="35981" rIns="71963" bIns="359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99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D59F8A-77A3-96D0-7BC5-41BFC7C63FFA}"/>
                  </a:ext>
                </a:extLst>
              </p:cNvPr>
              <p:cNvSpPr/>
              <p:nvPr/>
            </p:nvSpPr>
            <p:spPr>
              <a:xfrm flipV="1">
                <a:off x="5749304" y="1763470"/>
                <a:ext cx="2620463" cy="2620459"/>
              </a:xfrm>
              <a:prstGeom prst="ellipse">
                <a:avLst/>
              </a:prstGeom>
              <a:solidFill>
                <a:srgbClr val="FFFFFF"/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71963" tIns="35981" rIns="71963" bIns="359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99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Arrow: Circular 31">
                <a:extLst>
                  <a:ext uri="{FF2B5EF4-FFF2-40B4-BE49-F238E27FC236}">
                    <a16:creationId xmlns:a16="http://schemas.microsoft.com/office/drawing/2014/main" id="{CA95228D-0123-7F8B-9164-4DEA71E35722}"/>
                  </a:ext>
                </a:extLst>
              </p:cNvPr>
              <p:cNvSpPr/>
              <p:nvPr/>
            </p:nvSpPr>
            <p:spPr>
              <a:xfrm flipV="1">
                <a:off x="3861287" y="1796210"/>
                <a:ext cx="2554983" cy="2554979"/>
              </a:xfrm>
              <a:prstGeom prst="circularArrow">
                <a:avLst>
                  <a:gd name="adj1" fmla="val 14456"/>
                  <a:gd name="adj2" fmla="val 1012005"/>
                  <a:gd name="adj3" fmla="val 20414453"/>
                  <a:gd name="adj4" fmla="val 3227184"/>
                  <a:gd name="adj5" fmla="val 12486"/>
                </a:avLst>
              </a:prstGeom>
              <a:solidFill>
                <a:srgbClr val="C4C4CD"/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71963" tIns="35981" rIns="71963" bIns="359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99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Arrow: Circular 33">
                <a:extLst>
                  <a:ext uri="{FF2B5EF4-FFF2-40B4-BE49-F238E27FC236}">
                    <a16:creationId xmlns:a16="http://schemas.microsoft.com/office/drawing/2014/main" id="{D3A22B2D-51FE-4442-445B-90BD744E504B}"/>
                  </a:ext>
                </a:extLst>
              </p:cNvPr>
              <p:cNvSpPr/>
              <p:nvPr/>
            </p:nvSpPr>
            <p:spPr>
              <a:xfrm flipH="1">
                <a:off x="5782044" y="1796210"/>
                <a:ext cx="2554983" cy="2554979"/>
              </a:xfrm>
              <a:prstGeom prst="circularArrow">
                <a:avLst>
                  <a:gd name="adj1" fmla="val 14456"/>
                  <a:gd name="adj2" fmla="val 1012005"/>
                  <a:gd name="adj3" fmla="val 20414453"/>
                  <a:gd name="adj4" fmla="val 3227184"/>
                  <a:gd name="adj5" fmla="val 12486"/>
                </a:avLst>
              </a:prstGeom>
              <a:solidFill>
                <a:srgbClr val="002060"/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71963" tIns="35981" rIns="71963" bIns="359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99" kern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Process 29">
                <a:extLst>
                  <a:ext uri="{FF2B5EF4-FFF2-40B4-BE49-F238E27FC236}">
                    <a16:creationId xmlns:a16="http://schemas.microsoft.com/office/drawing/2014/main" id="{6ACFCCC4-AF61-4AEC-456E-A1B9988A3595}"/>
                  </a:ext>
                </a:extLst>
              </p:cNvPr>
              <p:cNvSpPr/>
              <p:nvPr/>
            </p:nvSpPr>
            <p:spPr>
              <a:xfrm>
                <a:off x="4480438" y="2888293"/>
                <a:ext cx="1316681" cy="370811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hangingPunct="0">
                  <a:lnSpc>
                    <a:spcPct val="115000"/>
                  </a:lnSpc>
                </a:pPr>
                <a:r>
                  <a:rPr lang="en-US" sz="1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Consulting</a:t>
                </a:r>
              </a:p>
            </p:txBody>
          </p:sp>
          <p:sp>
            <p:nvSpPr>
              <p:cNvPr id="31" name="Process 30">
                <a:extLst>
                  <a:ext uri="{FF2B5EF4-FFF2-40B4-BE49-F238E27FC236}">
                    <a16:creationId xmlns:a16="http://schemas.microsoft.com/office/drawing/2014/main" id="{747CDF1D-08AB-D4E9-20BC-B5895311D3CF}"/>
                  </a:ext>
                </a:extLst>
              </p:cNvPr>
              <p:cNvSpPr/>
              <p:nvPr/>
            </p:nvSpPr>
            <p:spPr>
              <a:xfrm>
                <a:off x="6401195" y="2888293"/>
                <a:ext cx="1316681" cy="370811"/>
              </a:xfrm>
              <a:prstGeom prst="flowChartProcess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hangingPunct="0">
                  <a:lnSpc>
                    <a:spcPct val="115000"/>
                  </a:lnSpc>
                </a:pPr>
                <a:r>
                  <a:rPr lang="en-US" sz="1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Early Startup</a:t>
                </a:r>
              </a:p>
            </p:txBody>
          </p:sp>
        </p:grp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EC5D88EA-6DE1-77A6-359B-72E5D91A4182}"/>
                </a:ext>
              </a:extLst>
            </p:cNvPr>
            <p:cNvSpPr/>
            <p:nvPr/>
          </p:nvSpPr>
          <p:spPr>
            <a:xfrm>
              <a:off x="4656954" y="4173468"/>
              <a:ext cx="2906506" cy="572749"/>
            </a:xfrm>
            <a:prstGeom prst="flowChartProcess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hangingPunct="0">
                <a:lnSpc>
                  <a:spcPct val="115000"/>
                </a:lnSpc>
              </a:pPr>
              <a:r>
                <a:rPr lang="en-US" altLang="ko-KR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Structured strategy</a:t>
              </a:r>
              <a:br>
                <a:rPr lang="en-US" altLang="ko-KR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meets agile execution</a:t>
              </a:r>
              <a:endPara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Process 15">
            <a:extLst>
              <a:ext uri="{FF2B5EF4-FFF2-40B4-BE49-F238E27FC236}">
                <a16:creationId xmlns:a16="http://schemas.microsoft.com/office/drawing/2014/main" id="{4B2C0024-F669-755B-E5C7-1E6C657DA0D2}"/>
              </a:ext>
            </a:extLst>
          </p:cNvPr>
          <p:cNvSpPr/>
          <p:nvPr/>
        </p:nvSpPr>
        <p:spPr>
          <a:xfrm>
            <a:off x="417590" y="2417036"/>
            <a:ext cx="3644732" cy="83191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hangingPunct="0"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Exposure to diverse industries, experience managing stakeholders, and the ability to address complex business challenges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825C7F8-A692-9941-88EC-4D6B4C3C87D3}"/>
              </a:ext>
            </a:extLst>
          </p:cNvPr>
          <p:cNvSpPr/>
          <p:nvPr/>
        </p:nvSpPr>
        <p:spPr>
          <a:xfrm>
            <a:off x="416545" y="1170878"/>
            <a:ext cx="3644732" cy="370811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>
              <a:lnSpc>
                <a:spcPct val="115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 &amp; Advantages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6196C4EA-5701-3148-94ED-CC949C19684A}"/>
              </a:ext>
            </a:extLst>
          </p:cNvPr>
          <p:cNvSpPr/>
          <p:nvPr/>
        </p:nvSpPr>
        <p:spPr>
          <a:xfrm>
            <a:off x="8140968" y="1540201"/>
            <a:ext cx="3644732" cy="83191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hangingPunct="0"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Flexibility, cross-functional collaboration, rapid iteration, and hands-on experience in various business functions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05C6FA-A841-5B9B-1273-D084BBFD2456}"/>
              </a:ext>
            </a:extLst>
          </p:cNvPr>
          <p:cNvCxnSpPr>
            <a:cxnSpLocks/>
          </p:cNvCxnSpPr>
          <p:nvPr/>
        </p:nvCxnSpPr>
        <p:spPr>
          <a:xfrm flipH="1">
            <a:off x="8375140" y="2408726"/>
            <a:ext cx="329893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Process 19">
            <a:extLst>
              <a:ext uri="{FF2B5EF4-FFF2-40B4-BE49-F238E27FC236}">
                <a16:creationId xmlns:a16="http://schemas.microsoft.com/office/drawing/2014/main" id="{5B127DE2-3DD0-BB35-5D0A-DF437D0F0B53}"/>
              </a:ext>
            </a:extLst>
          </p:cNvPr>
          <p:cNvSpPr/>
          <p:nvPr/>
        </p:nvSpPr>
        <p:spPr>
          <a:xfrm>
            <a:off x="8140968" y="2417036"/>
            <a:ext cx="3644732" cy="83191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hangingPunct="0"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navigating ambiguity, wearing multiple hats, and driving initiatives from ideation to execution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F0DD6402-CBDF-E8AF-AD46-60B97F040EBA}"/>
              </a:ext>
            </a:extLst>
          </p:cNvPr>
          <p:cNvSpPr/>
          <p:nvPr/>
        </p:nvSpPr>
        <p:spPr>
          <a:xfrm>
            <a:off x="8142298" y="1170878"/>
            <a:ext cx="3644732" cy="370811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hangingPunct="0">
              <a:lnSpc>
                <a:spcPct val="115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 &amp; Advantages</a:t>
            </a: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B7C70505-109E-4824-8737-D261888377FD}"/>
              </a:ext>
            </a:extLst>
          </p:cNvPr>
          <p:cNvSpPr/>
          <p:nvPr/>
        </p:nvSpPr>
        <p:spPr>
          <a:xfrm>
            <a:off x="416545" y="3775726"/>
            <a:ext cx="3644732" cy="370811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>
              <a:lnSpc>
                <a:spcPct val="115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10CC42CA-D796-B7E0-6CE2-67042446268F}"/>
              </a:ext>
            </a:extLst>
          </p:cNvPr>
          <p:cNvSpPr/>
          <p:nvPr/>
        </p:nvSpPr>
        <p:spPr>
          <a:xfrm>
            <a:off x="8121638" y="3775726"/>
            <a:ext cx="3644732" cy="370811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hangingPunct="0">
              <a:lnSpc>
                <a:spcPct val="115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8A45A3-CA10-3ECF-00F0-C86D1B11A287}"/>
              </a:ext>
            </a:extLst>
          </p:cNvPr>
          <p:cNvCxnSpPr>
            <a:cxnSpLocks/>
          </p:cNvCxnSpPr>
          <p:nvPr/>
        </p:nvCxnSpPr>
        <p:spPr>
          <a:xfrm flipH="1">
            <a:off x="420263" y="1541393"/>
            <a:ext cx="364845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B3561A-F9A1-A4AE-6A9F-2A65FD2FF304}"/>
              </a:ext>
            </a:extLst>
          </p:cNvPr>
          <p:cNvCxnSpPr>
            <a:cxnSpLocks/>
          </p:cNvCxnSpPr>
          <p:nvPr/>
        </p:nvCxnSpPr>
        <p:spPr>
          <a:xfrm flipH="1">
            <a:off x="8109658" y="1541393"/>
            <a:ext cx="364845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B18D9D-10A9-A657-7814-989DBD36851B}"/>
              </a:ext>
            </a:extLst>
          </p:cNvPr>
          <p:cNvCxnSpPr>
            <a:cxnSpLocks/>
          </p:cNvCxnSpPr>
          <p:nvPr/>
        </p:nvCxnSpPr>
        <p:spPr>
          <a:xfrm flipH="1">
            <a:off x="420263" y="4160072"/>
            <a:ext cx="364845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853F80-E8F8-E2E1-314B-F71B333664D1}"/>
              </a:ext>
            </a:extLst>
          </p:cNvPr>
          <p:cNvCxnSpPr>
            <a:cxnSpLocks/>
          </p:cNvCxnSpPr>
          <p:nvPr/>
        </p:nvCxnSpPr>
        <p:spPr>
          <a:xfrm flipH="1">
            <a:off x="8109658" y="4160072"/>
            <a:ext cx="364845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B59E4B9D-83E2-D48E-F3EE-572B11188F68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1582400" cy="35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200" dirty="0">
                <a:solidFill>
                  <a:srgbClr val="333333"/>
                </a:solidFill>
              </a:rPr>
              <a:t>2. Professional Experience – 1) Synergy between consulting and startup experience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01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2C86-58CC-2427-E861-657E690C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333333"/>
                </a:solidFill>
                <a:effectLst/>
              </a:rPr>
              <a:t>①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000" dirty="0"/>
              <a:t>Data Governance – Global Beer Company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5745F0-EB3F-83E7-60B4-38A8F84B8762}"/>
              </a:ext>
            </a:extLst>
          </p:cNvPr>
          <p:cNvGrpSpPr/>
          <p:nvPr/>
        </p:nvGrpSpPr>
        <p:grpSpPr>
          <a:xfrm>
            <a:off x="5913259" y="1993900"/>
            <a:ext cx="365760" cy="4045951"/>
            <a:chOff x="5913260" y="2057400"/>
            <a:chExt cx="365760" cy="40459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4B3025-EC1D-EA10-36FC-8AE6A2B4C2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140" y="2057400"/>
              <a:ext cx="0" cy="4045951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4690F23-40D2-E42F-FA02-4192AB3CE302}"/>
                </a:ext>
              </a:extLst>
            </p:cNvPr>
            <p:cNvGrpSpPr/>
            <p:nvPr/>
          </p:nvGrpSpPr>
          <p:grpSpPr>
            <a:xfrm>
              <a:off x="5913260" y="3897495"/>
              <a:ext cx="365760" cy="365760"/>
              <a:chOff x="5969000" y="3213100"/>
              <a:chExt cx="365760" cy="36576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ED122B-6EE2-DF4B-6D66-233D49D100B8}"/>
                  </a:ext>
                </a:extLst>
              </p:cNvPr>
              <p:cNvSpPr/>
              <p:nvPr/>
            </p:nvSpPr>
            <p:spPr>
              <a:xfrm>
                <a:off x="5969000" y="3213100"/>
                <a:ext cx="365760" cy="3657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Chevron 6">
                <a:extLst>
                  <a:ext uri="{FF2B5EF4-FFF2-40B4-BE49-F238E27FC236}">
                    <a16:creationId xmlns:a16="http://schemas.microsoft.com/office/drawing/2014/main" id="{7AA3E0D3-FD0E-25B0-FBE3-B248B3F65A06}"/>
                  </a:ext>
                </a:extLst>
              </p:cNvPr>
              <p:cNvSpPr/>
              <p:nvPr/>
            </p:nvSpPr>
            <p:spPr>
              <a:xfrm>
                <a:off x="6095498" y="3273752"/>
                <a:ext cx="112765" cy="24445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148824-B472-CE85-76C8-76A60821CF1C}"/>
              </a:ext>
            </a:extLst>
          </p:cNvPr>
          <p:cNvGrpSpPr/>
          <p:nvPr/>
        </p:nvGrpSpPr>
        <p:grpSpPr>
          <a:xfrm>
            <a:off x="555438" y="1323897"/>
            <a:ext cx="4939611" cy="365760"/>
            <a:chOff x="608949" y="1118457"/>
            <a:chExt cx="4939611" cy="3657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B372BD-B1C0-302C-2BCD-650A30FD97AC}"/>
                </a:ext>
              </a:extLst>
            </p:cNvPr>
            <p:cNvSpPr/>
            <p:nvPr/>
          </p:nvSpPr>
          <p:spPr>
            <a:xfrm>
              <a:off x="1996407" y="1118457"/>
              <a:ext cx="216469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Project Background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50A40C-8EB5-6F02-AA97-E3320624E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49" y="1484217"/>
              <a:ext cx="4939611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Process 17">
            <a:extLst>
              <a:ext uri="{FF2B5EF4-FFF2-40B4-BE49-F238E27FC236}">
                <a16:creationId xmlns:a16="http://schemas.microsoft.com/office/drawing/2014/main" id="{9D3FD738-4050-5CF6-33FF-7E7BE1A8646C}"/>
              </a:ext>
            </a:extLst>
          </p:cNvPr>
          <p:cNvSpPr/>
          <p:nvPr/>
        </p:nvSpPr>
        <p:spPr>
          <a:xfrm>
            <a:off x="555437" y="1993900"/>
            <a:ext cx="1472184" cy="1183340"/>
          </a:xfrm>
          <a:prstGeom prst="flowChartProcess">
            <a:avLst/>
          </a:prstGeom>
          <a:solidFill>
            <a:srgbClr val="4C7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Non-uniform</a:t>
            </a: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6D20AFC6-795B-15D6-53CC-22BCF240616B}"/>
              </a:ext>
            </a:extLst>
          </p:cNvPr>
          <p:cNvSpPr/>
          <p:nvPr/>
        </p:nvSpPr>
        <p:spPr>
          <a:xfrm>
            <a:off x="2031548" y="1998709"/>
            <a:ext cx="3463500" cy="116508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utilization of data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decentralized and non-uniform data management</a:t>
            </a:r>
            <a:endParaRPr lang="en-US" sz="1400" kern="1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206C91A8-5022-4C98-5C2B-2BE7F7DB2A31}"/>
              </a:ext>
            </a:extLst>
          </p:cNvPr>
          <p:cNvSpPr/>
          <p:nvPr/>
        </p:nvSpPr>
        <p:spPr>
          <a:xfrm>
            <a:off x="555437" y="3432049"/>
            <a:ext cx="1472184" cy="1183340"/>
          </a:xfrm>
          <a:prstGeom prst="flowChartProcess">
            <a:avLst/>
          </a:prstGeom>
          <a:solidFill>
            <a:srgbClr val="4C7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</a:t>
            </a: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7D7BC603-AE93-6E46-52D6-2946FCC33D69}"/>
              </a:ext>
            </a:extLst>
          </p:cNvPr>
          <p:cNvSpPr/>
          <p:nvPr/>
        </p:nvSpPr>
        <p:spPr>
          <a:xfrm>
            <a:off x="2031548" y="3423172"/>
            <a:ext cx="3463499" cy="116508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Limited utilization of data platform 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due to insufficient knowledge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739A9CE0-D3EF-5BAE-809B-FAF1BCE940AB}"/>
              </a:ext>
            </a:extLst>
          </p:cNvPr>
          <p:cNvSpPr/>
          <p:nvPr/>
        </p:nvSpPr>
        <p:spPr>
          <a:xfrm>
            <a:off x="555437" y="4865639"/>
            <a:ext cx="1472184" cy="1183340"/>
          </a:xfrm>
          <a:prstGeom prst="flowChartProcess">
            <a:avLst/>
          </a:prstGeom>
          <a:solidFill>
            <a:srgbClr val="4C7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BF451A91-D03D-C902-CA69-08487B7BEA6F}"/>
              </a:ext>
            </a:extLst>
          </p:cNvPr>
          <p:cNvSpPr/>
          <p:nvPr/>
        </p:nvSpPr>
        <p:spPr>
          <a:xfrm>
            <a:off x="2031548" y="4861320"/>
            <a:ext cx="3463499" cy="116508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Breakdown in communication</a:t>
            </a: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due to decentralized data and data platform between local entities and HQ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70453-0A9E-5AB9-B10C-4196617494AC}"/>
              </a:ext>
            </a:extLst>
          </p:cNvPr>
          <p:cNvCxnSpPr>
            <a:cxnSpLocks/>
          </p:cNvCxnSpPr>
          <p:nvPr/>
        </p:nvCxnSpPr>
        <p:spPr>
          <a:xfrm flipH="1">
            <a:off x="555437" y="3300206"/>
            <a:ext cx="4939610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55B7A8-FF5B-1252-7398-00C00ACB9071}"/>
              </a:ext>
            </a:extLst>
          </p:cNvPr>
          <p:cNvCxnSpPr>
            <a:cxnSpLocks/>
          </p:cNvCxnSpPr>
          <p:nvPr/>
        </p:nvCxnSpPr>
        <p:spPr>
          <a:xfrm flipH="1">
            <a:off x="555437" y="4738355"/>
            <a:ext cx="4939610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5B0C10-8EB4-9273-BBCA-1D61543288FF}"/>
              </a:ext>
            </a:extLst>
          </p:cNvPr>
          <p:cNvGrpSpPr/>
          <p:nvPr/>
        </p:nvGrpSpPr>
        <p:grpSpPr>
          <a:xfrm>
            <a:off x="6697230" y="1323897"/>
            <a:ext cx="4939611" cy="365760"/>
            <a:chOff x="6525655" y="1118457"/>
            <a:chExt cx="4939611" cy="365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7F6930-DA93-49D3-D93F-F5221D2624E1}"/>
                </a:ext>
              </a:extLst>
            </p:cNvPr>
            <p:cNvSpPr/>
            <p:nvPr/>
          </p:nvSpPr>
          <p:spPr>
            <a:xfrm>
              <a:off x="7252330" y="1118457"/>
              <a:ext cx="3486261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Implementation &amp; Deliverables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6616C3-3D54-FCFB-1ECC-2635D2099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5655" y="1484217"/>
              <a:ext cx="4939611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Process 24">
            <a:extLst>
              <a:ext uri="{FF2B5EF4-FFF2-40B4-BE49-F238E27FC236}">
                <a16:creationId xmlns:a16="http://schemas.microsoft.com/office/drawing/2014/main" id="{02019F04-B9D3-8058-81F8-365CABFC417F}"/>
              </a:ext>
            </a:extLst>
          </p:cNvPr>
          <p:cNvSpPr/>
          <p:nvPr/>
        </p:nvSpPr>
        <p:spPr>
          <a:xfrm>
            <a:off x="6697230" y="1993900"/>
            <a:ext cx="1472184" cy="1183340"/>
          </a:xfrm>
          <a:prstGeom prst="flowChart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4F576199-24E3-6E83-9193-B04220D164E3}"/>
              </a:ext>
            </a:extLst>
          </p:cNvPr>
          <p:cNvSpPr/>
          <p:nvPr/>
        </p:nvSpPr>
        <p:spPr>
          <a:xfrm>
            <a:off x="8173341" y="2012156"/>
            <a:ext cx="3463500" cy="116508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 management framework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comprehensive data revision and data tagging</a:t>
            </a:r>
            <a:endParaRPr lang="en-US" sz="1400" kern="1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CE34797D-A189-E372-A6B8-B2D4862FD923}"/>
              </a:ext>
            </a:extLst>
          </p:cNvPr>
          <p:cNvSpPr/>
          <p:nvPr/>
        </p:nvSpPr>
        <p:spPr>
          <a:xfrm>
            <a:off x="6697230" y="3429770"/>
            <a:ext cx="1472184" cy="1183340"/>
          </a:xfrm>
          <a:prstGeom prst="flowChart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7AA0573F-105C-D2B4-6EF2-E17EFBFEA250}"/>
              </a:ext>
            </a:extLst>
          </p:cNvPr>
          <p:cNvSpPr/>
          <p:nvPr/>
        </p:nvSpPr>
        <p:spPr>
          <a:xfrm>
            <a:off x="8173341" y="3434340"/>
            <a:ext cx="3463500" cy="116508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Wiki Website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definition glossary, data platform usage guidelines, policies, and standards</a:t>
            </a:r>
            <a:endParaRPr lang="en-US" sz="1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5B17021B-A9C8-D3F9-4427-C8E102CFBFF1}"/>
              </a:ext>
            </a:extLst>
          </p:cNvPr>
          <p:cNvSpPr/>
          <p:nvPr/>
        </p:nvSpPr>
        <p:spPr>
          <a:xfrm>
            <a:off x="6697230" y="4865639"/>
            <a:ext cx="1472184" cy="1183340"/>
          </a:xfrm>
          <a:prstGeom prst="flowChartProces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Playbook</a:t>
            </a: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03118683-D51C-9613-BDB2-6010B639D94F}"/>
              </a:ext>
            </a:extLst>
          </p:cNvPr>
          <p:cNvSpPr/>
          <p:nvPr/>
        </p:nvSpPr>
        <p:spPr>
          <a:xfrm>
            <a:off x="8173341" y="4874767"/>
            <a:ext cx="3463500" cy="116508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executive-level reports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data governance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endParaRPr lang="en-US" sz="14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EC2583-F30F-481C-3C2D-7965358BD0A1}"/>
              </a:ext>
            </a:extLst>
          </p:cNvPr>
          <p:cNvCxnSpPr>
            <a:cxnSpLocks/>
          </p:cNvCxnSpPr>
          <p:nvPr/>
        </p:nvCxnSpPr>
        <p:spPr>
          <a:xfrm flipH="1">
            <a:off x="6697231" y="3303505"/>
            <a:ext cx="4939610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A8F3BC-9D6C-FF3D-7EA3-AE401B932181}"/>
              </a:ext>
            </a:extLst>
          </p:cNvPr>
          <p:cNvCxnSpPr>
            <a:cxnSpLocks/>
          </p:cNvCxnSpPr>
          <p:nvPr/>
        </p:nvCxnSpPr>
        <p:spPr>
          <a:xfrm flipH="1">
            <a:off x="6697231" y="4739375"/>
            <a:ext cx="4939610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id="{E6353D81-ACFA-55CC-58D0-71C664B77488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1582400" cy="35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200" dirty="0">
                <a:solidFill>
                  <a:srgbClr val="333333"/>
                </a:solidFill>
              </a:rPr>
              <a:t>2. Professional Experience – 2) Consulting Experience – Project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4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9E2C-E1C7-7D2B-A6B9-CE071E412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B18A-78E2-8748-A676-152A0767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333333"/>
                </a:solidFill>
                <a:effectLst/>
              </a:rPr>
              <a:t>②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Global </a:t>
            </a:r>
            <a:r>
              <a:rPr lang="en-US" altLang="ko-KR" dirty="0">
                <a:solidFill>
                  <a:srgbClr val="333333"/>
                </a:solidFill>
              </a:rPr>
              <a:t>Business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 &amp; Marketing Strategy – </a:t>
            </a:r>
            <a:r>
              <a:rPr lang="en-US" altLang="ko-KR" dirty="0">
                <a:solidFill>
                  <a:srgbClr val="333333"/>
                </a:solidFill>
              </a:rPr>
              <a:t>Global Electronics Company</a:t>
            </a:r>
            <a:endParaRPr lang="en-US" sz="3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0233-8FC0-828C-1DAB-73B0C6BD6BD8}"/>
              </a:ext>
            </a:extLst>
          </p:cNvPr>
          <p:cNvGrpSpPr/>
          <p:nvPr/>
        </p:nvGrpSpPr>
        <p:grpSpPr>
          <a:xfrm>
            <a:off x="555438" y="1323897"/>
            <a:ext cx="4939611" cy="365760"/>
            <a:chOff x="608949" y="1118457"/>
            <a:chExt cx="4939611" cy="3657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FE527A-2B31-38FF-4DB1-86B1C86D5007}"/>
                </a:ext>
              </a:extLst>
            </p:cNvPr>
            <p:cNvSpPr/>
            <p:nvPr/>
          </p:nvSpPr>
          <p:spPr>
            <a:xfrm>
              <a:off x="1996407" y="1118457"/>
              <a:ext cx="216469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Project Background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735976-DA1A-DFF5-D7D8-F8B5CE677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49" y="1484217"/>
              <a:ext cx="4939611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CBA501-0212-23F5-34DE-2390B3EEB800}"/>
              </a:ext>
            </a:extLst>
          </p:cNvPr>
          <p:cNvGrpSpPr/>
          <p:nvPr/>
        </p:nvGrpSpPr>
        <p:grpSpPr>
          <a:xfrm>
            <a:off x="6697230" y="1323897"/>
            <a:ext cx="4939611" cy="365760"/>
            <a:chOff x="6525655" y="1118457"/>
            <a:chExt cx="4939611" cy="3657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E23078-EE89-E1A2-C754-445BA3A5D901}"/>
                </a:ext>
              </a:extLst>
            </p:cNvPr>
            <p:cNvSpPr/>
            <p:nvPr/>
          </p:nvSpPr>
          <p:spPr>
            <a:xfrm>
              <a:off x="7913113" y="1118457"/>
              <a:ext cx="216469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Deliverables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5AC5A9-55AC-05EB-7A0F-CF35C1BF7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5655" y="1484217"/>
              <a:ext cx="4939611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0B4421-82A4-992B-4038-B40038F3AED6}"/>
              </a:ext>
            </a:extLst>
          </p:cNvPr>
          <p:cNvCxnSpPr>
            <a:cxnSpLocks/>
          </p:cNvCxnSpPr>
          <p:nvPr/>
        </p:nvCxnSpPr>
        <p:spPr>
          <a:xfrm flipH="1">
            <a:off x="1850313" y="4844045"/>
            <a:ext cx="9785663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2B1D54A-6E20-5C09-2F59-90170A77881C}"/>
              </a:ext>
            </a:extLst>
          </p:cNvPr>
          <p:cNvGrpSpPr/>
          <p:nvPr/>
        </p:nvGrpSpPr>
        <p:grpSpPr>
          <a:xfrm rot="5400000">
            <a:off x="3637203" y="5176763"/>
            <a:ext cx="274320" cy="3848100"/>
            <a:chOff x="6750721" y="2514602"/>
            <a:chExt cx="274320" cy="38481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E75162-31B6-6280-8FCC-AECBE1C46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7880" y="2514600"/>
              <a:ext cx="0" cy="3848100"/>
            </a:xfrm>
            <a:prstGeom prst="line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F9FD713-3607-961A-9684-C9EE20CF60B3}"/>
                </a:ext>
              </a:extLst>
            </p:cNvPr>
            <p:cNvGrpSpPr/>
            <p:nvPr/>
          </p:nvGrpSpPr>
          <p:grpSpPr>
            <a:xfrm>
              <a:off x="6750721" y="4301490"/>
              <a:ext cx="274320" cy="274320"/>
              <a:chOff x="6750720" y="3811906"/>
              <a:chExt cx="274320" cy="2743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5B138AE-ACF4-AC88-D0DE-66F6160776D5}"/>
                  </a:ext>
                </a:extLst>
              </p:cNvPr>
              <p:cNvSpPr/>
              <p:nvPr/>
            </p:nvSpPr>
            <p:spPr>
              <a:xfrm>
                <a:off x="6750720" y="3811906"/>
                <a:ext cx="274320" cy="2743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Plus 59">
                <a:extLst>
                  <a:ext uri="{FF2B5EF4-FFF2-40B4-BE49-F238E27FC236}">
                    <a16:creationId xmlns:a16="http://schemas.microsoft.com/office/drawing/2014/main" id="{4AE5C619-DFB3-8629-03DF-763DE458860D}"/>
                  </a:ext>
                </a:extLst>
              </p:cNvPr>
              <p:cNvSpPr/>
              <p:nvPr/>
            </p:nvSpPr>
            <p:spPr>
              <a:xfrm>
                <a:off x="6773580" y="3834766"/>
                <a:ext cx="228600" cy="228600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Process 2">
            <a:extLst>
              <a:ext uri="{FF2B5EF4-FFF2-40B4-BE49-F238E27FC236}">
                <a16:creationId xmlns:a16="http://schemas.microsoft.com/office/drawing/2014/main" id="{96EC6350-013F-9BE3-BE73-8B47F4EB9111}"/>
              </a:ext>
            </a:extLst>
          </p:cNvPr>
          <p:cNvSpPr/>
          <p:nvPr/>
        </p:nvSpPr>
        <p:spPr>
          <a:xfrm>
            <a:off x="470812" y="1913217"/>
            <a:ext cx="969136" cy="2420471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C93C2851-D9C1-D80B-3F0C-988128C843A8}"/>
              </a:ext>
            </a:extLst>
          </p:cNvPr>
          <p:cNvSpPr/>
          <p:nvPr/>
        </p:nvSpPr>
        <p:spPr>
          <a:xfrm>
            <a:off x="1850315" y="2174065"/>
            <a:ext cx="3644732" cy="119143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issues &amp; trends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Global political, economic, social, technological, environmental, legal issues and trends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Process 26">
            <a:extLst>
              <a:ext uri="{FF2B5EF4-FFF2-40B4-BE49-F238E27FC236}">
                <a16:creationId xmlns:a16="http://schemas.microsoft.com/office/drawing/2014/main" id="{26A2D8F6-0B08-CBB1-8927-859A54DDCAF2}"/>
              </a:ext>
            </a:extLst>
          </p:cNvPr>
          <p:cNvSpPr/>
          <p:nvPr/>
        </p:nvSpPr>
        <p:spPr>
          <a:xfrm>
            <a:off x="1851166" y="1886043"/>
            <a:ext cx="3643940" cy="291728"/>
          </a:xfrm>
          <a:prstGeom prst="flowChartProcess">
            <a:avLst/>
          </a:prstGeom>
          <a:noFill/>
          <a:ln w="28575">
            <a:solidFill>
              <a:srgbClr val="4C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</a:p>
        </p:txBody>
      </p:sp>
      <p:sp>
        <p:nvSpPr>
          <p:cNvPr id="41" name="Process 40">
            <a:extLst>
              <a:ext uri="{FF2B5EF4-FFF2-40B4-BE49-F238E27FC236}">
                <a16:creationId xmlns:a16="http://schemas.microsoft.com/office/drawing/2014/main" id="{BEFDDEE5-B3AD-2B95-F25E-3FF27C632098}"/>
              </a:ext>
            </a:extLst>
          </p:cNvPr>
          <p:cNvSpPr/>
          <p:nvPr/>
        </p:nvSpPr>
        <p:spPr>
          <a:xfrm>
            <a:off x="1851165" y="3632705"/>
            <a:ext cx="3643939" cy="284404"/>
          </a:xfrm>
          <a:prstGeom prst="flowChartProcess">
            <a:avLst/>
          </a:prstGeom>
          <a:noFill/>
          <a:ln w="28575">
            <a:solidFill>
              <a:srgbClr val="4C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5731E1FB-7B9B-BA6D-6E31-CE846D6A2185}"/>
              </a:ext>
            </a:extLst>
          </p:cNvPr>
          <p:cNvSpPr/>
          <p:nvPr/>
        </p:nvSpPr>
        <p:spPr>
          <a:xfrm>
            <a:off x="1850313" y="3932291"/>
            <a:ext cx="3644732" cy="6872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competitors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market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feedback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748313-BF2D-C050-FFA2-BE7164DF4EF6}"/>
              </a:ext>
            </a:extLst>
          </p:cNvPr>
          <p:cNvCxnSpPr>
            <a:cxnSpLocks/>
          </p:cNvCxnSpPr>
          <p:nvPr/>
        </p:nvCxnSpPr>
        <p:spPr>
          <a:xfrm>
            <a:off x="1546777" y="1886323"/>
            <a:ext cx="0" cy="291070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Process 12">
            <a:extLst>
              <a:ext uri="{FF2B5EF4-FFF2-40B4-BE49-F238E27FC236}">
                <a16:creationId xmlns:a16="http://schemas.microsoft.com/office/drawing/2014/main" id="{A6CFBB37-9256-77BE-2C6D-4599E59F6BE9}"/>
              </a:ext>
            </a:extLst>
          </p:cNvPr>
          <p:cNvSpPr/>
          <p:nvPr/>
        </p:nvSpPr>
        <p:spPr>
          <a:xfrm>
            <a:off x="6696382" y="1886043"/>
            <a:ext cx="4939609" cy="291728"/>
          </a:xfrm>
          <a:prstGeom prst="flowChartProcess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Research &amp; Analysis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C175DDC1-BE19-C61A-AA0E-D48EB3F1411F}"/>
              </a:ext>
            </a:extLst>
          </p:cNvPr>
          <p:cNvSpPr/>
          <p:nvPr/>
        </p:nvSpPr>
        <p:spPr>
          <a:xfrm>
            <a:off x="422079" y="5243390"/>
            <a:ext cx="1017869" cy="74433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22445E98-C359-A5F9-5C60-94AECA3A6CA2}"/>
              </a:ext>
            </a:extLst>
          </p:cNvPr>
          <p:cNvSpPr/>
          <p:nvPr/>
        </p:nvSpPr>
        <p:spPr>
          <a:xfrm>
            <a:off x="1851165" y="5081263"/>
            <a:ext cx="3644733" cy="292250"/>
          </a:xfrm>
          <a:prstGeom prst="flowChartProcess">
            <a:avLst/>
          </a:prstGeom>
          <a:noFill/>
          <a:ln w="28575">
            <a:solidFill>
              <a:srgbClr val="4C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Process 52">
            <a:extLst>
              <a:ext uri="{FF2B5EF4-FFF2-40B4-BE49-F238E27FC236}">
                <a16:creationId xmlns:a16="http://schemas.microsoft.com/office/drawing/2014/main" id="{C8A8B59F-4246-B5AC-8D3C-010A7ABA7F1B}"/>
              </a:ext>
            </a:extLst>
          </p:cNvPr>
          <p:cNvSpPr/>
          <p:nvPr/>
        </p:nvSpPr>
        <p:spPr>
          <a:xfrm>
            <a:off x="1850314" y="5372527"/>
            <a:ext cx="3644730" cy="79432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7902F45-2FE6-3372-260D-8E84DDAAF527}"/>
              </a:ext>
            </a:extLst>
          </p:cNvPr>
          <p:cNvCxnSpPr>
            <a:cxnSpLocks/>
          </p:cNvCxnSpPr>
          <p:nvPr/>
        </p:nvCxnSpPr>
        <p:spPr>
          <a:xfrm>
            <a:off x="1546777" y="5081827"/>
            <a:ext cx="0" cy="108502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Process 10">
            <a:extLst>
              <a:ext uri="{FF2B5EF4-FFF2-40B4-BE49-F238E27FC236}">
                <a16:creationId xmlns:a16="http://schemas.microsoft.com/office/drawing/2014/main" id="{907C92B8-A83C-1A3D-4A52-DA2EDE462DF6}"/>
              </a:ext>
            </a:extLst>
          </p:cNvPr>
          <p:cNvSpPr/>
          <p:nvPr/>
        </p:nvSpPr>
        <p:spPr>
          <a:xfrm>
            <a:off x="6696381" y="2174066"/>
            <a:ext cx="4939595" cy="11914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global market status and client’s sales performance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client’s business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the current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trend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3D33E084-54BC-ECA8-889D-ADBE6CC471FF}"/>
              </a:ext>
            </a:extLst>
          </p:cNvPr>
          <p:cNvSpPr/>
          <p:nvPr/>
        </p:nvSpPr>
        <p:spPr>
          <a:xfrm>
            <a:off x="6696382" y="3623528"/>
            <a:ext cx="4939609" cy="291728"/>
          </a:xfrm>
          <a:prstGeom prst="flowChartProcess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 &amp; Customer Analysis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22D933E9-F212-AE1E-DCAE-07DA63BFB606}"/>
              </a:ext>
            </a:extLst>
          </p:cNvPr>
          <p:cNvSpPr/>
          <p:nvPr/>
        </p:nvSpPr>
        <p:spPr>
          <a:xfrm>
            <a:off x="6696381" y="3913403"/>
            <a:ext cx="4939595" cy="8836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market research and conducted the internal interview, and provided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 analysis and strategy insights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7AD55601-58D6-0B7D-FE2D-A237EEC4DECD}"/>
              </a:ext>
            </a:extLst>
          </p:cNvPr>
          <p:cNvSpPr/>
          <p:nvPr/>
        </p:nvSpPr>
        <p:spPr>
          <a:xfrm>
            <a:off x="6696382" y="5081263"/>
            <a:ext cx="4939609" cy="291728"/>
          </a:xfrm>
          <a:prstGeom prst="flowChartProcess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&amp; Marketing Performance Analysis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D6258183-6AC4-F9A7-C35B-B017D7404BE5}"/>
              </a:ext>
            </a:extLst>
          </p:cNvPr>
          <p:cNvSpPr/>
          <p:nvPr/>
        </p:nvSpPr>
        <p:spPr>
          <a:xfrm>
            <a:off x="6696381" y="5394685"/>
            <a:ext cx="4939595" cy="105805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client’s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client’s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competitors’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 insights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D51FB0-4954-2184-EE9E-F53E257495E3}"/>
              </a:ext>
            </a:extLst>
          </p:cNvPr>
          <p:cNvCxnSpPr>
            <a:cxnSpLocks/>
          </p:cNvCxnSpPr>
          <p:nvPr/>
        </p:nvCxnSpPr>
        <p:spPr>
          <a:xfrm flipH="1">
            <a:off x="1850313" y="3421642"/>
            <a:ext cx="9785663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C71F3B-EACD-7F64-11FE-51345CE53AAC}"/>
              </a:ext>
            </a:extLst>
          </p:cNvPr>
          <p:cNvSpPr/>
          <p:nvPr/>
        </p:nvSpPr>
        <p:spPr>
          <a:xfrm>
            <a:off x="1713581" y="1754994"/>
            <a:ext cx="274320" cy="274320"/>
          </a:xfrm>
          <a:prstGeom prst="ellipse">
            <a:avLst/>
          </a:prstGeom>
          <a:solidFill>
            <a:srgbClr val="4C7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1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E7AECE-6015-6107-2591-283C86617189}"/>
              </a:ext>
            </a:extLst>
          </p:cNvPr>
          <p:cNvSpPr/>
          <p:nvPr/>
        </p:nvSpPr>
        <p:spPr>
          <a:xfrm>
            <a:off x="1713581" y="3495072"/>
            <a:ext cx="274320" cy="274320"/>
          </a:xfrm>
          <a:prstGeom prst="ellipse">
            <a:avLst/>
          </a:prstGeom>
          <a:solidFill>
            <a:srgbClr val="4C7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98EDEB-F8A0-4E2E-9AE1-F5711A4DDDE3}"/>
              </a:ext>
            </a:extLst>
          </p:cNvPr>
          <p:cNvSpPr/>
          <p:nvPr/>
        </p:nvSpPr>
        <p:spPr>
          <a:xfrm>
            <a:off x="1713581" y="4943128"/>
            <a:ext cx="274320" cy="274320"/>
          </a:xfrm>
          <a:prstGeom prst="ellipse">
            <a:avLst/>
          </a:prstGeom>
          <a:solidFill>
            <a:srgbClr val="4C7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3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F9BBAE5-0E55-1099-D8F6-8A30BE2A2E36}"/>
              </a:ext>
            </a:extLst>
          </p:cNvPr>
          <p:cNvSpPr/>
          <p:nvPr/>
        </p:nvSpPr>
        <p:spPr>
          <a:xfrm>
            <a:off x="6558369" y="1754994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1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AED1D3-6732-288C-FAAD-BA6AD8BC9453}"/>
              </a:ext>
            </a:extLst>
          </p:cNvPr>
          <p:cNvSpPr/>
          <p:nvPr/>
        </p:nvSpPr>
        <p:spPr>
          <a:xfrm>
            <a:off x="6558369" y="3495072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ECEAED-D127-2197-AA98-3DAD225CBFF8}"/>
              </a:ext>
            </a:extLst>
          </p:cNvPr>
          <p:cNvSpPr/>
          <p:nvPr/>
        </p:nvSpPr>
        <p:spPr>
          <a:xfrm>
            <a:off x="6558369" y="4943128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3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B603015-34AA-8C63-A7A8-C1D34A418CB7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1582400" cy="35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200" dirty="0">
                <a:solidFill>
                  <a:srgbClr val="333333"/>
                </a:solidFill>
              </a:rPr>
              <a:t>2. Professional Experience – 2) Consulting Experience – Project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022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0D123-790E-C419-F3DE-3EE3DBE0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>
            <a:extLst>
              <a:ext uri="{FF2B5EF4-FFF2-40B4-BE49-F238E27FC236}">
                <a16:creationId xmlns:a16="http://schemas.microsoft.com/office/drawing/2014/main" id="{2E2CDDCE-F715-E2CB-13D1-8069B1B8353E}"/>
              </a:ext>
            </a:extLst>
          </p:cNvPr>
          <p:cNvSpPr/>
          <p:nvPr/>
        </p:nvSpPr>
        <p:spPr>
          <a:xfrm>
            <a:off x="5522237" y="1213413"/>
            <a:ext cx="6364963" cy="5143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ff-page Connector 5">
            <a:extLst>
              <a:ext uri="{FF2B5EF4-FFF2-40B4-BE49-F238E27FC236}">
                <a16:creationId xmlns:a16="http://schemas.microsoft.com/office/drawing/2014/main" id="{E24DB732-AB71-C1E4-CD67-69B59E9C6616}"/>
              </a:ext>
            </a:extLst>
          </p:cNvPr>
          <p:cNvSpPr/>
          <p:nvPr/>
        </p:nvSpPr>
        <p:spPr>
          <a:xfrm rot="16200000">
            <a:off x="709545" y="836545"/>
            <a:ext cx="5143501" cy="59088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9299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9299 h 10000"/>
              <a:gd name="connsiteX3" fmla="*/ 5000 w 10000"/>
              <a:gd name="connsiteY3" fmla="*/ 10000 h 10000"/>
              <a:gd name="connsiteX4" fmla="*/ 0 w 10000"/>
              <a:gd name="connsiteY4" fmla="*/ 9189 h 10000"/>
              <a:gd name="connsiteX5" fmla="*/ 0 w 10000"/>
              <a:gd name="connsiteY5" fmla="*/ 0 h 10000"/>
              <a:gd name="connsiteX0" fmla="*/ 24 w 10024"/>
              <a:gd name="connsiteY0" fmla="*/ 0 h 10000"/>
              <a:gd name="connsiteX1" fmla="*/ 10024 w 10024"/>
              <a:gd name="connsiteY1" fmla="*/ 0 h 10000"/>
              <a:gd name="connsiteX2" fmla="*/ 10024 w 10024"/>
              <a:gd name="connsiteY2" fmla="*/ 9299 h 10000"/>
              <a:gd name="connsiteX3" fmla="*/ 5024 w 10024"/>
              <a:gd name="connsiteY3" fmla="*/ 10000 h 10000"/>
              <a:gd name="connsiteX4" fmla="*/ 0 w 10024"/>
              <a:gd name="connsiteY4" fmla="*/ 9299 h 10000"/>
              <a:gd name="connsiteX5" fmla="*/ 24 w 10024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" h="10000">
                <a:moveTo>
                  <a:pt x="24" y="0"/>
                </a:moveTo>
                <a:lnTo>
                  <a:pt x="10024" y="0"/>
                </a:lnTo>
                <a:lnTo>
                  <a:pt x="10024" y="9299"/>
                </a:lnTo>
                <a:lnTo>
                  <a:pt x="5024" y="10000"/>
                </a:lnTo>
                <a:lnTo>
                  <a:pt x="0" y="9299"/>
                </a:lnTo>
                <a:cubicBezTo>
                  <a:pt x="8" y="6199"/>
                  <a:pt x="16" y="3100"/>
                  <a:pt x="24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895F2-097D-BFF9-56DA-EE248F8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0" i="0" dirty="0">
                <a:solidFill>
                  <a:srgbClr val="333333"/>
                </a:solidFill>
                <a:effectLst/>
              </a:rPr>
              <a:t>③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Social/Digital Listening – Global Electronics Company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4F965-2DC6-AB8C-FEF6-E1902D21557A}"/>
              </a:ext>
            </a:extLst>
          </p:cNvPr>
          <p:cNvSpPr/>
          <p:nvPr/>
        </p:nvSpPr>
        <p:spPr>
          <a:xfrm>
            <a:off x="555159" y="1277597"/>
            <a:ext cx="4939611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Project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0613E-FA4E-9D12-B83D-32216DDFEBC1}"/>
              </a:ext>
            </a:extLst>
          </p:cNvPr>
          <p:cNvSpPr/>
          <p:nvPr/>
        </p:nvSpPr>
        <p:spPr>
          <a:xfrm>
            <a:off x="6697231" y="1277597"/>
            <a:ext cx="493961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Implementation &amp; Deliverables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72BDDBFB-E09E-D9A7-42CF-A60A0DABEE66}"/>
              </a:ext>
            </a:extLst>
          </p:cNvPr>
          <p:cNvSpPr/>
          <p:nvPr/>
        </p:nvSpPr>
        <p:spPr>
          <a:xfrm>
            <a:off x="555158" y="1816358"/>
            <a:ext cx="4939612" cy="274320"/>
          </a:xfrm>
          <a:prstGeom prst="flowChartProcess">
            <a:avLst/>
          </a:prstGeom>
          <a:noFill/>
          <a:ln w="28575">
            <a:solidFill>
              <a:srgbClr val="4C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Insights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849058E4-9CCC-553F-F492-9AA232C3D0F3}"/>
              </a:ext>
            </a:extLst>
          </p:cNvPr>
          <p:cNvSpPr/>
          <p:nvPr/>
        </p:nvSpPr>
        <p:spPr>
          <a:xfrm>
            <a:off x="555160" y="2204591"/>
            <a:ext cx="1472184" cy="548640"/>
          </a:xfrm>
          <a:prstGeom prst="flowChartProcess">
            <a:avLst/>
          </a:prstGeom>
          <a:solidFill>
            <a:srgbClr val="4C73B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Analysis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89549FF3-5E86-5951-0E67-47246474BA81}"/>
              </a:ext>
            </a:extLst>
          </p:cNvPr>
          <p:cNvSpPr/>
          <p:nvPr/>
        </p:nvSpPr>
        <p:spPr>
          <a:xfrm>
            <a:off x="2027343" y="2204166"/>
            <a:ext cx="3467427" cy="54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Consumers’ feedback and preferences on individual product features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749DF8CC-BE15-074E-8F06-83540D3E045A}"/>
              </a:ext>
            </a:extLst>
          </p:cNvPr>
          <p:cNvSpPr/>
          <p:nvPr/>
        </p:nvSpPr>
        <p:spPr>
          <a:xfrm>
            <a:off x="555160" y="2797836"/>
            <a:ext cx="1472184" cy="548640"/>
          </a:xfrm>
          <a:prstGeom prst="flowChartProcess">
            <a:avLst/>
          </a:prstGeom>
          <a:solidFill>
            <a:srgbClr val="4C73B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64C9E2B7-600D-76E5-CB28-95A6DCE40B2F}"/>
              </a:ext>
            </a:extLst>
          </p:cNvPr>
          <p:cNvSpPr/>
          <p:nvPr/>
        </p:nvSpPr>
        <p:spPr>
          <a:xfrm>
            <a:off x="2027343" y="2794993"/>
            <a:ext cx="3467427" cy="5486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Correlation in between sales, marketing, and new product features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E251EDEF-C4F8-E855-D370-AFF65EED36B3}"/>
              </a:ext>
            </a:extLst>
          </p:cNvPr>
          <p:cNvSpPr/>
          <p:nvPr/>
        </p:nvSpPr>
        <p:spPr>
          <a:xfrm>
            <a:off x="555160" y="3394506"/>
            <a:ext cx="1472184" cy="548640"/>
          </a:xfrm>
          <a:prstGeom prst="flowChartProcess">
            <a:avLst/>
          </a:prstGeom>
          <a:solidFill>
            <a:srgbClr val="4C73B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Performance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010C4594-95CC-C814-5406-DCF6EAE7F87C}"/>
              </a:ext>
            </a:extLst>
          </p:cNvPr>
          <p:cNvSpPr/>
          <p:nvPr/>
        </p:nvSpPr>
        <p:spPr>
          <a:xfrm>
            <a:off x="2027343" y="3392352"/>
            <a:ext cx="3467427" cy="5486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Consumers’ response to marketing efforts during each product release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52849C99-9D21-0561-D90A-4A2254419B21}"/>
              </a:ext>
            </a:extLst>
          </p:cNvPr>
          <p:cNvSpPr/>
          <p:nvPr/>
        </p:nvSpPr>
        <p:spPr>
          <a:xfrm>
            <a:off x="555159" y="4118653"/>
            <a:ext cx="4939611" cy="274320"/>
          </a:xfrm>
          <a:prstGeom prst="flowChartProcess">
            <a:avLst/>
          </a:prstGeom>
          <a:noFill/>
          <a:ln w="28575">
            <a:solidFill>
              <a:srgbClr val="4C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Analysis Dashboard Operation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51AFE0B3-AB48-83A3-69EB-AADB4D8BAE17}"/>
              </a:ext>
            </a:extLst>
          </p:cNvPr>
          <p:cNvSpPr/>
          <p:nvPr/>
        </p:nvSpPr>
        <p:spPr>
          <a:xfrm>
            <a:off x="2027343" y="4497704"/>
            <a:ext cx="3467427" cy="5486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Challenges in monitoring personnel’s utilization of the analysis dashboard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6F57EBF3-B5B1-4DED-321E-A071D8E66A4B}"/>
              </a:ext>
            </a:extLst>
          </p:cNvPr>
          <p:cNvSpPr/>
          <p:nvPr/>
        </p:nvSpPr>
        <p:spPr>
          <a:xfrm>
            <a:off x="555160" y="4502011"/>
            <a:ext cx="1472184" cy="548640"/>
          </a:xfrm>
          <a:prstGeom prst="flowChartProcess">
            <a:avLst/>
          </a:prstGeom>
          <a:solidFill>
            <a:srgbClr val="4C73B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b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664E2374-CC99-EFDD-A665-4D07D60F1B31}"/>
              </a:ext>
            </a:extLst>
          </p:cNvPr>
          <p:cNvSpPr/>
          <p:nvPr/>
        </p:nvSpPr>
        <p:spPr>
          <a:xfrm>
            <a:off x="555160" y="5088265"/>
            <a:ext cx="1472184" cy="548640"/>
          </a:xfrm>
          <a:prstGeom prst="flowChartProcess">
            <a:avLst/>
          </a:prstGeom>
          <a:solidFill>
            <a:srgbClr val="4C73B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31EE471F-4684-02BF-8F82-5E5AAA548FAE}"/>
              </a:ext>
            </a:extLst>
          </p:cNvPr>
          <p:cNvSpPr/>
          <p:nvPr/>
        </p:nvSpPr>
        <p:spPr>
          <a:xfrm>
            <a:off x="2027343" y="5087575"/>
            <a:ext cx="3467427" cy="54864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Operations of media analysis dashboard during product releases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3914F687-025A-FFE9-1CF4-9597599B4B1C}"/>
              </a:ext>
            </a:extLst>
          </p:cNvPr>
          <p:cNvSpPr/>
          <p:nvPr/>
        </p:nvSpPr>
        <p:spPr>
          <a:xfrm>
            <a:off x="555160" y="5673829"/>
            <a:ext cx="1472184" cy="548640"/>
          </a:xfrm>
          <a:prstGeom prst="flowChartProcess">
            <a:avLst/>
          </a:prstGeom>
          <a:solidFill>
            <a:srgbClr val="4C73B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Improvement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6DAEB458-8DE9-B891-B8CD-CECDF3133C80}"/>
              </a:ext>
            </a:extLst>
          </p:cNvPr>
          <p:cNvSpPr/>
          <p:nvPr/>
        </p:nvSpPr>
        <p:spPr>
          <a:xfrm>
            <a:off x="2027343" y="5670984"/>
            <a:ext cx="3467427" cy="5565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Need for enhancing the dashboard for improved insights and analysis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0117C5-19AF-A0D2-BA32-69D51AEC8E49}"/>
              </a:ext>
            </a:extLst>
          </p:cNvPr>
          <p:cNvCxnSpPr>
            <a:cxnSpLocks/>
          </p:cNvCxnSpPr>
          <p:nvPr/>
        </p:nvCxnSpPr>
        <p:spPr>
          <a:xfrm flipH="1">
            <a:off x="555438" y="1643357"/>
            <a:ext cx="493961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0951C1-74B4-63AA-1B74-B15E2124BBFE}"/>
              </a:ext>
            </a:extLst>
          </p:cNvPr>
          <p:cNvCxnSpPr>
            <a:cxnSpLocks/>
          </p:cNvCxnSpPr>
          <p:nvPr/>
        </p:nvCxnSpPr>
        <p:spPr>
          <a:xfrm flipH="1">
            <a:off x="6697230" y="1643357"/>
            <a:ext cx="493961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Process 25">
            <a:extLst>
              <a:ext uri="{FF2B5EF4-FFF2-40B4-BE49-F238E27FC236}">
                <a16:creationId xmlns:a16="http://schemas.microsoft.com/office/drawing/2014/main" id="{203C0C39-0ADA-449A-DCF5-6F36946B4E89}"/>
              </a:ext>
            </a:extLst>
          </p:cNvPr>
          <p:cNvSpPr/>
          <p:nvPr/>
        </p:nvSpPr>
        <p:spPr>
          <a:xfrm>
            <a:off x="6697230" y="1816358"/>
            <a:ext cx="4939612" cy="274320"/>
          </a:xfrm>
          <a:prstGeom prst="flowChartProcess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Market/Competitor/Consumer Analysis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9DC28D21-0773-4C7C-E8DD-FC8B8B69D0B2}"/>
              </a:ext>
            </a:extLst>
          </p:cNvPr>
          <p:cNvSpPr/>
          <p:nvPr/>
        </p:nvSpPr>
        <p:spPr>
          <a:xfrm>
            <a:off x="6697231" y="4118653"/>
            <a:ext cx="4939611" cy="274320"/>
          </a:xfrm>
          <a:prstGeom prst="flowChartProcess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Development and Management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761E010-8A27-22EB-6747-236C649BC1EC}"/>
              </a:ext>
            </a:extLst>
          </p:cNvPr>
          <p:cNvSpPr/>
          <p:nvPr/>
        </p:nvSpPr>
        <p:spPr>
          <a:xfrm>
            <a:off x="6697231" y="2204166"/>
            <a:ext cx="4939612" cy="173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Conducted analysis of consumer feedback</a:t>
            </a: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from various medias, correlating insights with sales and marketing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Performed in-depth </a:t>
            </a:r>
            <a:r>
              <a:rPr lang="en-US" sz="1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market and and competitor research </a:t>
            </a: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 identify trends and opportunities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Delivered reports highlighting </a:t>
            </a:r>
            <a:r>
              <a:rPr lang="en-US" sz="1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key insights into marketing strategies and consumer preference</a:t>
            </a: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product features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1292E995-06FD-2CA9-F814-14A1FC78B412}"/>
              </a:ext>
            </a:extLst>
          </p:cNvPr>
          <p:cNvSpPr/>
          <p:nvPr/>
        </p:nvSpPr>
        <p:spPr>
          <a:xfrm>
            <a:off x="6697231" y="4497703"/>
            <a:ext cx="4939612" cy="17247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Developed a comprehensive </a:t>
            </a:r>
            <a:r>
              <a:rPr lang="en-US" sz="1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dashboard manual</a:t>
            </a: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to optimize client usability and experience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Conducted </a:t>
            </a:r>
            <a:r>
              <a:rPr lang="en-US" sz="1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user behavior analysis and surveys</a:t>
            </a: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to identify areas for improvement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Enhanced dashboard features</a:t>
            </a: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based on data-driven insight</a:t>
            </a:r>
          </a:p>
          <a:p>
            <a:pPr marL="285750" indent="-285750" hangingPunct="0">
              <a:lnSpc>
                <a:spcPct val="115000"/>
              </a:lnSpc>
              <a:buFont typeface="System Font Regular"/>
              <a:buChar char="▸"/>
            </a:pPr>
            <a:r>
              <a:rPr lang="en-US" sz="1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Managed and operated dashboard</a:t>
            </a:r>
            <a:r>
              <a:rPr lang="en-US" sz="1400" kern="1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during product releases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D6B73ED-9958-FA3D-B801-00538DF3EDA1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1582400" cy="35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200" dirty="0">
                <a:solidFill>
                  <a:srgbClr val="333333"/>
                </a:solidFill>
              </a:rPr>
              <a:t>2. Professional Experience – 2) Consulting Experience – Project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1130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2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4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LOCATIONTITLE" val="T"/>
  <p:tag name="TITLEPOS_" val="47,48583_104,50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LOCATIONTITLE" val="T"/>
  <p:tag name="TITLEPOS_" val="342,7248_104,50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LOCATIONTITLE" val="T"/>
  <p:tag name="TITLEPOS_" val="637,9636_104,50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7"/>
  <p:tag name="TEMPLAFYSLIDEID" val="63761754947869940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1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1283</Words>
  <Application>Microsoft Macintosh PowerPoint</Application>
  <PresentationFormat>Widescreen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EYInterstate Light</vt:lpstr>
      <vt:lpstr>System Font Regular</vt:lpstr>
      <vt:lpstr>Aptos</vt:lpstr>
      <vt:lpstr>Arial</vt:lpstr>
      <vt:lpstr>Times New Roman</vt:lpstr>
      <vt:lpstr>Office Theme</vt:lpstr>
      <vt:lpstr>PowerPoint Presentation</vt:lpstr>
      <vt:lpstr>Table of Contents</vt:lpstr>
      <vt:lpstr>PowerPoint Presentation</vt:lpstr>
      <vt:lpstr>Bridging business strategy and data analytics for holistic problem-solving</vt:lpstr>
      <vt:lpstr>PowerPoint Presentation</vt:lpstr>
      <vt:lpstr>Blending structured problem-solving with agile innovation</vt:lpstr>
      <vt:lpstr>① Data Governance – Global Beer Company</vt:lpstr>
      <vt:lpstr>② Global Business &amp; Marketing Strategy – Global Electronics Company</vt:lpstr>
      <vt:lpstr>③ Social/Digital Listening – Global Electronics Company</vt:lpstr>
      <vt:lpstr>④ KPI Dashboard Planning &amp; Designing – Child Fund Organization</vt:lpstr>
      <vt:lpstr>Business Operations and Battery Replacement Operations Manager</vt:lpstr>
      <vt:lpstr>PowerPoint Presentation</vt:lpstr>
      <vt:lpstr>Bridging strategic insights and technical expertise with a versatile skillset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기택 이</dc:creator>
  <cp:lastModifiedBy>기택 이</cp:lastModifiedBy>
  <cp:revision>79</cp:revision>
  <dcterms:created xsi:type="dcterms:W3CDTF">2024-12-20T09:44:31Z</dcterms:created>
  <dcterms:modified xsi:type="dcterms:W3CDTF">2024-12-26T04:40:51Z</dcterms:modified>
</cp:coreProperties>
</file>