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gif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>
      <p:cViewPr varScale="1">
        <p:scale>
          <a:sx n="68" d="100"/>
          <a:sy n="68" d="100"/>
        </p:scale>
        <p:origin x="-1626" y="-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defRPr>
            </a:pPr>
            <a:r>
              <a:rPr lang="ko-KR" altLang="en-US" sz="2400" smtClean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온라인 중고시장 이용</a:t>
            </a:r>
            <a:endParaRPr lang="ko-KR" sz="2400">
              <a:solidFill>
                <a:schemeClr val="tx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c:rich>
      </c:tx>
      <c:layout/>
      <c:overlay val="0"/>
      <c:spPr>
        <a:solidFill>
          <a:schemeClr val="bg1"/>
        </a:solidFill>
        <a:ln w="1270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결제금액(백만원)</c:v>
                </c:pt>
              </c:strCache>
            </c:strRef>
          </c:tx>
          <c:invertIfNegative val="0"/>
          <c:cat>
            <c:strRef>
              <c:f>Sheet1!$B$1:$F$1</c:f>
              <c:strCache>
                <c:ptCount val="5"/>
                <c:pt idx="0">
                  <c:v>2013년</c:v>
                </c:pt>
                <c:pt idx="1">
                  <c:v>2014년</c:v>
                </c:pt>
                <c:pt idx="2">
                  <c:v>2015년</c:v>
                </c:pt>
                <c:pt idx="3">
                  <c:v>2016년</c:v>
                </c:pt>
                <c:pt idx="4">
                  <c:v>2017년</c:v>
                </c:pt>
              </c:strCache>
            </c:strRef>
          </c:cat>
          <c:val>
            <c:numRef>
              <c:f>Sheet1!$B$2:$F$2</c:f>
              <c:numCache>
                <c:formatCode>_(* #,##0_);_(* \(#,##0\);_(* "-"_);_(@_)</c:formatCode>
                <c:ptCount val="5"/>
                <c:pt idx="0">
                  <c:v>27</c:v>
                </c:pt>
                <c:pt idx="1">
                  <c:v>30</c:v>
                </c:pt>
                <c:pt idx="2">
                  <c:v>311</c:v>
                </c:pt>
                <c:pt idx="3">
                  <c:v>1437</c:v>
                </c:pt>
                <c:pt idx="4">
                  <c:v>16552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8893056"/>
        <c:axId val="190540032"/>
      </c:bar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이용고객(명)</c:v>
                </c:pt>
              </c:strCache>
            </c:strRef>
          </c:tx>
          <c:dLbls>
            <c:dLbl>
              <c:idx val="3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Sheet1!$B$1:$F$1</c:f>
              <c:strCache>
                <c:ptCount val="5"/>
                <c:pt idx="0">
                  <c:v>2013년</c:v>
                </c:pt>
                <c:pt idx="1">
                  <c:v>2014년</c:v>
                </c:pt>
                <c:pt idx="2">
                  <c:v>2015년</c:v>
                </c:pt>
                <c:pt idx="3">
                  <c:v>2016년</c:v>
                </c:pt>
                <c:pt idx="4">
                  <c:v>2017년</c:v>
                </c:pt>
              </c:strCache>
            </c:strRef>
          </c:cat>
          <c:val>
            <c:numRef>
              <c:f>Sheet1!$B$3:$F$3</c:f>
              <c:numCache>
                <c:formatCode>_(* #,##0_);_(* \(#,##0\);_(* "-"_);_(@_)</c:formatCode>
                <c:ptCount val="5"/>
                <c:pt idx="0">
                  <c:v>105</c:v>
                </c:pt>
                <c:pt idx="1">
                  <c:v>215</c:v>
                </c:pt>
                <c:pt idx="2">
                  <c:v>1532</c:v>
                </c:pt>
                <c:pt idx="3">
                  <c:v>5862</c:v>
                </c:pt>
                <c:pt idx="4">
                  <c:v>8431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776192"/>
        <c:axId val="187754752"/>
      </c:lineChart>
      <c:catAx>
        <c:axId val="188893056"/>
        <c:scaling>
          <c:orientation val="minMax"/>
        </c:scaling>
        <c:delete val="0"/>
        <c:axPos val="b"/>
        <c:majorTickMark val="none"/>
        <c:minorTickMark val="none"/>
        <c:tickLblPos val="nextTo"/>
        <c:crossAx val="190540032"/>
        <c:crosses val="autoZero"/>
        <c:auto val="1"/>
        <c:lblAlgn val="ctr"/>
        <c:lblOffset val="100"/>
        <c:noMultiLvlLbl val="0"/>
      </c:catAx>
      <c:valAx>
        <c:axId val="190540032"/>
        <c:scaling>
          <c:orientation val="minMax"/>
          <c:max val="1800"/>
        </c:scaling>
        <c:delete val="0"/>
        <c:axPos val="l"/>
        <c:numFmt formatCode="General" sourceLinked="0"/>
        <c:majorTickMark val="none"/>
        <c:minorTickMark val="none"/>
        <c:tickLblPos val="nextTo"/>
        <c:crossAx val="188893056"/>
        <c:crosses val="autoZero"/>
        <c:crossBetween val="between"/>
        <c:majorUnit val="5000"/>
        <c:minorUnit val="1000"/>
      </c:valAx>
      <c:valAx>
        <c:axId val="187754752"/>
        <c:scaling>
          <c:orientation val="minMax"/>
          <c:max val="10000"/>
          <c:min val="0"/>
        </c:scaling>
        <c:delete val="0"/>
        <c:axPos val="r"/>
        <c:numFmt formatCode="_(* #,##0_);_(* \(#,##0\);_(* &quot;-&quot;_);_(@_)" sourceLinked="1"/>
        <c:majorTickMark val="out"/>
        <c:minorTickMark val="none"/>
        <c:tickLblPos val="nextTo"/>
        <c:crossAx val="208776192"/>
        <c:crosses val="max"/>
        <c:crossBetween val="between"/>
        <c:majorUnit val="2000"/>
        <c:minorUnit val="400"/>
      </c:valAx>
      <c:catAx>
        <c:axId val="208776192"/>
        <c:scaling>
          <c:orientation val="minMax"/>
        </c:scaling>
        <c:delete val="1"/>
        <c:axPos val="b"/>
        <c:majorTickMark val="out"/>
        <c:minorTickMark val="none"/>
        <c:tickLblPos val="nextTo"/>
        <c:crossAx val="187754752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</c:dTable>
      <c:spPr>
        <a:solidFill>
          <a:schemeClr val="bg1"/>
        </a:solidFill>
      </c:spPr>
    </c:plotArea>
    <c:plotVisOnly val="1"/>
    <c:dispBlanksAs val="gap"/>
    <c:showDLblsOverMax val="0"/>
  </c:chart>
  <c:spPr>
    <a:solidFill>
      <a:srgbClr val="FFFF00"/>
    </a:solidFill>
    <a:ln w="12700">
      <a:solidFill>
        <a:schemeClr val="tx1"/>
      </a:solidFill>
    </a:ln>
  </c:spPr>
  <c:txPr>
    <a:bodyPr/>
    <a:lstStyle/>
    <a:p>
      <a:pPr>
        <a:defRPr sz="1600">
          <a:latin typeface="돋움" panose="020B0600000101010101" pitchFamily="50" charset="-127"/>
          <a:ea typeface="돋움" panose="020B0600000101010101" pitchFamily="50" charset="-127"/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A0237-6E44-470F-AC0E-353A15063CE2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A28A1-DB40-4891-A4EC-F4DAB0371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22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5AA0-BC2A-44EA-A448-8460FB0A6A8A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51D8-591C-4BA2-8B2C-C3C848375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5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12CF-BC6A-48D8-BA56-78AD5ACA33D0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51D8-591C-4BA2-8B2C-C3C848375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9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D89-40FC-4287-8AB0-B840DDF4490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51D8-591C-4BA2-8B2C-C3C848375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6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7CD2-ABE8-4B36-A247-18D111970ABD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51D8-591C-4BA2-8B2C-C3C8483751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세로로 말린 두루마리 모양 6"/>
          <p:cNvSpPr/>
          <p:nvPr userDrawn="1"/>
        </p:nvSpPr>
        <p:spPr>
          <a:xfrm rot="5400000">
            <a:off x="4351666" y="-4445142"/>
            <a:ext cx="1136576" cy="9972092"/>
          </a:xfrm>
          <a:prstGeom prst="verticalScroll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/>
          <p:nvPr userDrawn="1"/>
        </p:nvSpPr>
        <p:spPr>
          <a:xfrm>
            <a:off x="488504" y="0"/>
            <a:ext cx="8928992" cy="1052736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-18256"/>
            <a:ext cx="8915400" cy="1127448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7B7B7D"/>
              </a:clrFrom>
              <a:clrTo>
                <a:srgbClr val="7B7B7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7" y="6381327"/>
            <a:ext cx="2362861" cy="44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C0CD-53B1-48B6-B238-E7A6CFBB2124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51D8-591C-4BA2-8B2C-C3C848375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41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4270-65C8-4B30-8828-ACF859B7FA80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51D8-591C-4BA2-8B2C-C3C848375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18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3AA8-2594-4EE4-9450-B02FC4A87595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51D8-591C-4BA2-8B2C-C3C848375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0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B68C-C324-462C-8136-5956A31CA74E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51D8-591C-4BA2-8B2C-C3C848375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39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8ED4-B163-4AD6-B373-4CB983EA3FFD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51D8-591C-4BA2-8B2C-C3C848375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50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4F7D-BB9D-4BE4-B1BB-4F6029722E3F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51D8-591C-4BA2-8B2C-C3C848375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55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8775-4CC0-4BAF-BFFA-00FD027B32AD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51D8-591C-4BA2-8B2C-C3C848375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02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F2434-46BE-4FF2-8352-AF4BA665BF84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851D8-591C-4BA2-8B2C-C3C848375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93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원형 4"/>
          <p:cNvSpPr/>
          <p:nvPr/>
        </p:nvSpPr>
        <p:spPr>
          <a:xfrm rot="2037202">
            <a:off x="2277749" y="3240731"/>
            <a:ext cx="2670043" cy="2854329"/>
          </a:xfrm>
          <a:custGeom>
            <a:avLst/>
            <a:gdLst>
              <a:gd name="connsiteX0" fmla="*/ 2598080 w 2598080"/>
              <a:gd name="connsiteY0" fmla="*/ 1192530 h 2385060"/>
              <a:gd name="connsiteX1" fmla="*/ 1299040 w 2598080"/>
              <a:gd name="connsiteY1" fmla="*/ 2385060 h 2385060"/>
              <a:gd name="connsiteX2" fmla="*/ 0 w 2598080"/>
              <a:gd name="connsiteY2" fmla="*/ 1192530 h 2385060"/>
              <a:gd name="connsiteX3" fmla="*/ 1299040 w 2598080"/>
              <a:gd name="connsiteY3" fmla="*/ 0 h 2385060"/>
              <a:gd name="connsiteX4" fmla="*/ 1299040 w 2598080"/>
              <a:gd name="connsiteY4" fmla="*/ 1192530 h 2385060"/>
              <a:gd name="connsiteX5" fmla="*/ 2598080 w 2598080"/>
              <a:gd name="connsiteY5" fmla="*/ 1192530 h 2385060"/>
              <a:gd name="connsiteX0" fmla="*/ 2598080 w 2598080"/>
              <a:gd name="connsiteY0" fmla="*/ 1192530 h 2385060"/>
              <a:gd name="connsiteX1" fmla="*/ 1299040 w 2598080"/>
              <a:gd name="connsiteY1" fmla="*/ 2385060 h 2385060"/>
              <a:gd name="connsiteX2" fmla="*/ 0 w 2598080"/>
              <a:gd name="connsiteY2" fmla="*/ 1192530 h 2385060"/>
              <a:gd name="connsiteX3" fmla="*/ 1299040 w 2598080"/>
              <a:gd name="connsiteY3" fmla="*/ 0 h 2385060"/>
              <a:gd name="connsiteX4" fmla="*/ 2169475 w 2598080"/>
              <a:gd name="connsiteY4" fmla="*/ 419892 h 2385060"/>
              <a:gd name="connsiteX5" fmla="*/ 2598080 w 2598080"/>
              <a:gd name="connsiteY5" fmla="*/ 1192530 h 2385060"/>
              <a:gd name="connsiteX0" fmla="*/ 2598080 w 2598080"/>
              <a:gd name="connsiteY0" fmla="*/ 1192530 h 2385060"/>
              <a:gd name="connsiteX1" fmla="*/ 1299040 w 2598080"/>
              <a:gd name="connsiteY1" fmla="*/ 2385060 h 2385060"/>
              <a:gd name="connsiteX2" fmla="*/ 0 w 2598080"/>
              <a:gd name="connsiteY2" fmla="*/ 1192530 h 2385060"/>
              <a:gd name="connsiteX3" fmla="*/ 1299040 w 2598080"/>
              <a:gd name="connsiteY3" fmla="*/ 0 h 2385060"/>
              <a:gd name="connsiteX4" fmla="*/ 2169475 w 2598080"/>
              <a:gd name="connsiteY4" fmla="*/ 419892 h 2385060"/>
              <a:gd name="connsiteX5" fmla="*/ 2598080 w 2598080"/>
              <a:gd name="connsiteY5" fmla="*/ 1192530 h 2385060"/>
              <a:gd name="connsiteX0" fmla="*/ 2475165 w 2475165"/>
              <a:gd name="connsiteY0" fmla="*/ 1614480 h 2399189"/>
              <a:gd name="connsiteX1" fmla="*/ 1299040 w 2475165"/>
              <a:gd name="connsiteY1" fmla="*/ 2385060 h 2399189"/>
              <a:gd name="connsiteX2" fmla="*/ 0 w 2475165"/>
              <a:gd name="connsiteY2" fmla="*/ 1192530 h 2399189"/>
              <a:gd name="connsiteX3" fmla="*/ 1299040 w 2475165"/>
              <a:gd name="connsiteY3" fmla="*/ 0 h 2399189"/>
              <a:gd name="connsiteX4" fmla="*/ 2169475 w 2475165"/>
              <a:gd name="connsiteY4" fmla="*/ 419892 h 2399189"/>
              <a:gd name="connsiteX5" fmla="*/ 2475165 w 2475165"/>
              <a:gd name="connsiteY5" fmla="*/ 1614480 h 2399189"/>
              <a:gd name="connsiteX0" fmla="*/ 2475165 w 2475165"/>
              <a:gd name="connsiteY0" fmla="*/ 1614480 h 2426871"/>
              <a:gd name="connsiteX1" fmla="*/ 1299040 w 2475165"/>
              <a:gd name="connsiteY1" fmla="*/ 2385060 h 2426871"/>
              <a:gd name="connsiteX2" fmla="*/ 0 w 2475165"/>
              <a:gd name="connsiteY2" fmla="*/ 1192530 h 2426871"/>
              <a:gd name="connsiteX3" fmla="*/ 1299040 w 2475165"/>
              <a:gd name="connsiteY3" fmla="*/ 0 h 2426871"/>
              <a:gd name="connsiteX4" fmla="*/ 2169475 w 2475165"/>
              <a:gd name="connsiteY4" fmla="*/ 419892 h 2426871"/>
              <a:gd name="connsiteX5" fmla="*/ 2475165 w 2475165"/>
              <a:gd name="connsiteY5" fmla="*/ 1614480 h 2426871"/>
              <a:gd name="connsiteX0" fmla="*/ 2476119 w 2476119"/>
              <a:gd name="connsiteY0" fmla="*/ 1614480 h 2676488"/>
              <a:gd name="connsiteX1" fmla="*/ 1113989 w 2476119"/>
              <a:gd name="connsiteY1" fmla="*/ 2662936 h 2676488"/>
              <a:gd name="connsiteX2" fmla="*/ 954 w 2476119"/>
              <a:gd name="connsiteY2" fmla="*/ 1192530 h 2676488"/>
              <a:gd name="connsiteX3" fmla="*/ 1299994 w 2476119"/>
              <a:gd name="connsiteY3" fmla="*/ 0 h 2676488"/>
              <a:gd name="connsiteX4" fmla="*/ 2170429 w 2476119"/>
              <a:gd name="connsiteY4" fmla="*/ 419892 h 2676488"/>
              <a:gd name="connsiteX5" fmla="*/ 2476119 w 2476119"/>
              <a:gd name="connsiteY5" fmla="*/ 1614480 h 2676488"/>
              <a:gd name="connsiteX0" fmla="*/ 2485969 w 2485969"/>
              <a:gd name="connsiteY0" fmla="*/ 1662870 h 2724878"/>
              <a:gd name="connsiteX1" fmla="*/ 1123839 w 2485969"/>
              <a:gd name="connsiteY1" fmla="*/ 2711326 h 2724878"/>
              <a:gd name="connsiteX2" fmla="*/ 10804 w 2485969"/>
              <a:gd name="connsiteY2" fmla="*/ 1240920 h 2724878"/>
              <a:gd name="connsiteX3" fmla="*/ 802398 w 2485969"/>
              <a:gd name="connsiteY3" fmla="*/ 0 h 2724878"/>
              <a:gd name="connsiteX4" fmla="*/ 2180279 w 2485969"/>
              <a:gd name="connsiteY4" fmla="*/ 468282 h 2724878"/>
              <a:gd name="connsiteX5" fmla="*/ 2485969 w 2485969"/>
              <a:gd name="connsiteY5" fmla="*/ 1662870 h 2724878"/>
              <a:gd name="connsiteX0" fmla="*/ 2651899 w 2651899"/>
              <a:gd name="connsiteY0" fmla="*/ 2110805 h 2832348"/>
              <a:gd name="connsiteX1" fmla="*/ 1123839 w 2651899"/>
              <a:gd name="connsiteY1" fmla="*/ 2711326 h 2832348"/>
              <a:gd name="connsiteX2" fmla="*/ 10804 w 2651899"/>
              <a:gd name="connsiteY2" fmla="*/ 1240920 h 2832348"/>
              <a:gd name="connsiteX3" fmla="*/ 802398 w 2651899"/>
              <a:gd name="connsiteY3" fmla="*/ 0 h 2832348"/>
              <a:gd name="connsiteX4" fmla="*/ 2180279 w 2651899"/>
              <a:gd name="connsiteY4" fmla="*/ 468282 h 2832348"/>
              <a:gd name="connsiteX5" fmla="*/ 2651899 w 2651899"/>
              <a:gd name="connsiteY5" fmla="*/ 2110805 h 2832348"/>
              <a:gd name="connsiteX0" fmla="*/ 2651899 w 2651899"/>
              <a:gd name="connsiteY0" fmla="*/ 2110805 h 2832348"/>
              <a:gd name="connsiteX1" fmla="*/ 1123839 w 2651899"/>
              <a:gd name="connsiteY1" fmla="*/ 2711326 h 2832348"/>
              <a:gd name="connsiteX2" fmla="*/ 10804 w 2651899"/>
              <a:gd name="connsiteY2" fmla="*/ 1240920 h 2832348"/>
              <a:gd name="connsiteX3" fmla="*/ 802398 w 2651899"/>
              <a:gd name="connsiteY3" fmla="*/ 0 h 2832348"/>
              <a:gd name="connsiteX4" fmla="*/ 2180279 w 2651899"/>
              <a:gd name="connsiteY4" fmla="*/ 468282 h 2832348"/>
              <a:gd name="connsiteX5" fmla="*/ 2651899 w 2651899"/>
              <a:gd name="connsiteY5" fmla="*/ 2110805 h 2832348"/>
              <a:gd name="connsiteX0" fmla="*/ 2651899 w 2651899"/>
              <a:gd name="connsiteY0" fmla="*/ 2110805 h 2832348"/>
              <a:gd name="connsiteX1" fmla="*/ 1123839 w 2651899"/>
              <a:gd name="connsiteY1" fmla="*/ 2711326 h 2832348"/>
              <a:gd name="connsiteX2" fmla="*/ 10804 w 2651899"/>
              <a:gd name="connsiteY2" fmla="*/ 1240920 h 2832348"/>
              <a:gd name="connsiteX3" fmla="*/ 802398 w 2651899"/>
              <a:gd name="connsiteY3" fmla="*/ 0 h 2832348"/>
              <a:gd name="connsiteX4" fmla="*/ 2180279 w 2651899"/>
              <a:gd name="connsiteY4" fmla="*/ 468282 h 2832348"/>
              <a:gd name="connsiteX5" fmla="*/ 2651899 w 2651899"/>
              <a:gd name="connsiteY5" fmla="*/ 2110805 h 2832348"/>
              <a:gd name="connsiteX0" fmla="*/ 2644399 w 2644399"/>
              <a:gd name="connsiteY0" fmla="*/ 2132786 h 2854329"/>
              <a:gd name="connsiteX1" fmla="*/ 1116339 w 2644399"/>
              <a:gd name="connsiteY1" fmla="*/ 2733307 h 2854329"/>
              <a:gd name="connsiteX2" fmla="*/ 3304 w 2644399"/>
              <a:gd name="connsiteY2" fmla="*/ 1262901 h 2854329"/>
              <a:gd name="connsiteX3" fmla="*/ 794898 w 2644399"/>
              <a:gd name="connsiteY3" fmla="*/ 21981 h 2854329"/>
              <a:gd name="connsiteX4" fmla="*/ 1260682 w 2644399"/>
              <a:gd name="connsiteY4" fmla="*/ 581617 h 2854329"/>
              <a:gd name="connsiteX5" fmla="*/ 2172779 w 2644399"/>
              <a:gd name="connsiteY5" fmla="*/ 490263 h 2854329"/>
              <a:gd name="connsiteX6" fmla="*/ 2644399 w 2644399"/>
              <a:gd name="connsiteY6" fmla="*/ 2132786 h 2854329"/>
              <a:gd name="connsiteX0" fmla="*/ 2644399 w 2667136"/>
              <a:gd name="connsiteY0" fmla="*/ 2132786 h 2854329"/>
              <a:gd name="connsiteX1" fmla="*/ 1116339 w 2667136"/>
              <a:gd name="connsiteY1" fmla="*/ 2733307 h 2854329"/>
              <a:gd name="connsiteX2" fmla="*/ 3304 w 2667136"/>
              <a:gd name="connsiteY2" fmla="*/ 1262901 h 2854329"/>
              <a:gd name="connsiteX3" fmla="*/ 794898 w 2667136"/>
              <a:gd name="connsiteY3" fmla="*/ 21981 h 2854329"/>
              <a:gd name="connsiteX4" fmla="*/ 1260682 w 2667136"/>
              <a:gd name="connsiteY4" fmla="*/ 581617 h 2854329"/>
              <a:gd name="connsiteX5" fmla="*/ 2172779 w 2667136"/>
              <a:gd name="connsiteY5" fmla="*/ 490263 h 2854329"/>
              <a:gd name="connsiteX6" fmla="*/ 1877345 w 2667136"/>
              <a:gd name="connsiteY6" fmla="*/ 1472276 h 2854329"/>
              <a:gd name="connsiteX7" fmla="*/ 2644399 w 2667136"/>
              <a:gd name="connsiteY7" fmla="*/ 2132786 h 2854329"/>
              <a:gd name="connsiteX0" fmla="*/ 2644399 w 2670043"/>
              <a:gd name="connsiteY0" fmla="*/ 2132786 h 2854329"/>
              <a:gd name="connsiteX1" fmla="*/ 1116339 w 2670043"/>
              <a:gd name="connsiteY1" fmla="*/ 2733307 h 2854329"/>
              <a:gd name="connsiteX2" fmla="*/ 3304 w 2670043"/>
              <a:gd name="connsiteY2" fmla="*/ 1262901 h 2854329"/>
              <a:gd name="connsiteX3" fmla="*/ 794898 w 2670043"/>
              <a:gd name="connsiteY3" fmla="*/ 21981 h 2854329"/>
              <a:gd name="connsiteX4" fmla="*/ 1260682 w 2670043"/>
              <a:gd name="connsiteY4" fmla="*/ 581617 h 2854329"/>
              <a:gd name="connsiteX5" fmla="*/ 2172779 w 2670043"/>
              <a:gd name="connsiteY5" fmla="*/ 490263 h 2854329"/>
              <a:gd name="connsiteX6" fmla="*/ 1988825 w 2670043"/>
              <a:gd name="connsiteY6" fmla="*/ 1108904 h 2854329"/>
              <a:gd name="connsiteX7" fmla="*/ 2644399 w 2670043"/>
              <a:gd name="connsiteY7" fmla="*/ 2132786 h 285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0043" h="2854329">
                <a:moveTo>
                  <a:pt x="2644399" y="2132786"/>
                </a:moveTo>
                <a:cubicBezTo>
                  <a:pt x="2458393" y="3069280"/>
                  <a:pt x="1556521" y="2878288"/>
                  <a:pt x="1116339" y="2733307"/>
                </a:cubicBezTo>
                <a:cubicBezTo>
                  <a:pt x="676157" y="2588326"/>
                  <a:pt x="56877" y="1714789"/>
                  <a:pt x="3304" y="1262901"/>
                </a:cubicBezTo>
                <a:cubicBezTo>
                  <a:pt x="-50269" y="811013"/>
                  <a:pt x="562075" y="168150"/>
                  <a:pt x="794898" y="21981"/>
                </a:cubicBezTo>
                <a:cubicBezTo>
                  <a:pt x="1027722" y="-124188"/>
                  <a:pt x="1031035" y="503570"/>
                  <a:pt x="1260682" y="581617"/>
                </a:cubicBezTo>
                <a:cubicBezTo>
                  <a:pt x="1490329" y="659664"/>
                  <a:pt x="2024557" y="358286"/>
                  <a:pt x="2172779" y="490263"/>
                </a:cubicBezTo>
                <a:cubicBezTo>
                  <a:pt x="2321001" y="622240"/>
                  <a:pt x="1910222" y="835150"/>
                  <a:pt x="1988825" y="1108904"/>
                </a:cubicBezTo>
                <a:cubicBezTo>
                  <a:pt x="2067428" y="1382658"/>
                  <a:pt x="2816678" y="1906148"/>
                  <a:pt x="2644399" y="2132786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tx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원형 4"/>
          <p:cNvSpPr/>
          <p:nvPr/>
        </p:nvSpPr>
        <p:spPr>
          <a:xfrm rot="19562798" flipH="1">
            <a:off x="5095195" y="3728126"/>
            <a:ext cx="1885866" cy="2560907"/>
          </a:xfrm>
          <a:custGeom>
            <a:avLst/>
            <a:gdLst>
              <a:gd name="connsiteX0" fmla="*/ 2598080 w 2598080"/>
              <a:gd name="connsiteY0" fmla="*/ 1192530 h 2385060"/>
              <a:gd name="connsiteX1" fmla="*/ 1299040 w 2598080"/>
              <a:gd name="connsiteY1" fmla="*/ 2385060 h 2385060"/>
              <a:gd name="connsiteX2" fmla="*/ 0 w 2598080"/>
              <a:gd name="connsiteY2" fmla="*/ 1192530 h 2385060"/>
              <a:gd name="connsiteX3" fmla="*/ 1299040 w 2598080"/>
              <a:gd name="connsiteY3" fmla="*/ 0 h 2385060"/>
              <a:gd name="connsiteX4" fmla="*/ 1299040 w 2598080"/>
              <a:gd name="connsiteY4" fmla="*/ 1192530 h 2385060"/>
              <a:gd name="connsiteX5" fmla="*/ 2598080 w 2598080"/>
              <a:gd name="connsiteY5" fmla="*/ 1192530 h 2385060"/>
              <a:gd name="connsiteX0" fmla="*/ 2598080 w 2598080"/>
              <a:gd name="connsiteY0" fmla="*/ 1192530 h 2385060"/>
              <a:gd name="connsiteX1" fmla="*/ 1299040 w 2598080"/>
              <a:gd name="connsiteY1" fmla="*/ 2385060 h 2385060"/>
              <a:gd name="connsiteX2" fmla="*/ 0 w 2598080"/>
              <a:gd name="connsiteY2" fmla="*/ 1192530 h 2385060"/>
              <a:gd name="connsiteX3" fmla="*/ 1299040 w 2598080"/>
              <a:gd name="connsiteY3" fmla="*/ 0 h 2385060"/>
              <a:gd name="connsiteX4" fmla="*/ 2169475 w 2598080"/>
              <a:gd name="connsiteY4" fmla="*/ 419892 h 2385060"/>
              <a:gd name="connsiteX5" fmla="*/ 2598080 w 2598080"/>
              <a:gd name="connsiteY5" fmla="*/ 1192530 h 2385060"/>
              <a:gd name="connsiteX0" fmla="*/ 2598080 w 2598080"/>
              <a:gd name="connsiteY0" fmla="*/ 1192530 h 2385060"/>
              <a:gd name="connsiteX1" fmla="*/ 1299040 w 2598080"/>
              <a:gd name="connsiteY1" fmla="*/ 2385060 h 2385060"/>
              <a:gd name="connsiteX2" fmla="*/ 0 w 2598080"/>
              <a:gd name="connsiteY2" fmla="*/ 1192530 h 2385060"/>
              <a:gd name="connsiteX3" fmla="*/ 1299040 w 2598080"/>
              <a:gd name="connsiteY3" fmla="*/ 0 h 2385060"/>
              <a:gd name="connsiteX4" fmla="*/ 2169475 w 2598080"/>
              <a:gd name="connsiteY4" fmla="*/ 419892 h 2385060"/>
              <a:gd name="connsiteX5" fmla="*/ 2598080 w 2598080"/>
              <a:gd name="connsiteY5" fmla="*/ 1192530 h 2385060"/>
              <a:gd name="connsiteX0" fmla="*/ 2475165 w 2475165"/>
              <a:gd name="connsiteY0" fmla="*/ 1614480 h 2399189"/>
              <a:gd name="connsiteX1" fmla="*/ 1299040 w 2475165"/>
              <a:gd name="connsiteY1" fmla="*/ 2385060 h 2399189"/>
              <a:gd name="connsiteX2" fmla="*/ 0 w 2475165"/>
              <a:gd name="connsiteY2" fmla="*/ 1192530 h 2399189"/>
              <a:gd name="connsiteX3" fmla="*/ 1299040 w 2475165"/>
              <a:gd name="connsiteY3" fmla="*/ 0 h 2399189"/>
              <a:gd name="connsiteX4" fmla="*/ 2169475 w 2475165"/>
              <a:gd name="connsiteY4" fmla="*/ 419892 h 2399189"/>
              <a:gd name="connsiteX5" fmla="*/ 2475165 w 2475165"/>
              <a:gd name="connsiteY5" fmla="*/ 1614480 h 2399189"/>
              <a:gd name="connsiteX0" fmla="*/ 2475165 w 2475165"/>
              <a:gd name="connsiteY0" fmla="*/ 1614480 h 2426871"/>
              <a:gd name="connsiteX1" fmla="*/ 1299040 w 2475165"/>
              <a:gd name="connsiteY1" fmla="*/ 2385060 h 2426871"/>
              <a:gd name="connsiteX2" fmla="*/ 0 w 2475165"/>
              <a:gd name="connsiteY2" fmla="*/ 1192530 h 2426871"/>
              <a:gd name="connsiteX3" fmla="*/ 1299040 w 2475165"/>
              <a:gd name="connsiteY3" fmla="*/ 0 h 2426871"/>
              <a:gd name="connsiteX4" fmla="*/ 2169475 w 2475165"/>
              <a:gd name="connsiteY4" fmla="*/ 419892 h 2426871"/>
              <a:gd name="connsiteX5" fmla="*/ 2475165 w 2475165"/>
              <a:gd name="connsiteY5" fmla="*/ 1614480 h 2426871"/>
              <a:gd name="connsiteX0" fmla="*/ 2476119 w 2476119"/>
              <a:gd name="connsiteY0" fmla="*/ 1614480 h 2676488"/>
              <a:gd name="connsiteX1" fmla="*/ 1113989 w 2476119"/>
              <a:gd name="connsiteY1" fmla="*/ 2662936 h 2676488"/>
              <a:gd name="connsiteX2" fmla="*/ 954 w 2476119"/>
              <a:gd name="connsiteY2" fmla="*/ 1192530 h 2676488"/>
              <a:gd name="connsiteX3" fmla="*/ 1299994 w 2476119"/>
              <a:gd name="connsiteY3" fmla="*/ 0 h 2676488"/>
              <a:gd name="connsiteX4" fmla="*/ 2170429 w 2476119"/>
              <a:gd name="connsiteY4" fmla="*/ 419892 h 2676488"/>
              <a:gd name="connsiteX5" fmla="*/ 2476119 w 2476119"/>
              <a:gd name="connsiteY5" fmla="*/ 1614480 h 2676488"/>
              <a:gd name="connsiteX0" fmla="*/ 2485969 w 2485969"/>
              <a:gd name="connsiteY0" fmla="*/ 1662870 h 2724878"/>
              <a:gd name="connsiteX1" fmla="*/ 1123839 w 2485969"/>
              <a:gd name="connsiteY1" fmla="*/ 2711326 h 2724878"/>
              <a:gd name="connsiteX2" fmla="*/ 10804 w 2485969"/>
              <a:gd name="connsiteY2" fmla="*/ 1240920 h 2724878"/>
              <a:gd name="connsiteX3" fmla="*/ 802398 w 2485969"/>
              <a:gd name="connsiteY3" fmla="*/ 0 h 2724878"/>
              <a:gd name="connsiteX4" fmla="*/ 2180279 w 2485969"/>
              <a:gd name="connsiteY4" fmla="*/ 468282 h 2724878"/>
              <a:gd name="connsiteX5" fmla="*/ 2485969 w 2485969"/>
              <a:gd name="connsiteY5" fmla="*/ 1662870 h 2724878"/>
              <a:gd name="connsiteX0" fmla="*/ 2651899 w 2651899"/>
              <a:gd name="connsiteY0" fmla="*/ 2110805 h 2832348"/>
              <a:gd name="connsiteX1" fmla="*/ 1123839 w 2651899"/>
              <a:gd name="connsiteY1" fmla="*/ 2711326 h 2832348"/>
              <a:gd name="connsiteX2" fmla="*/ 10804 w 2651899"/>
              <a:gd name="connsiteY2" fmla="*/ 1240920 h 2832348"/>
              <a:gd name="connsiteX3" fmla="*/ 802398 w 2651899"/>
              <a:gd name="connsiteY3" fmla="*/ 0 h 2832348"/>
              <a:gd name="connsiteX4" fmla="*/ 2180279 w 2651899"/>
              <a:gd name="connsiteY4" fmla="*/ 468282 h 2832348"/>
              <a:gd name="connsiteX5" fmla="*/ 2651899 w 2651899"/>
              <a:gd name="connsiteY5" fmla="*/ 2110805 h 2832348"/>
              <a:gd name="connsiteX0" fmla="*/ 2651899 w 2651899"/>
              <a:gd name="connsiteY0" fmla="*/ 2110805 h 2832348"/>
              <a:gd name="connsiteX1" fmla="*/ 1123839 w 2651899"/>
              <a:gd name="connsiteY1" fmla="*/ 2711326 h 2832348"/>
              <a:gd name="connsiteX2" fmla="*/ 10804 w 2651899"/>
              <a:gd name="connsiteY2" fmla="*/ 1240920 h 2832348"/>
              <a:gd name="connsiteX3" fmla="*/ 802398 w 2651899"/>
              <a:gd name="connsiteY3" fmla="*/ 0 h 2832348"/>
              <a:gd name="connsiteX4" fmla="*/ 2180279 w 2651899"/>
              <a:gd name="connsiteY4" fmla="*/ 468282 h 2832348"/>
              <a:gd name="connsiteX5" fmla="*/ 2651899 w 2651899"/>
              <a:gd name="connsiteY5" fmla="*/ 2110805 h 2832348"/>
              <a:gd name="connsiteX0" fmla="*/ 2651899 w 2651899"/>
              <a:gd name="connsiteY0" fmla="*/ 2110805 h 2832348"/>
              <a:gd name="connsiteX1" fmla="*/ 1123839 w 2651899"/>
              <a:gd name="connsiteY1" fmla="*/ 2711326 h 2832348"/>
              <a:gd name="connsiteX2" fmla="*/ 10804 w 2651899"/>
              <a:gd name="connsiteY2" fmla="*/ 1240920 h 2832348"/>
              <a:gd name="connsiteX3" fmla="*/ 802398 w 2651899"/>
              <a:gd name="connsiteY3" fmla="*/ 0 h 2832348"/>
              <a:gd name="connsiteX4" fmla="*/ 2180279 w 2651899"/>
              <a:gd name="connsiteY4" fmla="*/ 468282 h 2832348"/>
              <a:gd name="connsiteX5" fmla="*/ 2651899 w 2651899"/>
              <a:gd name="connsiteY5" fmla="*/ 2110805 h 2832348"/>
              <a:gd name="connsiteX0" fmla="*/ 2644399 w 2644399"/>
              <a:gd name="connsiteY0" fmla="*/ 2132786 h 2854329"/>
              <a:gd name="connsiteX1" fmla="*/ 1116339 w 2644399"/>
              <a:gd name="connsiteY1" fmla="*/ 2733307 h 2854329"/>
              <a:gd name="connsiteX2" fmla="*/ 3304 w 2644399"/>
              <a:gd name="connsiteY2" fmla="*/ 1262901 h 2854329"/>
              <a:gd name="connsiteX3" fmla="*/ 794898 w 2644399"/>
              <a:gd name="connsiteY3" fmla="*/ 21981 h 2854329"/>
              <a:gd name="connsiteX4" fmla="*/ 1260682 w 2644399"/>
              <a:gd name="connsiteY4" fmla="*/ 581617 h 2854329"/>
              <a:gd name="connsiteX5" fmla="*/ 2172779 w 2644399"/>
              <a:gd name="connsiteY5" fmla="*/ 490263 h 2854329"/>
              <a:gd name="connsiteX6" fmla="*/ 2644399 w 2644399"/>
              <a:gd name="connsiteY6" fmla="*/ 2132786 h 2854329"/>
              <a:gd name="connsiteX0" fmla="*/ 2644399 w 2667136"/>
              <a:gd name="connsiteY0" fmla="*/ 2132786 h 2854329"/>
              <a:gd name="connsiteX1" fmla="*/ 1116339 w 2667136"/>
              <a:gd name="connsiteY1" fmla="*/ 2733307 h 2854329"/>
              <a:gd name="connsiteX2" fmla="*/ 3304 w 2667136"/>
              <a:gd name="connsiteY2" fmla="*/ 1262901 h 2854329"/>
              <a:gd name="connsiteX3" fmla="*/ 794898 w 2667136"/>
              <a:gd name="connsiteY3" fmla="*/ 21981 h 2854329"/>
              <a:gd name="connsiteX4" fmla="*/ 1260682 w 2667136"/>
              <a:gd name="connsiteY4" fmla="*/ 581617 h 2854329"/>
              <a:gd name="connsiteX5" fmla="*/ 2172779 w 2667136"/>
              <a:gd name="connsiteY5" fmla="*/ 490263 h 2854329"/>
              <a:gd name="connsiteX6" fmla="*/ 1877345 w 2667136"/>
              <a:gd name="connsiteY6" fmla="*/ 1472276 h 2854329"/>
              <a:gd name="connsiteX7" fmla="*/ 2644399 w 2667136"/>
              <a:gd name="connsiteY7" fmla="*/ 2132786 h 2854329"/>
              <a:gd name="connsiteX0" fmla="*/ 2644399 w 2670043"/>
              <a:gd name="connsiteY0" fmla="*/ 2132786 h 2854329"/>
              <a:gd name="connsiteX1" fmla="*/ 1116339 w 2670043"/>
              <a:gd name="connsiteY1" fmla="*/ 2733307 h 2854329"/>
              <a:gd name="connsiteX2" fmla="*/ 3304 w 2670043"/>
              <a:gd name="connsiteY2" fmla="*/ 1262901 h 2854329"/>
              <a:gd name="connsiteX3" fmla="*/ 794898 w 2670043"/>
              <a:gd name="connsiteY3" fmla="*/ 21981 h 2854329"/>
              <a:gd name="connsiteX4" fmla="*/ 1260682 w 2670043"/>
              <a:gd name="connsiteY4" fmla="*/ 581617 h 2854329"/>
              <a:gd name="connsiteX5" fmla="*/ 2172779 w 2670043"/>
              <a:gd name="connsiteY5" fmla="*/ 490263 h 2854329"/>
              <a:gd name="connsiteX6" fmla="*/ 1988825 w 2670043"/>
              <a:gd name="connsiteY6" fmla="*/ 1108904 h 2854329"/>
              <a:gd name="connsiteX7" fmla="*/ 2644399 w 2670043"/>
              <a:gd name="connsiteY7" fmla="*/ 2132786 h 285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0043" h="2854329">
                <a:moveTo>
                  <a:pt x="2644399" y="2132786"/>
                </a:moveTo>
                <a:cubicBezTo>
                  <a:pt x="2458393" y="3069280"/>
                  <a:pt x="1556521" y="2878288"/>
                  <a:pt x="1116339" y="2733307"/>
                </a:cubicBezTo>
                <a:cubicBezTo>
                  <a:pt x="676157" y="2588326"/>
                  <a:pt x="56877" y="1714789"/>
                  <a:pt x="3304" y="1262901"/>
                </a:cubicBezTo>
                <a:cubicBezTo>
                  <a:pt x="-50269" y="811013"/>
                  <a:pt x="562075" y="168150"/>
                  <a:pt x="794898" y="21981"/>
                </a:cubicBezTo>
                <a:cubicBezTo>
                  <a:pt x="1027722" y="-124188"/>
                  <a:pt x="1031035" y="503570"/>
                  <a:pt x="1260682" y="581617"/>
                </a:cubicBezTo>
                <a:cubicBezTo>
                  <a:pt x="1490329" y="659664"/>
                  <a:pt x="2024557" y="358286"/>
                  <a:pt x="2172779" y="490263"/>
                </a:cubicBezTo>
                <a:cubicBezTo>
                  <a:pt x="2321001" y="622240"/>
                  <a:pt x="1910222" y="835150"/>
                  <a:pt x="1988825" y="1108904"/>
                </a:cubicBezTo>
                <a:cubicBezTo>
                  <a:pt x="2067428" y="1382658"/>
                  <a:pt x="2816678" y="1906148"/>
                  <a:pt x="2644399" y="2132786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tx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96616" y="1196751"/>
            <a:ext cx="7416824" cy="122413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">
              <a:avLst/>
            </a:prstTxWarp>
            <a:spAutoFit/>
          </a:bodyPr>
          <a:lstStyle/>
          <a:p>
            <a:pPr algn="ctr"/>
            <a:r>
              <a:rPr lang="en-US" altLang="ko-KR" sz="5400" b="1" cap="none" spc="0" dirty="0" smtClean="0">
                <a:ln w="12700">
                  <a:noFill/>
                  <a:prstDash val="solid"/>
                </a:ln>
                <a:effectLst>
                  <a:reflection blurRad="6350" stA="55000" endA="300" endPos="45500" dir="5400000" sy="-100000" algn="bl" rotWithShape="0"/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Minimal Life</a:t>
            </a:r>
            <a:endParaRPr lang="en-US" altLang="ko-KR" sz="5400" b="1" cap="none" spc="0" dirty="0">
              <a:ln w="12700">
                <a:noFill/>
                <a:prstDash val="solid"/>
              </a:ln>
              <a:effectLst>
                <a:reflection blurRad="6350" stA="55000" endA="300" endPos="45500" dir="5400000" sy="-100000" algn="bl" rotWithShape="0"/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clrChange>
              <a:clrFrom>
                <a:srgbClr val="7C7C7E"/>
              </a:clrFrom>
              <a:clrTo>
                <a:srgbClr val="7C7C7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7" y="149001"/>
            <a:ext cx="31908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접힌 도형 6"/>
          <p:cNvSpPr/>
          <p:nvPr/>
        </p:nvSpPr>
        <p:spPr>
          <a:xfrm>
            <a:off x="1676636" y="1772816"/>
            <a:ext cx="5076564" cy="648072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미니멀</a:t>
            </a:r>
            <a:r>
              <a:rPr lang="ko-KR" altLang="en-US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라이프란</a:t>
            </a:r>
            <a:endParaRPr lang="ko-KR" altLang="en-US" sz="2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오각형 7"/>
          <p:cNvSpPr/>
          <p:nvPr/>
        </p:nvSpPr>
        <p:spPr>
          <a:xfrm rot="19463844">
            <a:off x="1431646" y="1632753"/>
            <a:ext cx="807049" cy="792088"/>
          </a:xfrm>
          <a:prstGeom prst="homePlate">
            <a:avLst>
              <a:gd name="adj" fmla="val 51582"/>
            </a:avLst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51D8-591C-4BA2-8B2C-C3C84837514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96616" y="184482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모서리가 접힌 도형 8"/>
          <p:cNvSpPr/>
          <p:nvPr/>
        </p:nvSpPr>
        <p:spPr>
          <a:xfrm>
            <a:off x="1676636" y="2834661"/>
            <a:ext cx="5076564" cy="648072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미니멀</a:t>
            </a:r>
            <a:r>
              <a:rPr lang="ko-KR" altLang="en-US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라이프 배경 및 변화</a:t>
            </a:r>
            <a:endParaRPr lang="ko-KR" altLang="en-US" sz="2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오각형 9"/>
          <p:cNvSpPr/>
          <p:nvPr/>
        </p:nvSpPr>
        <p:spPr>
          <a:xfrm rot="19463844">
            <a:off x="1431646" y="2667236"/>
            <a:ext cx="807049" cy="792088"/>
          </a:xfrm>
          <a:prstGeom prst="homePlate">
            <a:avLst>
              <a:gd name="adj" fmla="val 51582"/>
            </a:avLst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68624" y="292494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모서리가 접힌 도형 11"/>
          <p:cNvSpPr/>
          <p:nvPr/>
        </p:nvSpPr>
        <p:spPr>
          <a:xfrm>
            <a:off x="1676636" y="3896506"/>
            <a:ext cx="5076564" cy="648072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소비 </a:t>
            </a:r>
            <a:r>
              <a:rPr lang="ko-KR" altLang="en-US" sz="24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트랜드의</a:t>
            </a:r>
            <a:r>
              <a:rPr lang="ko-KR" altLang="en-US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변화</a:t>
            </a:r>
            <a:endParaRPr lang="ko-KR" altLang="en-US" sz="2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오각형 12"/>
          <p:cNvSpPr/>
          <p:nvPr/>
        </p:nvSpPr>
        <p:spPr>
          <a:xfrm rot="19463844">
            <a:off x="1431646" y="3638734"/>
            <a:ext cx="807049" cy="792088"/>
          </a:xfrm>
          <a:prstGeom prst="homePlate">
            <a:avLst>
              <a:gd name="adj" fmla="val 51582"/>
            </a:avLst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96616" y="386104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676636" y="4958351"/>
            <a:ext cx="5076564" cy="648072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2" action="ppaction://hlinksldjump"/>
              </a:rPr>
              <a:t>미니</a:t>
            </a:r>
            <a:r>
              <a:rPr lang="ko-KR" altLang="en-US" sz="24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2" action="ppaction://hlinksldjump"/>
              </a:rPr>
              <a:t>멀</a:t>
            </a:r>
            <a:r>
              <a:rPr lang="ko-KR" altLang="en-US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2" action="ppaction://hlinksldjump"/>
              </a:rPr>
              <a:t> 라이프 실천</a:t>
            </a:r>
            <a:endParaRPr lang="ko-KR" altLang="en-US" sz="2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오각형 15"/>
          <p:cNvSpPr/>
          <p:nvPr/>
        </p:nvSpPr>
        <p:spPr>
          <a:xfrm rot="19463844">
            <a:off x="1431646" y="4818288"/>
            <a:ext cx="807049" cy="792088"/>
          </a:xfrm>
          <a:prstGeom prst="homePlate">
            <a:avLst>
              <a:gd name="adj" fmla="val 51582"/>
            </a:avLst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96616" y="501317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1" b="67994"/>
          <a:stretch/>
        </p:blipFill>
        <p:spPr>
          <a:xfrm>
            <a:off x="7548870" y="1797910"/>
            <a:ext cx="1842721" cy="14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2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미니멀</a:t>
            </a:r>
            <a:r>
              <a:rPr lang="ko-KR" altLang="en-US" dirty="0" smtClean="0"/>
              <a:t> 라이프란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8504" y="1196753"/>
            <a:ext cx="7056784" cy="25922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Minimal Life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 lifestyle that minimizes unnecessary thing and </a:t>
            </a:r>
            <a:b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lives with minimal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Focus on important of your life by not </a:t>
            </a:r>
            <a:b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stopping and shrinking thing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51D8-591C-4BA2-8B2C-C3C84837514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88504" y="3789040"/>
            <a:ext cx="8922196" cy="23762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미니멀 라이프</a:t>
            </a:r>
            <a:endParaRPr lang="en-US" altLang="ko-KR" sz="2400" b="1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smtClean="0">
                <a:latin typeface="굴림" panose="020B0600000101010101" pitchFamily="50" charset="-127"/>
                <a:ea typeface="굴림" panose="020B0600000101010101" pitchFamily="50" charset="-127"/>
              </a:rPr>
              <a:t>불필요한 물건을 줄이고 최소한의 것으로 살아가는 생활방식으로 물건을 줄이는 것에서 그치지 않고 적게 가짐으로써 삶의 중요한 부분에 집중하는 것에 중점을 둠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동영상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929329" y="1844824"/>
            <a:ext cx="1595669" cy="1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7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75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미니멀</a:t>
            </a:r>
            <a:r>
              <a:rPr lang="ko-KR" altLang="en-US" dirty="0" smtClean="0"/>
              <a:t> 라이프 배경 및 변화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242351"/>
              </p:ext>
            </p:extLst>
          </p:nvPr>
        </p:nvGraphicFramePr>
        <p:xfrm>
          <a:off x="1856656" y="2708919"/>
          <a:ext cx="7554044" cy="32403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777022"/>
                <a:gridCol w="3777022"/>
              </a:tblGrid>
              <a:tr h="1080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인 가구의 증가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1~2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년 단위로 계약을 하고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/>
                      </a:r>
                      <a:br>
                        <a:rPr lang="en-US" altLang="ko-KR" sz="1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이사 다니는 거주 형식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</a:tr>
              <a:tr h="1080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장기불황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물질적 풍요가 공허함을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/>
                      </a:r>
                      <a:br>
                        <a:rPr lang="en-US" altLang="ko-KR" sz="1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채울 수 없다는 철학적 반성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</a:tr>
              <a:tr h="1080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채우려 하지 않고 꼭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/>
                      </a:r>
                      <a:br>
                        <a:rPr lang="en-US" altLang="ko-KR" sz="1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필요한 것만 소비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/>
                      </a:r>
                      <a:br>
                        <a:rPr lang="en-US" altLang="ko-KR" sz="1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소유에 대한 개념 변화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필요 없는 물건을 버리고 어지럽혀져 있던 것들에 집중할 수 있게 됨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51D8-591C-4BA2-8B2C-C3C84837514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사다리꼴 5"/>
          <p:cNvSpPr/>
          <p:nvPr/>
        </p:nvSpPr>
        <p:spPr>
          <a:xfrm>
            <a:off x="1823726" y="1916832"/>
            <a:ext cx="3849354" cy="792088"/>
          </a:xfrm>
          <a:prstGeom prst="trapezoid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팔각형 6"/>
          <p:cNvSpPr/>
          <p:nvPr/>
        </p:nvSpPr>
        <p:spPr>
          <a:xfrm>
            <a:off x="1823726" y="1988840"/>
            <a:ext cx="3849354" cy="648072"/>
          </a:xfrm>
          <a:prstGeom prst="octagon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사회적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사다리꼴 7"/>
          <p:cNvSpPr/>
          <p:nvPr/>
        </p:nvSpPr>
        <p:spPr>
          <a:xfrm>
            <a:off x="5673080" y="1916832"/>
            <a:ext cx="3744416" cy="792088"/>
          </a:xfrm>
          <a:prstGeom prst="trapezoid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팔각형 8"/>
          <p:cNvSpPr/>
          <p:nvPr/>
        </p:nvSpPr>
        <p:spPr>
          <a:xfrm>
            <a:off x="5673080" y="1988840"/>
            <a:ext cx="3744416" cy="648072"/>
          </a:xfrm>
          <a:prstGeom prst="octagon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환경적</a:t>
            </a:r>
            <a:r>
              <a: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가치관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대각선 방향의 모서리가 둥근 사각형 9"/>
          <p:cNvSpPr/>
          <p:nvPr/>
        </p:nvSpPr>
        <p:spPr>
          <a:xfrm>
            <a:off x="527582" y="2740217"/>
            <a:ext cx="1329074" cy="2160240"/>
          </a:xfrm>
          <a:prstGeom prst="round2Diag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배경</a:t>
            </a:r>
            <a:endParaRPr lang="ko-KR" altLang="en-US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대각선 방향의 모서리가 둥근 사각형 10"/>
          <p:cNvSpPr/>
          <p:nvPr/>
        </p:nvSpPr>
        <p:spPr>
          <a:xfrm>
            <a:off x="527582" y="4900457"/>
            <a:ext cx="1329074" cy="1080120"/>
          </a:xfrm>
          <a:prstGeom prst="round2Diag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변</a:t>
            </a:r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화</a:t>
            </a:r>
          </a:p>
        </p:txBody>
      </p:sp>
    </p:spTree>
    <p:extLst>
      <p:ext uri="{BB962C8B-B14F-4D97-AF65-F5344CB8AC3E}">
        <p14:creationId xmlns:p14="http://schemas.microsoft.com/office/powerpoint/2010/main" val="31558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84406"/>
            <a:ext cx="8915400" cy="1127448"/>
          </a:xfrm>
        </p:spPr>
        <p:txBody>
          <a:bodyPr/>
          <a:lstStyle/>
          <a:p>
            <a:r>
              <a:rPr lang="ko-KR" altLang="en-US" dirty="0" smtClean="0"/>
              <a:t>소비 </a:t>
            </a:r>
            <a:r>
              <a:rPr lang="ko-KR" altLang="en-US" dirty="0" err="1" smtClean="0"/>
              <a:t>트렌드의</a:t>
            </a:r>
            <a:r>
              <a:rPr lang="ko-KR" altLang="en-US" dirty="0" smtClean="0"/>
              <a:t> 변화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336486"/>
              </p:ext>
            </p:extLst>
          </p:nvPr>
        </p:nvGraphicFramePr>
        <p:xfrm>
          <a:off x="632520" y="1412776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51D8-591C-4BA2-8B2C-C3C8483751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75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-18256"/>
            <a:ext cx="8915400" cy="1070992"/>
          </a:xfrm>
        </p:spPr>
        <p:txBody>
          <a:bodyPr/>
          <a:lstStyle/>
          <a:p>
            <a:r>
              <a:rPr lang="ko-KR" altLang="en-US" dirty="0" err="1" smtClean="0"/>
              <a:t>미니멀</a:t>
            </a:r>
            <a:r>
              <a:rPr lang="ko-KR" altLang="en-US" dirty="0" smtClean="0"/>
              <a:t> 라이프 실천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51D8-591C-4BA2-8B2C-C3C84837514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한쪽 모서리는 잘리고 다른 쪽 모서리는 둥근 사각형 4"/>
          <p:cNvSpPr/>
          <p:nvPr/>
        </p:nvSpPr>
        <p:spPr>
          <a:xfrm flipV="1">
            <a:off x="272480" y="1412776"/>
            <a:ext cx="4680520" cy="4680520"/>
          </a:xfrm>
          <a:prstGeom prst="snip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한쪽 모서리는 잘리고 다른 쪽 모서리는 둥근 사각형 5"/>
          <p:cNvSpPr/>
          <p:nvPr/>
        </p:nvSpPr>
        <p:spPr>
          <a:xfrm>
            <a:off x="5169024" y="1412776"/>
            <a:ext cx="4680520" cy="4680520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67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127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109</Words>
  <Application>Microsoft Office PowerPoint</Application>
  <PresentationFormat>A4 용지(210x297mm)</PresentationFormat>
  <Paragraphs>36</Paragraphs>
  <Slides>6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목차</vt:lpstr>
      <vt:lpstr>미니멀 라이프란</vt:lpstr>
      <vt:lpstr>미니멀 라이프 배경 및 변화</vt:lpstr>
      <vt:lpstr>소비 트렌드의 변화</vt:lpstr>
      <vt:lpstr>미니멀 라이프 실천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7</cp:revision>
  <dcterms:created xsi:type="dcterms:W3CDTF">2020-03-20T09:01:20Z</dcterms:created>
  <dcterms:modified xsi:type="dcterms:W3CDTF">2020-03-20T09:46:39Z</dcterms:modified>
</cp:coreProperties>
</file>