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0"/>
  </p:notes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292" r:id="rId36"/>
    <p:sldId id="293" r:id="rId37"/>
    <p:sldId id="294" r:id="rId38"/>
    <p:sldId id="295" r:id="rId3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AC9970-CBE1-4F9C-AE7A-9AC3CDB95F68}" type="datetimeFigureOut">
              <a:rPr lang="fr-BE" smtClean="0"/>
              <a:t>2/02/2015</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E8F34A-2CE3-4515-889B-CCDA45FADDD4}" type="slidenum">
              <a:rPr lang="fr-BE" smtClean="0"/>
              <a:t>‹N°›</a:t>
            </a:fld>
            <a:endParaRPr lang="fr-BE"/>
          </a:p>
        </p:txBody>
      </p:sp>
    </p:spTree>
    <p:extLst>
      <p:ext uri="{BB962C8B-B14F-4D97-AF65-F5344CB8AC3E}">
        <p14:creationId xmlns:p14="http://schemas.microsoft.com/office/powerpoint/2010/main" val="3569500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BE"/>
          </a:p>
        </p:txBody>
      </p:sp>
      <p:sp>
        <p:nvSpPr>
          <p:cNvPr id="3" name="Sous-titre 2"/>
          <p:cNvSpPr>
            <a:spLocks noGrp="1"/>
          </p:cNvSpPr>
          <p:nvPr>
            <p:ph type="subTitle" idx="1"/>
          </p:nvPr>
        </p:nvSpPr>
        <p:spPr>
          <a:xfrm>
            <a:off x="1371600" y="3886200"/>
            <a:ext cx="6400800" cy="17526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BE"/>
          </a:p>
        </p:txBody>
      </p:sp>
      <p:sp>
        <p:nvSpPr>
          <p:cNvPr id="4" name="Espace réservé de la date 3"/>
          <p:cNvSpPr>
            <a:spLocks noGrp="1"/>
          </p:cNvSpPr>
          <p:nvPr>
            <p:ph type="dt" sz="half" idx="10"/>
          </p:nvPr>
        </p:nvSpPr>
        <p:spPr/>
        <p:txBody>
          <a:bodyPr/>
          <a:lstStyle/>
          <a:p>
            <a:fld id="{8CB70082-842A-4C85-98A2-9E32DC9317D9}"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dirty="0"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420084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texte vertical 2"/>
          <p:cNvSpPr>
            <a:spLocks noGrp="1"/>
          </p:cNvSpPr>
          <p:nvPr>
            <p:ph type="body" orient="vert" idx="1"/>
          </p:nvPr>
        </p:nvSpPr>
        <p:spPr/>
        <p:txBody>
          <a:bodyPr vert="eaVert">
            <a:normAutofit/>
          </a:bodyPr>
          <a:lstStyle>
            <a:lvl1pPr>
              <a:defRPr sz="2400"/>
            </a:lvl1pPr>
            <a:lvl2pPr>
              <a:defRPr sz="2000"/>
            </a:lvl2pPr>
            <a:lvl3pPr>
              <a:defRPr sz="1800"/>
            </a:lvl3pPr>
            <a:lvl4pPr>
              <a:defRPr sz="1600"/>
            </a:lvl4pPr>
            <a:lvl5pPr>
              <a:defRPr sz="16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4" name="Espace réservé de la date 3"/>
          <p:cNvSpPr>
            <a:spLocks noGrp="1"/>
          </p:cNvSpPr>
          <p:nvPr>
            <p:ph type="dt" sz="half" idx="10"/>
          </p:nvPr>
        </p:nvSpPr>
        <p:spPr/>
        <p:txBody>
          <a:bodyPr/>
          <a:lstStyle/>
          <a:p>
            <a:fld id="{016FC659-E983-4649-8149-5327870A5161}"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dirty="0"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242397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596336" y="1196752"/>
            <a:ext cx="1090464" cy="4929411"/>
          </a:xfrm>
        </p:spPr>
        <p:txBody>
          <a:bodyPr vert="eaVert"/>
          <a:lstStyle/>
          <a:p>
            <a:r>
              <a:rPr lang="fr-FR" smtClean="0"/>
              <a:t>Modifiez le style du titre</a:t>
            </a:r>
            <a:endParaRPr lang="fr-BE"/>
          </a:p>
        </p:txBody>
      </p:sp>
      <p:sp>
        <p:nvSpPr>
          <p:cNvPr id="3" name="Espace réservé du texte vertical 2"/>
          <p:cNvSpPr>
            <a:spLocks noGrp="1"/>
          </p:cNvSpPr>
          <p:nvPr>
            <p:ph type="body" orient="vert" idx="1"/>
          </p:nvPr>
        </p:nvSpPr>
        <p:spPr>
          <a:xfrm>
            <a:off x="457200" y="1268760"/>
            <a:ext cx="7067128" cy="4857403"/>
          </a:xfrm>
        </p:spPr>
        <p:txBody>
          <a:bodyPr vert="eaVert">
            <a:normAutofit/>
          </a:bodyPr>
          <a:lstStyle>
            <a:lvl1pPr>
              <a:defRPr sz="2400"/>
            </a:lvl1pPr>
            <a:lvl2pPr>
              <a:defRPr sz="2000"/>
            </a:lvl2pPr>
            <a:lvl3pPr>
              <a:defRPr sz="1800"/>
            </a:lvl3pPr>
            <a:lvl4pPr>
              <a:defRPr sz="1600"/>
            </a:lvl4pPr>
            <a:lvl5pPr>
              <a:defRPr sz="16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4" name="Espace réservé de la date 3"/>
          <p:cNvSpPr>
            <a:spLocks noGrp="1"/>
          </p:cNvSpPr>
          <p:nvPr>
            <p:ph type="dt" sz="half" idx="10"/>
          </p:nvPr>
        </p:nvSpPr>
        <p:spPr/>
        <p:txBody>
          <a:bodyPr/>
          <a:lstStyle/>
          <a:p>
            <a:fld id="{0C7B2C91-00B8-483D-8237-9B249CE939FB}"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dirty="0"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278433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123728" y="116632"/>
            <a:ext cx="6563072" cy="936104"/>
          </a:xfrm>
        </p:spPr>
        <p:txBody>
          <a:bodyPr>
            <a:normAutofit/>
          </a:bodyPr>
          <a:lstStyle>
            <a:lvl1pPr>
              <a:defRPr sz="2800" b="1"/>
            </a:lvl1pPr>
          </a:lstStyle>
          <a:p>
            <a:r>
              <a:rPr lang="fr-FR" dirty="0" smtClean="0"/>
              <a:t>Modifiez le style du titre</a:t>
            </a:r>
            <a:endParaRPr lang="fr-BE" dirty="0"/>
          </a:p>
        </p:txBody>
      </p:sp>
      <p:sp>
        <p:nvSpPr>
          <p:cNvPr id="3" name="Espace réservé du contenu 2"/>
          <p:cNvSpPr>
            <a:spLocks noGrp="1"/>
          </p:cNvSpPr>
          <p:nvPr>
            <p:ph idx="1"/>
          </p:nvPr>
        </p:nvSpPr>
        <p:spPr>
          <a:xfrm>
            <a:off x="457200" y="1412776"/>
            <a:ext cx="8229600" cy="4713387"/>
          </a:xfrm>
        </p:spPr>
        <p:txBody>
          <a:bodyPr>
            <a:normAutofit/>
          </a:bodyPr>
          <a:lstStyle>
            <a:lvl1pPr>
              <a:defRPr sz="2400"/>
            </a:lvl1pPr>
            <a:lvl2pPr>
              <a:defRPr sz="2000"/>
            </a:lvl2pPr>
            <a:lvl3pPr>
              <a:defRPr sz="1800"/>
            </a:lvl3pPr>
            <a:lvl4pPr>
              <a:defRPr sz="1600"/>
            </a:lvl4pPr>
            <a:lvl5pPr>
              <a:defRPr sz="16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dirty="0"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6310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47BEEBC-1960-4B40-834F-586131B91DB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dirty="0"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54328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sz="half" idx="1"/>
          </p:nvPr>
        </p:nvSpPr>
        <p:spPr>
          <a:xfrm>
            <a:off x="457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E9666A68-B787-4B96-8061-41F87831D4B7}" type="datetime1">
              <a:rPr lang="fr-BE" smtClean="0"/>
              <a:t>2/02/2015</a:t>
            </a:fld>
            <a:endParaRPr lang="fr-BE"/>
          </a:p>
        </p:txBody>
      </p:sp>
      <p:sp>
        <p:nvSpPr>
          <p:cNvPr id="6" name="Espace réservé du pied de page 5"/>
          <p:cNvSpPr>
            <a:spLocks noGrp="1"/>
          </p:cNvSpPr>
          <p:nvPr>
            <p:ph type="ftr" sz="quarter" idx="11"/>
          </p:nvPr>
        </p:nvSpPr>
        <p:spPr/>
        <p:txBody>
          <a:bodyPr/>
          <a:lstStyle/>
          <a:p>
            <a:r>
              <a:rPr lang="fr-BE" dirty="0" smtClean="0"/>
              <a:t>www.heh.be</a:t>
            </a:r>
            <a:endParaRPr lang="fr-BE" dirty="0"/>
          </a:p>
        </p:txBody>
      </p:sp>
      <p:sp>
        <p:nvSpPr>
          <p:cNvPr id="7" name="Espace réservé du numéro de diapositive 6"/>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100629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BE"/>
          </a:p>
        </p:txBody>
      </p:sp>
      <p:sp>
        <p:nvSpPr>
          <p:cNvPr id="3" name="Espace réservé du texte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5" name="Espace réservé du texte 4"/>
          <p:cNvSpPr>
            <a:spLocks noGrp="1"/>
          </p:cNvSpPr>
          <p:nvPr>
            <p:ph type="body" sz="quarter" idx="3"/>
          </p:nvPr>
        </p:nvSpPr>
        <p:spPr>
          <a:xfrm>
            <a:off x="4645025" y="1535113"/>
            <a:ext cx="4041775" cy="639762"/>
          </a:xfrm>
        </p:spPr>
        <p:txBody>
          <a:bodyPr anchor="t">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7" name="Espace réservé de la date 6"/>
          <p:cNvSpPr>
            <a:spLocks noGrp="1"/>
          </p:cNvSpPr>
          <p:nvPr>
            <p:ph type="dt" sz="half" idx="10"/>
          </p:nvPr>
        </p:nvSpPr>
        <p:spPr/>
        <p:txBody>
          <a:bodyPr/>
          <a:lstStyle/>
          <a:p>
            <a:fld id="{118940F1-5CD9-42B9-B710-CE5A7B081E6E}" type="datetime1">
              <a:rPr lang="fr-BE" smtClean="0"/>
              <a:t>2/02/2015</a:t>
            </a:fld>
            <a:endParaRPr lang="fr-BE"/>
          </a:p>
        </p:txBody>
      </p:sp>
      <p:sp>
        <p:nvSpPr>
          <p:cNvPr id="8" name="Espace réservé du pied de page 7"/>
          <p:cNvSpPr>
            <a:spLocks noGrp="1"/>
          </p:cNvSpPr>
          <p:nvPr>
            <p:ph type="ftr" sz="quarter" idx="11"/>
          </p:nvPr>
        </p:nvSpPr>
        <p:spPr/>
        <p:txBody>
          <a:bodyPr/>
          <a:lstStyle/>
          <a:p>
            <a:r>
              <a:rPr lang="fr-BE" dirty="0" smtClean="0"/>
              <a:t>www.heh.be</a:t>
            </a:r>
            <a:endParaRPr lang="fr-BE" dirty="0"/>
          </a:p>
        </p:txBody>
      </p:sp>
      <p:sp>
        <p:nvSpPr>
          <p:cNvPr id="9" name="Espace réservé du numéro de diapositive 8"/>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15981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e la date 2"/>
          <p:cNvSpPr>
            <a:spLocks noGrp="1"/>
          </p:cNvSpPr>
          <p:nvPr>
            <p:ph type="dt" sz="half" idx="10"/>
          </p:nvPr>
        </p:nvSpPr>
        <p:spPr/>
        <p:txBody>
          <a:bodyPr/>
          <a:lstStyle/>
          <a:p>
            <a:fld id="{DD7A7A11-D778-4019-BE5E-3EF09DC4C3E9}" type="datetime1">
              <a:rPr lang="fr-BE" smtClean="0"/>
              <a:t>2/02/2015</a:t>
            </a:fld>
            <a:endParaRPr lang="fr-BE"/>
          </a:p>
        </p:txBody>
      </p:sp>
      <p:sp>
        <p:nvSpPr>
          <p:cNvPr id="4" name="Espace réservé du pied de page 3"/>
          <p:cNvSpPr>
            <a:spLocks noGrp="1"/>
          </p:cNvSpPr>
          <p:nvPr>
            <p:ph type="ftr" sz="quarter" idx="11"/>
          </p:nvPr>
        </p:nvSpPr>
        <p:spPr/>
        <p:txBody>
          <a:bodyPr/>
          <a:lstStyle/>
          <a:p>
            <a:r>
              <a:rPr lang="fr-BE" dirty="0" smtClean="0"/>
              <a:t>www.heh.be</a:t>
            </a:r>
            <a:endParaRPr lang="fr-BE" dirty="0"/>
          </a:p>
        </p:txBody>
      </p:sp>
      <p:sp>
        <p:nvSpPr>
          <p:cNvPr id="5" name="Espace réservé du numéro de diapositive 4"/>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7771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8DA2C8-4FF5-41C5-A519-132D3BF393B9}" type="datetime1">
              <a:rPr lang="fr-BE" smtClean="0"/>
              <a:t>2/02/2015</a:t>
            </a:fld>
            <a:endParaRPr lang="fr-BE"/>
          </a:p>
        </p:txBody>
      </p:sp>
      <p:sp>
        <p:nvSpPr>
          <p:cNvPr id="3" name="Espace réservé du pied de page 2"/>
          <p:cNvSpPr>
            <a:spLocks noGrp="1"/>
          </p:cNvSpPr>
          <p:nvPr>
            <p:ph type="ftr" sz="quarter" idx="11"/>
          </p:nvPr>
        </p:nvSpPr>
        <p:spPr/>
        <p:txBody>
          <a:bodyPr/>
          <a:lstStyle/>
          <a:p>
            <a:r>
              <a:rPr lang="fr-BE" dirty="0" smtClean="0"/>
              <a:t>www.heh.be</a:t>
            </a:r>
            <a:endParaRPr lang="fr-BE" dirty="0"/>
          </a:p>
        </p:txBody>
      </p:sp>
      <p:sp>
        <p:nvSpPr>
          <p:cNvPr id="4" name="Espace réservé du numéro de diapositive 3"/>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258171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51520" y="1196752"/>
            <a:ext cx="3240360" cy="585986"/>
          </a:xfrm>
        </p:spPr>
        <p:txBody>
          <a:bodyPr anchor="t">
            <a:normAutofit/>
          </a:bodyPr>
          <a:lstStyle>
            <a:lvl1pPr algn="l">
              <a:defRPr sz="1800" b="1"/>
            </a:lvl1pPr>
          </a:lstStyle>
          <a:p>
            <a:r>
              <a:rPr lang="fr-FR" dirty="0" smtClean="0"/>
              <a:t>Modifiez le style du titre</a:t>
            </a:r>
            <a:endParaRPr lang="fr-BE" dirty="0"/>
          </a:p>
        </p:txBody>
      </p:sp>
      <p:sp>
        <p:nvSpPr>
          <p:cNvPr id="3" name="Espace réservé du contenu 2"/>
          <p:cNvSpPr>
            <a:spLocks noGrp="1"/>
          </p:cNvSpPr>
          <p:nvPr>
            <p:ph idx="1"/>
          </p:nvPr>
        </p:nvSpPr>
        <p:spPr>
          <a:xfrm>
            <a:off x="3491880" y="1196752"/>
            <a:ext cx="5400600" cy="492941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251520" y="1772816"/>
            <a:ext cx="3213993" cy="43533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Espace réservé de la date 4"/>
          <p:cNvSpPr>
            <a:spLocks noGrp="1"/>
          </p:cNvSpPr>
          <p:nvPr>
            <p:ph type="dt" sz="half" idx="10"/>
          </p:nvPr>
        </p:nvSpPr>
        <p:spPr/>
        <p:txBody>
          <a:bodyPr/>
          <a:lstStyle/>
          <a:p>
            <a:fld id="{8EC10CB5-33B1-4D32-B6DA-1337F301E899}" type="datetime1">
              <a:rPr lang="fr-BE" smtClean="0"/>
              <a:t>2/02/2015</a:t>
            </a:fld>
            <a:endParaRPr lang="fr-BE"/>
          </a:p>
        </p:txBody>
      </p:sp>
      <p:sp>
        <p:nvSpPr>
          <p:cNvPr id="6" name="Espace réservé du pied de page 5"/>
          <p:cNvSpPr>
            <a:spLocks noGrp="1"/>
          </p:cNvSpPr>
          <p:nvPr>
            <p:ph type="ftr" sz="quarter" idx="11"/>
          </p:nvPr>
        </p:nvSpPr>
        <p:spPr/>
        <p:txBody>
          <a:bodyPr/>
          <a:lstStyle/>
          <a:p>
            <a:r>
              <a:rPr lang="fr-BE" dirty="0" smtClean="0"/>
              <a:t>www.heh.be</a:t>
            </a:r>
            <a:endParaRPr lang="fr-BE" dirty="0"/>
          </a:p>
        </p:txBody>
      </p:sp>
      <p:sp>
        <p:nvSpPr>
          <p:cNvPr id="7" name="Espace réservé du numéro de diapositive 6"/>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2564444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159732" y="548680"/>
            <a:ext cx="4824536" cy="566738"/>
          </a:xfrm>
        </p:spPr>
        <p:txBody>
          <a:bodyPr anchor="b">
            <a:normAutofit/>
          </a:bodyPr>
          <a:lstStyle>
            <a:lvl1pPr algn="l">
              <a:defRPr sz="1800" b="1"/>
            </a:lvl1pPr>
          </a:lstStyle>
          <a:p>
            <a:r>
              <a:rPr lang="fr-FR" smtClean="0"/>
              <a:t>Modifiez le style du titre</a:t>
            </a:r>
            <a:endParaRPr lang="fr-BE"/>
          </a:p>
        </p:txBody>
      </p:sp>
      <p:sp>
        <p:nvSpPr>
          <p:cNvPr id="3" name="Espace réservé pour une image  2"/>
          <p:cNvSpPr>
            <a:spLocks noGrp="1"/>
          </p:cNvSpPr>
          <p:nvPr>
            <p:ph type="pic" idx="1"/>
          </p:nvPr>
        </p:nvSpPr>
        <p:spPr>
          <a:xfrm>
            <a:off x="1310444" y="1196751"/>
            <a:ext cx="6523112" cy="43924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589240"/>
            <a:ext cx="5486400" cy="582960"/>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Espace réservé de la date 4"/>
          <p:cNvSpPr>
            <a:spLocks noGrp="1"/>
          </p:cNvSpPr>
          <p:nvPr>
            <p:ph type="dt" sz="half" idx="10"/>
          </p:nvPr>
        </p:nvSpPr>
        <p:spPr/>
        <p:txBody>
          <a:bodyPr/>
          <a:lstStyle/>
          <a:p>
            <a:fld id="{9AD27070-A76D-4D81-9D78-3C0C1F94F221}" type="datetime1">
              <a:rPr lang="fr-BE" smtClean="0"/>
              <a:t>2/02/2015</a:t>
            </a:fld>
            <a:endParaRPr lang="fr-BE"/>
          </a:p>
        </p:txBody>
      </p:sp>
      <p:sp>
        <p:nvSpPr>
          <p:cNvPr id="6" name="Espace réservé du pied de page 5"/>
          <p:cNvSpPr>
            <a:spLocks noGrp="1"/>
          </p:cNvSpPr>
          <p:nvPr>
            <p:ph type="ftr" sz="quarter" idx="11"/>
          </p:nvPr>
        </p:nvSpPr>
        <p:spPr/>
        <p:txBody>
          <a:bodyPr/>
          <a:lstStyle/>
          <a:p>
            <a:r>
              <a:rPr lang="fr-BE" dirty="0" smtClean="0"/>
              <a:t>www.heh.be</a:t>
            </a:r>
            <a:endParaRPr lang="fr-BE" dirty="0"/>
          </a:p>
        </p:txBody>
      </p:sp>
      <p:sp>
        <p:nvSpPr>
          <p:cNvPr id="7" name="Espace réservé du numéro de diapositive 6"/>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55866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123728" y="44624"/>
            <a:ext cx="6696744" cy="1080120"/>
          </a:xfrm>
          <a:prstGeom prst="rect">
            <a:avLst/>
          </a:prstGeom>
        </p:spPr>
        <p:txBody>
          <a:bodyPr vert="horz" lIns="91440" tIns="45720" rIns="91440" bIns="45720" rtlCol="0" anchor="ctr">
            <a:normAutofit/>
          </a:bodyPr>
          <a:lstStyle/>
          <a:p>
            <a:r>
              <a:rPr lang="fr-FR" dirty="0" smtClean="0"/>
              <a:t>Modifiez le style du titre</a:t>
            </a:r>
            <a:endParaRPr lang="fr-BE" dirty="0"/>
          </a:p>
        </p:txBody>
      </p:sp>
      <p:sp>
        <p:nvSpPr>
          <p:cNvPr id="3" name="Espace réservé du texte 2"/>
          <p:cNvSpPr>
            <a:spLocks noGrp="1"/>
          </p:cNvSpPr>
          <p:nvPr>
            <p:ph type="body" idx="1"/>
          </p:nvPr>
        </p:nvSpPr>
        <p:spPr>
          <a:xfrm>
            <a:off x="323528" y="1268760"/>
            <a:ext cx="8496944" cy="4857403"/>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4" name="Espace réservé de la date 3"/>
          <p:cNvSpPr>
            <a:spLocks noGrp="1"/>
          </p:cNvSpPr>
          <p:nvPr>
            <p:ph type="dt" sz="half" idx="2"/>
          </p:nvPr>
        </p:nvSpPr>
        <p:spPr>
          <a:xfrm>
            <a:off x="7020272" y="6453336"/>
            <a:ext cx="1152128" cy="404664"/>
          </a:xfrm>
          <a:prstGeom prst="rect">
            <a:avLst/>
          </a:prstGeom>
        </p:spPr>
        <p:txBody>
          <a:bodyPr vert="horz" lIns="91440" tIns="45720" rIns="91440" bIns="45720" rtlCol="0" anchor="ctr"/>
          <a:lstStyle>
            <a:lvl1pPr algn="ctr">
              <a:defRPr sz="1000">
                <a:solidFill>
                  <a:schemeClr val="tx1">
                    <a:tint val="75000"/>
                  </a:schemeClr>
                </a:solidFill>
              </a:defRPr>
            </a:lvl1pPr>
          </a:lstStyle>
          <a:p>
            <a:fld id="{CB15B6D8-9E53-4B89-B182-8B3E736D6AFC}" type="datetime1">
              <a:rPr lang="fr-BE" smtClean="0"/>
              <a:t>2/02/2015</a:t>
            </a:fld>
            <a:endParaRPr lang="fr-BE"/>
          </a:p>
        </p:txBody>
      </p:sp>
      <p:sp>
        <p:nvSpPr>
          <p:cNvPr id="5" name="Espace réservé du pied de page 4"/>
          <p:cNvSpPr>
            <a:spLocks noGrp="1"/>
          </p:cNvSpPr>
          <p:nvPr>
            <p:ph type="ftr" sz="quarter" idx="3"/>
          </p:nvPr>
        </p:nvSpPr>
        <p:spPr>
          <a:xfrm>
            <a:off x="3124200" y="6453336"/>
            <a:ext cx="2895600" cy="404664"/>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fr-BE" smtClean="0"/>
              <a:t>www.heh.be</a:t>
            </a:r>
            <a:endParaRPr lang="fr-BE" dirty="0"/>
          </a:p>
        </p:txBody>
      </p:sp>
      <p:sp>
        <p:nvSpPr>
          <p:cNvPr id="6" name="Espace réservé du numéro de diapositive 5"/>
          <p:cNvSpPr>
            <a:spLocks noGrp="1"/>
          </p:cNvSpPr>
          <p:nvPr>
            <p:ph type="sldNum" sz="quarter" idx="4"/>
          </p:nvPr>
        </p:nvSpPr>
        <p:spPr>
          <a:xfrm>
            <a:off x="8316416" y="6453336"/>
            <a:ext cx="548641" cy="404664"/>
          </a:xfrm>
          <a:prstGeom prst="rect">
            <a:avLst/>
          </a:prstGeom>
        </p:spPr>
        <p:txBody>
          <a:bodyPr vert="horz" lIns="91440" tIns="45720" rIns="91440" bIns="45720" rtlCol="0" anchor="ctr"/>
          <a:lstStyle>
            <a:lvl1pPr algn="r">
              <a:defRPr sz="1200">
                <a:solidFill>
                  <a:schemeClr val="tx1">
                    <a:tint val="75000"/>
                  </a:schemeClr>
                </a:solidFill>
              </a:defRPr>
            </a:lvl1pPr>
          </a:lstStyle>
          <a:p>
            <a:fld id="{F8B969FB-3CDB-4BA7-BB65-4C9B3D66EC11}" type="slidenum">
              <a:rPr lang="fr-BE" smtClean="0"/>
              <a:t>‹N°›</a:t>
            </a:fld>
            <a:endParaRPr lang="fr-BE" dirty="0"/>
          </a:p>
        </p:txBody>
      </p:sp>
    </p:spTree>
    <p:extLst>
      <p:ext uri="{BB962C8B-B14F-4D97-AF65-F5344CB8AC3E}">
        <p14:creationId xmlns:p14="http://schemas.microsoft.com/office/powerpoint/2010/main" val="3255463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httr.ups-tlse.fr/pedagogie/annexes/tcp-ip/rfc959.html#ap3"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BE" dirty="0" smtClean="0"/>
              <a:t>FTP</a:t>
            </a:r>
            <a:endParaRPr lang="fr-BE" dirty="0"/>
          </a:p>
        </p:txBody>
      </p:sp>
      <p:sp>
        <p:nvSpPr>
          <p:cNvPr id="5" name="Sous-titre 4"/>
          <p:cNvSpPr>
            <a:spLocks noGrp="1"/>
          </p:cNvSpPr>
          <p:nvPr>
            <p:ph type="subTitle" idx="1"/>
          </p:nvPr>
        </p:nvSpPr>
        <p:spPr/>
        <p:txBody>
          <a:bodyPr/>
          <a:lstStyle/>
          <a:p>
            <a:endParaRPr lang="fr-BE" dirty="0"/>
          </a:p>
        </p:txBody>
      </p:sp>
      <p:sp>
        <p:nvSpPr>
          <p:cNvPr id="6" name="Espace réservé de la date 5"/>
          <p:cNvSpPr>
            <a:spLocks noGrp="1"/>
          </p:cNvSpPr>
          <p:nvPr>
            <p:ph type="dt" sz="half" idx="10"/>
          </p:nvPr>
        </p:nvSpPr>
        <p:spPr/>
        <p:txBody>
          <a:bodyPr/>
          <a:lstStyle/>
          <a:p>
            <a:fld id="{0DD10897-BDB6-47DF-961C-AED939EF9583}" type="datetime1">
              <a:rPr lang="fr-BE" smtClean="0"/>
              <a:t>2/02/2015</a:t>
            </a:fld>
            <a:endParaRPr lang="fr-BE"/>
          </a:p>
        </p:txBody>
      </p:sp>
      <p:sp>
        <p:nvSpPr>
          <p:cNvPr id="7" name="Espace réservé du pied de page 6"/>
          <p:cNvSpPr>
            <a:spLocks noGrp="1"/>
          </p:cNvSpPr>
          <p:nvPr>
            <p:ph type="ftr" sz="quarter" idx="11"/>
          </p:nvPr>
        </p:nvSpPr>
        <p:spPr/>
        <p:txBody>
          <a:bodyPr/>
          <a:lstStyle/>
          <a:p>
            <a:r>
              <a:rPr lang="fr-BE" smtClean="0"/>
              <a:t>www.heh.be</a:t>
            </a:r>
            <a:endParaRPr lang="fr-BE" dirty="0"/>
          </a:p>
        </p:txBody>
      </p:sp>
      <p:sp>
        <p:nvSpPr>
          <p:cNvPr id="8" name="Espace réservé du numéro de diapositive 7"/>
          <p:cNvSpPr>
            <a:spLocks noGrp="1"/>
          </p:cNvSpPr>
          <p:nvPr>
            <p:ph type="sldNum" sz="quarter" idx="12"/>
          </p:nvPr>
        </p:nvSpPr>
        <p:spPr/>
        <p:txBody>
          <a:bodyPr/>
          <a:lstStyle/>
          <a:p>
            <a:fld id="{F8B969FB-3CDB-4BA7-BB65-4C9B3D66EC11}" type="slidenum">
              <a:rPr lang="fr-BE" smtClean="0"/>
              <a:t>1</a:t>
            </a:fld>
            <a:endParaRPr lang="fr-BE"/>
          </a:p>
        </p:txBody>
      </p:sp>
    </p:spTree>
    <p:extLst>
      <p:ext uri="{BB962C8B-B14F-4D97-AF65-F5344CB8AC3E}">
        <p14:creationId xmlns:p14="http://schemas.microsoft.com/office/powerpoint/2010/main" val="2956583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Modèle FTP</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10</a:t>
            </a:fld>
            <a:endParaRPr lang="fr-BE"/>
          </a:p>
        </p:txBody>
      </p:sp>
      <p:sp>
        <p:nvSpPr>
          <p:cNvPr id="9" name="Rectangle 8"/>
          <p:cNvSpPr/>
          <p:nvPr/>
        </p:nvSpPr>
        <p:spPr>
          <a:xfrm>
            <a:off x="2128707" y="3150260"/>
            <a:ext cx="1040187" cy="237413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2195736" y="2555612"/>
            <a:ext cx="891591" cy="369332"/>
          </a:xfrm>
          <a:prstGeom prst="rect">
            <a:avLst/>
          </a:prstGeom>
          <a:noFill/>
        </p:spPr>
        <p:txBody>
          <a:bodyPr wrap="none" rtlCol="0">
            <a:spAutoFit/>
          </a:bodyPr>
          <a:lstStyle/>
          <a:p>
            <a:r>
              <a:rPr lang="fr-BE" b="1" dirty="0" smtClean="0"/>
              <a:t>Serveur</a:t>
            </a:r>
            <a:endParaRPr lang="fr-BE" b="1" dirty="0"/>
          </a:p>
        </p:txBody>
      </p:sp>
      <p:sp>
        <p:nvSpPr>
          <p:cNvPr id="11" name="Rectangle 10"/>
          <p:cNvSpPr/>
          <p:nvPr/>
        </p:nvSpPr>
        <p:spPr>
          <a:xfrm>
            <a:off x="5220072" y="2286164"/>
            <a:ext cx="1040187" cy="32310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2" name="ZoneTexte 11"/>
          <p:cNvSpPr txBox="1"/>
          <p:nvPr/>
        </p:nvSpPr>
        <p:spPr>
          <a:xfrm>
            <a:off x="5373717" y="1835532"/>
            <a:ext cx="710451" cy="369332"/>
          </a:xfrm>
          <a:prstGeom prst="rect">
            <a:avLst/>
          </a:prstGeom>
          <a:noFill/>
        </p:spPr>
        <p:txBody>
          <a:bodyPr wrap="none" rtlCol="0">
            <a:spAutoFit/>
          </a:bodyPr>
          <a:lstStyle/>
          <a:p>
            <a:r>
              <a:rPr lang="fr-BE" b="1" dirty="0" smtClean="0"/>
              <a:t>Client</a:t>
            </a:r>
            <a:endParaRPr lang="fr-BE" b="1" dirty="0"/>
          </a:p>
        </p:txBody>
      </p:sp>
      <p:sp>
        <p:nvSpPr>
          <p:cNvPr id="13" name="Rectangle à coins arrondis 12"/>
          <p:cNvSpPr/>
          <p:nvPr/>
        </p:nvSpPr>
        <p:spPr>
          <a:xfrm>
            <a:off x="2195736" y="3429000"/>
            <a:ext cx="864096" cy="64807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BE" dirty="0" smtClean="0"/>
              <a:t>Server</a:t>
            </a:r>
          </a:p>
          <a:p>
            <a:pPr algn="ctr"/>
            <a:r>
              <a:rPr lang="fr-BE" dirty="0" smtClean="0"/>
              <a:t>PI</a:t>
            </a:r>
            <a:endParaRPr lang="fr-BE" dirty="0"/>
          </a:p>
        </p:txBody>
      </p:sp>
      <p:sp>
        <p:nvSpPr>
          <p:cNvPr id="14" name="Rectangle à coins arrondis 13"/>
          <p:cNvSpPr/>
          <p:nvPr/>
        </p:nvSpPr>
        <p:spPr>
          <a:xfrm>
            <a:off x="2219657" y="4581128"/>
            <a:ext cx="864096" cy="64807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BE" dirty="0" smtClean="0"/>
              <a:t>Server</a:t>
            </a:r>
          </a:p>
          <a:p>
            <a:pPr algn="ctr"/>
            <a:r>
              <a:rPr lang="fr-BE" dirty="0" smtClean="0"/>
              <a:t>DTP</a:t>
            </a:r>
            <a:endParaRPr lang="fr-BE" dirty="0"/>
          </a:p>
        </p:txBody>
      </p:sp>
      <p:sp>
        <p:nvSpPr>
          <p:cNvPr id="15" name="Rectangle à coins arrondis 14"/>
          <p:cNvSpPr/>
          <p:nvPr/>
        </p:nvSpPr>
        <p:spPr>
          <a:xfrm>
            <a:off x="5292080" y="2492896"/>
            <a:ext cx="864096" cy="64807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BE" dirty="0" smtClean="0"/>
              <a:t>GUI</a:t>
            </a:r>
            <a:endParaRPr lang="fr-BE" dirty="0"/>
          </a:p>
        </p:txBody>
      </p:sp>
      <p:sp>
        <p:nvSpPr>
          <p:cNvPr id="16" name="Rectangle à coins arrondis 15"/>
          <p:cNvSpPr/>
          <p:nvPr/>
        </p:nvSpPr>
        <p:spPr>
          <a:xfrm>
            <a:off x="5292080" y="3432609"/>
            <a:ext cx="864096" cy="64807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BE" dirty="0" smtClean="0"/>
              <a:t>User</a:t>
            </a:r>
          </a:p>
          <a:p>
            <a:pPr algn="ctr"/>
            <a:r>
              <a:rPr lang="fr-BE" dirty="0" smtClean="0"/>
              <a:t>PI</a:t>
            </a:r>
            <a:endParaRPr lang="fr-BE" dirty="0"/>
          </a:p>
        </p:txBody>
      </p:sp>
      <p:sp>
        <p:nvSpPr>
          <p:cNvPr id="17" name="Rectangle à coins arrondis 16"/>
          <p:cNvSpPr/>
          <p:nvPr/>
        </p:nvSpPr>
        <p:spPr>
          <a:xfrm>
            <a:off x="5292080" y="4581128"/>
            <a:ext cx="864096" cy="64807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BE" dirty="0" smtClean="0"/>
              <a:t>User</a:t>
            </a:r>
          </a:p>
          <a:p>
            <a:pPr algn="ctr"/>
            <a:r>
              <a:rPr lang="fr-BE" dirty="0" smtClean="0"/>
              <a:t>DTP</a:t>
            </a:r>
            <a:endParaRPr lang="fr-BE" dirty="0"/>
          </a:p>
        </p:txBody>
      </p:sp>
      <p:sp>
        <p:nvSpPr>
          <p:cNvPr id="18" name="Cylindre 17"/>
          <p:cNvSpPr/>
          <p:nvPr/>
        </p:nvSpPr>
        <p:spPr>
          <a:xfrm>
            <a:off x="487536" y="4581128"/>
            <a:ext cx="936104" cy="86409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File</a:t>
            </a:r>
          </a:p>
          <a:p>
            <a:pPr algn="ctr"/>
            <a:r>
              <a:rPr lang="fr-BE" dirty="0" smtClean="0"/>
              <a:t>System</a:t>
            </a:r>
            <a:endParaRPr lang="fr-BE" dirty="0"/>
          </a:p>
        </p:txBody>
      </p:sp>
      <p:sp>
        <p:nvSpPr>
          <p:cNvPr id="19" name="Cylindre 18"/>
          <p:cNvSpPr/>
          <p:nvPr/>
        </p:nvSpPr>
        <p:spPr>
          <a:xfrm>
            <a:off x="6948264" y="4581128"/>
            <a:ext cx="936104" cy="86409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File</a:t>
            </a:r>
          </a:p>
          <a:p>
            <a:pPr algn="ctr"/>
            <a:r>
              <a:rPr lang="fr-BE" dirty="0" smtClean="0"/>
              <a:t>System</a:t>
            </a:r>
            <a:endParaRPr lang="fr-BE" dirty="0"/>
          </a:p>
        </p:txBody>
      </p:sp>
      <p:cxnSp>
        <p:nvCxnSpPr>
          <p:cNvPr id="21" name="Connecteur droit avec flèche 20"/>
          <p:cNvCxnSpPr/>
          <p:nvPr/>
        </p:nvCxnSpPr>
        <p:spPr>
          <a:xfrm>
            <a:off x="3168894" y="3645024"/>
            <a:ext cx="20191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Connecteur droit avec flèche 21"/>
          <p:cNvCxnSpPr/>
          <p:nvPr/>
        </p:nvCxnSpPr>
        <p:spPr>
          <a:xfrm flipH="1" flipV="1">
            <a:off x="3168895" y="3861048"/>
            <a:ext cx="201910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Connecteur droit avec flèche 25"/>
          <p:cNvCxnSpPr/>
          <p:nvPr/>
        </p:nvCxnSpPr>
        <p:spPr>
          <a:xfrm>
            <a:off x="3168894" y="4905164"/>
            <a:ext cx="1977446"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7" name="ZoneTexte 26"/>
          <p:cNvSpPr txBox="1"/>
          <p:nvPr/>
        </p:nvSpPr>
        <p:spPr>
          <a:xfrm>
            <a:off x="3342319" y="2708920"/>
            <a:ext cx="1672253" cy="369332"/>
          </a:xfrm>
          <a:prstGeom prst="rect">
            <a:avLst/>
          </a:prstGeom>
          <a:noFill/>
        </p:spPr>
        <p:txBody>
          <a:bodyPr wrap="none" rtlCol="0">
            <a:spAutoFit/>
          </a:bodyPr>
          <a:lstStyle/>
          <a:p>
            <a:r>
              <a:rPr lang="fr-BE" dirty="0" smtClean="0"/>
              <a:t>Canal de contrôle</a:t>
            </a:r>
            <a:endParaRPr lang="fr-BE" dirty="0"/>
          </a:p>
        </p:txBody>
      </p:sp>
      <p:sp>
        <p:nvSpPr>
          <p:cNvPr id="32" name="ZoneTexte 31"/>
          <p:cNvSpPr txBox="1"/>
          <p:nvPr/>
        </p:nvSpPr>
        <p:spPr>
          <a:xfrm>
            <a:off x="3493887" y="3140968"/>
            <a:ext cx="1258678" cy="369332"/>
          </a:xfrm>
          <a:prstGeom prst="rect">
            <a:avLst/>
          </a:prstGeom>
          <a:noFill/>
        </p:spPr>
        <p:txBody>
          <a:bodyPr wrap="none" rtlCol="0">
            <a:spAutoFit/>
          </a:bodyPr>
          <a:lstStyle/>
          <a:p>
            <a:r>
              <a:rPr lang="fr-BE" dirty="0" smtClean="0"/>
              <a:t>Commandes</a:t>
            </a:r>
            <a:endParaRPr lang="fr-BE" dirty="0"/>
          </a:p>
        </p:txBody>
      </p:sp>
      <p:sp>
        <p:nvSpPr>
          <p:cNvPr id="33" name="ZoneTexte 32"/>
          <p:cNvSpPr txBox="1"/>
          <p:nvPr/>
        </p:nvSpPr>
        <p:spPr>
          <a:xfrm>
            <a:off x="3510006" y="3892406"/>
            <a:ext cx="1039067" cy="369332"/>
          </a:xfrm>
          <a:prstGeom prst="rect">
            <a:avLst/>
          </a:prstGeom>
          <a:noFill/>
        </p:spPr>
        <p:txBody>
          <a:bodyPr wrap="none" rtlCol="0">
            <a:spAutoFit/>
          </a:bodyPr>
          <a:lstStyle/>
          <a:p>
            <a:r>
              <a:rPr lang="fr-BE" dirty="0" smtClean="0"/>
              <a:t>Réponses</a:t>
            </a:r>
            <a:endParaRPr lang="fr-BE" dirty="0"/>
          </a:p>
        </p:txBody>
      </p:sp>
      <p:sp>
        <p:nvSpPr>
          <p:cNvPr id="34" name="ZoneTexte 33"/>
          <p:cNvSpPr txBox="1"/>
          <p:nvPr/>
        </p:nvSpPr>
        <p:spPr>
          <a:xfrm>
            <a:off x="3347864" y="4979992"/>
            <a:ext cx="1726755" cy="369332"/>
          </a:xfrm>
          <a:prstGeom prst="rect">
            <a:avLst/>
          </a:prstGeom>
          <a:noFill/>
        </p:spPr>
        <p:txBody>
          <a:bodyPr wrap="none" rtlCol="0">
            <a:spAutoFit/>
          </a:bodyPr>
          <a:lstStyle/>
          <a:p>
            <a:r>
              <a:rPr lang="fr-BE" dirty="0" smtClean="0"/>
              <a:t>Canal de données</a:t>
            </a:r>
            <a:endParaRPr lang="fr-BE" dirty="0"/>
          </a:p>
        </p:txBody>
      </p:sp>
      <p:cxnSp>
        <p:nvCxnSpPr>
          <p:cNvPr id="36" name="Connecteur droit avec flèche 35"/>
          <p:cNvCxnSpPr/>
          <p:nvPr/>
        </p:nvCxnSpPr>
        <p:spPr>
          <a:xfrm>
            <a:off x="6260259" y="4979992"/>
            <a:ext cx="688005"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0" name="Connecteur droit avec flèche 39"/>
          <p:cNvCxnSpPr>
            <a:endCxn id="18" idx="4"/>
          </p:cNvCxnSpPr>
          <p:nvPr/>
        </p:nvCxnSpPr>
        <p:spPr>
          <a:xfrm flipH="1">
            <a:off x="1423640" y="5013176"/>
            <a:ext cx="700088"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41" name="ZoneTexte 40"/>
          <p:cNvSpPr txBox="1"/>
          <p:nvPr/>
        </p:nvSpPr>
        <p:spPr>
          <a:xfrm>
            <a:off x="2699792" y="1383159"/>
            <a:ext cx="2563522" cy="461665"/>
          </a:xfrm>
          <a:prstGeom prst="rect">
            <a:avLst/>
          </a:prstGeom>
          <a:noFill/>
        </p:spPr>
        <p:txBody>
          <a:bodyPr wrap="none" rtlCol="0">
            <a:spAutoFit/>
          </a:bodyPr>
          <a:lstStyle/>
          <a:p>
            <a:r>
              <a:rPr lang="fr-BE" sz="2400" dirty="0" smtClean="0"/>
              <a:t>Schéma de principe :</a:t>
            </a:r>
            <a:endParaRPr lang="fr-BE" sz="2400" dirty="0"/>
          </a:p>
        </p:txBody>
      </p:sp>
    </p:spTree>
    <p:extLst>
      <p:ext uri="{BB962C8B-B14F-4D97-AF65-F5344CB8AC3E}">
        <p14:creationId xmlns:p14="http://schemas.microsoft.com/office/powerpoint/2010/main" val="345167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Modèle FTP</a:t>
            </a:r>
          </a:p>
        </p:txBody>
      </p:sp>
      <p:sp>
        <p:nvSpPr>
          <p:cNvPr id="3" name="Espace réservé du contenu 2"/>
          <p:cNvSpPr>
            <a:spLocks noGrp="1"/>
          </p:cNvSpPr>
          <p:nvPr>
            <p:ph idx="1"/>
          </p:nvPr>
        </p:nvSpPr>
        <p:spPr/>
        <p:txBody>
          <a:bodyPr>
            <a:normAutofit/>
          </a:bodyPr>
          <a:lstStyle/>
          <a:p>
            <a:pPr marL="400050"/>
            <a:r>
              <a:rPr lang="fr-BE" dirty="0" smtClean="0"/>
              <a:t>Deux processus :</a:t>
            </a:r>
          </a:p>
          <a:p>
            <a:pPr lvl="1"/>
            <a:r>
              <a:rPr lang="fr-BE" dirty="0" smtClean="0"/>
              <a:t>le </a:t>
            </a:r>
            <a:r>
              <a:rPr lang="fr-BE" dirty="0"/>
              <a:t>DTP (Data Transfer </a:t>
            </a:r>
            <a:r>
              <a:rPr lang="fr-BE" dirty="0" err="1"/>
              <a:t>Process</a:t>
            </a:r>
            <a:r>
              <a:rPr lang="fr-BE" dirty="0"/>
              <a:t>) est le processus chargé d'établir la connexion et de gérer le canal de données. Le DTP côté serveur est appelé SERVER-DTP, le DTP côté client est appelé </a:t>
            </a:r>
            <a:r>
              <a:rPr lang="fr-BE" dirty="0" smtClean="0"/>
              <a:t>USER-DTP</a:t>
            </a:r>
          </a:p>
          <a:p>
            <a:pPr lvl="1"/>
            <a:r>
              <a:rPr lang="fr-BE" dirty="0" smtClean="0"/>
              <a:t>Le </a:t>
            </a:r>
            <a:r>
              <a:rPr lang="fr-BE" dirty="0"/>
              <a:t>PI (Protocol </a:t>
            </a:r>
            <a:r>
              <a:rPr lang="fr-BE" dirty="0" err="1"/>
              <a:t>Interpreter</a:t>
            </a:r>
            <a:r>
              <a:rPr lang="fr-BE" dirty="0"/>
              <a:t>) est l'interpréteur de protocole permettant de commander le DTP à l'aide des commandes reçues sur le canal de contrôle. Il est </a:t>
            </a:r>
            <a:r>
              <a:rPr lang="fr-BE" dirty="0" smtClean="0"/>
              <a:t>différent sur </a:t>
            </a:r>
            <a:r>
              <a:rPr lang="fr-BE" dirty="0"/>
              <a:t>le client et sur le serveur : </a:t>
            </a:r>
            <a:endParaRPr lang="fr-BE" dirty="0" smtClean="0"/>
          </a:p>
          <a:p>
            <a:pPr lvl="2"/>
            <a:r>
              <a:rPr lang="fr-BE" dirty="0"/>
              <a:t>Le SERVER-PI est chargé d'écouter les commandes provenant d'un USER-PI sur le canal de contrôle sur un port donné, d'établir la connexion pour le canal de contrôle, de recevoir sur celui-ci les commandes FTP de l'USER-PI, d'y répondre et de piloter le SERVER-DTP </a:t>
            </a:r>
            <a:endParaRPr lang="fr-BE" dirty="0" smtClean="0"/>
          </a:p>
          <a:p>
            <a:pPr lvl="2"/>
            <a:r>
              <a:rPr lang="fr-BE" dirty="0"/>
              <a:t>Le USER-PI est chargé d'établir la connexion avec le serveur FTP, d'envoyer les commandes FTP, de recevoir les réponses du SERVER-PI et de contrôler le USER-DTP si besoin</a:t>
            </a:r>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11</a:t>
            </a:fld>
            <a:endParaRPr lang="fr-BE"/>
          </a:p>
        </p:txBody>
      </p:sp>
    </p:spTree>
    <p:extLst>
      <p:ext uri="{BB962C8B-B14F-4D97-AF65-F5344CB8AC3E}">
        <p14:creationId xmlns:p14="http://schemas.microsoft.com/office/powerpoint/2010/main" val="28477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Modèle FTP</a:t>
            </a:r>
          </a:p>
        </p:txBody>
      </p:sp>
      <p:sp>
        <p:nvSpPr>
          <p:cNvPr id="3" name="Espace réservé du contenu 2"/>
          <p:cNvSpPr>
            <a:spLocks noGrp="1"/>
          </p:cNvSpPr>
          <p:nvPr>
            <p:ph idx="1"/>
          </p:nvPr>
        </p:nvSpPr>
        <p:spPr/>
        <p:txBody>
          <a:bodyPr>
            <a:normAutofit/>
          </a:bodyPr>
          <a:lstStyle/>
          <a:p>
            <a:pPr lvl="1"/>
            <a:r>
              <a:rPr lang="fr-BE" dirty="0"/>
              <a:t>Lors de la connexion d'un client FTP à un serveur FTP, le USER-PI initie la connexion au serveur selon le protocole Telnet. Le client envoie des commandes FTP au serveur, ce dernier les interprète, pilote son DTP, puis renvoie une réponse standard. Lorsque la connexion est établie, le serveur-PI donne le port sur lequel les données seront envoyées au Client DTP. Le client DTP écoute alors sur le port spécifié les données en provenance du serveur</a:t>
            </a:r>
            <a:r>
              <a:rPr lang="fr-BE" dirty="0" smtClean="0"/>
              <a:t>.</a:t>
            </a:r>
          </a:p>
          <a:p>
            <a:pPr lvl="1"/>
            <a:endParaRPr lang="fr-BE" dirty="0"/>
          </a:p>
          <a:p>
            <a:pPr marL="457200" lvl="1" indent="0">
              <a:buNone/>
            </a:pPr>
            <a:endParaRPr lang="fr-BE" dirty="0"/>
          </a:p>
          <a:p>
            <a:pPr lvl="1"/>
            <a:r>
              <a:rPr lang="fr-BE" dirty="0"/>
              <a:t>Il est important de remarquer que, les ports de contrôle et de données étant des canaux séparés, il est possible d'envoyer les commandes à partir d'une machine et de recevoir les données sur une autre. Ainsi, il est par exemple possible de transférer des données entre deux serveurs FTP en passant par un </a:t>
            </a:r>
            <a:r>
              <a:rPr lang="fr-BE" dirty="0" smtClean="0"/>
              <a:t>client pour </a:t>
            </a:r>
            <a:r>
              <a:rPr lang="fr-BE" dirty="0"/>
              <a:t>envoyer les instructions de </a:t>
            </a:r>
            <a:r>
              <a:rPr lang="fr-BE" dirty="0" smtClean="0"/>
              <a:t>contrôle.</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12</a:t>
            </a:fld>
            <a:endParaRPr lang="fr-BE"/>
          </a:p>
        </p:txBody>
      </p:sp>
    </p:spTree>
    <p:extLst>
      <p:ext uri="{BB962C8B-B14F-4D97-AF65-F5344CB8AC3E}">
        <p14:creationId xmlns:p14="http://schemas.microsoft.com/office/powerpoint/2010/main" val="35780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3995936" y="1703615"/>
            <a:ext cx="1040187" cy="1800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 name="Titre 1"/>
          <p:cNvSpPr>
            <a:spLocks noGrp="1"/>
          </p:cNvSpPr>
          <p:nvPr>
            <p:ph type="title"/>
          </p:nvPr>
        </p:nvSpPr>
        <p:spPr/>
        <p:txBody>
          <a:bodyPr/>
          <a:lstStyle/>
          <a:p>
            <a:r>
              <a:rPr lang="fr-BE" dirty="0" smtClean="0"/>
              <a:t>Modèle FTP</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13</a:t>
            </a:fld>
            <a:endParaRPr lang="fr-BE"/>
          </a:p>
        </p:txBody>
      </p:sp>
      <p:sp>
        <p:nvSpPr>
          <p:cNvPr id="9" name="Rectangle 8"/>
          <p:cNvSpPr/>
          <p:nvPr/>
        </p:nvSpPr>
        <p:spPr>
          <a:xfrm>
            <a:off x="2540763" y="4149080"/>
            <a:ext cx="1040187" cy="1800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2613576" y="3656211"/>
            <a:ext cx="891591" cy="369332"/>
          </a:xfrm>
          <a:prstGeom prst="rect">
            <a:avLst/>
          </a:prstGeom>
          <a:noFill/>
        </p:spPr>
        <p:txBody>
          <a:bodyPr wrap="none" rtlCol="0">
            <a:spAutoFit/>
          </a:bodyPr>
          <a:lstStyle/>
          <a:p>
            <a:r>
              <a:rPr lang="fr-BE" b="1" dirty="0" smtClean="0"/>
              <a:t>Serveur</a:t>
            </a:r>
            <a:endParaRPr lang="fr-BE" b="1" dirty="0"/>
          </a:p>
        </p:txBody>
      </p:sp>
      <p:sp>
        <p:nvSpPr>
          <p:cNvPr id="11" name="Rectangle 10"/>
          <p:cNvSpPr/>
          <p:nvPr/>
        </p:nvSpPr>
        <p:spPr>
          <a:xfrm>
            <a:off x="5632128" y="4149080"/>
            <a:ext cx="1040187" cy="17930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2" name="ZoneTexte 11"/>
          <p:cNvSpPr txBox="1"/>
          <p:nvPr/>
        </p:nvSpPr>
        <p:spPr>
          <a:xfrm>
            <a:off x="4139952" y="1279409"/>
            <a:ext cx="710451" cy="369332"/>
          </a:xfrm>
          <a:prstGeom prst="rect">
            <a:avLst/>
          </a:prstGeom>
          <a:noFill/>
        </p:spPr>
        <p:txBody>
          <a:bodyPr wrap="none" rtlCol="0">
            <a:spAutoFit/>
          </a:bodyPr>
          <a:lstStyle/>
          <a:p>
            <a:r>
              <a:rPr lang="fr-BE" b="1" dirty="0" smtClean="0"/>
              <a:t>Client</a:t>
            </a:r>
            <a:endParaRPr lang="fr-BE" b="1" dirty="0"/>
          </a:p>
        </p:txBody>
      </p:sp>
      <p:sp>
        <p:nvSpPr>
          <p:cNvPr id="13" name="Rectangle à coins arrondis 12"/>
          <p:cNvSpPr/>
          <p:nvPr/>
        </p:nvSpPr>
        <p:spPr>
          <a:xfrm>
            <a:off x="2607792" y="4365104"/>
            <a:ext cx="864096" cy="64807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BE" dirty="0" smtClean="0"/>
              <a:t>Server</a:t>
            </a:r>
          </a:p>
          <a:p>
            <a:pPr algn="ctr"/>
            <a:r>
              <a:rPr lang="fr-BE" dirty="0" smtClean="0"/>
              <a:t>PI</a:t>
            </a:r>
            <a:endParaRPr lang="fr-BE" dirty="0"/>
          </a:p>
        </p:txBody>
      </p:sp>
      <p:sp>
        <p:nvSpPr>
          <p:cNvPr id="14" name="Rectangle à coins arrondis 13"/>
          <p:cNvSpPr/>
          <p:nvPr/>
        </p:nvSpPr>
        <p:spPr>
          <a:xfrm>
            <a:off x="2631713" y="5157192"/>
            <a:ext cx="864096" cy="64807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BE" dirty="0" smtClean="0"/>
              <a:t>Server</a:t>
            </a:r>
          </a:p>
          <a:p>
            <a:pPr algn="ctr"/>
            <a:r>
              <a:rPr lang="fr-BE" dirty="0" smtClean="0"/>
              <a:t>DTP</a:t>
            </a:r>
            <a:endParaRPr lang="fr-BE" dirty="0"/>
          </a:p>
        </p:txBody>
      </p:sp>
      <p:sp>
        <p:nvSpPr>
          <p:cNvPr id="15" name="Rectangle à coins arrondis 14"/>
          <p:cNvSpPr/>
          <p:nvPr/>
        </p:nvSpPr>
        <p:spPr>
          <a:xfrm>
            <a:off x="4067944" y="1875414"/>
            <a:ext cx="864096" cy="64807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BE" dirty="0" smtClean="0"/>
              <a:t>GUI</a:t>
            </a:r>
            <a:endParaRPr lang="fr-BE" dirty="0"/>
          </a:p>
        </p:txBody>
      </p:sp>
      <p:sp>
        <p:nvSpPr>
          <p:cNvPr id="16" name="Rectangle à coins arrondis 15"/>
          <p:cNvSpPr/>
          <p:nvPr/>
        </p:nvSpPr>
        <p:spPr>
          <a:xfrm>
            <a:off x="4067944" y="2671077"/>
            <a:ext cx="864096" cy="64807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BE" dirty="0" smtClean="0"/>
              <a:t>User</a:t>
            </a:r>
          </a:p>
          <a:p>
            <a:pPr algn="ctr"/>
            <a:r>
              <a:rPr lang="fr-BE" dirty="0" smtClean="0"/>
              <a:t>PI</a:t>
            </a:r>
            <a:endParaRPr lang="fr-BE" dirty="0"/>
          </a:p>
        </p:txBody>
      </p:sp>
      <p:sp>
        <p:nvSpPr>
          <p:cNvPr id="17" name="Rectangle à coins arrondis 16"/>
          <p:cNvSpPr/>
          <p:nvPr/>
        </p:nvSpPr>
        <p:spPr>
          <a:xfrm>
            <a:off x="5704136" y="5157192"/>
            <a:ext cx="864096" cy="64807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BE" dirty="0" smtClean="0"/>
              <a:t>Server</a:t>
            </a:r>
          </a:p>
          <a:p>
            <a:pPr algn="ctr"/>
            <a:r>
              <a:rPr lang="fr-BE" dirty="0" smtClean="0"/>
              <a:t>DTP</a:t>
            </a:r>
            <a:endParaRPr lang="fr-BE" dirty="0"/>
          </a:p>
        </p:txBody>
      </p:sp>
      <p:sp>
        <p:nvSpPr>
          <p:cNvPr id="18" name="Cylindre 17"/>
          <p:cNvSpPr/>
          <p:nvPr/>
        </p:nvSpPr>
        <p:spPr>
          <a:xfrm>
            <a:off x="899592" y="5006017"/>
            <a:ext cx="936104" cy="86409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File</a:t>
            </a:r>
          </a:p>
          <a:p>
            <a:pPr algn="ctr"/>
            <a:r>
              <a:rPr lang="fr-BE" dirty="0" smtClean="0"/>
              <a:t>System</a:t>
            </a:r>
            <a:endParaRPr lang="fr-BE" dirty="0"/>
          </a:p>
        </p:txBody>
      </p:sp>
      <p:sp>
        <p:nvSpPr>
          <p:cNvPr id="19" name="Cylindre 18"/>
          <p:cNvSpPr/>
          <p:nvPr/>
        </p:nvSpPr>
        <p:spPr>
          <a:xfrm>
            <a:off x="7360320" y="5006017"/>
            <a:ext cx="936104" cy="86409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File</a:t>
            </a:r>
          </a:p>
          <a:p>
            <a:pPr algn="ctr"/>
            <a:r>
              <a:rPr lang="fr-BE" dirty="0" smtClean="0"/>
              <a:t>System</a:t>
            </a:r>
            <a:endParaRPr lang="fr-BE" dirty="0"/>
          </a:p>
        </p:txBody>
      </p:sp>
      <p:cxnSp>
        <p:nvCxnSpPr>
          <p:cNvPr id="26" name="Connecteur droit avec flèche 25"/>
          <p:cNvCxnSpPr/>
          <p:nvPr/>
        </p:nvCxnSpPr>
        <p:spPr>
          <a:xfrm>
            <a:off x="3602666" y="5589240"/>
            <a:ext cx="1977446"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7" name="ZoneTexte 26"/>
          <p:cNvSpPr txBox="1"/>
          <p:nvPr/>
        </p:nvSpPr>
        <p:spPr>
          <a:xfrm>
            <a:off x="3796100" y="4253668"/>
            <a:ext cx="1672253" cy="369332"/>
          </a:xfrm>
          <a:prstGeom prst="rect">
            <a:avLst/>
          </a:prstGeom>
          <a:noFill/>
        </p:spPr>
        <p:txBody>
          <a:bodyPr wrap="none" rtlCol="0">
            <a:spAutoFit/>
          </a:bodyPr>
          <a:lstStyle/>
          <a:p>
            <a:r>
              <a:rPr lang="fr-BE" dirty="0" smtClean="0"/>
              <a:t>Canal de contrôle</a:t>
            </a:r>
            <a:endParaRPr lang="fr-BE" dirty="0"/>
          </a:p>
        </p:txBody>
      </p:sp>
      <p:sp>
        <p:nvSpPr>
          <p:cNvPr id="34" name="ZoneTexte 33"/>
          <p:cNvSpPr txBox="1"/>
          <p:nvPr/>
        </p:nvSpPr>
        <p:spPr>
          <a:xfrm>
            <a:off x="3759920" y="5723964"/>
            <a:ext cx="1726755" cy="369332"/>
          </a:xfrm>
          <a:prstGeom prst="rect">
            <a:avLst/>
          </a:prstGeom>
          <a:noFill/>
        </p:spPr>
        <p:txBody>
          <a:bodyPr wrap="none" rtlCol="0">
            <a:spAutoFit/>
          </a:bodyPr>
          <a:lstStyle/>
          <a:p>
            <a:r>
              <a:rPr lang="fr-BE" dirty="0" smtClean="0"/>
              <a:t>Canal de données</a:t>
            </a:r>
            <a:endParaRPr lang="fr-BE" dirty="0"/>
          </a:p>
        </p:txBody>
      </p:sp>
      <p:cxnSp>
        <p:nvCxnSpPr>
          <p:cNvPr id="36" name="Connecteur droit avec flèche 35"/>
          <p:cNvCxnSpPr/>
          <p:nvPr/>
        </p:nvCxnSpPr>
        <p:spPr>
          <a:xfrm>
            <a:off x="6672315" y="5404881"/>
            <a:ext cx="688005"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0" name="Connecteur droit avec flèche 39"/>
          <p:cNvCxnSpPr>
            <a:endCxn id="18" idx="4"/>
          </p:cNvCxnSpPr>
          <p:nvPr/>
        </p:nvCxnSpPr>
        <p:spPr>
          <a:xfrm flipH="1">
            <a:off x="1835696" y="5438065"/>
            <a:ext cx="700088"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8" name="ZoneTexte 27"/>
          <p:cNvSpPr txBox="1"/>
          <p:nvPr/>
        </p:nvSpPr>
        <p:spPr>
          <a:xfrm>
            <a:off x="5690388" y="3721037"/>
            <a:ext cx="891591" cy="369332"/>
          </a:xfrm>
          <a:prstGeom prst="rect">
            <a:avLst/>
          </a:prstGeom>
          <a:noFill/>
        </p:spPr>
        <p:txBody>
          <a:bodyPr wrap="none" rtlCol="0">
            <a:spAutoFit/>
          </a:bodyPr>
          <a:lstStyle/>
          <a:p>
            <a:r>
              <a:rPr lang="fr-BE" b="1" dirty="0" smtClean="0"/>
              <a:t>Serveur</a:t>
            </a:r>
            <a:endParaRPr lang="fr-BE" b="1" dirty="0"/>
          </a:p>
        </p:txBody>
      </p:sp>
      <p:sp>
        <p:nvSpPr>
          <p:cNvPr id="31" name="Rectangle à coins arrondis 30"/>
          <p:cNvSpPr/>
          <p:nvPr/>
        </p:nvSpPr>
        <p:spPr>
          <a:xfrm>
            <a:off x="5704136" y="4363183"/>
            <a:ext cx="864096" cy="64807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BE" dirty="0" smtClean="0"/>
              <a:t>Server</a:t>
            </a:r>
          </a:p>
          <a:p>
            <a:pPr algn="ctr"/>
            <a:r>
              <a:rPr lang="fr-BE" dirty="0" smtClean="0"/>
              <a:t>PI</a:t>
            </a:r>
            <a:endParaRPr lang="fr-BE" dirty="0"/>
          </a:p>
        </p:txBody>
      </p:sp>
      <p:cxnSp>
        <p:nvCxnSpPr>
          <p:cNvPr id="37" name="Connecteur droit avec flèche 36"/>
          <p:cNvCxnSpPr/>
          <p:nvPr/>
        </p:nvCxnSpPr>
        <p:spPr>
          <a:xfrm flipV="1">
            <a:off x="3615807" y="3503815"/>
            <a:ext cx="812177" cy="110509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8" name="Connecteur droit avec flèche 37"/>
          <p:cNvCxnSpPr/>
          <p:nvPr/>
        </p:nvCxnSpPr>
        <p:spPr>
          <a:xfrm>
            <a:off x="4734292" y="3503814"/>
            <a:ext cx="865761" cy="107567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2081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Modèle FTP</a:t>
            </a:r>
          </a:p>
        </p:txBody>
      </p:sp>
      <p:sp>
        <p:nvSpPr>
          <p:cNvPr id="3" name="Espace réservé du contenu 2"/>
          <p:cNvSpPr>
            <a:spLocks noGrp="1"/>
          </p:cNvSpPr>
          <p:nvPr>
            <p:ph idx="1"/>
          </p:nvPr>
        </p:nvSpPr>
        <p:spPr/>
        <p:txBody>
          <a:bodyPr/>
          <a:lstStyle/>
          <a:p>
            <a:r>
              <a:rPr lang="fr-BE" dirty="0" smtClean="0"/>
              <a:t>Remarque :</a:t>
            </a:r>
          </a:p>
          <a:p>
            <a:pPr lvl="1"/>
            <a:r>
              <a:rPr lang="fr-BE" dirty="0"/>
              <a:t>Dans cette configuration, le protocole impose que les canaux de contrôle restent ouverts pendant tout le transfert de données. Ainsi un serveur peut arrêter une transmission si le canal de contrôle est coupé lors de la transmission.</a:t>
            </a:r>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14</a:t>
            </a:fld>
            <a:endParaRPr lang="fr-BE"/>
          </a:p>
        </p:txBody>
      </p:sp>
    </p:spTree>
    <p:extLst>
      <p:ext uri="{BB962C8B-B14F-4D97-AF65-F5344CB8AC3E}">
        <p14:creationId xmlns:p14="http://schemas.microsoft.com/office/powerpoint/2010/main" val="3022052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commandes FTP</a:t>
            </a:r>
            <a:endParaRPr lang="fr-BE" dirty="0"/>
          </a:p>
        </p:txBody>
      </p:sp>
      <p:sp>
        <p:nvSpPr>
          <p:cNvPr id="3" name="Espace réservé du texte 2"/>
          <p:cNvSpPr>
            <a:spLocks noGrp="1"/>
          </p:cNvSpPr>
          <p:nvPr>
            <p:ph type="body" idx="1"/>
          </p:nvPr>
        </p:nvSpPr>
        <p:spPr/>
        <p:txBody>
          <a:bodyPr/>
          <a:lstStyle/>
          <a:p>
            <a:endParaRPr lang="fr-BE"/>
          </a:p>
        </p:txBody>
      </p:sp>
      <p:sp>
        <p:nvSpPr>
          <p:cNvPr id="4" name="Espace réservé de la date 3"/>
          <p:cNvSpPr>
            <a:spLocks noGrp="1"/>
          </p:cNvSpPr>
          <p:nvPr>
            <p:ph type="dt" sz="half" idx="10"/>
          </p:nvPr>
        </p:nvSpPr>
        <p:spPr/>
        <p:txBody>
          <a:bodyPr/>
          <a:lstStyle/>
          <a:p>
            <a:fld id="{247BEEBC-1960-4B40-834F-586131B91DB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15</a:t>
            </a:fld>
            <a:endParaRPr lang="fr-BE"/>
          </a:p>
        </p:txBody>
      </p:sp>
    </p:spTree>
    <p:extLst>
      <p:ext uri="{BB962C8B-B14F-4D97-AF65-F5344CB8AC3E}">
        <p14:creationId xmlns:p14="http://schemas.microsoft.com/office/powerpoint/2010/main" val="271238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commandes</a:t>
            </a:r>
            <a:endParaRPr lang="fr-BE" dirty="0"/>
          </a:p>
        </p:txBody>
      </p:sp>
      <p:sp>
        <p:nvSpPr>
          <p:cNvPr id="3" name="Espace réservé du contenu 2"/>
          <p:cNvSpPr>
            <a:spLocks noGrp="1"/>
          </p:cNvSpPr>
          <p:nvPr>
            <p:ph idx="1"/>
          </p:nvPr>
        </p:nvSpPr>
        <p:spPr/>
        <p:txBody>
          <a:bodyPr/>
          <a:lstStyle/>
          <a:p>
            <a:r>
              <a:rPr lang="fr-BE" dirty="0"/>
              <a:t>Toutes les communications effectuées sur le canal de contrôle suivent les recommandations du protocole Telnet. Ainsi les commandes FTP sont des chaînes de caractères Telnet (en code NVT-ASCII) terminées par le code de fin de ligne Telnet (c'est-à-dire la séquence &lt;CR&gt;+&lt;LF&gt;, </a:t>
            </a:r>
            <a:r>
              <a:rPr lang="fr-BE" dirty="0" err="1"/>
              <a:t>Carriage</a:t>
            </a:r>
            <a:r>
              <a:rPr lang="fr-BE" dirty="0"/>
              <a:t> Return (retour chariot) suivi du caractère Line </a:t>
            </a:r>
            <a:r>
              <a:rPr lang="fr-BE" dirty="0" err="1"/>
              <a:t>Feed</a:t>
            </a:r>
            <a:r>
              <a:rPr lang="fr-BE" dirty="0"/>
              <a:t>, notée &lt;CRLF</a:t>
            </a:r>
            <a:r>
              <a:rPr lang="fr-BE" dirty="0" smtClean="0"/>
              <a:t>&gt;).</a:t>
            </a:r>
          </a:p>
          <a:p>
            <a:endParaRPr lang="fr-BE" dirty="0"/>
          </a:p>
          <a:p>
            <a:pPr marL="0" indent="0">
              <a:buNone/>
            </a:pPr>
            <a:endParaRPr lang="fr-BE" dirty="0"/>
          </a:p>
          <a:p>
            <a:r>
              <a:rPr lang="fr-BE" dirty="0"/>
              <a:t>Si la commande FTP admet un paramètre, celui-ci est séparé de la commande par un espace (&lt;SP&gt;). </a:t>
            </a:r>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16</a:t>
            </a:fld>
            <a:endParaRPr lang="fr-BE"/>
          </a:p>
        </p:txBody>
      </p:sp>
    </p:spTree>
    <p:extLst>
      <p:ext uri="{BB962C8B-B14F-4D97-AF65-F5344CB8AC3E}">
        <p14:creationId xmlns:p14="http://schemas.microsoft.com/office/powerpoint/2010/main" val="437415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commandes</a:t>
            </a:r>
            <a:endParaRPr lang="fr-BE" dirty="0"/>
          </a:p>
        </p:txBody>
      </p:sp>
      <p:sp>
        <p:nvSpPr>
          <p:cNvPr id="3" name="Espace réservé du contenu 2"/>
          <p:cNvSpPr>
            <a:spLocks noGrp="1"/>
          </p:cNvSpPr>
          <p:nvPr>
            <p:ph idx="1"/>
          </p:nvPr>
        </p:nvSpPr>
        <p:spPr/>
        <p:txBody>
          <a:bodyPr/>
          <a:lstStyle/>
          <a:p>
            <a:r>
              <a:rPr lang="fr-BE" dirty="0" smtClean="0"/>
              <a:t>Les commandes permettent de définir :</a:t>
            </a:r>
          </a:p>
          <a:p>
            <a:pPr lvl="1"/>
            <a:r>
              <a:rPr lang="fr-BE" dirty="0" smtClean="0"/>
              <a:t>Le port utilisé;</a:t>
            </a:r>
          </a:p>
          <a:p>
            <a:pPr lvl="1"/>
            <a:r>
              <a:rPr lang="fr-BE" dirty="0" smtClean="0"/>
              <a:t>Le mode de transfert des données;</a:t>
            </a:r>
          </a:p>
          <a:p>
            <a:pPr lvl="1"/>
            <a:r>
              <a:rPr lang="fr-BE" dirty="0" smtClean="0"/>
              <a:t>La structure des données;</a:t>
            </a:r>
          </a:p>
          <a:p>
            <a:pPr lvl="1"/>
            <a:r>
              <a:rPr lang="fr-BE" dirty="0" smtClean="0"/>
              <a:t>La nature de l’action à effectuer.</a:t>
            </a:r>
          </a:p>
          <a:p>
            <a:pPr marL="457200" lvl="1" indent="0">
              <a:buNone/>
            </a:pPr>
            <a:endParaRPr lang="fr-BE" dirty="0" smtClean="0"/>
          </a:p>
          <a:p>
            <a:r>
              <a:rPr lang="fr-BE" dirty="0" smtClean="0"/>
              <a:t>On distingue trois types de commandes :</a:t>
            </a:r>
          </a:p>
          <a:p>
            <a:pPr lvl="1"/>
            <a:r>
              <a:rPr lang="fr-BE" dirty="0"/>
              <a:t>L</a:t>
            </a:r>
            <a:r>
              <a:rPr lang="fr-BE" dirty="0" smtClean="0"/>
              <a:t>es commandes de contrôle d’accès;</a:t>
            </a:r>
          </a:p>
          <a:p>
            <a:pPr lvl="1"/>
            <a:r>
              <a:rPr lang="fr-BE" dirty="0" smtClean="0"/>
              <a:t>Les commandes de paramétrage de transfert;</a:t>
            </a:r>
          </a:p>
          <a:p>
            <a:pPr lvl="1"/>
            <a:r>
              <a:rPr lang="fr-BE" dirty="0" smtClean="0"/>
              <a:t>Les commandes de services FTP.</a:t>
            </a:r>
          </a:p>
          <a:p>
            <a:endParaRPr lang="fr-BE" dirty="0" smtClean="0"/>
          </a:p>
          <a:p>
            <a:pPr marL="57150" indent="0">
              <a:buNone/>
            </a:pP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17</a:t>
            </a:fld>
            <a:endParaRPr lang="fr-BE"/>
          </a:p>
        </p:txBody>
      </p:sp>
    </p:spTree>
    <p:extLst>
      <p:ext uri="{BB962C8B-B14F-4D97-AF65-F5344CB8AC3E}">
        <p14:creationId xmlns:p14="http://schemas.microsoft.com/office/powerpoint/2010/main" val="3777193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commandes</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18</a:t>
            </a:fld>
            <a:endParaRPr lang="fr-BE"/>
          </a:p>
        </p:txBody>
      </p:sp>
      <p:sp>
        <p:nvSpPr>
          <p:cNvPr id="8" name="Espace réservé du contenu 7"/>
          <p:cNvSpPr>
            <a:spLocks noGrp="1"/>
          </p:cNvSpPr>
          <p:nvPr>
            <p:ph idx="1"/>
          </p:nvPr>
        </p:nvSpPr>
        <p:spPr/>
        <p:txBody>
          <a:bodyPr/>
          <a:lstStyle/>
          <a:p>
            <a:r>
              <a:rPr lang="fr-BE" dirty="0"/>
              <a:t>Commande de contrôle </a:t>
            </a:r>
            <a:r>
              <a:rPr lang="fr-BE" dirty="0" smtClean="0"/>
              <a:t>d'accès :</a:t>
            </a:r>
          </a:p>
          <a:p>
            <a:pPr lvl="1"/>
            <a:r>
              <a:rPr lang="fr-BE" dirty="0"/>
              <a:t>USER : Chaîne de caractères permettant d'identifier l'utilisateur. L'identification de l'utilisateur est nécessaire pour établir une communication sur le canal de </a:t>
            </a:r>
            <a:r>
              <a:rPr lang="fr-BE" dirty="0" smtClean="0"/>
              <a:t>données.</a:t>
            </a:r>
          </a:p>
          <a:p>
            <a:pPr lvl="1"/>
            <a:r>
              <a:rPr lang="fr-BE" dirty="0"/>
              <a:t>PASS : Chaîne de caractères spécifiant le mot de passe de l'utilisateur. Cette commande doit être immédiatement précédée de la commande </a:t>
            </a:r>
            <a:r>
              <a:rPr lang="fr-BE" i="1" dirty="0"/>
              <a:t>USER</a:t>
            </a:r>
            <a:r>
              <a:rPr lang="fr-BE" dirty="0"/>
              <a:t>. Il revient au client de masquer l'affichage de cette commande pour des raisons de </a:t>
            </a:r>
            <a:r>
              <a:rPr lang="fr-BE" dirty="0" smtClean="0"/>
              <a:t>sécurité.</a:t>
            </a:r>
          </a:p>
          <a:p>
            <a:pPr lvl="1"/>
            <a:r>
              <a:rPr lang="fr-BE" dirty="0"/>
              <a:t>ACCT : Chaîne de caractères représentant le compte (</a:t>
            </a:r>
            <a:r>
              <a:rPr lang="fr-BE" dirty="0" err="1"/>
              <a:t>account</a:t>
            </a:r>
            <a:r>
              <a:rPr lang="fr-BE" dirty="0"/>
              <a:t>) de l'utilisateur. Cette commande n'est généralement pas nécessaire. Lors de la réponse à l'acceptation du mot de passe, si la réponse est 230 cette phase n'est pas nécessaire, si la réponse est 332, elle </a:t>
            </a:r>
            <a:r>
              <a:rPr lang="fr-BE" dirty="0" smtClean="0"/>
              <a:t>l'est.</a:t>
            </a:r>
          </a:p>
          <a:p>
            <a:pPr lvl="1"/>
            <a:endParaRPr lang="fr-BE" dirty="0"/>
          </a:p>
          <a:p>
            <a:endParaRPr lang="fr-BE" dirty="0"/>
          </a:p>
        </p:txBody>
      </p:sp>
    </p:spTree>
    <p:extLst>
      <p:ext uri="{BB962C8B-B14F-4D97-AF65-F5344CB8AC3E}">
        <p14:creationId xmlns:p14="http://schemas.microsoft.com/office/powerpoint/2010/main" val="1553941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commandes</a:t>
            </a:r>
            <a:endParaRPr lang="fr-BE" dirty="0"/>
          </a:p>
        </p:txBody>
      </p:sp>
      <p:sp>
        <p:nvSpPr>
          <p:cNvPr id="3" name="Espace réservé du contenu 2"/>
          <p:cNvSpPr>
            <a:spLocks noGrp="1"/>
          </p:cNvSpPr>
          <p:nvPr>
            <p:ph idx="1"/>
          </p:nvPr>
        </p:nvSpPr>
        <p:spPr/>
        <p:txBody>
          <a:bodyPr>
            <a:normAutofit/>
          </a:bodyPr>
          <a:lstStyle/>
          <a:p>
            <a:pPr lvl="1"/>
            <a:r>
              <a:rPr lang="fr-BE" dirty="0" smtClean="0"/>
              <a:t>CWD : </a:t>
            </a:r>
            <a:r>
              <a:rPr lang="fr-BE" i="1" dirty="0"/>
              <a:t>Change </a:t>
            </a:r>
            <a:r>
              <a:rPr lang="fr-BE" i="1" dirty="0" err="1"/>
              <a:t>Working</a:t>
            </a:r>
            <a:r>
              <a:rPr lang="fr-BE" i="1" dirty="0"/>
              <a:t> Directory</a:t>
            </a:r>
            <a:r>
              <a:rPr lang="fr-BE" dirty="0"/>
              <a:t> : cette commande permet de changer le répertoire courant. Cette commande nécessite le chemin d'accès au répertoire à atteindre comme </a:t>
            </a:r>
            <a:r>
              <a:rPr lang="fr-BE" dirty="0" smtClean="0"/>
              <a:t>argument.</a:t>
            </a:r>
          </a:p>
          <a:p>
            <a:pPr lvl="1"/>
            <a:r>
              <a:rPr lang="fr-BE" dirty="0" smtClean="0"/>
              <a:t>CDUP : </a:t>
            </a:r>
            <a:r>
              <a:rPr lang="fr-BE" i="1" dirty="0"/>
              <a:t>Change to Parent Directory</a:t>
            </a:r>
            <a:r>
              <a:rPr lang="fr-BE" dirty="0"/>
              <a:t> : cette commande permet de remonter au répertoire parent. Elle a été introduite pour remédier aux problèmes de nommage de répertoire parent selon les système (généralement </a:t>
            </a:r>
            <a:r>
              <a:rPr lang="fr-BE" dirty="0" smtClean="0"/>
              <a:t>"</a:t>
            </a:r>
            <a:r>
              <a:rPr lang="fr-BE" i="1" dirty="0" smtClean="0"/>
              <a:t>..</a:t>
            </a:r>
            <a:r>
              <a:rPr lang="fr-BE" dirty="0" smtClean="0"/>
              <a:t>")</a:t>
            </a:r>
          </a:p>
          <a:p>
            <a:pPr lvl="1"/>
            <a:r>
              <a:rPr lang="fr-BE" dirty="0" smtClean="0"/>
              <a:t>SMNT </a:t>
            </a:r>
            <a:r>
              <a:rPr lang="fr-BE" dirty="0"/>
              <a:t>: Cette commande permet de monter un volume sous un système de fichier différent sans changer de contexte pour la session. Les paramètres de transfert sont de même inchangés. L'argument est un chemin d'accès valide du système local</a:t>
            </a:r>
            <a:r>
              <a:rPr lang="fr-BE" dirty="0" smtClean="0"/>
              <a:t>.</a:t>
            </a:r>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19</a:t>
            </a:fld>
            <a:endParaRPr lang="fr-BE"/>
          </a:p>
        </p:txBody>
      </p:sp>
    </p:spTree>
    <p:extLst>
      <p:ext uri="{BB962C8B-B14F-4D97-AF65-F5344CB8AC3E}">
        <p14:creationId xmlns:p14="http://schemas.microsoft.com/office/powerpoint/2010/main" val="404711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Introduction</a:t>
            </a:r>
            <a:endParaRPr lang="fr-BE" dirty="0"/>
          </a:p>
        </p:txBody>
      </p:sp>
      <p:sp>
        <p:nvSpPr>
          <p:cNvPr id="3" name="Espace réservé du texte 2"/>
          <p:cNvSpPr>
            <a:spLocks noGrp="1"/>
          </p:cNvSpPr>
          <p:nvPr>
            <p:ph type="body" idx="1"/>
          </p:nvPr>
        </p:nvSpPr>
        <p:spPr/>
        <p:txBody>
          <a:bodyPr/>
          <a:lstStyle/>
          <a:p>
            <a:endParaRPr lang="fr-BE" dirty="0"/>
          </a:p>
        </p:txBody>
      </p:sp>
      <p:sp>
        <p:nvSpPr>
          <p:cNvPr id="4" name="Espace réservé de la date 3"/>
          <p:cNvSpPr>
            <a:spLocks noGrp="1"/>
          </p:cNvSpPr>
          <p:nvPr>
            <p:ph type="dt" sz="half" idx="10"/>
          </p:nvPr>
        </p:nvSpPr>
        <p:spPr/>
        <p:txBody>
          <a:bodyPr/>
          <a:lstStyle/>
          <a:p>
            <a:fld id="{247BEEBC-1960-4B40-834F-586131B91DB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2</a:t>
            </a:fld>
            <a:endParaRPr lang="fr-BE"/>
          </a:p>
        </p:txBody>
      </p:sp>
    </p:spTree>
    <p:extLst>
      <p:ext uri="{BB962C8B-B14F-4D97-AF65-F5344CB8AC3E}">
        <p14:creationId xmlns:p14="http://schemas.microsoft.com/office/powerpoint/2010/main" val="3741121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commandes</a:t>
            </a:r>
            <a:endParaRPr lang="fr-BE" dirty="0"/>
          </a:p>
        </p:txBody>
      </p:sp>
      <p:sp>
        <p:nvSpPr>
          <p:cNvPr id="3" name="Espace réservé du contenu 2"/>
          <p:cNvSpPr>
            <a:spLocks noGrp="1"/>
          </p:cNvSpPr>
          <p:nvPr>
            <p:ph idx="1"/>
          </p:nvPr>
        </p:nvSpPr>
        <p:spPr/>
        <p:txBody>
          <a:bodyPr/>
          <a:lstStyle/>
          <a:p>
            <a:pPr lvl="1"/>
            <a:r>
              <a:rPr lang="fr-BE" dirty="0"/>
              <a:t>REIN : Cette commande tue une connexion USER, libérant toute les ressources d'entrées/sorties et les informations de session, sauf pour l'opération de transfert en cours qui est achevée normalement. Tous les paramètres sont rétablis dans leurs valeurs par défaut et le canal de contrôle est laissé ouvert. L'état obtenu est identique à l'état dans lequel serait un canal de contrôle juste après son établissement. Une commande USER est en général attendue.</a:t>
            </a:r>
          </a:p>
          <a:p>
            <a:pPr lvl="1"/>
            <a:r>
              <a:rPr lang="fr-BE" dirty="0" smtClean="0"/>
              <a:t>QUIT </a:t>
            </a:r>
            <a:r>
              <a:rPr lang="fr-BE" dirty="0"/>
              <a:t>: </a:t>
            </a:r>
            <a:r>
              <a:rPr lang="fr-BE" dirty="0" smtClean="0"/>
              <a:t>Commande </a:t>
            </a:r>
            <a:r>
              <a:rPr lang="fr-BE" dirty="0"/>
              <a:t>permettant de terminer la session en cours. Le serveur attend de finir le transfert en cours le cas échéant, puis de fournir une réponse avant de fermer la </a:t>
            </a:r>
            <a:r>
              <a:rPr lang="fr-BE" dirty="0" smtClean="0"/>
              <a:t>connexion.</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20</a:t>
            </a:fld>
            <a:endParaRPr lang="fr-BE"/>
          </a:p>
        </p:txBody>
      </p:sp>
    </p:spTree>
    <p:extLst>
      <p:ext uri="{BB962C8B-B14F-4D97-AF65-F5344CB8AC3E}">
        <p14:creationId xmlns:p14="http://schemas.microsoft.com/office/powerpoint/2010/main" val="2116623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commandes</a:t>
            </a:r>
            <a:endParaRPr lang="fr-BE" dirty="0"/>
          </a:p>
        </p:txBody>
      </p:sp>
      <p:sp>
        <p:nvSpPr>
          <p:cNvPr id="3" name="Espace réservé du contenu 2"/>
          <p:cNvSpPr>
            <a:spLocks noGrp="1"/>
          </p:cNvSpPr>
          <p:nvPr>
            <p:ph idx="1"/>
          </p:nvPr>
        </p:nvSpPr>
        <p:spPr/>
        <p:txBody>
          <a:bodyPr/>
          <a:lstStyle/>
          <a:p>
            <a:r>
              <a:rPr lang="fr-BE" dirty="0" smtClean="0"/>
              <a:t>Commande de paramètres de transfert :</a:t>
            </a:r>
          </a:p>
          <a:p>
            <a:pPr lvl="1"/>
            <a:r>
              <a:rPr lang="fr-BE" dirty="0"/>
              <a:t>PORT : Chaîne de caractères permettant de préciser le numéro de port à </a:t>
            </a:r>
            <a:r>
              <a:rPr lang="fr-BE" dirty="0" smtClean="0"/>
              <a:t>utiliser.</a:t>
            </a:r>
          </a:p>
          <a:p>
            <a:pPr lvl="1"/>
            <a:r>
              <a:rPr lang="fr-BE" dirty="0"/>
              <a:t>PASV : Commande permettant d'indiquer au serveur DTP de se mettre en attente une connexion sur un port spécifique choisi aléatoirement parmi les ports disponibles. La réponse à cette commande est l'adresse IP de la machine et le port</a:t>
            </a:r>
            <a:r>
              <a:rPr lang="fr-BE" dirty="0" smtClean="0"/>
              <a:t>.</a:t>
            </a:r>
          </a:p>
          <a:p>
            <a:pPr lvl="1"/>
            <a:r>
              <a:rPr lang="fr-BE" dirty="0"/>
              <a:t>TYPE : </a:t>
            </a:r>
            <a:r>
              <a:rPr lang="fr-BE" dirty="0" smtClean="0"/>
              <a:t>Cette </a:t>
            </a:r>
            <a:r>
              <a:rPr lang="fr-BE" dirty="0"/>
              <a:t>commande permet de préciser le type de format dans lequel les données seront </a:t>
            </a:r>
            <a:r>
              <a:rPr lang="fr-BE" dirty="0" smtClean="0"/>
              <a:t>envoyées.</a:t>
            </a:r>
          </a:p>
          <a:p>
            <a:pPr lvl="1"/>
            <a:r>
              <a:rPr lang="fr-BE" dirty="0"/>
              <a:t>STRU : Caractère Telnet précisant la structure du fichier (F pour File, R pour Record, P pour Page</a:t>
            </a:r>
            <a:r>
              <a:rPr lang="fr-BE" dirty="0" smtClean="0"/>
              <a:t>).</a:t>
            </a:r>
          </a:p>
          <a:p>
            <a:pPr lvl="1"/>
            <a:r>
              <a:rPr lang="fr-BE" dirty="0"/>
              <a:t>MODE : Caractère Telnet précisant le mode de transfert des données (S pour Stream, B pour Block, C pour Compressed</a:t>
            </a:r>
            <a:r>
              <a:rPr lang="fr-BE" dirty="0" smtClean="0"/>
              <a:t>).</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21</a:t>
            </a:fld>
            <a:endParaRPr lang="fr-BE"/>
          </a:p>
        </p:txBody>
      </p:sp>
    </p:spTree>
    <p:extLst>
      <p:ext uri="{BB962C8B-B14F-4D97-AF65-F5344CB8AC3E}">
        <p14:creationId xmlns:p14="http://schemas.microsoft.com/office/powerpoint/2010/main" val="1229638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commandes</a:t>
            </a:r>
            <a:endParaRPr lang="fr-BE" dirty="0"/>
          </a:p>
        </p:txBody>
      </p:sp>
      <p:sp>
        <p:nvSpPr>
          <p:cNvPr id="3" name="Espace réservé du contenu 2"/>
          <p:cNvSpPr>
            <a:spLocks noGrp="1"/>
          </p:cNvSpPr>
          <p:nvPr>
            <p:ph idx="1"/>
          </p:nvPr>
        </p:nvSpPr>
        <p:spPr/>
        <p:txBody>
          <a:bodyPr/>
          <a:lstStyle/>
          <a:p>
            <a:r>
              <a:rPr lang="fr-BE" dirty="0" smtClean="0"/>
              <a:t>Commande de service FTP :</a:t>
            </a:r>
          </a:p>
          <a:p>
            <a:pPr lvl="1"/>
            <a:r>
              <a:rPr lang="fr-BE" dirty="0"/>
              <a:t>RETR : Cette commande (</a:t>
            </a:r>
            <a:r>
              <a:rPr lang="fr-BE" i="1" dirty="0"/>
              <a:t>RETRIEVE</a:t>
            </a:r>
            <a:r>
              <a:rPr lang="fr-BE" dirty="0"/>
              <a:t>) demande au serveur DTP une copie du fichier dont le chemin d'accès est passé en paramètre</a:t>
            </a:r>
            <a:r>
              <a:rPr lang="fr-BE" dirty="0" smtClean="0"/>
              <a:t>.</a:t>
            </a:r>
          </a:p>
          <a:p>
            <a:pPr lvl="1"/>
            <a:r>
              <a:rPr lang="fr-BE" dirty="0"/>
              <a:t>STOR : Cette commande (</a:t>
            </a:r>
            <a:r>
              <a:rPr lang="fr-BE" i="1" dirty="0"/>
              <a:t>store</a:t>
            </a:r>
            <a:r>
              <a:rPr lang="fr-BE" dirty="0"/>
              <a:t>) demande au serveur DTP d'accepter les données envoyées sur le canal de données et de les stocker dans le fichier portant le nom passé en paramètre. Si le fichier n'existe pas, le serveur le crée, sinon il </a:t>
            </a:r>
            <a:r>
              <a:rPr lang="fr-BE" dirty="0" smtClean="0"/>
              <a:t>l'écrase</a:t>
            </a:r>
          </a:p>
          <a:p>
            <a:pPr lvl="1"/>
            <a:r>
              <a:rPr lang="fr-BE" dirty="0"/>
              <a:t>STOU : Cette commande est identique à la précédente, si ce n'est qu'elle demande au serveur de créer un fichier dont le nom est unique. Le nom du fichier est retourné dans la </a:t>
            </a:r>
            <a:r>
              <a:rPr lang="fr-BE" dirty="0" smtClean="0"/>
              <a:t>réponse</a:t>
            </a:r>
          </a:p>
          <a:p>
            <a:pPr lvl="1"/>
            <a:r>
              <a:rPr lang="fr-BE" dirty="0"/>
              <a:t>APPE : Grâce à cette commande (</a:t>
            </a:r>
            <a:r>
              <a:rPr lang="fr-BE" i="1" dirty="0"/>
              <a:t>append</a:t>
            </a:r>
            <a:r>
              <a:rPr lang="fr-BE" dirty="0"/>
              <a:t>) les données envoyées sont concaténées dans le fichier portant le nom passé en paramètre s'il existe déjà, dans le cas contraire il est créé</a:t>
            </a:r>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22</a:t>
            </a:fld>
            <a:endParaRPr lang="fr-BE"/>
          </a:p>
        </p:txBody>
      </p:sp>
    </p:spTree>
    <p:extLst>
      <p:ext uri="{BB962C8B-B14F-4D97-AF65-F5344CB8AC3E}">
        <p14:creationId xmlns:p14="http://schemas.microsoft.com/office/powerpoint/2010/main" val="3791016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commandes</a:t>
            </a:r>
            <a:endParaRPr lang="fr-BE" dirty="0"/>
          </a:p>
        </p:txBody>
      </p:sp>
      <p:sp>
        <p:nvSpPr>
          <p:cNvPr id="3" name="Espace réservé du contenu 2"/>
          <p:cNvSpPr>
            <a:spLocks noGrp="1"/>
          </p:cNvSpPr>
          <p:nvPr>
            <p:ph idx="1"/>
          </p:nvPr>
        </p:nvSpPr>
        <p:spPr/>
        <p:txBody>
          <a:bodyPr/>
          <a:lstStyle/>
          <a:p>
            <a:pPr lvl="1"/>
            <a:r>
              <a:rPr lang="fr-BE" dirty="0"/>
              <a:t>ALLO : Cette commande (</a:t>
            </a:r>
            <a:r>
              <a:rPr lang="fr-BE" i="1" dirty="0" err="1"/>
              <a:t>allocate</a:t>
            </a:r>
            <a:r>
              <a:rPr lang="fr-BE" dirty="0"/>
              <a:t>) demande au serveur de prévoir un espace de stockage suffisant pour contenir le fichier dont le nom est passé en argument</a:t>
            </a:r>
            <a:r>
              <a:rPr lang="fr-BE" dirty="0" smtClean="0"/>
              <a:t>.</a:t>
            </a:r>
          </a:p>
          <a:p>
            <a:pPr lvl="1"/>
            <a:r>
              <a:rPr lang="fr-BE" dirty="0" smtClean="0"/>
              <a:t>REST </a:t>
            </a:r>
            <a:r>
              <a:rPr lang="fr-BE" dirty="0"/>
              <a:t>: </a:t>
            </a:r>
            <a:r>
              <a:rPr lang="fr-BE" dirty="0" smtClean="0"/>
              <a:t>Cette </a:t>
            </a:r>
            <a:r>
              <a:rPr lang="fr-BE" dirty="0"/>
              <a:t>commande (restart) permet de reprendre un transfert là où il s'était arrêté. Pour cela cette commande envoie en paramètre le marqueur représentant la position dans le fichier à laquelle le transfert avait été interrompu. Cette commande doit être immédiatement suivie d'une commande de transfert</a:t>
            </a:r>
            <a:r>
              <a:rPr lang="fr-BE" dirty="0" smtClean="0"/>
              <a:t>.</a:t>
            </a:r>
          </a:p>
          <a:p>
            <a:pPr lvl="1"/>
            <a:r>
              <a:rPr lang="fr-BE" dirty="0"/>
              <a:t>RNFR : Cette commande (</a:t>
            </a:r>
            <a:r>
              <a:rPr lang="fr-BE" i="1" dirty="0" err="1"/>
              <a:t>rename</a:t>
            </a:r>
            <a:r>
              <a:rPr lang="fr-BE" i="1" dirty="0"/>
              <a:t> </a:t>
            </a:r>
            <a:r>
              <a:rPr lang="fr-BE" i="1" dirty="0" err="1"/>
              <a:t>from</a:t>
            </a:r>
            <a:r>
              <a:rPr lang="fr-BE" dirty="0"/>
              <a:t>) permet de renommer un fichier. Elle indique en paramètre le nom du fichier à renommer et doit être immédiatement suivie de la commande </a:t>
            </a:r>
            <a:r>
              <a:rPr lang="fr-BE" i="1" dirty="0" smtClean="0"/>
              <a:t>RNTO</a:t>
            </a:r>
          </a:p>
          <a:p>
            <a:pPr lvl="1"/>
            <a:r>
              <a:rPr lang="fr-BE" dirty="0" smtClean="0"/>
              <a:t>RNTO </a:t>
            </a:r>
            <a:r>
              <a:rPr lang="fr-BE" dirty="0"/>
              <a:t>: </a:t>
            </a:r>
            <a:r>
              <a:rPr lang="fr-BE" dirty="0" smtClean="0"/>
              <a:t>Cette </a:t>
            </a:r>
            <a:r>
              <a:rPr lang="fr-BE" dirty="0"/>
              <a:t>commande (</a:t>
            </a:r>
            <a:r>
              <a:rPr lang="fr-BE" dirty="0" err="1"/>
              <a:t>rename</a:t>
            </a:r>
            <a:r>
              <a:rPr lang="fr-BE" dirty="0"/>
              <a:t> to) permet de renommer un fichier. Elle indique en paramètre le nom du fichier à renommer et doit être immédiatement précédée de la commande RNFR</a:t>
            </a:r>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23</a:t>
            </a:fld>
            <a:endParaRPr lang="fr-BE"/>
          </a:p>
        </p:txBody>
      </p:sp>
    </p:spTree>
    <p:extLst>
      <p:ext uri="{BB962C8B-B14F-4D97-AF65-F5344CB8AC3E}">
        <p14:creationId xmlns:p14="http://schemas.microsoft.com/office/powerpoint/2010/main" val="1700372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commandes</a:t>
            </a:r>
            <a:endParaRPr lang="fr-BE" dirty="0"/>
          </a:p>
        </p:txBody>
      </p:sp>
      <p:sp>
        <p:nvSpPr>
          <p:cNvPr id="3" name="Espace réservé du contenu 2"/>
          <p:cNvSpPr>
            <a:spLocks noGrp="1"/>
          </p:cNvSpPr>
          <p:nvPr>
            <p:ph idx="1"/>
          </p:nvPr>
        </p:nvSpPr>
        <p:spPr/>
        <p:txBody>
          <a:bodyPr/>
          <a:lstStyle/>
          <a:p>
            <a:pPr lvl="1"/>
            <a:r>
              <a:rPr lang="fr-BE" dirty="0"/>
              <a:t>ABOR : Cette commande (</a:t>
            </a:r>
            <a:r>
              <a:rPr lang="fr-BE" i="1" dirty="0" err="1"/>
              <a:t>abort</a:t>
            </a:r>
            <a:r>
              <a:rPr lang="fr-BE" dirty="0"/>
              <a:t>) indique au serveur DTP d'abandonner tous les transferts associés à la commande précédente. Si aucune connexion de données n'est ouverte, le serveur DTP ne fait rien, sinon il la ferme. Le canal de contrôle reste par contre ouvert</a:t>
            </a:r>
            <a:r>
              <a:rPr lang="fr-BE" dirty="0" smtClean="0"/>
              <a:t>.</a:t>
            </a:r>
          </a:p>
          <a:p>
            <a:pPr lvl="1"/>
            <a:r>
              <a:rPr lang="fr-BE" dirty="0" smtClean="0"/>
              <a:t>DELE </a:t>
            </a:r>
            <a:r>
              <a:rPr lang="fr-BE" dirty="0"/>
              <a:t>: </a:t>
            </a:r>
            <a:r>
              <a:rPr lang="fr-BE" dirty="0" smtClean="0"/>
              <a:t>Cette </a:t>
            </a:r>
            <a:r>
              <a:rPr lang="fr-BE" dirty="0"/>
              <a:t>commande (</a:t>
            </a:r>
            <a:r>
              <a:rPr lang="fr-BE" dirty="0" err="1"/>
              <a:t>delete</a:t>
            </a:r>
            <a:r>
              <a:rPr lang="fr-BE" dirty="0"/>
              <a:t>) permet de supprimer le fichier dont le nom est passé en paramètre. Cette commande est irrémédiable, seule une confirmation au niveau du client peut être faite</a:t>
            </a:r>
            <a:r>
              <a:rPr lang="fr-BE" dirty="0" smtClean="0"/>
              <a:t>.</a:t>
            </a:r>
          </a:p>
          <a:p>
            <a:pPr lvl="1"/>
            <a:r>
              <a:rPr lang="fr-BE" dirty="0"/>
              <a:t>RMD : </a:t>
            </a:r>
            <a:r>
              <a:rPr lang="fr-BE" dirty="0" smtClean="0"/>
              <a:t>Cette </a:t>
            </a:r>
            <a:r>
              <a:rPr lang="fr-BE" dirty="0"/>
              <a:t>commande (</a:t>
            </a:r>
            <a:r>
              <a:rPr lang="fr-BE" dirty="0" err="1"/>
              <a:t>remove</a:t>
            </a:r>
            <a:r>
              <a:rPr lang="fr-BE" dirty="0"/>
              <a:t> directory) permet de supprimer un répertoire. Elle indique en paramètre le nom du répertoire à </a:t>
            </a:r>
            <a:r>
              <a:rPr lang="fr-BE" dirty="0" smtClean="0"/>
              <a:t>supprimer.</a:t>
            </a:r>
          </a:p>
          <a:p>
            <a:pPr lvl="1"/>
            <a:r>
              <a:rPr lang="fr-BE" dirty="0"/>
              <a:t>MKD : Cette commande (</a:t>
            </a:r>
            <a:r>
              <a:rPr lang="fr-BE" dirty="0" err="1"/>
              <a:t>make</a:t>
            </a:r>
            <a:r>
              <a:rPr lang="fr-BE" dirty="0"/>
              <a:t> directory) permet de créer un répertoire. Elle indique en paramètre le nom du répertoire à </a:t>
            </a:r>
            <a:r>
              <a:rPr lang="fr-BE" dirty="0" smtClean="0"/>
              <a:t>créer.</a:t>
            </a:r>
          </a:p>
          <a:p>
            <a:pPr lvl="1"/>
            <a:r>
              <a:rPr lang="fr-BE" dirty="0"/>
              <a:t>PWD : </a:t>
            </a:r>
            <a:r>
              <a:rPr lang="fr-BE" dirty="0" smtClean="0"/>
              <a:t>Cette </a:t>
            </a:r>
            <a:r>
              <a:rPr lang="fr-BE" dirty="0"/>
              <a:t>commande (</a:t>
            </a:r>
            <a:r>
              <a:rPr lang="fr-BE" dirty="0" err="1"/>
              <a:t>print</a:t>
            </a:r>
            <a:r>
              <a:rPr lang="fr-BE" dirty="0"/>
              <a:t> </a:t>
            </a:r>
            <a:r>
              <a:rPr lang="fr-BE" dirty="0" err="1"/>
              <a:t>working</a:t>
            </a:r>
            <a:r>
              <a:rPr lang="fr-BE" dirty="0"/>
              <a:t> directory) permet de renvoyer le chemin complet du répertoire </a:t>
            </a:r>
            <a:r>
              <a:rPr lang="fr-BE" dirty="0" smtClean="0"/>
              <a:t>courant.</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3/02/2015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24</a:t>
            </a:fld>
            <a:endParaRPr lang="fr-BE"/>
          </a:p>
        </p:txBody>
      </p:sp>
    </p:spTree>
    <p:extLst>
      <p:ext uri="{BB962C8B-B14F-4D97-AF65-F5344CB8AC3E}">
        <p14:creationId xmlns:p14="http://schemas.microsoft.com/office/powerpoint/2010/main" val="21095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commandes</a:t>
            </a:r>
            <a:endParaRPr lang="fr-BE" dirty="0"/>
          </a:p>
        </p:txBody>
      </p:sp>
      <p:sp>
        <p:nvSpPr>
          <p:cNvPr id="3" name="Espace réservé du contenu 2"/>
          <p:cNvSpPr>
            <a:spLocks noGrp="1"/>
          </p:cNvSpPr>
          <p:nvPr>
            <p:ph idx="1"/>
          </p:nvPr>
        </p:nvSpPr>
        <p:spPr/>
        <p:txBody>
          <a:bodyPr/>
          <a:lstStyle/>
          <a:p>
            <a:pPr lvl="1"/>
            <a:r>
              <a:rPr lang="fr-BE" dirty="0"/>
              <a:t>LIST : Cette commande permet de renvoyer la liste des fichiers et répertoires présents dans le répertoire courant. Cette liste est envoyée sur le DTP passif. Il est possible de passer en paramètre de cette commande un nom de répertoire, le serveur DTP enverra la liste des fichiers dans le répertoire passé en </a:t>
            </a:r>
            <a:r>
              <a:rPr lang="fr-BE" dirty="0" smtClean="0"/>
              <a:t>paramètre.</a:t>
            </a:r>
          </a:p>
          <a:p>
            <a:pPr lvl="1"/>
            <a:r>
              <a:rPr lang="fr-BE" dirty="0"/>
              <a:t>NLST : Cette commande (</a:t>
            </a:r>
            <a:r>
              <a:rPr lang="fr-BE" dirty="0" err="1"/>
              <a:t>name</a:t>
            </a:r>
            <a:r>
              <a:rPr lang="fr-BE" dirty="0"/>
              <a:t> liste) permet d'envoyer la liste des fichiers et répertoires dans le répertoire </a:t>
            </a:r>
            <a:r>
              <a:rPr lang="fr-BE" dirty="0" smtClean="0"/>
              <a:t>courant.</a:t>
            </a:r>
          </a:p>
          <a:p>
            <a:pPr lvl="1"/>
            <a:r>
              <a:rPr lang="fr-BE" dirty="0"/>
              <a:t>SITE : Cette commande (site </a:t>
            </a:r>
            <a:r>
              <a:rPr lang="fr-BE" dirty="0" err="1"/>
              <a:t>parameters</a:t>
            </a:r>
            <a:r>
              <a:rPr lang="fr-BE" dirty="0"/>
              <a:t>) permet au serveur de proposer des services spécifiques, non définis dans le protocole </a:t>
            </a:r>
            <a:r>
              <a:rPr lang="fr-BE" dirty="0" smtClean="0"/>
              <a:t>FTP.</a:t>
            </a:r>
          </a:p>
          <a:p>
            <a:pPr lvl="1"/>
            <a:r>
              <a:rPr lang="fr-BE" dirty="0"/>
              <a:t>SYST : Cette commande (</a:t>
            </a:r>
            <a:r>
              <a:rPr lang="fr-BE" i="1" dirty="0"/>
              <a:t>system</a:t>
            </a:r>
            <a:r>
              <a:rPr lang="fr-BE" dirty="0"/>
              <a:t>) permet d'envoyer des informations sur le serveur </a:t>
            </a:r>
            <a:r>
              <a:rPr lang="fr-BE" dirty="0" smtClean="0"/>
              <a:t>distant.</a:t>
            </a:r>
          </a:p>
          <a:p>
            <a:pPr marL="457200" lvl="1" indent="0">
              <a:buNone/>
            </a:pP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3/02/2015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25</a:t>
            </a:fld>
            <a:endParaRPr lang="fr-BE"/>
          </a:p>
        </p:txBody>
      </p:sp>
    </p:spTree>
    <p:extLst>
      <p:ext uri="{BB962C8B-B14F-4D97-AF65-F5344CB8AC3E}">
        <p14:creationId xmlns:p14="http://schemas.microsoft.com/office/powerpoint/2010/main" val="3109440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commandes</a:t>
            </a:r>
            <a:endParaRPr lang="fr-BE" dirty="0"/>
          </a:p>
        </p:txBody>
      </p:sp>
      <p:sp>
        <p:nvSpPr>
          <p:cNvPr id="3" name="Espace réservé du contenu 2"/>
          <p:cNvSpPr>
            <a:spLocks noGrp="1"/>
          </p:cNvSpPr>
          <p:nvPr>
            <p:ph idx="1"/>
          </p:nvPr>
        </p:nvSpPr>
        <p:spPr/>
        <p:txBody>
          <a:bodyPr/>
          <a:lstStyle/>
          <a:p>
            <a:pPr lvl="1"/>
            <a:r>
              <a:rPr lang="fr-BE" dirty="0"/>
              <a:t>STAT : Cette commande (</a:t>
            </a:r>
            <a:r>
              <a:rPr lang="fr-BE" dirty="0" err="1"/>
              <a:t>status</a:t>
            </a:r>
            <a:r>
              <a:rPr lang="fr-BE" dirty="0"/>
              <a:t>) permet d'émettre l'état du serveur, par exemple pour connaître la progression d'un transfert en cours. Cette commande accepte en argument un chemin d'accès, elle retourne alors les mêmes informations que LIST mais sur le canal de </a:t>
            </a:r>
            <a:r>
              <a:rPr lang="fr-BE" dirty="0" smtClean="0"/>
              <a:t>contrôle.</a:t>
            </a:r>
          </a:p>
          <a:p>
            <a:pPr lvl="1"/>
            <a:r>
              <a:rPr lang="fr-BE" dirty="0" smtClean="0"/>
              <a:t>HELP </a:t>
            </a:r>
            <a:r>
              <a:rPr lang="fr-BE" dirty="0"/>
              <a:t>: </a:t>
            </a:r>
            <a:r>
              <a:rPr lang="fr-BE" dirty="0" smtClean="0"/>
              <a:t>Cette </a:t>
            </a:r>
            <a:r>
              <a:rPr lang="fr-BE" dirty="0"/>
              <a:t>commande permet de connaître l'ensemble des commandes comprises par le serveur. Les informations sont retournées sur le canal de </a:t>
            </a:r>
            <a:r>
              <a:rPr lang="fr-BE" dirty="0" smtClean="0"/>
              <a:t>contrôle.</a:t>
            </a:r>
          </a:p>
          <a:p>
            <a:pPr lvl="1"/>
            <a:r>
              <a:rPr lang="fr-BE" dirty="0"/>
              <a:t>NOOP : Cette commande (no </a:t>
            </a:r>
            <a:r>
              <a:rPr lang="fr-BE" dirty="0" err="1"/>
              <a:t>operations</a:t>
            </a:r>
            <a:r>
              <a:rPr lang="fr-BE" dirty="0"/>
              <a:t>) sert uniquement à obtenir une commande OK du serveur. Elle peut servir uniquement pour ne pas être déconnecté après un temps d'inactivité trop </a:t>
            </a:r>
            <a:r>
              <a:rPr lang="fr-BE" dirty="0" smtClean="0"/>
              <a:t>élevé.</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3/02/2015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26</a:t>
            </a:fld>
            <a:endParaRPr lang="fr-BE"/>
          </a:p>
        </p:txBody>
      </p:sp>
    </p:spTree>
    <p:extLst>
      <p:ext uri="{BB962C8B-B14F-4D97-AF65-F5344CB8AC3E}">
        <p14:creationId xmlns:p14="http://schemas.microsoft.com/office/powerpoint/2010/main" val="2695070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réponses FTP</a:t>
            </a:r>
            <a:endParaRPr lang="fr-BE" dirty="0"/>
          </a:p>
        </p:txBody>
      </p:sp>
      <p:sp>
        <p:nvSpPr>
          <p:cNvPr id="3" name="Espace réservé du texte 2"/>
          <p:cNvSpPr>
            <a:spLocks noGrp="1"/>
          </p:cNvSpPr>
          <p:nvPr>
            <p:ph type="body" idx="1"/>
          </p:nvPr>
        </p:nvSpPr>
        <p:spPr/>
        <p:txBody>
          <a:bodyPr/>
          <a:lstStyle/>
          <a:p>
            <a:endParaRPr lang="fr-BE"/>
          </a:p>
        </p:txBody>
      </p:sp>
      <p:sp>
        <p:nvSpPr>
          <p:cNvPr id="4" name="Espace réservé de la date 3"/>
          <p:cNvSpPr>
            <a:spLocks noGrp="1"/>
          </p:cNvSpPr>
          <p:nvPr>
            <p:ph type="dt" sz="half" idx="10"/>
          </p:nvPr>
        </p:nvSpPr>
        <p:spPr/>
        <p:txBody>
          <a:bodyPr/>
          <a:lstStyle/>
          <a:p>
            <a:fld id="{247BEEBC-1960-4B40-834F-586131B91DBA}" type="datetime1">
              <a:rPr lang="fr-BE" smtClean="0"/>
              <a:t>3/02/2015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27</a:t>
            </a:fld>
            <a:endParaRPr lang="fr-BE"/>
          </a:p>
        </p:txBody>
      </p:sp>
    </p:spTree>
    <p:extLst>
      <p:ext uri="{BB962C8B-B14F-4D97-AF65-F5344CB8AC3E}">
        <p14:creationId xmlns:p14="http://schemas.microsoft.com/office/powerpoint/2010/main" val="4114742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réponses FTP</a:t>
            </a:r>
            <a:endParaRPr lang="fr-BE" dirty="0"/>
          </a:p>
        </p:txBody>
      </p:sp>
      <p:sp>
        <p:nvSpPr>
          <p:cNvPr id="3" name="Espace réservé du contenu 2"/>
          <p:cNvSpPr>
            <a:spLocks noGrp="1"/>
          </p:cNvSpPr>
          <p:nvPr>
            <p:ph idx="1"/>
          </p:nvPr>
        </p:nvSpPr>
        <p:spPr/>
        <p:txBody>
          <a:bodyPr/>
          <a:lstStyle/>
          <a:p>
            <a:r>
              <a:rPr lang="fr-BE" dirty="0"/>
              <a:t>Les réponses FTP permettent d'assurer la synchronisation entre client et serveur FTP. Ainsi à chaque commande envoyée par le client, le serveur effectuera éventuellement une action et renverra systématiquement une réponse. </a:t>
            </a:r>
            <a:endParaRPr lang="fr-BE" dirty="0" smtClean="0"/>
          </a:p>
          <a:p>
            <a:r>
              <a:rPr lang="fr-BE" dirty="0"/>
              <a:t>Les réponses sont constituées d'un code à 3 chiffres indiquant la façon suivant laquelle la commande envoyée par le client a été traitée. Toutefois, ce code à 3 chiffres étant difficilement lisible par un humain, il est accompagné d'un texte (chaîne de caractères Telnet séparée du code numérique par un espace). </a:t>
            </a:r>
            <a:endParaRPr lang="fr-BE" dirty="0" smtClean="0"/>
          </a:p>
          <a:p>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3/02/2015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28</a:t>
            </a:fld>
            <a:endParaRPr lang="fr-BE"/>
          </a:p>
        </p:txBody>
      </p:sp>
    </p:spTree>
    <p:extLst>
      <p:ext uri="{BB962C8B-B14F-4D97-AF65-F5344CB8AC3E}">
        <p14:creationId xmlns:p14="http://schemas.microsoft.com/office/powerpoint/2010/main" val="3226981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réponses FTP</a:t>
            </a:r>
            <a:endParaRPr lang="fr-BE" dirty="0"/>
          </a:p>
        </p:txBody>
      </p:sp>
      <p:sp>
        <p:nvSpPr>
          <p:cNvPr id="3" name="Espace réservé du contenu 2"/>
          <p:cNvSpPr>
            <a:spLocks noGrp="1"/>
          </p:cNvSpPr>
          <p:nvPr>
            <p:ph idx="1"/>
          </p:nvPr>
        </p:nvSpPr>
        <p:spPr/>
        <p:txBody>
          <a:bodyPr/>
          <a:lstStyle/>
          <a:p>
            <a:r>
              <a:rPr lang="fr-BE" dirty="0"/>
              <a:t>Les codes de réponse sont constitués de 3 chiffres dont voici les significations : </a:t>
            </a:r>
            <a:endParaRPr lang="fr-BE" dirty="0" smtClean="0"/>
          </a:p>
          <a:p>
            <a:pPr lvl="1"/>
            <a:r>
              <a:rPr lang="fr-BE" dirty="0"/>
              <a:t>Le premier chiffre indique le statut de la réponse (succès ou échec) </a:t>
            </a:r>
            <a:r>
              <a:rPr lang="fr-BE" dirty="0" smtClean="0"/>
              <a:t>;</a:t>
            </a:r>
          </a:p>
          <a:p>
            <a:pPr lvl="1"/>
            <a:r>
              <a:rPr lang="fr-BE" dirty="0"/>
              <a:t>Le second chiffre indique ce à quoi la réponse fait référence </a:t>
            </a:r>
            <a:r>
              <a:rPr lang="fr-BE" dirty="0" smtClean="0"/>
              <a:t>;</a:t>
            </a:r>
          </a:p>
          <a:p>
            <a:pPr lvl="1"/>
            <a:r>
              <a:rPr lang="fr-BE" dirty="0"/>
              <a:t>Le troisième chiffre donne une signification plus spécifique (relative à chaque deuxième chiffre</a:t>
            </a:r>
            <a:r>
              <a:rPr lang="fr-BE" dirty="0" smtClean="0"/>
              <a:t>).</a:t>
            </a:r>
            <a:endParaRPr lang="fr-BE" dirty="0"/>
          </a:p>
          <a:p>
            <a:pPr lvl="1"/>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3/02/2015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29</a:t>
            </a:fld>
            <a:endParaRPr lang="fr-BE"/>
          </a:p>
        </p:txBody>
      </p:sp>
    </p:spTree>
    <p:extLst>
      <p:ext uri="{BB962C8B-B14F-4D97-AF65-F5344CB8AC3E}">
        <p14:creationId xmlns:p14="http://schemas.microsoft.com/office/powerpoint/2010/main" val="4009099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smtClean="0"/>
              <a:t>Introduction</a:t>
            </a:r>
            <a:endParaRPr lang="fr-BE" dirty="0"/>
          </a:p>
        </p:txBody>
      </p:sp>
      <p:sp>
        <p:nvSpPr>
          <p:cNvPr id="5" name="Espace réservé du contenu 4"/>
          <p:cNvSpPr>
            <a:spLocks noGrp="1"/>
          </p:cNvSpPr>
          <p:nvPr>
            <p:ph idx="1"/>
          </p:nvPr>
        </p:nvSpPr>
        <p:spPr/>
        <p:txBody>
          <a:bodyPr/>
          <a:lstStyle/>
          <a:p>
            <a:r>
              <a:rPr lang="fr-BE" dirty="0" smtClean="0"/>
              <a:t>Protocole FTP (File Transfert </a:t>
            </a:r>
            <a:r>
              <a:rPr lang="fr-BE" dirty="0"/>
              <a:t>P</a:t>
            </a:r>
            <a:r>
              <a:rPr lang="fr-BE" dirty="0" smtClean="0"/>
              <a:t>rotocol)</a:t>
            </a:r>
          </a:p>
          <a:p>
            <a:r>
              <a:rPr lang="fr-BE" dirty="0" smtClean="0"/>
              <a:t>Objectifs :</a:t>
            </a:r>
          </a:p>
          <a:p>
            <a:pPr lvl="1"/>
            <a:r>
              <a:rPr lang="fr-BE" dirty="0"/>
              <a:t>de promouvoir le partage de fichiers (programmes informatiques et/ou données</a:t>
            </a:r>
            <a:r>
              <a:rPr lang="fr-BE" dirty="0" smtClean="0"/>
              <a:t>),</a:t>
            </a:r>
          </a:p>
          <a:p>
            <a:pPr lvl="1"/>
            <a:r>
              <a:rPr lang="fr-BE" dirty="0"/>
              <a:t>d'encourager l'utilisation indirecte ou implicite (via des programmes) d'ordinateurs </a:t>
            </a:r>
            <a:r>
              <a:rPr lang="fr-BE" dirty="0" smtClean="0"/>
              <a:t>distants,</a:t>
            </a:r>
          </a:p>
          <a:p>
            <a:pPr lvl="1"/>
            <a:r>
              <a:rPr lang="fr-BE" dirty="0"/>
              <a:t>de prémunir l'utilisateur contre les variations de formats de stockage de données entre les différents hôtes</a:t>
            </a:r>
            <a:r>
              <a:rPr lang="fr-BE" dirty="0" smtClean="0"/>
              <a:t>,</a:t>
            </a:r>
          </a:p>
          <a:p>
            <a:pPr lvl="1"/>
            <a:r>
              <a:rPr lang="fr-BE" dirty="0"/>
              <a:t>de transférer les données d'une façon efficace et fiable</a:t>
            </a:r>
            <a:r>
              <a:rPr lang="fr-BE" dirty="0" smtClean="0"/>
              <a:t>.</a:t>
            </a:r>
            <a:endParaRPr lang="fr-BE" dirty="0"/>
          </a:p>
          <a:p>
            <a:r>
              <a:rPr lang="fr-BE" dirty="0"/>
              <a:t>FTP, bien que directement utilisable par un utilisateur depuis un terminal, est néanmoins conçu essentiellement pour être utilisé par des programmes.</a:t>
            </a:r>
            <a:endParaRPr lang="fr-BE" dirty="0" smtClean="0"/>
          </a:p>
        </p:txBody>
      </p:sp>
      <p:sp>
        <p:nvSpPr>
          <p:cNvPr id="6" name="Espace réservé de la date 5"/>
          <p:cNvSpPr>
            <a:spLocks noGrp="1"/>
          </p:cNvSpPr>
          <p:nvPr>
            <p:ph type="dt" sz="half" idx="10"/>
          </p:nvPr>
        </p:nvSpPr>
        <p:spPr/>
        <p:txBody>
          <a:bodyPr/>
          <a:lstStyle/>
          <a:p>
            <a:fld id="{81276856-4504-4F51-AA9C-FA001FF5B61F}" type="datetime1">
              <a:rPr lang="fr-BE" smtClean="0"/>
              <a:t>2/02/2015</a:t>
            </a:fld>
            <a:endParaRPr lang="fr-BE"/>
          </a:p>
        </p:txBody>
      </p:sp>
      <p:sp>
        <p:nvSpPr>
          <p:cNvPr id="7" name="Espace réservé du pied de page 6"/>
          <p:cNvSpPr>
            <a:spLocks noGrp="1"/>
          </p:cNvSpPr>
          <p:nvPr>
            <p:ph type="ftr" sz="quarter" idx="11"/>
          </p:nvPr>
        </p:nvSpPr>
        <p:spPr/>
        <p:txBody>
          <a:bodyPr/>
          <a:lstStyle/>
          <a:p>
            <a:r>
              <a:rPr lang="fr-BE" smtClean="0"/>
              <a:t>www.heh.be</a:t>
            </a:r>
            <a:endParaRPr lang="fr-BE" dirty="0"/>
          </a:p>
        </p:txBody>
      </p:sp>
      <p:sp>
        <p:nvSpPr>
          <p:cNvPr id="8" name="Espace réservé du numéro de diapositive 7"/>
          <p:cNvSpPr>
            <a:spLocks noGrp="1"/>
          </p:cNvSpPr>
          <p:nvPr>
            <p:ph type="sldNum" sz="quarter" idx="12"/>
          </p:nvPr>
        </p:nvSpPr>
        <p:spPr/>
        <p:txBody>
          <a:bodyPr/>
          <a:lstStyle/>
          <a:p>
            <a:fld id="{F8B969FB-3CDB-4BA7-BB65-4C9B3D66EC11}" type="slidenum">
              <a:rPr lang="fr-BE" smtClean="0"/>
              <a:t>3</a:t>
            </a:fld>
            <a:endParaRPr lang="fr-BE"/>
          </a:p>
        </p:txBody>
      </p:sp>
    </p:spTree>
    <p:extLst>
      <p:ext uri="{BB962C8B-B14F-4D97-AF65-F5344CB8AC3E}">
        <p14:creationId xmlns:p14="http://schemas.microsoft.com/office/powerpoint/2010/main" val="3333257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réponses FTP</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3/02/2015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30</a:t>
            </a:fld>
            <a:endParaRPr lang="fr-BE"/>
          </a:p>
        </p:txBody>
      </p:sp>
      <p:pic>
        <p:nvPicPr>
          <p:cNvPr id="7" name="Image 6"/>
          <p:cNvPicPr>
            <a:picLocks noChangeAspect="1"/>
          </p:cNvPicPr>
          <p:nvPr/>
        </p:nvPicPr>
        <p:blipFill>
          <a:blip r:embed="rId2"/>
          <a:stretch>
            <a:fillRect/>
          </a:stretch>
        </p:blipFill>
        <p:spPr>
          <a:xfrm>
            <a:off x="1763688" y="1556792"/>
            <a:ext cx="5448300" cy="3924300"/>
          </a:xfrm>
          <a:prstGeom prst="rect">
            <a:avLst/>
          </a:prstGeom>
        </p:spPr>
      </p:pic>
      <p:sp>
        <p:nvSpPr>
          <p:cNvPr id="8" name="ZoneTexte 7"/>
          <p:cNvSpPr txBox="1"/>
          <p:nvPr/>
        </p:nvSpPr>
        <p:spPr>
          <a:xfrm>
            <a:off x="2627784" y="5615816"/>
            <a:ext cx="3292120" cy="369332"/>
          </a:xfrm>
          <a:prstGeom prst="rect">
            <a:avLst/>
          </a:prstGeom>
          <a:noFill/>
        </p:spPr>
        <p:txBody>
          <a:bodyPr wrap="none" rtlCol="0">
            <a:spAutoFit/>
          </a:bodyPr>
          <a:lstStyle/>
          <a:p>
            <a:r>
              <a:rPr lang="fr-BE" dirty="0" smtClean="0"/>
              <a:t>source : www.commentcamarche.net</a:t>
            </a:r>
            <a:endParaRPr lang="fr-BE" dirty="0"/>
          </a:p>
        </p:txBody>
      </p:sp>
    </p:spTree>
    <p:extLst>
      <p:ext uri="{BB962C8B-B14F-4D97-AF65-F5344CB8AC3E}">
        <p14:creationId xmlns:p14="http://schemas.microsoft.com/office/powerpoint/2010/main" val="814618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réponses FTP</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3/02/2015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31</a:t>
            </a:fld>
            <a:endParaRPr lang="fr-BE"/>
          </a:p>
        </p:txBody>
      </p:sp>
      <p:pic>
        <p:nvPicPr>
          <p:cNvPr id="7" name="Image 6"/>
          <p:cNvPicPr>
            <a:picLocks noChangeAspect="1"/>
          </p:cNvPicPr>
          <p:nvPr/>
        </p:nvPicPr>
        <p:blipFill>
          <a:blip r:embed="rId2"/>
          <a:stretch>
            <a:fillRect/>
          </a:stretch>
        </p:blipFill>
        <p:spPr>
          <a:xfrm>
            <a:off x="1763688" y="1484784"/>
            <a:ext cx="5314950" cy="3257550"/>
          </a:xfrm>
          <a:prstGeom prst="rect">
            <a:avLst/>
          </a:prstGeom>
        </p:spPr>
      </p:pic>
      <p:sp>
        <p:nvSpPr>
          <p:cNvPr id="8" name="ZoneTexte 7"/>
          <p:cNvSpPr txBox="1"/>
          <p:nvPr/>
        </p:nvSpPr>
        <p:spPr>
          <a:xfrm>
            <a:off x="2704286" y="5043837"/>
            <a:ext cx="3292120" cy="369332"/>
          </a:xfrm>
          <a:prstGeom prst="rect">
            <a:avLst/>
          </a:prstGeom>
          <a:noFill/>
        </p:spPr>
        <p:txBody>
          <a:bodyPr wrap="none" rtlCol="0">
            <a:spAutoFit/>
          </a:bodyPr>
          <a:lstStyle/>
          <a:p>
            <a:r>
              <a:rPr lang="fr-BE" dirty="0" smtClean="0"/>
              <a:t>source : www.commentcamarche.net</a:t>
            </a:r>
            <a:endParaRPr lang="fr-BE" dirty="0"/>
          </a:p>
        </p:txBody>
      </p:sp>
    </p:spTree>
    <p:extLst>
      <p:ext uri="{BB962C8B-B14F-4D97-AF65-F5344CB8AC3E}">
        <p14:creationId xmlns:p14="http://schemas.microsoft.com/office/powerpoint/2010/main" val="4215199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 de transmission</a:t>
            </a:r>
            <a:endParaRPr lang="fr-BE" dirty="0"/>
          </a:p>
        </p:txBody>
      </p:sp>
      <p:sp>
        <p:nvSpPr>
          <p:cNvPr id="3" name="Espace réservé du texte 2"/>
          <p:cNvSpPr>
            <a:spLocks noGrp="1"/>
          </p:cNvSpPr>
          <p:nvPr>
            <p:ph type="body" idx="1"/>
          </p:nvPr>
        </p:nvSpPr>
        <p:spPr/>
        <p:txBody>
          <a:bodyPr/>
          <a:lstStyle/>
          <a:p>
            <a:endParaRPr lang="fr-BE"/>
          </a:p>
        </p:txBody>
      </p:sp>
      <p:sp>
        <p:nvSpPr>
          <p:cNvPr id="4" name="Espace réservé de la date 3"/>
          <p:cNvSpPr>
            <a:spLocks noGrp="1"/>
          </p:cNvSpPr>
          <p:nvPr>
            <p:ph type="dt" sz="half" idx="10"/>
          </p:nvPr>
        </p:nvSpPr>
        <p:spPr/>
        <p:txBody>
          <a:bodyPr/>
          <a:lstStyle/>
          <a:p>
            <a:fld id="{247BEEBC-1960-4B40-834F-586131B91DBA}" type="datetime1">
              <a:rPr lang="fr-BE" smtClean="0"/>
              <a:t>3/02/2015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32</a:t>
            </a:fld>
            <a:endParaRPr lang="fr-BE"/>
          </a:p>
        </p:txBody>
      </p:sp>
    </p:spTree>
    <p:extLst>
      <p:ext uri="{BB962C8B-B14F-4D97-AF65-F5344CB8AC3E}">
        <p14:creationId xmlns:p14="http://schemas.microsoft.com/office/powerpoint/2010/main" val="1865957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M</a:t>
            </a:r>
            <a:r>
              <a:rPr lang="fr-BE" dirty="0" smtClean="0"/>
              <a:t>ode de transmission</a:t>
            </a:r>
            <a:endParaRPr lang="fr-BE" dirty="0"/>
          </a:p>
        </p:txBody>
      </p:sp>
      <p:sp>
        <p:nvSpPr>
          <p:cNvPr id="3" name="Espace réservé du contenu 2"/>
          <p:cNvSpPr>
            <a:spLocks noGrp="1"/>
          </p:cNvSpPr>
          <p:nvPr>
            <p:ph idx="1"/>
          </p:nvPr>
        </p:nvSpPr>
        <p:spPr/>
        <p:txBody>
          <a:bodyPr/>
          <a:lstStyle/>
          <a:p>
            <a:r>
              <a:rPr lang="fr-BE" dirty="0" smtClean="0"/>
              <a:t>FTP </a:t>
            </a:r>
            <a:r>
              <a:rPr lang="fr-BE" dirty="0"/>
              <a:t>définit trois modes : un qui formate les données est permet de recommencer la transmission si nécessaire; </a:t>
            </a:r>
            <a:r>
              <a:rPr lang="fr-BE" dirty="0" smtClean="0"/>
              <a:t>un </a:t>
            </a:r>
            <a:r>
              <a:rPr lang="fr-BE" dirty="0"/>
              <a:t>qui compresse en plus les données pour un transfert plus efficace; et un dernier mode qui laisse passer </a:t>
            </a:r>
            <a:r>
              <a:rPr lang="fr-BE" dirty="0" smtClean="0"/>
              <a:t>les </a:t>
            </a:r>
            <a:r>
              <a:rPr lang="fr-BE" dirty="0"/>
              <a:t>données avec le moins d'encodage possible. </a:t>
            </a:r>
            <a:endParaRPr lang="fr-BE" dirty="0" smtClean="0"/>
          </a:p>
          <a:p>
            <a:r>
              <a:rPr lang="fr-BE" dirty="0"/>
              <a:t>Tous les transferts de données doivent s'achever par la transmission d'une séquence de fin-de-fichier (EOF), la quelle peut être explicite, ou implicitement déduite de la fermeture du canal</a:t>
            </a:r>
          </a:p>
        </p:txBody>
      </p:sp>
      <p:sp>
        <p:nvSpPr>
          <p:cNvPr id="4" name="Espace réservé de la date 3"/>
          <p:cNvSpPr>
            <a:spLocks noGrp="1"/>
          </p:cNvSpPr>
          <p:nvPr>
            <p:ph type="dt" sz="half" idx="10"/>
          </p:nvPr>
        </p:nvSpPr>
        <p:spPr/>
        <p:txBody>
          <a:bodyPr/>
          <a:lstStyle/>
          <a:p>
            <a:fld id="{7F44ED6C-F45B-4CA7-82D8-BC1E073DDDCA}" type="datetime1">
              <a:rPr lang="fr-BE" smtClean="0"/>
              <a:t>3/02/2015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33</a:t>
            </a:fld>
            <a:endParaRPr lang="fr-BE"/>
          </a:p>
        </p:txBody>
      </p:sp>
    </p:spTree>
    <p:extLst>
      <p:ext uri="{BB962C8B-B14F-4D97-AF65-F5344CB8AC3E}">
        <p14:creationId xmlns:p14="http://schemas.microsoft.com/office/powerpoint/2010/main" val="2182722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 de transmission</a:t>
            </a:r>
            <a:endParaRPr lang="fr-BE" dirty="0"/>
          </a:p>
        </p:txBody>
      </p:sp>
      <p:sp>
        <p:nvSpPr>
          <p:cNvPr id="3" name="Espace réservé du contenu 2"/>
          <p:cNvSpPr>
            <a:spLocks noGrp="1"/>
          </p:cNvSpPr>
          <p:nvPr>
            <p:ph idx="1"/>
          </p:nvPr>
        </p:nvSpPr>
        <p:spPr/>
        <p:txBody>
          <a:bodyPr>
            <a:normAutofit/>
          </a:bodyPr>
          <a:lstStyle/>
          <a:p>
            <a:r>
              <a:rPr lang="fr-BE" dirty="0" smtClean="0"/>
              <a:t>Mode Flux </a:t>
            </a:r>
            <a:r>
              <a:rPr lang="fr-BE" dirty="0"/>
              <a:t>: Les données sont transmises comme un flux d'octets. Il n'y a dans ce cas aucune restriction sur la représentation des données </a:t>
            </a:r>
            <a:r>
              <a:rPr lang="fr-BE" dirty="0" smtClean="0"/>
              <a:t>utilisée.</a:t>
            </a:r>
          </a:p>
          <a:p>
            <a:r>
              <a:rPr lang="fr-BE" dirty="0"/>
              <a:t>Mode Bloc : Le fichier est transmis comme une suite de blocs de données précédés d'un ou plusieurs octets d'en-tête. L'en-tête contient un champ de comptage de blocs, et un code de description. Le champ de comptage indique la longueur totale du bloc de données en octets, et indique donc le début du bloc </a:t>
            </a:r>
            <a:r>
              <a:rPr lang="fr-BE" dirty="0" smtClean="0"/>
              <a:t>suivant.</a:t>
            </a:r>
          </a:p>
          <a:p>
            <a:r>
              <a:rPr lang="fr-BE" dirty="0"/>
              <a:t>Mode compressé </a:t>
            </a:r>
          </a:p>
        </p:txBody>
      </p:sp>
      <p:sp>
        <p:nvSpPr>
          <p:cNvPr id="4" name="Espace réservé de la date 3"/>
          <p:cNvSpPr>
            <a:spLocks noGrp="1"/>
          </p:cNvSpPr>
          <p:nvPr>
            <p:ph type="dt" sz="half" idx="10"/>
          </p:nvPr>
        </p:nvSpPr>
        <p:spPr/>
        <p:txBody>
          <a:bodyPr/>
          <a:lstStyle/>
          <a:p>
            <a:fld id="{7F44ED6C-F45B-4CA7-82D8-BC1E073DDDCA}" type="datetime1">
              <a:rPr lang="fr-BE" smtClean="0"/>
              <a:t>3/02/2015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34</a:t>
            </a:fld>
            <a:endParaRPr lang="fr-BE"/>
          </a:p>
        </p:txBody>
      </p:sp>
    </p:spTree>
    <p:extLst>
      <p:ext uri="{BB962C8B-B14F-4D97-AF65-F5344CB8AC3E}">
        <p14:creationId xmlns:p14="http://schemas.microsoft.com/office/powerpoint/2010/main" val="1720944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Info</a:t>
            </a:r>
            <a:endParaRPr lang="fr-BE" dirty="0"/>
          </a:p>
        </p:txBody>
      </p:sp>
      <p:sp>
        <p:nvSpPr>
          <p:cNvPr id="3" name="Espace réservé du contenu 2"/>
          <p:cNvSpPr>
            <a:spLocks noGrp="1"/>
          </p:cNvSpPr>
          <p:nvPr>
            <p:ph idx="1"/>
          </p:nvPr>
        </p:nvSpPr>
        <p:spPr/>
        <p:txBody>
          <a:bodyPr/>
          <a:lstStyle/>
          <a:p>
            <a:r>
              <a:rPr lang="fr-BE" dirty="0" smtClean="0"/>
              <a:t>Pour plus d’information :</a:t>
            </a:r>
          </a:p>
          <a:p>
            <a:pPr lvl="1"/>
            <a:r>
              <a:rPr lang="fr-BE" dirty="0">
                <a:hlinkClick r:id="rId2"/>
              </a:rPr>
              <a:t>http://</a:t>
            </a:r>
            <a:r>
              <a:rPr lang="fr-BE" dirty="0" smtClean="0">
                <a:hlinkClick r:id="rId2"/>
              </a:rPr>
              <a:t>www.httr.ups-tlse.fr/pedagogie/annexes/tcp-ip/rfc959.html#ap3</a:t>
            </a:r>
            <a:endParaRPr lang="fr-BE" dirty="0" smtClean="0"/>
          </a:p>
          <a:p>
            <a:pPr lvl="1"/>
            <a:endParaRPr lang="fr-BE" dirty="0" smtClean="0"/>
          </a:p>
        </p:txBody>
      </p:sp>
      <p:sp>
        <p:nvSpPr>
          <p:cNvPr id="4" name="Espace réservé de la date 3"/>
          <p:cNvSpPr>
            <a:spLocks noGrp="1"/>
          </p:cNvSpPr>
          <p:nvPr>
            <p:ph type="dt" sz="half" idx="10"/>
          </p:nvPr>
        </p:nvSpPr>
        <p:spPr/>
        <p:txBody>
          <a:bodyPr/>
          <a:lstStyle/>
          <a:p>
            <a:fld id="{7F44ED6C-F45B-4CA7-82D8-BC1E073DDDCA}" type="datetime1">
              <a:rPr lang="fr-BE" smtClean="0"/>
              <a:t>3/02/2015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35</a:t>
            </a:fld>
            <a:endParaRPr lang="fr-BE"/>
          </a:p>
        </p:txBody>
      </p:sp>
    </p:spTree>
    <p:extLst>
      <p:ext uri="{BB962C8B-B14F-4D97-AF65-F5344CB8AC3E}">
        <p14:creationId xmlns:p14="http://schemas.microsoft.com/office/powerpoint/2010/main" val="2502589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Linux et FTP</a:t>
            </a:r>
            <a:endParaRPr lang="fr-BE" dirty="0"/>
          </a:p>
        </p:txBody>
      </p:sp>
      <p:sp>
        <p:nvSpPr>
          <p:cNvPr id="3" name="Espace réservé du contenu 2"/>
          <p:cNvSpPr>
            <a:spLocks noGrp="1"/>
          </p:cNvSpPr>
          <p:nvPr>
            <p:ph idx="1"/>
          </p:nvPr>
        </p:nvSpPr>
        <p:spPr/>
        <p:txBody>
          <a:bodyPr/>
          <a:lstStyle/>
          <a:p>
            <a:r>
              <a:rPr lang="fr-BE" dirty="0" smtClean="0"/>
              <a:t>Serveur FTP : </a:t>
            </a:r>
          </a:p>
          <a:p>
            <a:pPr lvl="1"/>
            <a:r>
              <a:rPr lang="fr-FR" b="1" dirty="0" err="1" smtClean="0"/>
              <a:t>ProFTPd</a:t>
            </a:r>
            <a:r>
              <a:rPr lang="fr-FR" b="1" dirty="0" smtClean="0"/>
              <a:t> :  </a:t>
            </a:r>
          </a:p>
          <a:p>
            <a:pPr lvl="2"/>
            <a:r>
              <a:rPr lang="fr-FR" dirty="0" smtClean="0"/>
              <a:t>licence GNU GPL</a:t>
            </a:r>
          </a:p>
          <a:p>
            <a:pPr lvl="2"/>
            <a:r>
              <a:rPr lang="fr-FR" dirty="0" err="1" smtClean="0"/>
              <a:t>chroot</a:t>
            </a:r>
            <a:endParaRPr lang="fr-FR" dirty="0" smtClean="0"/>
          </a:p>
          <a:p>
            <a:pPr lvl="2"/>
            <a:r>
              <a:rPr lang="fr-FR" dirty="0" smtClean="0"/>
              <a:t>Bien documenté, config proche d’Apache</a:t>
            </a:r>
          </a:p>
          <a:p>
            <a:pPr lvl="2"/>
            <a:r>
              <a:rPr lang="fr-FR" dirty="0" smtClean="0"/>
              <a:t>compatible IP6</a:t>
            </a:r>
          </a:p>
          <a:p>
            <a:pPr lvl="2"/>
            <a:r>
              <a:rPr lang="fr-FR" dirty="0" smtClean="0"/>
              <a:t>version 1.3.5 (15 mai 2014)</a:t>
            </a:r>
          </a:p>
          <a:p>
            <a:pPr lvl="2"/>
            <a:r>
              <a:rPr lang="fr-FR" dirty="0" smtClean="0"/>
              <a:t>supporte SLL/TLS (FTPS)</a:t>
            </a:r>
          </a:p>
          <a:p>
            <a:pPr lvl="2"/>
            <a:r>
              <a:rPr lang="fr-FR" dirty="0"/>
              <a:t>http://www.proftpd.org/</a:t>
            </a:r>
          </a:p>
          <a:p>
            <a:pPr lvl="2"/>
            <a:endParaRPr lang="fr-FR" dirty="0"/>
          </a:p>
          <a:p>
            <a:pPr lvl="1"/>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3/02/2015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36</a:t>
            </a:fld>
            <a:endParaRPr lang="fr-BE"/>
          </a:p>
        </p:txBody>
      </p:sp>
    </p:spTree>
    <p:extLst>
      <p:ext uri="{BB962C8B-B14F-4D97-AF65-F5344CB8AC3E}">
        <p14:creationId xmlns:p14="http://schemas.microsoft.com/office/powerpoint/2010/main" val="4004843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pPr lvl="1"/>
            <a:r>
              <a:rPr lang="fr-FR" b="1" dirty="0" smtClean="0"/>
              <a:t>Pure-</a:t>
            </a:r>
            <a:r>
              <a:rPr lang="fr-FR" b="1" dirty="0" err="1" smtClean="0"/>
              <a:t>FTPd</a:t>
            </a:r>
            <a:r>
              <a:rPr lang="fr-FR" b="1" dirty="0" smtClean="0"/>
              <a:t> :</a:t>
            </a:r>
            <a:endParaRPr lang="fr-FR" dirty="0" smtClean="0"/>
          </a:p>
          <a:p>
            <a:pPr lvl="2"/>
            <a:r>
              <a:rPr lang="fr-FR" dirty="0" smtClean="0"/>
              <a:t>Licence BSD</a:t>
            </a:r>
          </a:p>
          <a:p>
            <a:pPr lvl="2"/>
            <a:r>
              <a:rPr lang="fr-FR" dirty="0" smtClean="0"/>
              <a:t>environnement </a:t>
            </a:r>
            <a:r>
              <a:rPr lang="fr-FR" dirty="0" err="1" smtClean="0"/>
              <a:t>chroot</a:t>
            </a:r>
            <a:endParaRPr lang="fr-FR" dirty="0" smtClean="0"/>
          </a:p>
          <a:p>
            <a:pPr lvl="2"/>
            <a:r>
              <a:rPr lang="fr-FR" dirty="0" smtClean="0"/>
              <a:t>contrôle bande passante</a:t>
            </a:r>
          </a:p>
          <a:p>
            <a:pPr lvl="2"/>
            <a:r>
              <a:rPr lang="fr-FR" dirty="0" smtClean="0"/>
              <a:t>quotas</a:t>
            </a:r>
          </a:p>
          <a:p>
            <a:pPr lvl="2"/>
            <a:r>
              <a:rPr lang="fr-FR" dirty="0" smtClean="0"/>
              <a:t>authentification LDAP,PAM,SQL</a:t>
            </a:r>
          </a:p>
          <a:p>
            <a:pPr lvl="2"/>
            <a:r>
              <a:rPr lang="fr-FR" dirty="0" smtClean="0"/>
              <a:t>SSL/TSL</a:t>
            </a:r>
          </a:p>
          <a:p>
            <a:pPr lvl="2"/>
            <a:r>
              <a:rPr lang="fr-FR" dirty="0" smtClean="0"/>
              <a:t>version 1.0.36 (mars 2012)</a:t>
            </a:r>
          </a:p>
          <a:p>
            <a:pPr lvl="2"/>
            <a:r>
              <a:rPr lang="fr-FR" dirty="0"/>
              <a:t>http://www.pureftpd.org/project/pure-ftpd</a:t>
            </a:r>
          </a:p>
          <a:p>
            <a:pPr lvl="1"/>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3/02/2015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37</a:t>
            </a:fld>
            <a:endParaRPr lang="fr-BE"/>
          </a:p>
        </p:txBody>
      </p:sp>
    </p:spTree>
    <p:extLst>
      <p:ext uri="{BB962C8B-B14F-4D97-AF65-F5344CB8AC3E}">
        <p14:creationId xmlns:p14="http://schemas.microsoft.com/office/powerpoint/2010/main" val="3757896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pPr lvl="1"/>
            <a:r>
              <a:rPr lang="fr-BE" b="1" dirty="0" err="1" smtClean="0"/>
              <a:t>VsFTPd</a:t>
            </a:r>
            <a:r>
              <a:rPr lang="fr-BE" b="1" dirty="0" smtClean="0"/>
              <a:t> :</a:t>
            </a:r>
          </a:p>
          <a:p>
            <a:pPr lvl="2"/>
            <a:r>
              <a:rPr lang="fr-BE" dirty="0" err="1"/>
              <a:t>Very</a:t>
            </a:r>
            <a:r>
              <a:rPr lang="fr-BE" dirty="0"/>
              <a:t> Secure FTP </a:t>
            </a:r>
            <a:r>
              <a:rPr lang="fr-BE" dirty="0" smtClean="0"/>
              <a:t>Daemon : orienté sécurité</a:t>
            </a:r>
          </a:p>
          <a:p>
            <a:pPr lvl="2"/>
            <a:r>
              <a:rPr lang="fr-BE" dirty="0" smtClean="0"/>
              <a:t>développé par Chris Evans qui gère la sécurité de Google Chrome</a:t>
            </a:r>
          </a:p>
          <a:p>
            <a:pPr lvl="2"/>
            <a:r>
              <a:rPr lang="fr-BE" dirty="0" smtClean="0"/>
              <a:t>séparation des privilèges</a:t>
            </a:r>
          </a:p>
          <a:p>
            <a:pPr lvl="2"/>
            <a:r>
              <a:rPr lang="fr-BE" dirty="0" smtClean="0"/>
              <a:t>configuration facile</a:t>
            </a:r>
          </a:p>
          <a:p>
            <a:pPr lvl="2"/>
            <a:r>
              <a:rPr lang="fr-BE" dirty="0" smtClean="0"/>
              <a:t>bande passante</a:t>
            </a:r>
          </a:p>
          <a:p>
            <a:pPr lvl="2"/>
            <a:r>
              <a:rPr lang="fr-BE" dirty="0" smtClean="0"/>
              <a:t>IP6</a:t>
            </a:r>
          </a:p>
          <a:p>
            <a:pPr lvl="2"/>
            <a:r>
              <a:rPr lang="fr-BE" dirty="0" smtClean="0"/>
              <a:t>SSL</a:t>
            </a:r>
          </a:p>
          <a:p>
            <a:pPr lvl="2"/>
            <a:r>
              <a:rPr lang="fr-BE" dirty="0" smtClean="0"/>
              <a:t>licence GNU</a:t>
            </a:r>
          </a:p>
          <a:p>
            <a:pPr lvl="2"/>
            <a:r>
              <a:rPr lang="fr-BE" dirty="0" smtClean="0"/>
              <a:t>version 3.0.2 (septembre 2012)</a:t>
            </a:r>
          </a:p>
          <a:p>
            <a:pPr lvl="2"/>
            <a:r>
              <a:rPr lang="fr-BE" dirty="0" smtClean="0"/>
              <a:t>les plus sécurisé d’où </a:t>
            </a:r>
            <a:r>
              <a:rPr lang="fr-BE" smtClean="0"/>
              <a:t>mon choix !!</a:t>
            </a:r>
          </a:p>
        </p:txBody>
      </p:sp>
      <p:sp>
        <p:nvSpPr>
          <p:cNvPr id="4" name="Espace réservé de la date 3"/>
          <p:cNvSpPr>
            <a:spLocks noGrp="1"/>
          </p:cNvSpPr>
          <p:nvPr>
            <p:ph type="dt" sz="half" idx="10"/>
          </p:nvPr>
        </p:nvSpPr>
        <p:spPr/>
        <p:txBody>
          <a:bodyPr/>
          <a:lstStyle/>
          <a:p>
            <a:fld id="{7F44ED6C-F45B-4CA7-82D8-BC1E073DDDCA}" type="datetime1">
              <a:rPr lang="fr-BE" smtClean="0"/>
              <a:t>3/02/2015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38</a:t>
            </a:fld>
            <a:endParaRPr lang="fr-BE"/>
          </a:p>
        </p:txBody>
      </p:sp>
    </p:spTree>
    <p:extLst>
      <p:ext uri="{BB962C8B-B14F-4D97-AF65-F5344CB8AC3E}">
        <p14:creationId xmlns:p14="http://schemas.microsoft.com/office/powerpoint/2010/main" val="406171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Historique</a:t>
            </a:r>
            <a:endParaRPr lang="fr-BE" dirty="0"/>
          </a:p>
        </p:txBody>
      </p:sp>
      <p:sp>
        <p:nvSpPr>
          <p:cNvPr id="3" name="Espace réservé du contenu 2"/>
          <p:cNvSpPr>
            <a:spLocks noGrp="1"/>
          </p:cNvSpPr>
          <p:nvPr>
            <p:ph idx="1"/>
          </p:nvPr>
        </p:nvSpPr>
        <p:spPr/>
        <p:txBody>
          <a:bodyPr/>
          <a:lstStyle/>
          <a:p>
            <a:r>
              <a:rPr lang="fr-BE" dirty="0"/>
              <a:t>La mise en place du protocole FTP date de 1971, date à laquelle un mécanisme de transfert de fichiers (décrit dans le RFC 141) entre les machines du MIT (Massachussetts Institute of </a:t>
            </a:r>
            <a:r>
              <a:rPr lang="fr-BE" dirty="0" err="1"/>
              <a:t>Technology</a:t>
            </a:r>
            <a:r>
              <a:rPr lang="fr-BE" dirty="0"/>
              <a:t>) avait été mis au point. </a:t>
            </a:r>
            <a:endParaRPr lang="fr-BE" dirty="0" smtClean="0"/>
          </a:p>
          <a:p>
            <a:r>
              <a:rPr lang="fr-BE" dirty="0"/>
              <a:t>De nombreux RFC ont ensuite apporté des améliorations au protocole de base, mais les plus grandes innovations datent de juillet 1973. </a:t>
            </a:r>
            <a:endParaRPr lang="fr-BE" dirty="0" smtClean="0"/>
          </a:p>
          <a:p>
            <a:r>
              <a:rPr lang="fr-BE" dirty="0"/>
              <a:t>Le protocole FTP est actuellement défini par le RFC 959 (File Transfer Protocol (FTP) - </a:t>
            </a:r>
            <a:r>
              <a:rPr lang="fr-BE" dirty="0" err="1"/>
              <a:t>Specifications</a:t>
            </a:r>
            <a:r>
              <a:rPr lang="fr-BE" dirty="0"/>
              <a:t>). </a:t>
            </a:r>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4</a:t>
            </a:fld>
            <a:endParaRPr lang="fr-BE"/>
          </a:p>
        </p:txBody>
      </p:sp>
    </p:spTree>
    <p:extLst>
      <p:ext uri="{BB962C8B-B14F-4D97-AF65-F5344CB8AC3E}">
        <p14:creationId xmlns:p14="http://schemas.microsoft.com/office/powerpoint/2010/main" val="2507813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RFC</a:t>
            </a:r>
            <a:endParaRPr lang="fr-BE" dirty="0"/>
          </a:p>
        </p:txBody>
      </p:sp>
      <p:sp>
        <p:nvSpPr>
          <p:cNvPr id="3" name="Espace réservé du contenu 2"/>
          <p:cNvSpPr>
            <a:spLocks noGrp="1"/>
          </p:cNvSpPr>
          <p:nvPr>
            <p:ph idx="1"/>
          </p:nvPr>
        </p:nvSpPr>
        <p:spPr/>
        <p:txBody>
          <a:bodyPr/>
          <a:lstStyle/>
          <a:p>
            <a:r>
              <a:rPr lang="fr-BE" dirty="0" smtClean="0"/>
              <a:t>Que signifie RFC ?</a:t>
            </a:r>
          </a:p>
          <a:p>
            <a:pPr lvl="1"/>
            <a:r>
              <a:rPr lang="fr-BE" dirty="0"/>
              <a:t>Les RFC (</a:t>
            </a:r>
            <a:r>
              <a:rPr lang="fr-BE" dirty="0" err="1"/>
              <a:t>Request</a:t>
            </a:r>
            <a:r>
              <a:rPr lang="fr-BE" dirty="0"/>
              <a:t> For </a:t>
            </a:r>
            <a:r>
              <a:rPr lang="fr-BE" dirty="0" err="1"/>
              <a:t>Comments</a:t>
            </a:r>
            <a:r>
              <a:rPr lang="fr-BE" dirty="0"/>
              <a:t>) sont un ensemble de documents qui font référence auprès de la Communauté Internet et qui décrivent, spécifient, aident à l'implémentation, standardisent et débattent de la majorité des normes, standards, technologies et protocoles liés à Internet et aux réseaux en général. </a:t>
            </a:r>
            <a:endParaRPr lang="fr-BE" dirty="0" smtClean="0"/>
          </a:p>
          <a:p>
            <a:r>
              <a:rPr lang="fr-BE" dirty="0" smtClean="0"/>
              <a:t>Qui écrit et gère les RFC ?</a:t>
            </a:r>
          </a:p>
          <a:p>
            <a:pPr lvl="1"/>
            <a:r>
              <a:rPr lang="fr-BE" dirty="0"/>
              <a:t>La suite de protocoles TCP/IP représente un ensemble de normes établies par un organisme qui s'appelle l'IETF (Internet Engineering </a:t>
            </a:r>
            <a:r>
              <a:rPr lang="fr-BE" dirty="0" err="1"/>
              <a:t>Tasking</a:t>
            </a:r>
            <a:r>
              <a:rPr lang="fr-BE" dirty="0"/>
              <a:t> Force). Ceux-ci publient officiellement leurs rapports sous formes de requêtes, disponibles pour tous, permettant d'éclaircir un grand nombre de sujets relatifs à TCP/IP. </a:t>
            </a:r>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5</a:t>
            </a:fld>
            <a:endParaRPr lang="fr-BE"/>
          </a:p>
        </p:txBody>
      </p:sp>
    </p:spTree>
    <p:extLst>
      <p:ext uri="{BB962C8B-B14F-4D97-AF65-F5344CB8AC3E}">
        <p14:creationId xmlns:p14="http://schemas.microsoft.com/office/powerpoint/2010/main" val="376706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RFC</a:t>
            </a:r>
            <a:endParaRPr lang="fr-BE" dirty="0"/>
          </a:p>
        </p:txBody>
      </p:sp>
      <p:sp>
        <p:nvSpPr>
          <p:cNvPr id="3" name="Espace réservé du contenu 2"/>
          <p:cNvSpPr>
            <a:spLocks noGrp="1"/>
          </p:cNvSpPr>
          <p:nvPr>
            <p:ph idx="1"/>
          </p:nvPr>
        </p:nvSpPr>
        <p:spPr/>
        <p:txBody>
          <a:bodyPr/>
          <a:lstStyle/>
          <a:p>
            <a:pPr lvl="1"/>
            <a:r>
              <a:rPr lang="fr-BE" dirty="0"/>
              <a:t>Chacun de ces documents représente une proposition de spécification qui peut à tout moment être rendue obsolète par un nouveau document RFC. Ainsi, les RFC sont des fichiers textes dont le nom est "rfcxxxx.txt" dont </a:t>
            </a:r>
            <a:r>
              <a:rPr lang="fr-BE" dirty="0" err="1"/>
              <a:t>xxxx</a:t>
            </a:r>
            <a:r>
              <a:rPr lang="fr-BE" dirty="0"/>
              <a:t> est un nombre incrémenté pour chaque nouveau RFC. Il en existe actuellement plus de </a:t>
            </a:r>
            <a:r>
              <a:rPr lang="fr-BE" dirty="0" smtClean="0"/>
              <a:t>2000.</a:t>
            </a:r>
          </a:p>
          <a:p>
            <a:pPr lvl="1"/>
            <a:r>
              <a:rPr lang="fr-BE" dirty="0"/>
              <a:t>En réalité n'importe qui peut écrire une RFC et la soumettre à l'IETF en la transmettant au responsable: </a:t>
            </a:r>
            <a:r>
              <a:rPr lang="fr-BE" dirty="0" smtClean="0"/>
              <a:t>rfc.editor@rfc.editor.org. </a:t>
            </a:r>
            <a:r>
              <a:rPr lang="fr-BE" dirty="0"/>
              <a:t>Si celle-ci est acceptée, elle paraîtra après avoir été </a:t>
            </a:r>
            <a:r>
              <a:rPr lang="fr-BE" dirty="0" smtClean="0"/>
              <a:t>vérifiée par </a:t>
            </a:r>
            <a:r>
              <a:rPr lang="fr-BE" dirty="0"/>
              <a:t>les responsables. La RFC1543, intitulée instructions to RFC </a:t>
            </a:r>
            <a:r>
              <a:rPr lang="fr-BE" dirty="0" err="1"/>
              <a:t>authors</a:t>
            </a:r>
            <a:r>
              <a:rPr lang="fr-BE" dirty="0"/>
              <a:t>, explique comment rédiger une RFC. </a:t>
            </a:r>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6</a:t>
            </a:fld>
            <a:endParaRPr lang="fr-BE"/>
          </a:p>
        </p:txBody>
      </p:sp>
    </p:spTree>
    <p:extLst>
      <p:ext uri="{BB962C8B-B14F-4D97-AF65-F5344CB8AC3E}">
        <p14:creationId xmlns:p14="http://schemas.microsoft.com/office/powerpoint/2010/main" val="31395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7</a:t>
            </a:fld>
            <a:endParaRPr lang="fr-BE"/>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1898722952"/>
              </p:ext>
            </p:extLst>
          </p:nvPr>
        </p:nvGraphicFramePr>
        <p:xfrm>
          <a:off x="474360" y="1268760"/>
          <a:ext cx="8229600" cy="4820920"/>
        </p:xfrm>
        <a:graphic>
          <a:graphicData uri="http://schemas.openxmlformats.org/drawingml/2006/table">
            <a:tbl>
              <a:tblPr firstRow="1" bandRow="1">
                <a:tableStyleId>{21E4AEA4-8DFA-4A89-87EB-49C32662AFE0}</a:tableStyleId>
              </a:tblPr>
              <a:tblGrid>
                <a:gridCol w="4114800"/>
                <a:gridCol w="4114800"/>
              </a:tblGrid>
              <a:tr h="370840">
                <a:tc>
                  <a:txBody>
                    <a:bodyPr/>
                    <a:lstStyle/>
                    <a:p>
                      <a:r>
                        <a:rPr lang="fr-BE" dirty="0" smtClean="0"/>
                        <a:t>Spécification</a:t>
                      </a:r>
                      <a:endParaRPr lang="fr-BE" dirty="0"/>
                    </a:p>
                  </a:txBody>
                  <a:tcPr/>
                </a:tc>
                <a:tc>
                  <a:txBody>
                    <a:bodyPr/>
                    <a:lstStyle/>
                    <a:p>
                      <a:r>
                        <a:rPr lang="fr-BE" dirty="0" smtClean="0"/>
                        <a:t>RFC</a:t>
                      </a:r>
                      <a:endParaRPr lang="fr-BE" dirty="0"/>
                    </a:p>
                  </a:txBody>
                  <a:tcPr/>
                </a:tc>
              </a:tr>
              <a:tr h="370840">
                <a:tc>
                  <a:txBody>
                    <a:bodyPr/>
                    <a:lstStyle/>
                    <a:p>
                      <a:r>
                        <a:rPr lang="fr-BE" dirty="0" smtClean="0"/>
                        <a:t>Protocole UDP</a:t>
                      </a:r>
                      <a:endParaRPr lang="fr-BE" dirty="0"/>
                    </a:p>
                  </a:txBody>
                  <a:tcPr/>
                </a:tc>
                <a:tc>
                  <a:txBody>
                    <a:bodyPr/>
                    <a:lstStyle/>
                    <a:p>
                      <a:r>
                        <a:rPr lang="fr-BE" dirty="0" smtClean="0"/>
                        <a:t>RFC768</a:t>
                      </a:r>
                      <a:endParaRPr lang="fr-BE" dirty="0"/>
                    </a:p>
                  </a:txBody>
                  <a:tcPr/>
                </a:tc>
              </a:tr>
              <a:tr h="370840">
                <a:tc>
                  <a:txBody>
                    <a:bodyPr/>
                    <a:lstStyle/>
                    <a:p>
                      <a:r>
                        <a:rPr lang="fr-BE" dirty="0" smtClean="0"/>
                        <a:t>Protocole IP</a:t>
                      </a:r>
                      <a:endParaRPr lang="fr-BE" dirty="0"/>
                    </a:p>
                  </a:txBody>
                  <a:tcPr/>
                </a:tc>
                <a:tc>
                  <a:txBody>
                    <a:bodyPr/>
                    <a:lstStyle/>
                    <a:p>
                      <a:r>
                        <a:rPr lang="fr-BE" dirty="0" smtClean="0"/>
                        <a:t>RFC791</a:t>
                      </a:r>
                      <a:endParaRPr lang="fr-BE" dirty="0"/>
                    </a:p>
                  </a:txBody>
                  <a:tcPr/>
                </a:tc>
              </a:tr>
              <a:tr h="370840">
                <a:tc>
                  <a:txBody>
                    <a:bodyPr/>
                    <a:lstStyle/>
                    <a:p>
                      <a:r>
                        <a:rPr lang="fr-BE" dirty="0" smtClean="0"/>
                        <a:t>Protocole ICMP</a:t>
                      </a:r>
                      <a:endParaRPr lang="fr-BE" dirty="0"/>
                    </a:p>
                  </a:txBody>
                  <a:tcPr/>
                </a:tc>
                <a:tc>
                  <a:txBody>
                    <a:bodyPr/>
                    <a:lstStyle/>
                    <a:p>
                      <a:r>
                        <a:rPr lang="fr-BE" dirty="0" smtClean="0"/>
                        <a:t>RFC792</a:t>
                      </a:r>
                      <a:endParaRPr lang="fr-BE" dirty="0"/>
                    </a:p>
                  </a:txBody>
                  <a:tcPr/>
                </a:tc>
              </a:tr>
              <a:tr h="370840">
                <a:tc>
                  <a:txBody>
                    <a:bodyPr/>
                    <a:lstStyle/>
                    <a:p>
                      <a:r>
                        <a:rPr lang="fr-BE" dirty="0" smtClean="0"/>
                        <a:t>Protocole TCP</a:t>
                      </a:r>
                      <a:endParaRPr lang="fr-BE" dirty="0"/>
                    </a:p>
                  </a:txBody>
                  <a:tcPr/>
                </a:tc>
                <a:tc>
                  <a:txBody>
                    <a:bodyPr/>
                    <a:lstStyle/>
                    <a:p>
                      <a:r>
                        <a:rPr lang="fr-BE" dirty="0" smtClean="0"/>
                        <a:t>RFC793</a:t>
                      </a:r>
                      <a:endParaRPr lang="fr-BE" dirty="0"/>
                    </a:p>
                  </a:txBody>
                  <a:tcPr/>
                </a:tc>
              </a:tr>
              <a:tr h="370840">
                <a:tc>
                  <a:txBody>
                    <a:bodyPr/>
                    <a:lstStyle/>
                    <a:p>
                      <a:r>
                        <a:rPr lang="fr-BE" dirty="0" smtClean="0"/>
                        <a:t>Protocole FTP</a:t>
                      </a:r>
                      <a:endParaRPr lang="fr-BE" dirty="0"/>
                    </a:p>
                  </a:txBody>
                  <a:tcPr/>
                </a:tc>
                <a:tc>
                  <a:txBody>
                    <a:bodyPr/>
                    <a:lstStyle/>
                    <a:p>
                      <a:r>
                        <a:rPr lang="fr-BE" dirty="0" smtClean="0"/>
                        <a:t>RFC959</a:t>
                      </a:r>
                      <a:endParaRPr lang="fr-BE" dirty="0"/>
                    </a:p>
                  </a:txBody>
                  <a:tcPr/>
                </a:tc>
              </a:tr>
              <a:tr h="370840">
                <a:tc>
                  <a:txBody>
                    <a:bodyPr/>
                    <a:lstStyle/>
                    <a:p>
                      <a:r>
                        <a:rPr lang="fr-BE" dirty="0" smtClean="0"/>
                        <a:t>Internet Mail</a:t>
                      </a:r>
                      <a:endParaRPr lang="fr-BE" dirty="0"/>
                    </a:p>
                  </a:txBody>
                  <a:tcPr/>
                </a:tc>
                <a:tc>
                  <a:txBody>
                    <a:bodyPr/>
                    <a:lstStyle/>
                    <a:p>
                      <a:r>
                        <a:rPr lang="fr-BE" dirty="0" smtClean="0"/>
                        <a:t>RFC822</a:t>
                      </a:r>
                      <a:endParaRPr lang="fr-BE" dirty="0"/>
                    </a:p>
                  </a:txBody>
                  <a:tcPr/>
                </a:tc>
              </a:tr>
              <a:tr h="370840">
                <a:tc>
                  <a:txBody>
                    <a:bodyPr/>
                    <a:lstStyle/>
                    <a:p>
                      <a:r>
                        <a:rPr lang="fr-BE" dirty="0" smtClean="0"/>
                        <a:t>Protocole Telnet</a:t>
                      </a:r>
                      <a:endParaRPr lang="fr-BE" dirty="0"/>
                    </a:p>
                  </a:txBody>
                  <a:tcPr/>
                </a:tc>
                <a:tc>
                  <a:txBody>
                    <a:bodyPr/>
                    <a:lstStyle/>
                    <a:p>
                      <a:r>
                        <a:rPr lang="fr-BE" dirty="0" smtClean="0"/>
                        <a:t>RFC854</a:t>
                      </a:r>
                    </a:p>
                  </a:txBody>
                  <a:tcPr/>
                </a:tc>
              </a:tr>
              <a:tr h="370840">
                <a:tc>
                  <a:txBody>
                    <a:bodyPr/>
                    <a:lstStyle/>
                    <a:p>
                      <a:r>
                        <a:rPr lang="fr-BE" dirty="0" smtClean="0"/>
                        <a:t>Protocole NNTP</a:t>
                      </a:r>
                      <a:endParaRPr lang="fr-BE" dirty="0"/>
                    </a:p>
                  </a:txBody>
                  <a:tcPr/>
                </a:tc>
                <a:tc>
                  <a:txBody>
                    <a:bodyPr/>
                    <a:lstStyle/>
                    <a:p>
                      <a:r>
                        <a:rPr lang="fr-BE" dirty="0" smtClean="0"/>
                        <a:t>RFC977</a:t>
                      </a:r>
                    </a:p>
                  </a:txBody>
                  <a:tcPr/>
                </a:tc>
              </a:tr>
              <a:tr h="370840">
                <a:tc>
                  <a:txBody>
                    <a:bodyPr/>
                    <a:lstStyle/>
                    <a:p>
                      <a:r>
                        <a:rPr lang="fr-BE" dirty="0" err="1" smtClean="0"/>
                        <a:t>Netbios</a:t>
                      </a:r>
                      <a:endParaRPr lang="fr-BE" dirty="0"/>
                    </a:p>
                  </a:txBody>
                  <a:tcPr/>
                </a:tc>
                <a:tc>
                  <a:txBody>
                    <a:bodyPr/>
                    <a:lstStyle/>
                    <a:p>
                      <a:r>
                        <a:rPr lang="fr-BE" dirty="0" smtClean="0"/>
                        <a:t>RFC1001</a:t>
                      </a:r>
                    </a:p>
                  </a:txBody>
                  <a:tcPr/>
                </a:tc>
              </a:tr>
              <a:tr h="370840">
                <a:tc>
                  <a:txBody>
                    <a:bodyPr/>
                    <a:lstStyle/>
                    <a:p>
                      <a:r>
                        <a:rPr lang="fr-BE" dirty="0" smtClean="0"/>
                        <a:t>Protocole SLIP</a:t>
                      </a:r>
                      <a:endParaRPr lang="fr-BE" dirty="0"/>
                    </a:p>
                  </a:txBody>
                  <a:tcPr/>
                </a:tc>
                <a:tc>
                  <a:txBody>
                    <a:bodyPr/>
                    <a:lstStyle/>
                    <a:p>
                      <a:r>
                        <a:rPr lang="fr-BE" dirty="0" smtClean="0"/>
                        <a:t>RFC1055</a:t>
                      </a:r>
                    </a:p>
                  </a:txBody>
                  <a:tcPr/>
                </a:tc>
              </a:tr>
              <a:tr h="370840">
                <a:tc>
                  <a:txBody>
                    <a:bodyPr/>
                    <a:lstStyle/>
                    <a:p>
                      <a:r>
                        <a:rPr lang="fr-BE" dirty="0" smtClean="0"/>
                        <a:t>MIB</a:t>
                      </a:r>
                      <a:endParaRPr lang="fr-BE" dirty="0"/>
                    </a:p>
                  </a:txBody>
                  <a:tcPr/>
                </a:tc>
                <a:tc>
                  <a:txBody>
                    <a:bodyPr/>
                    <a:lstStyle/>
                    <a:p>
                      <a:r>
                        <a:rPr lang="fr-BE" dirty="0" smtClean="0"/>
                        <a:t>RFC1156</a:t>
                      </a:r>
                    </a:p>
                  </a:txBody>
                  <a:tcPr/>
                </a:tc>
              </a:tr>
              <a:tr h="370840">
                <a:tc>
                  <a:txBody>
                    <a:bodyPr/>
                    <a:lstStyle/>
                    <a:p>
                      <a:r>
                        <a:rPr lang="fr-BE" dirty="0" smtClean="0"/>
                        <a:t>TCP/IP</a:t>
                      </a:r>
                      <a:endParaRPr lang="fr-BE" dirty="0"/>
                    </a:p>
                  </a:txBody>
                  <a:tcPr/>
                </a:tc>
                <a:tc>
                  <a:txBody>
                    <a:bodyPr/>
                    <a:lstStyle/>
                    <a:p>
                      <a:r>
                        <a:rPr lang="fr-BE" dirty="0" smtClean="0"/>
                        <a:t>RFC1180</a:t>
                      </a:r>
                    </a:p>
                  </a:txBody>
                  <a:tcPr/>
                </a:tc>
              </a:tr>
            </a:tbl>
          </a:graphicData>
        </a:graphic>
      </p:graphicFrame>
    </p:spTree>
    <p:extLst>
      <p:ext uri="{BB962C8B-B14F-4D97-AF65-F5344CB8AC3E}">
        <p14:creationId xmlns:p14="http://schemas.microsoft.com/office/powerpoint/2010/main" val="305225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Modèle </a:t>
            </a:r>
            <a:r>
              <a:rPr lang="fr-BE" dirty="0" err="1" smtClean="0"/>
              <a:t>FTp</a:t>
            </a:r>
            <a:endParaRPr lang="fr-BE" dirty="0"/>
          </a:p>
        </p:txBody>
      </p:sp>
      <p:sp>
        <p:nvSpPr>
          <p:cNvPr id="3" name="Espace réservé du texte 2"/>
          <p:cNvSpPr>
            <a:spLocks noGrp="1"/>
          </p:cNvSpPr>
          <p:nvPr>
            <p:ph type="body" idx="1"/>
          </p:nvPr>
        </p:nvSpPr>
        <p:spPr/>
        <p:txBody>
          <a:bodyPr/>
          <a:lstStyle/>
          <a:p>
            <a:endParaRPr lang="fr-BE" dirty="0"/>
          </a:p>
        </p:txBody>
      </p:sp>
      <p:sp>
        <p:nvSpPr>
          <p:cNvPr id="4" name="Espace réservé de la date 3"/>
          <p:cNvSpPr>
            <a:spLocks noGrp="1"/>
          </p:cNvSpPr>
          <p:nvPr>
            <p:ph type="dt" sz="half" idx="10"/>
          </p:nvPr>
        </p:nvSpPr>
        <p:spPr/>
        <p:txBody>
          <a:bodyPr/>
          <a:lstStyle/>
          <a:p>
            <a:fld id="{247BEEBC-1960-4B40-834F-586131B91DB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8</a:t>
            </a:fld>
            <a:endParaRPr lang="fr-BE"/>
          </a:p>
        </p:txBody>
      </p:sp>
    </p:spTree>
    <p:extLst>
      <p:ext uri="{BB962C8B-B14F-4D97-AF65-F5344CB8AC3E}">
        <p14:creationId xmlns:p14="http://schemas.microsoft.com/office/powerpoint/2010/main" val="3954874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Modèle FTP</a:t>
            </a:r>
            <a:endParaRPr lang="fr-BE" dirty="0"/>
          </a:p>
        </p:txBody>
      </p:sp>
      <p:sp>
        <p:nvSpPr>
          <p:cNvPr id="3" name="Espace réservé du contenu 2"/>
          <p:cNvSpPr>
            <a:spLocks noGrp="1"/>
          </p:cNvSpPr>
          <p:nvPr>
            <p:ph idx="1"/>
          </p:nvPr>
        </p:nvSpPr>
        <p:spPr/>
        <p:txBody>
          <a:bodyPr/>
          <a:lstStyle/>
          <a:p>
            <a:r>
              <a:rPr lang="fr-BE" dirty="0" smtClean="0"/>
              <a:t>Le protocole FTP s’inscrit dans le modèle client-serveur</a:t>
            </a:r>
          </a:p>
          <a:p>
            <a:r>
              <a:rPr lang="fr-BE" dirty="0" smtClean="0"/>
              <a:t>Lors d’une connexion FTP, deux canaux de transmissions sont ouverts :</a:t>
            </a:r>
          </a:p>
          <a:p>
            <a:pPr lvl="1"/>
            <a:r>
              <a:rPr lang="fr-BE" dirty="0" smtClean="0"/>
              <a:t>un canal pour les commandes (canal de contrôle, port 21)</a:t>
            </a:r>
          </a:p>
          <a:p>
            <a:pPr lvl="1"/>
            <a:r>
              <a:rPr lang="fr-BE" dirty="0" smtClean="0"/>
              <a:t>un canal pour les données</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2/02/2015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9</a:t>
            </a:fld>
            <a:endParaRPr lang="fr-BE"/>
          </a:p>
        </p:txBody>
      </p:sp>
    </p:spTree>
    <p:extLst>
      <p:ext uri="{BB962C8B-B14F-4D97-AF65-F5344CB8AC3E}">
        <p14:creationId xmlns:p14="http://schemas.microsoft.com/office/powerpoint/2010/main" val="390077307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EH">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878</TotalTime>
  <Words>2752</Words>
  <Application>Microsoft Office PowerPoint</Application>
  <PresentationFormat>Affichage à l'écran (4:3)</PresentationFormat>
  <Paragraphs>340</Paragraphs>
  <Slides>38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38</vt:i4>
      </vt:variant>
    </vt:vector>
  </HeadingPairs>
  <TitlesOfParts>
    <vt:vector size="42" baseType="lpstr">
      <vt:lpstr>Arial</vt:lpstr>
      <vt:lpstr>Arial Narrow</vt:lpstr>
      <vt:lpstr>Calibri</vt:lpstr>
      <vt:lpstr>Thème Office</vt:lpstr>
      <vt:lpstr>FTP</vt:lpstr>
      <vt:lpstr>Introduction</vt:lpstr>
      <vt:lpstr>Introduction</vt:lpstr>
      <vt:lpstr>Historique</vt:lpstr>
      <vt:lpstr>RFC</vt:lpstr>
      <vt:lpstr>RFC</vt:lpstr>
      <vt:lpstr>Présentation PowerPoint</vt:lpstr>
      <vt:lpstr>Modèle FTp</vt:lpstr>
      <vt:lpstr>Modèle FTP</vt:lpstr>
      <vt:lpstr>Modèle FTP</vt:lpstr>
      <vt:lpstr>Modèle FTP</vt:lpstr>
      <vt:lpstr>Modèle FTP</vt:lpstr>
      <vt:lpstr>Modèle FTP</vt:lpstr>
      <vt:lpstr>Modèle FTP</vt:lpstr>
      <vt:lpstr>Les commandes FTP</vt:lpstr>
      <vt:lpstr>les commandes</vt:lpstr>
      <vt:lpstr>les commandes</vt:lpstr>
      <vt:lpstr>les commandes</vt:lpstr>
      <vt:lpstr>les commandes</vt:lpstr>
      <vt:lpstr>les commandes</vt:lpstr>
      <vt:lpstr>les commandes</vt:lpstr>
      <vt:lpstr>les commandes</vt:lpstr>
      <vt:lpstr>les commandes</vt:lpstr>
      <vt:lpstr>les commandes</vt:lpstr>
      <vt:lpstr>les commandes</vt:lpstr>
      <vt:lpstr>les commandes</vt:lpstr>
      <vt:lpstr>Les réponses FTP</vt:lpstr>
      <vt:lpstr>Les réponses FTP</vt:lpstr>
      <vt:lpstr>Les réponses FTP</vt:lpstr>
      <vt:lpstr>Les réponses FTP</vt:lpstr>
      <vt:lpstr>Les réponses FTP</vt:lpstr>
      <vt:lpstr>mode de transmission</vt:lpstr>
      <vt:lpstr>Mode de transmission</vt:lpstr>
      <vt:lpstr>Mode de transmission</vt:lpstr>
      <vt:lpstr>Info</vt:lpstr>
      <vt:lpstr>Linux et FTP</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Csam</dc:creator>
  <cp:lastModifiedBy>Malaise</cp:lastModifiedBy>
  <cp:revision>56</cp:revision>
  <dcterms:created xsi:type="dcterms:W3CDTF">2013-07-01T08:35:41Z</dcterms:created>
  <dcterms:modified xsi:type="dcterms:W3CDTF">2015-02-03T00:59:26Z</dcterms:modified>
</cp:coreProperties>
</file>