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75" autoAdjust="0"/>
    <p:restoredTop sz="94660"/>
  </p:normalViewPr>
  <p:slideViewPr>
    <p:cSldViewPr snapToGrid="0" snapToObjects="1">
      <p:cViewPr>
        <p:scale>
          <a:sx n="28" d="100"/>
          <a:sy n="28" d="100"/>
        </p:scale>
        <p:origin x="-1176" y="88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EA82-39A2-CE47-9734-0CF640D006D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416D9-A8F8-5B4A-B9D7-5404A5CF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416D9-A8F8-5B4A-B9D7-5404A5CFEF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5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6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6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3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3"/>
            <a:ext cx="1453896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4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EF22-D86E-924B-8C28-4D71705C1ECE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8325-02E0-2F45-90FA-B0D11C5C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471" y="1647529"/>
            <a:ext cx="31099134" cy="3295058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Contactless Heart Rate Monitoring of Individuals After Exercise</a:t>
            </a:r>
            <a:br>
              <a:rPr lang="en-US" sz="6600" dirty="0" smtClean="0"/>
            </a:br>
            <a:r>
              <a:rPr lang="en-US" sz="4800" dirty="0" smtClean="0"/>
              <a:t>Jennifer Lake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52189" y="4942587"/>
            <a:ext cx="15789849" cy="1172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BACKGROUND INFORMATION ON EXERCISE</a:t>
            </a:r>
          </a:p>
          <a:p>
            <a:pPr algn="ctr"/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In 2008, only 48% of Americans met the minimum physical activity guidelines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Minimum Recommended Exercise Per Week (American Heart Association)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Choose 1 or a combination:</a:t>
            </a:r>
          </a:p>
          <a:p>
            <a:pPr marL="4960620" lvl="2" indent="-571500">
              <a:buFont typeface="Arial"/>
              <a:buChar char="•"/>
            </a:pPr>
            <a:r>
              <a:rPr lang="en-US" sz="3600" dirty="0" smtClean="0"/>
              <a:t>75 minutes vigorous exercise</a:t>
            </a:r>
          </a:p>
          <a:p>
            <a:pPr marL="4960620" lvl="2" indent="-571500">
              <a:buFont typeface="Arial"/>
              <a:buChar char="•"/>
            </a:pPr>
            <a:r>
              <a:rPr lang="en-US" sz="3600" dirty="0" smtClean="0"/>
              <a:t>150 minutes moderate exercise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Muscle-strengthening activities twice a week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Determining Exercise Intensity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Maximum Heart Rate = 220 – Age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Moderate exercise – 50-70% of Maximum Heart Rate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Vigorous exercise – 70-85% of Maximum Heart Rate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How to Determine Pulse Manually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err="1" smtClean="0"/>
              <a:t>Cartoid</a:t>
            </a:r>
            <a:r>
              <a:rPr lang="en-US" sz="3600" dirty="0" smtClean="0"/>
              <a:t> (neck) or Radial (wrist) artery is located with two fingers and pulse is counted for 15 seconds and then multiplied by 4</a:t>
            </a:r>
          </a:p>
          <a:p>
            <a:pPr lvl="1"/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 descr="pulse ne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27" y="13151062"/>
            <a:ext cx="5842000" cy="3810000"/>
          </a:xfrm>
          <a:prstGeom prst="rect">
            <a:avLst/>
          </a:prstGeom>
        </p:spPr>
      </p:pic>
      <p:pic>
        <p:nvPicPr>
          <p:cNvPr id="6" name="Picture 5" descr="pul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72" y="13608285"/>
            <a:ext cx="5842000" cy="381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42038" y="4942587"/>
            <a:ext cx="15824173" cy="1338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PREVIOUS WORK</a:t>
            </a:r>
          </a:p>
          <a:p>
            <a:endParaRPr lang="en-US" sz="3600" b="1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err="1" smtClean="0"/>
              <a:t>Eulerian</a:t>
            </a:r>
            <a:r>
              <a:rPr lang="en-US" sz="3600" dirty="0" smtClean="0"/>
              <a:t> Motion Magnification for Revealing Subtle Changes in </a:t>
            </a:r>
            <a:r>
              <a:rPr lang="en-US" sz="3600" dirty="0"/>
              <a:t>t</a:t>
            </a:r>
            <a:r>
              <a:rPr lang="en-US" sz="3600" dirty="0" smtClean="0"/>
              <a:t>he World (2012)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This method was used in the Phillips Vital Signs Camera app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Detecting Pulse from Head Motions in Video (2013)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This method was implemented in this project</a:t>
            </a:r>
          </a:p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DIFFERENCES BETWEEN PREVIOUS WORK AND THIS PROJECT</a:t>
            </a:r>
          </a:p>
          <a:p>
            <a:endParaRPr lang="en-US" sz="3600" b="1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Image quality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This project: </a:t>
            </a:r>
            <a:r>
              <a:rPr lang="en-US" sz="3600" dirty="0" err="1" smtClean="0"/>
              <a:t>Macbook</a:t>
            </a:r>
            <a:r>
              <a:rPr lang="en-US" sz="3600" dirty="0" smtClean="0"/>
              <a:t> Pro Eyesight (</a:t>
            </a:r>
            <a:r>
              <a:rPr lang="is-IS" sz="3600" dirty="0" smtClean="0"/>
              <a:t>1080 × 720 pixels, 30 fps)</a:t>
            </a:r>
          </a:p>
          <a:p>
            <a:pPr marL="2766060" lvl="1" indent="-571500">
              <a:buFont typeface="Arial"/>
              <a:buChar char="•"/>
            </a:pPr>
            <a:r>
              <a:rPr lang="is-IS" sz="3600" dirty="0" smtClean="0"/>
              <a:t>Previous work: Panasonic Lumix GF2 (1280 x 72, 30 fps)</a:t>
            </a:r>
          </a:p>
          <a:p>
            <a:pPr marL="571500" indent="-571500">
              <a:buFont typeface="Arial"/>
              <a:buChar char="•"/>
            </a:pPr>
            <a:r>
              <a:rPr lang="is-IS" sz="3600" dirty="0" smtClean="0"/>
              <a:t>Face size within image</a:t>
            </a:r>
          </a:p>
          <a:p>
            <a:pPr marL="2766060" lvl="1" indent="-571500">
              <a:buFont typeface="Arial"/>
              <a:buChar char="•"/>
            </a:pPr>
            <a:r>
              <a:rPr lang="is-IS" sz="3600" dirty="0" smtClean="0"/>
              <a:t>This project: appromixately 220 x 340 pixels</a:t>
            </a:r>
          </a:p>
          <a:p>
            <a:pPr marL="2766060" lvl="1" indent="-571500">
              <a:buFont typeface="Arial"/>
              <a:buChar char="•"/>
            </a:pPr>
            <a:r>
              <a:rPr lang="is-IS" sz="3600" dirty="0" smtClean="0"/>
              <a:t>Previous work: 570 x 718 pixels</a:t>
            </a:r>
          </a:p>
          <a:p>
            <a:pPr marL="571500" indent="-571500">
              <a:buFont typeface="Arial"/>
              <a:buChar char="•"/>
            </a:pPr>
            <a:r>
              <a:rPr lang="is-IS" sz="3600" dirty="0" smtClean="0"/>
              <a:t>Video length</a:t>
            </a:r>
          </a:p>
          <a:p>
            <a:pPr marL="2766060" lvl="1" indent="-571500">
              <a:buFont typeface="Arial"/>
              <a:buChar char="•"/>
            </a:pPr>
            <a:r>
              <a:rPr lang="is-IS" sz="3600" dirty="0" smtClean="0"/>
              <a:t>This project: 25 seconds</a:t>
            </a:r>
          </a:p>
          <a:p>
            <a:pPr marL="2766060" lvl="1" indent="-571500">
              <a:buFont typeface="Arial"/>
              <a:buChar char="•"/>
            </a:pPr>
            <a:r>
              <a:rPr lang="is-IS" sz="3600" dirty="0" smtClean="0"/>
              <a:t>Previous work: 70 -90 second</a:t>
            </a:r>
          </a:p>
          <a:p>
            <a:pPr marL="571500" indent="-571500">
              <a:buFont typeface="Arial"/>
              <a:buChar char="•"/>
            </a:pPr>
            <a:r>
              <a:rPr lang="is-IS" sz="3600" dirty="0" smtClean="0"/>
              <a:t>Heart rate range</a:t>
            </a:r>
          </a:p>
          <a:p>
            <a:pPr marL="2766060" lvl="1" indent="-571500">
              <a:buFont typeface="Arial"/>
              <a:buChar char="•"/>
            </a:pPr>
            <a:r>
              <a:rPr lang="is-IS" sz="3600" dirty="0" smtClean="0"/>
              <a:t>This project: 45 – 170 bpm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Previous work: 45 – 120 </a:t>
            </a:r>
            <a:r>
              <a:rPr lang="en-US" sz="3600" dirty="0" err="1" smtClean="0"/>
              <a:t>bpm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Subject’s activity level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This project: resting, after moderate or vigorous exercise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dirty="0" smtClean="0"/>
              <a:t>Previous work: resting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346" y="18101991"/>
            <a:ext cx="14591625" cy="178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METHOD</a:t>
            </a:r>
          </a:p>
          <a:p>
            <a:pPr algn="ctr"/>
            <a:endParaRPr lang="en-US" sz="3600" b="1" dirty="0"/>
          </a:p>
          <a:p>
            <a:r>
              <a:rPr lang="en-US" sz="3600" dirty="0" smtClean="0"/>
              <a:t>* Indicates change from previous 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Capture 25 – 30 seconds of subject while taking pulse *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Calculate heart rate using Phillips Vital Signs Camera app * (for comparison)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Import the video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Skip the first second of the video to allow for vibration from button press to dissipate and for the camera to stabilize *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Using the Viola-Jones face detection algorithm, find the biggest face present (there should only be one face in the image)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Find the top bounding box by taking the middle 50% of the face horizontally and the top 18% of the face vertically *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Find the bottom bounding box by taking the middle 50% of the face and 49.5% - 72% of the face vertically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Find Shi-</a:t>
            </a:r>
            <a:r>
              <a:rPr lang="en-US" sz="3600" dirty="0" err="1" smtClean="0"/>
              <a:t>Tomasi</a:t>
            </a:r>
            <a:r>
              <a:rPr lang="en-US" sz="3600" dirty="0" smtClean="0"/>
              <a:t> feature points within the bounding boxes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Track features over the next 20 seconds of frames using Lucas-</a:t>
            </a:r>
            <a:r>
              <a:rPr lang="en-US" sz="3600" dirty="0" err="1" smtClean="0"/>
              <a:t>Kanade</a:t>
            </a:r>
            <a:r>
              <a:rPr lang="en-US" sz="3600" dirty="0" smtClean="0"/>
              <a:t> Tracking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Calculate the L2 distance of each trace and remove those that exceed the mode (round to integers)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Apply a 5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order Butterworth filter to each trace, only allowing frequencies between .45 Hz and 5 Hz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Calculate the covariance matrix and find its eigenvectors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Using only the first 5 eigenvectors, multiply each eigenvector by the traces to form s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s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, s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, s</a:t>
            </a:r>
            <a:r>
              <a:rPr lang="en-US" sz="3600" baseline="-25000" dirty="0" smtClean="0"/>
              <a:t>4</a:t>
            </a:r>
            <a:r>
              <a:rPr lang="en-US" sz="3600" dirty="0" smtClean="0"/>
              <a:t>, and s</a:t>
            </a:r>
            <a:r>
              <a:rPr lang="en-US" sz="3600" baseline="-25000" dirty="0" smtClean="0"/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Transform all </a:t>
            </a:r>
            <a:r>
              <a:rPr lang="en-US" sz="3600" dirty="0" err="1" smtClean="0"/>
              <a:t>s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 using Fast Fourier Transform (</a:t>
            </a:r>
            <a:r>
              <a:rPr lang="en-US" sz="3600" dirty="0" err="1" smtClean="0"/>
              <a:t>fft</a:t>
            </a:r>
            <a:r>
              <a:rPr lang="en-US" sz="3600" dirty="0" smtClean="0"/>
              <a:t>) and calculate the power density by taking the absolute value of the </a:t>
            </a:r>
            <a:r>
              <a:rPr lang="en-US" sz="3600" dirty="0" err="1" smtClean="0"/>
              <a:t>fft</a:t>
            </a:r>
            <a:r>
              <a:rPr lang="en-US" sz="3600" dirty="0" smtClean="0"/>
              <a:t> and squaring it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Calculate the periodicity of each </a:t>
            </a:r>
            <a:r>
              <a:rPr lang="en-US" sz="3600" dirty="0" err="1" smtClean="0"/>
              <a:t>s</a:t>
            </a:r>
            <a:r>
              <a:rPr lang="en-US" sz="3600" baseline="-25000" dirty="0" err="1" smtClean="0"/>
              <a:t>i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by finding the maximum power frequency (</a:t>
            </a:r>
            <a:r>
              <a:rPr lang="en-US" sz="3600" dirty="0" err="1" smtClean="0"/>
              <a:t>f</a:t>
            </a:r>
            <a:r>
              <a:rPr lang="en-US" sz="3600" baseline="-25000" dirty="0" err="1" smtClean="0"/>
              <a:t>max</a:t>
            </a:r>
            <a:r>
              <a:rPr lang="en-US" sz="3600" dirty="0" smtClean="0"/>
              <a:t>) and dividing the sum of the maximum power frequency and its first harmonic by the sum of all points in the power density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the </a:t>
            </a:r>
            <a:r>
              <a:rPr lang="en-US" sz="3600" dirty="0" err="1" smtClean="0"/>
              <a:t>s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 with the greatest periodicity and calculate pulse</a:t>
            </a:r>
            <a:r>
              <a:rPr lang="en-US" sz="3600" dirty="0"/>
              <a:t> </a:t>
            </a:r>
            <a:r>
              <a:rPr lang="en-US" sz="3600" dirty="0" smtClean="0"/>
              <a:t>= </a:t>
            </a:r>
            <a:r>
              <a:rPr lang="en-US" sz="3600" dirty="0" smtClean="0"/>
              <a:t>60f</a:t>
            </a:r>
            <a:r>
              <a:rPr lang="en-US" sz="3600" baseline="-25000" dirty="0" smtClean="0"/>
              <a:t>max</a:t>
            </a:r>
            <a:r>
              <a:rPr lang="en-US" sz="3600" dirty="0" smtClean="0"/>
              <a:t>*</a:t>
            </a:r>
            <a:endParaRPr lang="en-US" sz="3600" dirty="0" smtClean="0"/>
          </a:p>
        </p:txBody>
      </p:sp>
      <p:pic>
        <p:nvPicPr>
          <p:cNvPr id="11" name="Picture 10" descr="exam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024" y="19087175"/>
            <a:ext cx="7280411" cy="46508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411063" y="18440844"/>
            <a:ext cx="1462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RESULTS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028927" y="23738073"/>
            <a:ext cx="1338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Figure 1: Examples of feature points found and bounding boxes used</a:t>
            </a:r>
            <a:endParaRPr lang="en-US" sz="2400" dirty="0"/>
          </a:p>
        </p:txBody>
      </p:sp>
      <p:pic>
        <p:nvPicPr>
          <p:cNvPr id="14" name="Picture 13" descr="example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449" y="19087175"/>
            <a:ext cx="6852745" cy="4377695"/>
          </a:xfrm>
          <a:prstGeom prst="rect">
            <a:avLst/>
          </a:prstGeom>
        </p:spPr>
      </p:pic>
      <p:pic>
        <p:nvPicPr>
          <p:cNvPr id="15" name="Picture 14" descr="signal sucessfu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063" y="24199738"/>
            <a:ext cx="7112000" cy="5334000"/>
          </a:xfrm>
          <a:prstGeom prst="rect">
            <a:avLst/>
          </a:prstGeom>
        </p:spPr>
      </p:pic>
      <p:pic>
        <p:nvPicPr>
          <p:cNvPr id="16" name="Picture 15" descr="plotsu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971" y="24199738"/>
            <a:ext cx="7112000" cy="533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058699" y="29594612"/>
            <a:ext cx="1132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Figure 2 – Signal and Power Density in a </a:t>
            </a:r>
            <a:r>
              <a:rPr lang="en-US" sz="2400" dirty="0"/>
              <a:t>s</a:t>
            </a:r>
            <a:r>
              <a:rPr lang="en-US" sz="2400" dirty="0" smtClean="0"/>
              <a:t>uccessful case</a:t>
            </a:r>
            <a:endParaRPr lang="en-US" sz="2400" dirty="0"/>
          </a:p>
        </p:txBody>
      </p:sp>
      <p:pic>
        <p:nvPicPr>
          <p:cNvPr id="18" name="Picture 17" descr="unsec_new_pl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971" y="30056277"/>
            <a:ext cx="7112000" cy="5334000"/>
          </a:xfrm>
          <a:prstGeom prst="rect">
            <a:avLst/>
          </a:prstGeom>
        </p:spPr>
      </p:pic>
      <p:pic>
        <p:nvPicPr>
          <p:cNvPr id="19" name="Picture 18" descr="unsec_power_new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971" y="30056277"/>
            <a:ext cx="7112000" cy="5334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387935" y="35375560"/>
            <a:ext cx="827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3 – Signal and Power Density in an unsuccessful case</a:t>
            </a:r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45233"/>
              </p:ext>
            </p:extLst>
          </p:nvPr>
        </p:nvGraphicFramePr>
        <p:xfrm>
          <a:off x="4079590" y="36646000"/>
          <a:ext cx="24224761" cy="579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391"/>
                <a:gridCol w="4453105"/>
                <a:gridCol w="3755003"/>
                <a:gridCol w="2871473"/>
                <a:gridCol w="4583312"/>
                <a:gridCol w="2374488"/>
                <a:gridCol w="4251989"/>
              </a:tblGrid>
              <a:tr h="4526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Subject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Manual Heart Rate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Motion (this project)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Error (Motion)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Color (Phillips</a:t>
                      </a:r>
                      <a:r>
                        <a:rPr lang="en-US" sz="3200" baseline="0" dirty="0" smtClean="0"/>
                        <a:t> Vital Signs)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Error (Color)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Heart Rate Zone</a:t>
                      </a:r>
                      <a:endParaRPr lang="en-US" sz="3200" dirty="0"/>
                    </a:p>
                  </a:txBody>
                  <a:tcPr/>
                </a:tc>
              </a:tr>
              <a:tr h="4526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65.90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2.10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Resting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26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59.92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60.08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Moderate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26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56.93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75.07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134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Vigorous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26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59.97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40.03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Moderate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26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68.96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1.04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Resting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26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68.91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0.91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Resting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26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50.83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20.17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Resting (after exercise)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26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56.81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36.19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Moderate</a:t>
                      </a:r>
                      <a:endParaRPr lang="en-US" sz="3200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  <a:tr h="4526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116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53.87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62.13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111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Moderate</a:t>
                      </a:r>
                      <a:endParaRPr lang="en-US" sz="3200" dirty="0"/>
                    </a:p>
                  </a:txBody>
                  <a:tcPr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79589" y="42588813"/>
            <a:ext cx="2422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Figure 4- Results from this project (all heart rates are in beats per minute)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78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634</Words>
  <Application>Microsoft Macintosh PowerPoint</Application>
  <PresentationFormat>Custom</PresentationFormat>
  <Paragraphs>138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Contactless Heart Rate Monitoring of Individuals After Exercise Jennifer Lake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Lake</dc:creator>
  <cp:lastModifiedBy>Jennifer Lake</cp:lastModifiedBy>
  <cp:revision>16</cp:revision>
  <dcterms:created xsi:type="dcterms:W3CDTF">2015-12-06T22:44:22Z</dcterms:created>
  <dcterms:modified xsi:type="dcterms:W3CDTF">2015-12-07T03:34:42Z</dcterms:modified>
</cp:coreProperties>
</file>