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9" r:id="rId4"/>
    <p:sldId id="260" r:id="rId5"/>
    <p:sldId id="261" r:id="rId6"/>
    <p:sldId id="262" r:id="rId7"/>
    <p:sldId id="263"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dk1"/>
              </a:buClr>
              <a:buSzPts val="1400"/>
              <a:buFont typeface="Arial"/>
              <a:buNone/>
              <a:defRPr sz="6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Arial"/>
                <a:ea typeface="Arial"/>
                <a:cs typeface="Arial"/>
                <a:sym typeface="Arial"/>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Arial"/>
              <a:buNone/>
              <a:defRPr sz="60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800"/>
              <a:buFont typeface="Arial"/>
              <a:buNone/>
              <a:defRPr sz="2400" b="0" i="0" u="none" strike="noStrike" cap="none">
                <a:solidFill>
                  <a:srgbClr val="888888"/>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Arial"/>
                <a:ea typeface="Arial"/>
                <a:cs typeface="Arial"/>
                <a:sym typeface="Arial"/>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Arial"/>
                <a:ea typeface="Arial"/>
                <a:cs typeface="Arial"/>
                <a:sym typeface="Arial"/>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Arial"/>
                <a:ea typeface="Arial"/>
                <a:cs typeface="Arial"/>
                <a:sym typeface="Arial"/>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Arial"/>
                <a:ea typeface="Arial"/>
                <a:cs typeface="Arial"/>
                <a:sym typeface="Aria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Arial"/>
              <a:buNone/>
              <a:defRPr sz="4400" b="0"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3"/>
          <p:cNvGrpSpPr/>
          <p:nvPr/>
        </p:nvGrpSpPr>
        <p:grpSpPr>
          <a:xfrm>
            <a:off x="6227989" y="341786"/>
            <a:ext cx="4940082" cy="6384320"/>
            <a:chOff x="6227989" y="341786"/>
            <a:chExt cx="4940082" cy="6384320"/>
          </a:xfrm>
        </p:grpSpPr>
        <p:grpSp>
          <p:nvGrpSpPr>
            <p:cNvPr id="85" name="Google Shape;85;p13"/>
            <p:cNvGrpSpPr/>
            <p:nvPr/>
          </p:nvGrpSpPr>
          <p:grpSpPr>
            <a:xfrm>
              <a:off x="6227989" y="341786"/>
              <a:ext cx="4940082" cy="6384320"/>
              <a:chOff x="6227989" y="341786"/>
              <a:chExt cx="4940082" cy="6384320"/>
            </a:xfrm>
          </p:grpSpPr>
          <p:sp>
            <p:nvSpPr>
              <p:cNvPr id="86" name="Google Shape;86;p13"/>
              <p:cNvSpPr/>
              <p:nvPr/>
            </p:nvSpPr>
            <p:spPr>
              <a:xfrm rot="185218">
                <a:off x="6393047" y="351918"/>
                <a:ext cx="541852" cy="614468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87" name="Google Shape;87;p13"/>
              <p:cNvGrpSpPr/>
              <p:nvPr/>
            </p:nvGrpSpPr>
            <p:grpSpPr>
              <a:xfrm>
                <a:off x="6438062" y="353093"/>
                <a:ext cx="4730009" cy="6373013"/>
                <a:chOff x="6438062" y="353093"/>
                <a:chExt cx="4730009" cy="6373013"/>
              </a:xfrm>
            </p:grpSpPr>
            <p:sp>
              <p:nvSpPr>
                <p:cNvPr id="88" name="Google Shape;88;p13"/>
                <p:cNvSpPr/>
                <p:nvPr/>
              </p:nvSpPr>
              <p:spPr>
                <a:xfrm rot="185218">
                  <a:off x="6600316" y="467257"/>
                  <a:ext cx="4405500" cy="6144686"/>
                </a:xfrm>
                <a:prstGeom prst="rect">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3"/>
                <p:cNvSpPr/>
                <p:nvPr/>
              </p:nvSpPr>
              <p:spPr>
                <a:xfrm rot="185218">
                  <a:off x="6684639" y="541462"/>
                  <a:ext cx="4220072" cy="59787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pic>
          <p:nvPicPr>
            <p:cNvPr id="90" name="Google Shape;90;p13"/>
            <p:cNvPicPr preferRelativeResize="0"/>
            <p:nvPr/>
          </p:nvPicPr>
          <p:blipFill rotWithShape="1">
            <a:blip r:embed="rId3">
              <a:alphaModFix/>
            </a:blip>
            <a:srcRect/>
            <a:stretch/>
          </p:blipFill>
          <p:spPr>
            <a:xfrm rot="182757">
              <a:off x="6932360" y="1292787"/>
              <a:ext cx="1908141" cy="415091"/>
            </a:xfrm>
            <a:prstGeom prst="rect">
              <a:avLst/>
            </a:prstGeom>
            <a:noFill/>
            <a:ln>
              <a:noFill/>
            </a:ln>
          </p:spPr>
        </p:pic>
      </p:grpSp>
      <p:sp>
        <p:nvSpPr>
          <p:cNvPr id="91" name="Google Shape;91;p13"/>
          <p:cNvSpPr txBox="1"/>
          <p:nvPr/>
        </p:nvSpPr>
        <p:spPr>
          <a:xfrm rot="185218">
            <a:off x="7794047" y="5039050"/>
            <a:ext cx="2570752" cy="10246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smtClean="0">
                <a:solidFill>
                  <a:schemeClr val="dk1"/>
                </a:solidFill>
                <a:latin typeface="Arial"/>
                <a:ea typeface="Arial"/>
                <a:cs typeface="Arial"/>
                <a:sym typeface="Arial"/>
              </a:rPr>
              <a:t>Summary </a:t>
            </a:r>
            <a:r>
              <a:rPr lang="en-US" sz="1800" b="0" i="0" u="none" strike="noStrike" cap="none" dirty="0">
                <a:solidFill>
                  <a:schemeClr val="dk1"/>
                </a:solidFill>
                <a:latin typeface="Arial"/>
                <a:ea typeface="Arial"/>
                <a:cs typeface="Arial"/>
                <a:sym typeface="Arial"/>
              </a:rPr>
              <a:t>by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t>
            </a:r>
            <a:r>
              <a:rPr lang="en-US" sz="1800" b="0" i="0" u="none" strike="noStrike" cap="none" dirty="0" smtClean="0">
                <a:solidFill>
                  <a:schemeClr val="dk1"/>
                </a:solidFill>
                <a:latin typeface="Arial"/>
                <a:ea typeface="Arial"/>
                <a:cs typeface="Arial"/>
                <a:sym typeface="Arial"/>
              </a:rPr>
              <a:t>estsoft.com</a:t>
            </a:r>
          </a:p>
          <a:p>
            <a:pPr marL="0" marR="0" lvl="0" indent="0" algn="l" rtl="0">
              <a:spcBef>
                <a:spcPts val="0"/>
              </a:spcBef>
              <a:spcAft>
                <a:spcPts val="0"/>
              </a:spcAft>
              <a:buNone/>
            </a:pPr>
            <a:endParaRPr lang="en-US" sz="1800" dirty="0">
              <a:solidFill>
                <a:schemeClr val="dk1"/>
              </a:solidFill>
            </a:endParaRPr>
          </a:p>
          <a:p>
            <a:pPr marL="0" marR="0" lvl="0" indent="0" algn="l" rtl="0">
              <a:spcBef>
                <a:spcPts val="0"/>
              </a:spcBef>
              <a:spcAft>
                <a:spcPts val="0"/>
              </a:spcAft>
              <a:buNone/>
            </a:pPr>
            <a:r>
              <a:rPr lang="en-US" sz="1800" dirty="0" smtClean="0">
                <a:solidFill>
                  <a:schemeClr val="dk1"/>
                </a:solidFill>
                <a:latin typeface="Arial"/>
                <a:ea typeface="Arial"/>
                <a:cs typeface="Arial"/>
                <a:sym typeface="Arial"/>
              </a:rPr>
              <a:t>2017.01</a:t>
            </a: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2" name="Google Shape;92;p13"/>
          <p:cNvSpPr/>
          <p:nvPr/>
        </p:nvSpPr>
        <p:spPr>
          <a:xfrm rot="185218">
            <a:off x="2166785" y="228207"/>
            <a:ext cx="4405500" cy="6144686"/>
          </a:xfrm>
          <a:prstGeom prst="rect">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3" name="Google Shape;93;p13"/>
          <p:cNvPicPr preferRelativeResize="0"/>
          <p:nvPr/>
        </p:nvPicPr>
        <p:blipFill rotWithShape="1">
          <a:blip r:embed="rId4">
            <a:alphaModFix/>
          </a:blip>
          <a:srcRect/>
          <a:stretch/>
        </p:blipFill>
        <p:spPr>
          <a:xfrm rot="185218">
            <a:off x="2247106" y="293019"/>
            <a:ext cx="4213363" cy="5995849"/>
          </a:xfrm>
          <a:prstGeom prst="rect">
            <a:avLst/>
          </a:prstGeom>
          <a:noFill/>
          <a:ln>
            <a:noFill/>
          </a:ln>
        </p:spPr>
      </p:pic>
      <p:pic>
        <p:nvPicPr>
          <p:cNvPr id="94" name="Google Shape;94;p13"/>
          <p:cNvPicPr preferRelativeResize="0"/>
          <p:nvPr/>
        </p:nvPicPr>
        <p:blipFill rotWithShape="1">
          <a:blip r:embed="rId5">
            <a:alphaModFix/>
          </a:blip>
          <a:srcRect/>
          <a:stretch/>
        </p:blipFill>
        <p:spPr>
          <a:xfrm rot="182757">
            <a:off x="6928108" y="1978758"/>
            <a:ext cx="1869580" cy="419964"/>
          </a:xfrm>
          <a:prstGeom prst="rect">
            <a:avLst/>
          </a:prstGeom>
          <a:noFill/>
          <a:ln>
            <a:noFill/>
          </a:ln>
        </p:spPr>
      </p:pic>
      <p:pic>
        <p:nvPicPr>
          <p:cNvPr id="95" name="Google Shape;95;p13"/>
          <p:cNvPicPr preferRelativeResize="0"/>
          <p:nvPr/>
        </p:nvPicPr>
        <p:blipFill rotWithShape="1">
          <a:blip r:embed="rId6">
            <a:alphaModFix/>
          </a:blip>
          <a:srcRect/>
          <a:stretch/>
        </p:blipFill>
        <p:spPr>
          <a:xfrm rot="182757">
            <a:off x="6948648" y="2343546"/>
            <a:ext cx="752292" cy="365808"/>
          </a:xfrm>
          <a:prstGeom prst="rect">
            <a:avLst/>
          </a:prstGeom>
          <a:noFill/>
          <a:ln>
            <a:noFill/>
          </a:ln>
        </p:spPr>
      </p:pic>
      <p:pic>
        <p:nvPicPr>
          <p:cNvPr id="96" name="Google Shape;96;p13"/>
          <p:cNvPicPr preferRelativeResize="0"/>
          <p:nvPr/>
        </p:nvPicPr>
        <p:blipFill rotWithShape="1">
          <a:blip r:embed="rId7">
            <a:alphaModFix/>
          </a:blip>
          <a:srcRect/>
          <a:stretch/>
        </p:blipFill>
        <p:spPr>
          <a:xfrm rot="182757">
            <a:off x="6898535" y="2750609"/>
            <a:ext cx="3346307" cy="480043"/>
          </a:xfrm>
          <a:prstGeom prst="rect">
            <a:avLst/>
          </a:prstGeom>
          <a:noFill/>
          <a:ln>
            <a:noFill/>
          </a:ln>
        </p:spPr>
      </p:pic>
      <p:sp>
        <p:nvSpPr>
          <p:cNvPr id="97" name="Google Shape;97;p13"/>
          <p:cNvSpPr txBox="1"/>
          <p:nvPr/>
        </p:nvSpPr>
        <p:spPr>
          <a:xfrm rot="180000">
            <a:off x="6877367" y="3584242"/>
            <a:ext cx="3767814"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3장  확률론과 정보론</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250"/>
                                        <p:tgtEl>
                                          <p:spTgt spid="84"/>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1250"/>
                                        <p:tgtEl>
                                          <p:spTgt spid="94"/>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500"/>
                                        <p:tgtEl>
                                          <p:spTgt spid="96"/>
                                        </p:tgtEl>
                                      </p:cBhvr>
                                    </p:animEffec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500"/>
                                        <p:tgtEl>
                                          <p:spTgt spid="97"/>
                                        </p:tgtEl>
                                      </p:cBhvr>
                                    </p:animEffect>
                                  </p:childTnLst>
                                </p:cTn>
                              </p:par>
                            </p:childTnLst>
                          </p:cTn>
                        </p:par>
                        <p:par>
                          <p:cTn id="24" fill="hold">
                            <p:stCondLst>
                              <p:cond delay="6000"/>
                            </p:stCondLst>
                            <p:childTnLst>
                              <p:par>
                                <p:cTn id="25" presetID="10" presetClass="entr" presetSubtype="0" fill="hold" nodeType="after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2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p:nvPr/>
        </p:nvSpPr>
        <p:spPr>
          <a:xfrm>
            <a:off x="7427739" y="51139"/>
            <a:ext cx="4719774" cy="5078313"/>
          </a:xfrm>
          <a:prstGeom prst="rect">
            <a:avLst/>
          </a:prstGeom>
          <a:solidFill>
            <a:srgbClr val="F2F2F2"/>
          </a:solidFill>
          <a:ln w="38100" cap="flat" cmpd="sng">
            <a:solidFill>
              <a:srgbClr val="833C0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D8D8D8"/>
                </a:solidFill>
                <a:latin typeface="Arial"/>
                <a:ea typeface="Arial"/>
                <a:cs typeface="Arial"/>
                <a:sym typeface="Arial"/>
              </a:rPr>
              <a:t>In this chapter, we describe probability theory and information theory.</a:t>
            </a:r>
            <a:endParaRPr sz="1800">
              <a:solidFill>
                <a:srgbClr val="D8D8D8"/>
              </a:solidFill>
              <a:latin typeface="Arial"/>
              <a:ea typeface="Arial"/>
              <a:cs typeface="Arial"/>
              <a:sym typeface="Arial"/>
            </a:endParaRPr>
          </a:p>
          <a:p>
            <a:pPr marL="0" marR="0" lvl="0" indent="0" algn="l" rtl="0">
              <a:spcBef>
                <a:spcPts val="0"/>
              </a:spcBef>
              <a:spcAft>
                <a:spcPts val="0"/>
              </a:spcAft>
              <a:buNone/>
            </a:pPr>
            <a:r>
              <a:rPr lang="en-US" sz="1800">
                <a:solidFill>
                  <a:srgbClr val="D8D8D8"/>
                </a:solidFill>
                <a:latin typeface="Arial"/>
                <a:ea typeface="Arial"/>
                <a:cs typeface="Arial"/>
                <a:sym typeface="Arial"/>
              </a:rPr>
              <a:t> </a:t>
            </a:r>
            <a:endParaRPr sz="1800">
              <a:solidFill>
                <a:srgbClr val="D8D8D8"/>
              </a:solidFill>
              <a:latin typeface="Arial"/>
              <a:ea typeface="Arial"/>
              <a:cs typeface="Arial"/>
              <a:sym typeface="Arial"/>
            </a:endParaRPr>
          </a:p>
          <a:p>
            <a:pPr marL="0" marR="0" lvl="0" indent="0" algn="l" rtl="0">
              <a:spcBef>
                <a:spcPts val="0"/>
              </a:spcBef>
              <a:spcAft>
                <a:spcPts val="0"/>
              </a:spcAft>
              <a:buNone/>
            </a:pPr>
            <a:r>
              <a:rPr lang="en-US" sz="1800">
                <a:solidFill>
                  <a:srgbClr val="D8D8D8"/>
                </a:solidFill>
                <a:latin typeface="Arial"/>
                <a:ea typeface="Arial"/>
                <a:cs typeface="Arial"/>
                <a:sym typeface="Arial"/>
              </a:rPr>
              <a:t>Probability theory is a mathematical framework for representing uncertain statements. It provides a means of quantifying uncertainty and axioms for deriving new uncertain statements. In artificial intelligence applications, we use probability theory in two major ways. First, the laws of probability tell us how AI systems should reason, so we design our algorithms to compute or approximate various expressions derived using probability theory. Second, we can use probability and statistics to theoretically analyze the behavior of proposed AI systems.</a:t>
            </a:r>
            <a:endParaRPr sz="1800">
              <a:solidFill>
                <a:srgbClr val="D8D8D8"/>
              </a:solidFill>
              <a:latin typeface="Arial"/>
              <a:ea typeface="Arial"/>
              <a:cs typeface="Arial"/>
              <a:sym typeface="Arial"/>
            </a:endParaRPr>
          </a:p>
        </p:txBody>
      </p:sp>
      <p:sp>
        <p:nvSpPr>
          <p:cNvPr id="103" name="Google Shape;103;p14"/>
          <p:cNvSpPr txBox="1"/>
          <p:nvPr/>
        </p:nvSpPr>
        <p:spPr>
          <a:xfrm>
            <a:off x="7434127" y="51140"/>
            <a:ext cx="4719774" cy="5078313"/>
          </a:xfrm>
          <a:prstGeom prst="rect">
            <a:avLst/>
          </a:prstGeom>
          <a:solidFill>
            <a:srgbClr val="BFBFBF"/>
          </a:solidFill>
          <a:ln w="38100" cap="flat" cmpd="sng">
            <a:solidFill>
              <a:srgbClr val="833C0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 this chapter, we describe probability theory and information theory.</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Probability theory is a mathematical framework for representing uncertain statements. It provides a means of quantifying uncertainty and axioms for deriving new uncertain statements. In artificial intelligence applications, we use probability theory in two major ways. First, the laws of probability tell us how AI systems should reason, so we design our algorithms to compute or approximate various expressions derived using probability theory. Second, we can use probability and statistics to theoretically analyze the behavior of proposed AI systems.</a:t>
            </a:r>
            <a:endParaRPr sz="1800">
              <a:solidFill>
                <a:schemeClr val="dk1"/>
              </a:solidFill>
              <a:latin typeface="Arial"/>
              <a:ea typeface="Arial"/>
              <a:cs typeface="Arial"/>
              <a:sym typeface="Arial"/>
            </a:endParaRPr>
          </a:p>
        </p:txBody>
      </p:sp>
      <p:sp>
        <p:nvSpPr>
          <p:cNvPr id="104" name="Google Shape;104;p14"/>
          <p:cNvSpPr txBox="1"/>
          <p:nvPr/>
        </p:nvSpPr>
        <p:spPr>
          <a:xfrm>
            <a:off x="77011" y="171255"/>
            <a:ext cx="416652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이번 3장은 확률론과 정보론을 다룬다 </a:t>
            </a:r>
            <a:endParaRPr/>
          </a:p>
        </p:txBody>
      </p:sp>
      <p:sp>
        <p:nvSpPr>
          <p:cNvPr id="105" name="Google Shape;105;p14"/>
          <p:cNvSpPr txBox="1"/>
          <p:nvPr/>
        </p:nvSpPr>
        <p:spPr>
          <a:xfrm>
            <a:off x="77011" y="696272"/>
            <a:ext cx="87716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확률론</a:t>
            </a:r>
            <a:endParaRPr/>
          </a:p>
        </p:txBody>
      </p:sp>
      <p:sp>
        <p:nvSpPr>
          <p:cNvPr id="106" name="Google Shape;106;p14"/>
          <p:cNvSpPr txBox="1"/>
          <p:nvPr/>
        </p:nvSpPr>
        <p:spPr>
          <a:xfrm>
            <a:off x="337859" y="1092249"/>
            <a:ext cx="47243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불확실한 말을 표현하기 위한 수학 체계이다</a:t>
            </a:r>
            <a:endParaRPr/>
          </a:p>
        </p:txBody>
      </p:sp>
      <p:sp>
        <p:nvSpPr>
          <p:cNvPr id="107" name="Google Shape;107;p14"/>
          <p:cNvSpPr txBox="1"/>
          <p:nvPr/>
        </p:nvSpPr>
        <p:spPr>
          <a:xfrm>
            <a:off x="337859" y="1484510"/>
            <a:ext cx="57246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새로운 불확실한 문장을 만들어 내는 공리를 제공한다</a:t>
            </a:r>
            <a:endParaRPr/>
          </a:p>
        </p:txBody>
      </p:sp>
      <p:sp>
        <p:nvSpPr>
          <p:cNvPr id="108" name="Google Shape;108;p14"/>
          <p:cNvSpPr txBox="1"/>
          <p:nvPr/>
        </p:nvSpPr>
        <p:spPr>
          <a:xfrm>
            <a:off x="77011" y="2325682"/>
            <a:ext cx="298992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AI에서 주로 활용하는 방식</a:t>
            </a:r>
            <a:endParaRPr/>
          </a:p>
        </p:txBody>
      </p:sp>
      <p:sp>
        <p:nvSpPr>
          <p:cNvPr id="109" name="Google Shape;109;p14"/>
          <p:cNvSpPr txBox="1"/>
          <p:nvPr/>
        </p:nvSpPr>
        <p:spPr>
          <a:xfrm>
            <a:off x="337859" y="2775630"/>
            <a:ext cx="71865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첫째, 확률 법칙은‘올바른 추론은 어때 야만 하는지＇를 알려 준다</a:t>
            </a:r>
            <a:endParaRPr/>
          </a:p>
        </p:txBody>
      </p:sp>
      <p:sp>
        <p:nvSpPr>
          <p:cNvPr id="110" name="Google Shape;110;p14"/>
          <p:cNvSpPr txBox="1"/>
          <p:nvPr/>
        </p:nvSpPr>
        <p:spPr>
          <a:xfrm>
            <a:off x="908255" y="3142315"/>
            <a:ext cx="487825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올바르게 추론되었다는 전제가 있기에 우리는</a:t>
            </a:r>
            <a:endParaRPr/>
          </a:p>
        </p:txBody>
      </p:sp>
      <p:sp>
        <p:nvSpPr>
          <p:cNvPr id="111" name="Google Shape;111;p14"/>
          <p:cNvSpPr txBox="1"/>
          <p:nvPr/>
        </p:nvSpPr>
        <p:spPr>
          <a:xfrm>
            <a:off x="337859" y="4389399"/>
            <a:ext cx="637546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둘째, AI 시스템의 동작을 이론적으로 분석하기 위해 우리는</a:t>
            </a:r>
            <a:endParaRPr sz="1800">
              <a:solidFill>
                <a:schemeClr val="dk1"/>
              </a:solidFill>
              <a:latin typeface="Arial"/>
              <a:ea typeface="Arial"/>
              <a:cs typeface="Arial"/>
              <a:sym typeface="Arial"/>
            </a:endParaRPr>
          </a:p>
        </p:txBody>
      </p:sp>
      <p:sp>
        <p:nvSpPr>
          <p:cNvPr id="112" name="Google Shape;112;p14"/>
          <p:cNvSpPr txBox="1"/>
          <p:nvPr/>
        </p:nvSpPr>
        <p:spPr>
          <a:xfrm>
            <a:off x="867291" y="3497966"/>
            <a:ext cx="618630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확률론으로 유도한 다양한 표현식을 [근사]계산하기 위한</a:t>
            </a:r>
            <a:endParaRPr/>
          </a:p>
        </p:txBody>
      </p:sp>
      <p:sp>
        <p:nvSpPr>
          <p:cNvPr id="113" name="Google Shape;113;p14"/>
          <p:cNvSpPr txBox="1"/>
          <p:nvPr/>
        </p:nvSpPr>
        <p:spPr>
          <a:xfrm>
            <a:off x="954174" y="3882176"/>
            <a:ext cx="437491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AI 알고리즘을 마음 편히 설계할 수 있다</a:t>
            </a:r>
            <a:endParaRPr/>
          </a:p>
        </p:txBody>
      </p:sp>
      <p:sp>
        <p:nvSpPr>
          <p:cNvPr id="114" name="Google Shape;114;p14"/>
          <p:cNvSpPr txBox="1"/>
          <p:nvPr/>
        </p:nvSpPr>
        <p:spPr>
          <a:xfrm>
            <a:off x="690307" y="4763218"/>
            <a:ext cx="310854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“확률과 통계”를 사용한다</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20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20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2000"/>
                                        <p:tgtEl>
                                          <p:spTgt spid="1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1500"/>
                                        <p:tgtEl>
                                          <p:spTgt spid="1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2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2250"/>
                                        <p:tgtEl>
                                          <p:spTgt spid="110"/>
                                        </p:tgtEl>
                                      </p:cBhvr>
                                    </p:animEffect>
                                  </p:childTnLst>
                                </p:cTn>
                              </p:par>
                            </p:childTnLst>
                          </p:cTn>
                        </p:par>
                        <p:par>
                          <p:cTn id="43" fill="hold">
                            <p:stCondLst>
                              <p:cond delay="2250"/>
                            </p:stCondLst>
                            <p:childTnLst>
                              <p:par>
                                <p:cTn id="44" presetID="10" presetClass="entr" presetSubtype="0" fill="hold" nodeType="afterEffect">
                                  <p:stCondLst>
                                    <p:cond delay="0"/>
                                  </p:stCondLst>
                                  <p:childTnLst>
                                    <p:set>
                                      <p:cBhvr>
                                        <p:cTn id="45" dur="1" fill="hold">
                                          <p:stCondLst>
                                            <p:cond delay="0"/>
                                          </p:stCondLst>
                                        </p:cTn>
                                        <p:tgtEl>
                                          <p:spTgt spid="112"/>
                                        </p:tgtEl>
                                        <p:attrNameLst>
                                          <p:attrName>style.visibility</p:attrName>
                                        </p:attrNameLst>
                                      </p:cBhvr>
                                      <p:to>
                                        <p:strVal val="visible"/>
                                      </p:to>
                                    </p:set>
                                    <p:animEffect transition="in" filter="fade">
                                      <p:cBhvr>
                                        <p:cTn id="46" dur="2000"/>
                                        <p:tgtEl>
                                          <p:spTgt spid="112"/>
                                        </p:tgtEl>
                                      </p:cBhvr>
                                    </p:animEffect>
                                  </p:childTnLst>
                                </p:cTn>
                              </p:par>
                            </p:childTnLst>
                          </p:cTn>
                        </p:par>
                        <p:par>
                          <p:cTn id="47" fill="hold">
                            <p:stCondLst>
                              <p:cond delay="4250"/>
                            </p:stCondLst>
                            <p:childTnLst>
                              <p:par>
                                <p:cTn id="48" presetID="10" presetClass="entr" presetSubtype="0" fill="hold" nodeType="after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fade">
                                      <p:cBhvr>
                                        <p:cTn id="50" dur="2000"/>
                                        <p:tgtEl>
                                          <p:spTgt spid="1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2000"/>
                                        <p:tgtEl>
                                          <p:spTgt spid="111"/>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fade">
                                      <p:cBhvr>
                                        <p:cTn id="59"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6"/>
          <p:cNvPicPr preferRelativeResize="0"/>
          <p:nvPr/>
        </p:nvPicPr>
        <p:blipFill rotWithShape="1">
          <a:blip r:embed="rId3">
            <a:alphaModFix/>
          </a:blip>
          <a:srcRect/>
          <a:stretch/>
        </p:blipFill>
        <p:spPr>
          <a:xfrm>
            <a:off x="10654229" y="22384"/>
            <a:ext cx="1563554" cy="1023920"/>
          </a:xfrm>
          <a:prstGeom prst="rect">
            <a:avLst/>
          </a:prstGeom>
          <a:noFill/>
          <a:ln>
            <a:noFill/>
          </a:ln>
        </p:spPr>
      </p:pic>
      <p:pic>
        <p:nvPicPr>
          <p:cNvPr id="129" name="Google Shape;129;p16"/>
          <p:cNvPicPr preferRelativeResize="0"/>
          <p:nvPr/>
        </p:nvPicPr>
        <p:blipFill rotWithShape="1">
          <a:blip r:embed="rId4">
            <a:alphaModFix/>
          </a:blip>
          <a:srcRect/>
          <a:stretch/>
        </p:blipFill>
        <p:spPr>
          <a:xfrm>
            <a:off x="1121774" y="2539506"/>
            <a:ext cx="3000375" cy="1431372"/>
          </a:xfrm>
          <a:prstGeom prst="rect">
            <a:avLst/>
          </a:prstGeom>
          <a:noFill/>
          <a:ln>
            <a:noFill/>
          </a:ln>
        </p:spPr>
      </p:pic>
      <p:sp>
        <p:nvSpPr>
          <p:cNvPr id="130" name="Google Shape;130;p16"/>
          <p:cNvSpPr/>
          <p:nvPr/>
        </p:nvSpPr>
        <p:spPr>
          <a:xfrm>
            <a:off x="0" y="14764"/>
            <a:ext cx="12191999" cy="6843236"/>
          </a:xfrm>
          <a:prstGeom prst="rect">
            <a:avLst/>
          </a:prstGeom>
          <a:noFill/>
          <a:ln w="76200" cap="flat" cmpd="sng">
            <a:solidFill>
              <a:srgbClr val="00B05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6"/>
          <p:cNvSpPr/>
          <p:nvPr/>
        </p:nvSpPr>
        <p:spPr>
          <a:xfrm>
            <a:off x="219075" y="203295"/>
            <a:ext cx="6192116" cy="1187225"/>
          </a:xfrm>
          <a:prstGeom prst="rect">
            <a:avLst/>
          </a:prstGeom>
          <a:noFill/>
          <a:ln w="158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16"/>
          <p:cNvSpPr txBox="1"/>
          <p:nvPr/>
        </p:nvSpPr>
        <p:spPr>
          <a:xfrm>
            <a:off x="137017" y="4128207"/>
            <a:ext cx="3985132" cy="861774"/>
          </a:xfrm>
          <a:prstGeom prst="rect">
            <a:avLst/>
          </a:prstGeom>
          <a:noFill/>
          <a:ln w="1587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err="1">
                <a:solidFill>
                  <a:schemeClr val="dk1"/>
                </a:solidFill>
                <a:latin typeface="Arial"/>
                <a:ea typeface="Arial"/>
                <a:cs typeface="Arial"/>
                <a:sym typeface="Arial"/>
              </a:rPr>
              <a:t>내일</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봉산옥은</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점심과</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저녁</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시간에는</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붐비고</a:t>
            </a:r>
            <a:r>
              <a:rPr lang="en-US" sz="1600" dirty="0">
                <a:solidFill>
                  <a:schemeClr val="dk1"/>
                </a:solidFill>
                <a:latin typeface="Arial"/>
                <a:ea typeface="Arial"/>
                <a:cs typeface="Arial"/>
                <a:sym typeface="Arial"/>
              </a:rPr>
              <a:t> 그 </a:t>
            </a:r>
            <a:r>
              <a:rPr lang="en-US" sz="1600" dirty="0" err="1">
                <a:solidFill>
                  <a:schemeClr val="dk1"/>
                </a:solidFill>
                <a:latin typeface="Arial"/>
                <a:ea typeface="Arial"/>
                <a:cs typeface="Arial"/>
                <a:sym typeface="Arial"/>
              </a:rPr>
              <a:t>외의</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시간대에는</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한산할</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것이다</a:t>
            </a:r>
            <a:r>
              <a:rPr lang="en-US" dirty="0">
                <a:solidFill>
                  <a:schemeClr val="dk1"/>
                </a:solidFill>
                <a:latin typeface="Arial"/>
                <a:ea typeface="Arial"/>
                <a:cs typeface="Arial"/>
                <a:sym typeface="Arial"/>
              </a:rPr>
              <a:t>.  </a:t>
            </a:r>
            <a:r>
              <a:rPr lang="en-US" sz="1800" b="1" dirty="0" err="1">
                <a:solidFill>
                  <a:srgbClr val="FF0000"/>
                </a:solidFill>
                <a:latin typeface="Arial"/>
                <a:ea typeface="Arial"/>
                <a:cs typeface="Arial"/>
                <a:sym typeface="Arial"/>
              </a:rPr>
              <a:t>아마도</a:t>
            </a:r>
            <a:r>
              <a:rPr lang="en-US" sz="1600" b="1" dirty="0">
                <a:solidFill>
                  <a:srgbClr val="FF0000"/>
                </a:solidFill>
                <a:latin typeface="Arial"/>
                <a:ea typeface="Arial"/>
                <a:cs typeface="Arial"/>
                <a:sym typeface="Arial"/>
              </a:rPr>
              <a:t>. </a:t>
            </a:r>
            <a:endParaRPr sz="1600" dirty="0">
              <a:solidFill>
                <a:schemeClr val="dk1"/>
              </a:solidFill>
              <a:latin typeface="Arial"/>
              <a:ea typeface="Arial"/>
              <a:cs typeface="Arial"/>
              <a:sym typeface="Arial"/>
            </a:endParaRPr>
          </a:p>
        </p:txBody>
      </p:sp>
      <p:sp>
        <p:nvSpPr>
          <p:cNvPr id="133" name="Google Shape;133;p16"/>
          <p:cNvSpPr/>
          <p:nvPr/>
        </p:nvSpPr>
        <p:spPr>
          <a:xfrm>
            <a:off x="4500880" y="2744115"/>
            <a:ext cx="1697867" cy="4123291"/>
          </a:xfrm>
          <a:prstGeom prst="rightArrow">
            <a:avLst>
              <a:gd name="adj1" fmla="val 50000"/>
              <a:gd name="adj2" fmla="val 54633"/>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확률론</a:t>
            </a:r>
            <a:endParaRPr/>
          </a:p>
        </p:txBody>
      </p:sp>
      <p:sp>
        <p:nvSpPr>
          <p:cNvPr id="134" name="Google Shape;134;p16"/>
          <p:cNvSpPr txBox="1"/>
          <p:nvPr/>
        </p:nvSpPr>
        <p:spPr>
          <a:xfrm>
            <a:off x="6192904" y="2568699"/>
            <a:ext cx="5789546" cy="1815882"/>
          </a:xfrm>
          <a:prstGeom prst="rect">
            <a:avLst/>
          </a:prstGeom>
          <a:noFill/>
          <a:ln w="1587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err="1">
                <a:solidFill>
                  <a:schemeClr val="dk1"/>
                </a:solidFill>
                <a:latin typeface="Arial"/>
                <a:ea typeface="Arial"/>
                <a:cs typeface="Arial"/>
                <a:sym typeface="Arial"/>
              </a:rPr>
              <a:t>상점에</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들어오는</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고객</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수와</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같이</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특정한</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사건이</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일어나는</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횟수를</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연속되는</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경과시간에</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따라</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나타내고자</a:t>
            </a:r>
            <a:r>
              <a:rPr lang="en-US" sz="1600" dirty="0">
                <a:solidFill>
                  <a:schemeClr val="dk1"/>
                </a:solidFill>
                <a:latin typeface="Arial"/>
                <a:ea typeface="Arial"/>
                <a:cs typeface="Arial"/>
                <a:sym typeface="Arial"/>
              </a:rPr>
              <a:t> 할 때 </a:t>
            </a:r>
            <a:r>
              <a:rPr lang="en-US" sz="1600" dirty="0" err="1">
                <a:solidFill>
                  <a:schemeClr val="dk1"/>
                </a:solidFill>
                <a:latin typeface="Arial"/>
                <a:ea typeface="Arial"/>
                <a:cs typeface="Arial"/>
                <a:sym typeface="Arial"/>
              </a:rPr>
              <a:t>쓰이는</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확률과정을</a:t>
            </a:r>
            <a:r>
              <a:rPr lang="en-US" sz="1600" dirty="0">
                <a:solidFill>
                  <a:schemeClr val="dk1"/>
                </a:solidFill>
                <a:latin typeface="Arial"/>
                <a:ea typeface="Arial"/>
                <a:cs typeface="Arial"/>
                <a:sym typeface="Arial"/>
              </a:rPr>
              <a:t> 셈 </a:t>
            </a:r>
            <a:r>
              <a:rPr lang="en-US" sz="1600" dirty="0" err="1">
                <a:solidFill>
                  <a:schemeClr val="dk1"/>
                </a:solidFill>
                <a:latin typeface="Arial"/>
                <a:ea typeface="Arial"/>
                <a:cs typeface="Arial"/>
                <a:sym typeface="Arial"/>
              </a:rPr>
              <a:t>과정</a:t>
            </a:r>
            <a:r>
              <a:rPr lang="en-US" sz="1600" dirty="0">
                <a:solidFill>
                  <a:schemeClr val="dk1"/>
                </a:solidFill>
                <a:latin typeface="Arial"/>
                <a:ea typeface="Arial"/>
                <a:cs typeface="Arial"/>
                <a:sym typeface="Arial"/>
              </a:rPr>
              <a:t>(counting process) 라고 </a:t>
            </a:r>
            <a:r>
              <a:rPr lang="en-US" sz="1600" dirty="0" err="1">
                <a:solidFill>
                  <a:schemeClr val="dk1"/>
                </a:solidFill>
                <a:latin typeface="Arial"/>
                <a:ea typeface="Arial"/>
                <a:cs typeface="Arial"/>
                <a:sym typeface="Arial"/>
              </a:rPr>
              <a:t>한다</a:t>
            </a:r>
            <a:r>
              <a:rPr lang="en-US" sz="1600" dirty="0">
                <a:solidFill>
                  <a:schemeClr val="dk1"/>
                </a:solidFill>
                <a:latin typeface="Arial"/>
                <a:ea typeface="Arial"/>
                <a:cs typeface="Arial"/>
                <a:sym typeface="Arial"/>
              </a:rPr>
              <a:t>. 셈 </a:t>
            </a:r>
            <a:r>
              <a:rPr lang="en-US" sz="1600" dirty="0" err="1">
                <a:solidFill>
                  <a:schemeClr val="dk1"/>
                </a:solidFill>
                <a:latin typeface="Arial"/>
                <a:ea typeface="Arial"/>
                <a:cs typeface="Arial"/>
                <a:sym typeface="Arial"/>
              </a:rPr>
              <a:t>과정</a:t>
            </a:r>
            <a:r>
              <a:rPr lang="en-US" sz="1600" dirty="0">
                <a:solidFill>
                  <a:schemeClr val="dk1"/>
                </a:solidFill>
                <a:latin typeface="Arial"/>
                <a:ea typeface="Arial"/>
                <a:cs typeface="Arial"/>
                <a:sym typeface="Arial"/>
              </a:rPr>
              <a:t> {N(t), t &gt;= 0 } 는 </a:t>
            </a:r>
            <a:r>
              <a:rPr lang="en-US" sz="1600" dirty="0" err="1">
                <a:solidFill>
                  <a:schemeClr val="dk1"/>
                </a:solidFill>
                <a:latin typeface="Arial"/>
                <a:ea typeface="Arial"/>
                <a:cs typeface="Arial"/>
                <a:sym typeface="Arial"/>
              </a:rPr>
              <a:t>다음을</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만족해야</a:t>
            </a:r>
            <a:r>
              <a:rPr lang="en-US" sz="1600" dirty="0">
                <a:solidFill>
                  <a:schemeClr val="dk1"/>
                </a:solidFill>
                <a:latin typeface="Arial"/>
                <a:ea typeface="Arial"/>
                <a:cs typeface="Arial"/>
                <a:sym typeface="Arial"/>
              </a:rPr>
              <a:t> </a:t>
            </a:r>
            <a:r>
              <a:rPr lang="en-US" sz="1600" dirty="0" err="1">
                <a:solidFill>
                  <a:schemeClr val="dk1"/>
                </a:solidFill>
                <a:latin typeface="Arial"/>
                <a:ea typeface="Arial"/>
                <a:cs typeface="Arial"/>
                <a:sym typeface="Arial"/>
              </a:rPr>
              <a:t>한다</a:t>
            </a:r>
            <a:r>
              <a:rPr lang="en-US" sz="1600" dirty="0">
                <a:solidFill>
                  <a:schemeClr val="dk1"/>
                </a:solidFill>
                <a:latin typeface="Arial"/>
                <a:ea typeface="Arial"/>
                <a:cs typeface="Arial"/>
                <a:sym typeface="Arial"/>
              </a:rPr>
              <a:t>.</a:t>
            </a:r>
            <a:endParaRPr dirty="0"/>
          </a:p>
          <a:p>
            <a:pPr marL="457200" marR="0" lvl="1" indent="0" algn="l" rtl="0">
              <a:spcBef>
                <a:spcPts val="0"/>
              </a:spcBef>
              <a:spcAft>
                <a:spcPts val="0"/>
              </a:spcAft>
              <a:buNone/>
            </a:pPr>
            <a:r>
              <a:rPr lang="en-US" sz="1600" b="0" i="0" u="none" strike="noStrike" cap="none" dirty="0">
                <a:solidFill>
                  <a:schemeClr val="dk1"/>
                </a:solidFill>
                <a:latin typeface="Arial"/>
                <a:ea typeface="Arial"/>
                <a:cs typeface="Arial"/>
                <a:sym typeface="Arial"/>
              </a:rPr>
              <a:t>1. N(t) &gt; 0</a:t>
            </a:r>
            <a:br>
              <a:rPr lang="en-US" sz="1600" b="0" i="0" u="none" strike="noStrike" cap="none" dirty="0">
                <a:solidFill>
                  <a:schemeClr val="dk1"/>
                </a:solidFill>
                <a:latin typeface="Arial"/>
                <a:ea typeface="Arial"/>
                <a:cs typeface="Arial"/>
                <a:sym typeface="Arial"/>
              </a:rPr>
            </a:br>
            <a:r>
              <a:rPr lang="en-US" sz="1600" b="0" i="0" u="none" strike="noStrike" cap="none" dirty="0">
                <a:solidFill>
                  <a:schemeClr val="dk1"/>
                </a:solidFill>
                <a:latin typeface="Arial"/>
                <a:ea typeface="Arial"/>
                <a:cs typeface="Arial"/>
                <a:sym typeface="Arial"/>
              </a:rPr>
              <a:t>2. N(t) 는 </a:t>
            </a:r>
            <a:r>
              <a:rPr lang="en-US" sz="1600" b="0" i="0" u="none" strike="noStrike" cap="none" dirty="0" err="1">
                <a:solidFill>
                  <a:schemeClr val="dk1"/>
                </a:solidFill>
                <a:latin typeface="Arial"/>
                <a:ea typeface="Arial"/>
                <a:cs typeface="Arial"/>
                <a:sym typeface="Arial"/>
              </a:rPr>
              <a:t>정수</a:t>
            </a:r>
            <a:r>
              <a:rPr lang="en-US" sz="1600" b="0" i="0" u="none" strike="noStrike" cap="none" dirty="0">
                <a:solidFill>
                  <a:schemeClr val="dk1"/>
                </a:solidFill>
                <a:latin typeface="Arial"/>
                <a:ea typeface="Arial"/>
                <a:cs typeface="Arial"/>
                <a:sym typeface="Arial"/>
              </a:rPr>
              <a:t> </a:t>
            </a:r>
            <a:r>
              <a:rPr lang="en-US" sz="1600" b="0" i="0" u="none" strike="noStrike" cap="none" dirty="0" err="1">
                <a:solidFill>
                  <a:schemeClr val="dk1"/>
                </a:solidFill>
                <a:latin typeface="Arial"/>
                <a:ea typeface="Arial"/>
                <a:cs typeface="Arial"/>
                <a:sym typeface="Arial"/>
              </a:rPr>
              <a:t>값을</a:t>
            </a:r>
            <a:r>
              <a:rPr lang="en-US" sz="1600" b="0" i="0" u="none" strike="noStrike" cap="none" dirty="0">
                <a:solidFill>
                  <a:schemeClr val="dk1"/>
                </a:solidFill>
                <a:latin typeface="Arial"/>
                <a:ea typeface="Arial"/>
                <a:cs typeface="Arial"/>
                <a:sym typeface="Arial"/>
              </a:rPr>
              <a:t> </a:t>
            </a:r>
            <a:r>
              <a:rPr lang="en-US" sz="1600" b="0" i="0" u="none" strike="noStrike" cap="none" dirty="0" err="1">
                <a:solidFill>
                  <a:schemeClr val="dk1"/>
                </a:solidFill>
                <a:latin typeface="Arial"/>
                <a:ea typeface="Arial"/>
                <a:cs typeface="Arial"/>
                <a:sym typeface="Arial"/>
              </a:rPr>
              <a:t>갖는다</a:t>
            </a:r>
            <a:r>
              <a:rPr lang="en-US" sz="1600" b="0" i="0" u="none" strike="noStrike" cap="none" dirty="0">
                <a:solidFill>
                  <a:schemeClr val="dk1"/>
                </a:solidFill>
                <a:latin typeface="Arial"/>
                <a:ea typeface="Arial"/>
                <a:cs typeface="Arial"/>
                <a:sym typeface="Arial"/>
              </a:rPr>
              <a:t>.</a:t>
            </a:r>
            <a:endParaRPr dirty="0"/>
          </a:p>
          <a:p>
            <a:pPr marL="457200" marR="0" lvl="1" indent="0" algn="l" rtl="0">
              <a:spcBef>
                <a:spcPts val="0"/>
              </a:spcBef>
              <a:spcAft>
                <a:spcPts val="0"/>
              </a:spcAft>
              <a:buNone/>
            </a:pPr>
            <a:r>
              <a:rPr lang="en-US" sz="1600" b="0" i="0" u="none" strike="noStrike" cap="none" dirty="0">
                <a:solidFill>
                  <a:schemeClr val="dk1"/>
                </a:solidFill>
                <a:latin typeface="Arial"/>
                <a:ea typeface="Arial"/>
                <a:cs typeface="Arial"/>
                <a:sym typeface="Arial"/>
              </a:rPr>
              <a:t>3. s&lt; t </a:t>
            </a:r>
            <a:r>
              <a:rPr lang="en-US" sz="1600" b="0" i="0" u="none" strike="noStrike" cap="none" dirty="0" err="1">
                <a:solidFill>
                  <a:schemeClr val="dk1"/>
                </a:solidFill>
                <a:latin typeface="Arial"/>
                <a:ea typeface="Arial"/>
                <a:cs typeface="Arial"/>
                <a:sym typeface="Arial"/>
              </a:rPr>
              <a:t>이면</a:t>
            </a:r>
            <a:r>
              <a:rPr lang="en-US" sz="1600" b="0" i="0" u="none" strike="noStrike" cap="none" dirty="0">
                <a:solidFill>
                  <a:schemeClr val="dk1"/>
                </a:solidFill>
                <a:latin typeface="Arial"/>
                <a:ea typeface="Arial"/>
                <a:cs typeface="Arial"/>
                <a:sym typeface="Arial"/>
              </a:rPr>
              <a:t> N(s) &lt; N(t) </a:t>
            </a:r>
            <a:r>
              <a:rPr lang="en-US" sz="1600" b="0" i="0" u="none" strike="noStrike" cap="none" dirty="0" err="1">
                <a:solidFill>
                  <a:schemeClr val="dk1"/>
                </a:solidFill>
                <a:latin typeface="Arial"/>
                <a:ea typeface="Arial"/>
                <a:cs typeface="Arial"/>
                <a:sym typeface="Arial"/>
              </a:rPr>
              <a:t>이다</a:t>
            </a:r>
            <a:r>
              <a:rPr lang="en-US" sz="1600" b="0" i="0" u="none" strike="noStrike" cap="none" dirty="0">
                <a:solidFill>
                  <a:schemeClr val="dk1"/>
                </a:solidFill>
                <a:latin typeface="Arial"/>
                <a:ea typeface="Arial"/>
                <a:cs typeface="Arial"/>
                <a:sym typeface="Arial"/>
              </a:rPr>
              <a:t>.</a:t>
            </a:r>
            <a:endParaRPr dirty="0"/>
          </a:p>
        </p:txBody>
      </p:sp>
      <p:sp>
        <p:nvSpPr>
          <p:cNvPr id="135" name="Google Shape;135;p16"/>
          <p:cNvSpPr txBox="1"/>
          <p:nvPr/>
        </p:nvSpPr>
        <p:spPr>
          <a:xfrm>
            <a:off x="6192904" y="4596903"/>
            <a:ext cx="5789546" cy="1077218"/>
          </a:xfrm>
          <a:prstGeom prst="rect">
            <a:avLst/>
          </a:prstGeom>
          <a:noFill/>
          <a:ln w="1587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식당에 오는 손님은 남녀 모두 셈 과정의 하나인 포아송 과정을 따라 입장한다.</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남자 손님 입장 intensity는 a 이고, </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    여자 손님 입장 intensity는 b 라고 하면</a:t>
            </a:r>
            <a:endParaRPr sz="1600">
              <a:solidFill>
                <a:schemeClr val="dk1"/>
              </a:solidFill>
              <a:latin typeface="Arial"/>
              <a:ea typeface="Arial"/>
              <a:cs typeface="Arial"/>
              <a:sym typeface="Arial"/>
            </a:endParaRPr>
          </a:p>
        </p:txBody>
      </p:sp>
      <p:sp>
        <p:nvSpPr>
          <p:cNvPr id="136" name="Google Shape;136;p16"/>
          <p:cNvSpPr txBox="1"/>
          <p:nvPr/>
        </p:nvSpPr>
        <p:spPr>
          <a:xfrm>
            <a:off x="6192904" y="5899024"/>
            <a:ext cx="5789546" cy="338554"/>
          </a:xfrm>
          <a:prstGeom prst="rect">
            <a:avLst/>
          </a:prstGeom>
          <a:noFill/>
          <a:ln w="1587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첫 손님이 여자일 확률은 b/(a+b) 이다.</a:t>
            </a:r>
            <a:endParaRPr/>
          </a:p>
        </p:txBody>
      </p:sp>
      <p:sp>
        <p:nvSpPr>
          <p:cNvPr id="137" name="Google Shape;137;p16"/>
          <p:cNvSpPr txBox="1"/>
          <p:nvPr/>
        </p:nvSpPr>
        <p:spPr>
          <a:xfrm>
            <a:off x="137017" y="5868246"/>
            <a:ext cx="3985132" cy="369332"/>
          </a:xfrm>
          <a:prstGeom prst="rect">
            <a:avLst/>
          </a:prstGeom>
          <a:noFill/>
          <a:ln w="1587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내일 저녁 첫 손님이</a:t>
            </a:r>
            <a:r>
              <a:rPr lang="en-US" sz="1800">
                <a:solidFill>
                  <a:schemeClr val="dk1"/>
                </a:solidFill>
                <a:latin typeface="Arial"/>
                <a:ea typeface="Arial"/>
                <a:cs typeface="Arial"/>
                <a:sym typeface="Arial"/>
              </a:rPr>
              <a:t> </a:t>
            </a:r>
            <a:r>
              <a:rPr lang="en-US" sz="1800" b="1">
                <a:solidFill>
                  <a:srgbClr val="FF0000"/>
                </a:solidFill>
                <a:latin typeface="Arial"/>
                <a:ea typeface="Arial"/>
                <a:cs typeface="Arial"/>
                <a:sym typeface="Arial"/>
              </a:rPr>
              <a:t>혹시 </a:t>
            </a:r>
            <a:r>
              <a:rPr lang="en-US" sz="1600">
                <a:solidFill>
                  <a:schemeClr val="dk1"/>
                </a:solidFill>
                <a:latin typeface="Arial"/>
                <a:ea typeface="Arial"/>
                <a:cs typeface="Arial"/>
                <a:sym typeface="Arial"/>
              </a:rPr>
              <a:t>여자가 아닐까?</a:t>
            </a:r>
            <a:endParaRPr sz="1600">
              <a:solidFill>
                <a:schemeClr val="dk1"/>
              </a:solidFill>
              <a:latin typeface="Arial"/>
              <a:ea typeface="Arial"/>
              <a:cs typeface="Arial"/>
              <a:sym typeface="Arial"/>
            </a:endParaRPr>
          </a:p>
        </p:txBody>
      </p:sp>
      <p:sp>
        <p:nvSpPr>
          <p:cNvPr id="138" name="Google Shape;138;p16"/>
          <p:cNvSpPr txBox="1"/>
          <p:nvPr/>
        </p:nvSpPr>
        <p:spPr>
          <a:xfrm>
            <a:off x="142860" y="5116533"/>
            <a:ext cx="3985132" cy="615553"/>
          </a:xfrm>
          <a:prstGeom prst="rect">
            <a:avLst/>
          </a:prstGeom>
          <a:noFill/>
          <a:ln w="15875" cap="flat" cmpd="sng">
            <a:solidFill>
              <a:srgbClr val="00B0F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주인장 말에 따르면 </a:t>
            </a:r>
            <a:r>
              <a:rPr lang="en-US" sz="1800" b="1">
                <a:solidFill>
                  <a:srgbClr val="FF0000"/>
                </a:solidFill>
                <a:latin typeface="Arial"/>
                <a:ea typeface="Arial"/>
                <a:cs typeface="Arial"/>
                <a:sym typeface="Arial"/>
              </a:rPr>
              <a:t>대체로</a:t>
            </a:r>
            <a:r>
              <a:rPr lang="en-US" sz="1600" b="1">
                <a:solidFill>
                  <a:srgbClr val="FF0000"/>
                </a:solidFill>
                <a:latin typeface="Arial"/>
                <a:ea typeface="Arial"/>
                <a:cs typeface="Arial"/>
                <a:sym typeface="Arial"/>
              </a:rPr>
              <a:t> </a:t>
            </a:r>
            <a:r>
              <a:rPr lang="en-US" sz="1600">
                <a:solidFill>
                  <a:schemeClr val="dk1"/>
                </a:solidFill>
                <a:latin typeface="Arial"/>
                <a:ea typeface="Arial"/>
                <a:cs typeface="Arial"/>
                <a:sym typeface="Arial"/>
              </a:rPr>
              <a:t>저녁에는 남자 손님이 더 많다고 한다.</a:t>
            </a:r>
            <a:endParaRPr/>
          </a:p>
        </p:txBody>
      </p:sp>
      <p:sp>
        <p:nvSpPr>
          <p:cNvPr id="139" name="Google Shape;139;p16"/>
          <p:cNvSpPr txBox="1"/>
          <p:nvPr/>
        </p:nvSpPr>
        <p:spPr>
          <a:xfrm>
            <a:off x="320851" y="241321"/>
            <a:ext cx="87716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확률론</a:t>
            </a:r>
            <a:endParaRPr/>
          </a:p>
        </p:txBody>
      </p:sp>
      <p:sp>
        <p:nvSpPr>
          <p:cNvPr id="140" name="Google Shape;140;p16"/>
          <p:cNvSpPr txBox="1"/>
          <p:nvPr/>
        </p:nvSpPr>
        <p:spPr>
          <a:xfrm>
            <a:off x="581699" y="595734"/>
            <a:ext cx="47243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불확실한 말을 표현하기 위한 수학 체계이다</a:t>
            </a:r>
            <a:endParaRPr/>
          </a:p>
        </p:txBody>
      </p:sp>
      <p:sp>
        <p:nvSpPr>
          <p:cNvPr id="141" name="Google Shape;141;p16"/>
          <p:cNvSpPr txBox="1"/>
          <p:nvPr/>
        </p:nvSpPr>
        <p:spPr>
          <a:xfrm>
            <a:off x="581699" y="946431"/>
            <a:ext cx="57246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새로운 불확실한 문장을 만들어 내는 공리를 제공한다</a:t>
            </a:r>
            <a:endParaRPr/>
          </a:p>
        </p:txBody>
      </p:sp>
      <p:sp>
        <p:nvSpPr>
          <p:cNvPr id="142" name="Google Shape;142;p16"/>
          <p:cNvSpPr/>
          <p:nvPr/>
        </p:nvSpPr>
        <p:spPr>
          <a:xfrm>
            <a:off x="581700" y="965066"/>
            <a:ext cx="2262084" cy="350697"/>
          </a:xfrm>
          <a:prstGeom prst="roundRect">
            <a:avLst>
              <a:gd name="adj" fmla="val 16667"/>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16"/>
          <p:cNvSpPr/>
          <p:nvPr/>
        </p:nvSpPr>
        <p:spPr>
          <a:xfrm>
            <a:off x="4416393" y="968782"/>
            <a:ext cx="483960" cy="350697"/>
          </a:xfrm>
          <a:prstGeom prst="roundRect">
            <a:avLst>
              <a:gd name="adj" fmla="val 16667"/>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44" name="Google Shape;144;p16"/>
          <p:cNvCxnSpPr/>
          <p:nvPr/>
        </p:nvCxnSpPr>
        <p:spPr>
          <a:xfrm>
            <a:off x="4868450" y="1315763"/>
            <a:ext cx="1324454" cy="1252936"/>
          </a:xfrm>
          <a:prstGeom prst="straightConnector1">
            <a:avLst/>
          </a:prstGeom>
          <a:noFill/>
          <a:ln w="22225" cap="flat" cmpd="sng">
            <a:solidFill>
              <a:srgbClr val="FF0000"/>
            </a:solidFill>
            <a:prstDash val="solid"/>
            <a:miter lim="8000"/>
            <a:headEnd type="none" w="sm" len="sm"/>
            <a:tailEnd type="triangle" w="med" len="med"/>
          </a:ln>
        </p:spPr>
      </p:cxnSp>
      <p:cxnSp>
        <p:nvCxnSpPr>
          <p:cNvPr id="145" name="Google Shape;145;p16"/>
          <p:cNvCxnSpPr>
            <a:endCxn id="136" idx="1"/>
          </p:cNvCxnSpPr>
          <p:nvPr/>
        </p:nvCxnSpPr>
        <p:spPr>
          <a:xfrm>
            <a:off x="1631404" y="1338501"/>
            <a:ext cx="4561500" cy="4729800"/>
          </a:xfrm>
          <a:prstGeom prst="straightConnector1">
            <a:avLst/>
          </a:prstGeom>
          <a:noFill/>
          <a:ln w="22225" cap="flat" cmpd="sng">
            <a:solidFill>
              <a:srgbClr val="FF0000"/>
            </a:solidFill>
            <a:prstDash val="solid"/>
            <a:miter lim="8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par>
                                <p:cTn id="8" presetID="10" presetClass="entr" presetSubtype="0" fill="hold"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fade">
                                      <p:cBhvr>
                                        <p:cTn id="10" dur="500"/>
                                        <p:tgtEl>
                                          <p:spTgt spid="141"/>
                                        </p:tgtEl>
                                      </p:cBhvr>
                                    </p:animEffect>
                                  </p:childTnLst>
                                </p:cTn>
                              </p:par>
                              <p:par>
                                <p:cTn id="11" presetID="10" presetClass="entr" presetSubtype="0" fill="hold"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fade">
                                      <p:cBhvr>
                                        <p:cTn id="13" dur="500"/>
                                        <p:tgtEl>
                                          <p:spTgt spid="140"/>
                                        </p:tgtEl>
                                      </p:cBhvr>
                                    </p:animEffect>
                                  </p:childTnLst>
                                </p:cTn>
                              </p:par>
                              <p:par>
                                <p:cTn id="14" presetID="10" presetClass="entr" presetSubtype="0" fill="hold"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fade">
                                      <p:cBhvr>
                                        <p:cTn id="16" dur="500"/>
                                        <p:tgtEl>
                                          <p:spTgt spid="13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9"/>
                                        </p:tgtEl>
                                        <p:attrNameLst>
                                          <p:attrName>style.visibility</p:attrName>
                                        </p:attrNameLst>
                                      </p:cBhvr>
                                      <p:to>
                                        <p:strVal val="visible"/>
                                      </p:to>
                                    </p:set>
                                    <p:anim calcmode="lin" valueType="num">
                                      <p:cBhvr additive="base">
                                        <p:cTn id="21" dur="500"/>
                                        <p:tgtEl>
                                          <p:spTgt spid="129"/>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2"/>
                                        </p:tgtEl>
                                        <p:attrNameLst>
                                          <p:attrName>style.visibility</p:attrName>
                                        </p:attrNameLst>
                                      </p:cBhvr>
                                      <p:to>
                                        <p:strVal val="visible"/>
                                      </p:to>
                                    </p:set>
                                    <p:anim calcmode="lin" valueType="num">
                                      <p:cBhvr additive="base">
                                        <p:cTn id="24" dur="500"/>
                                        <p:tgtEl>
                                          <p:spTgt spid="132"/>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7"/>
                                        </p:tgtEl>
                                        <p:attrNameLst>
                                          <p:attrName>style.visibility</p:attrName>
                                        </p:attrNameLst>
                                      </p:cBhvr>
                                      <p:to>
                                        <p:strVal val="visible"/>
                                      </p:to>
                                    </p:set>
                                    <p:anim calcmode="lin" valueType="num">
                                      <p:cBhvr additive="base">
                                        <p:cTn id="27" dur="500"/>
                                        <p:tgtEl>
                                          <p:spTgt spid="137"/>
                                        </p:tgtEl>
                                        <p:attrNameLst>
                                          <p:attrName>ppt_y</p:attrName>
                                        </p:attrNameLst>
                                      </p:cBhvr>
                                      <p:tavLst>
                                        <p:tav tm="0">
                                          <p:val>
                                            <p:strVal val="#ppt_y+1"/>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38"/>
                                        </p:tgtEl>
                                        <p:attrNameLst>
                                          <p:attrName>style.visibility</p:attrName>
                                        </p:attrNameLst>
                                      </p:cBhvr>
                                      <p:to>
                                        <p:strVal val="visible"/>
                                      </p:to>
                                    </p:set>
                                    <p:anim calcmode="lin" valueType="num">
                                      <p:cBhvr additive="base">
                                        <p:cTn id="30" dur="500"/>
                                        <p:tgtEl>
                                          <p:spTgt spid="1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3"/>
                                        </p:tgtEl>
                                        <p:attrNameLst>
                                          <p:attrName>style.visibility</p:attrName>
                                        </p:attrNameLst>
                                      </p:cBhvr>
                                      <p:to>
                                        <p:strVal val="visible"/>
                                      </p:to>
                                    </p:set>
                                    <p:animEffect transition="in" filter="fade">
                                      <p:cBhvr>
                                        <p:cTn id="35" dur="250"/>
                                        <p:tgtEl>
                                          <p:spTgt spid="1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75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5"/>
                                        </p:tgtEl>
                                        <p:attrNameLst>
                                          <p:attrName>style.visibility</p:attrName>
                                        </p:attrNameLst>
                                      </p:cBhvr>
                                      <p:to>
                                        <p:strVal val="visible"/>
                                      </p:to>
                                    </p:set>
                                    <p:animEffect transition="in" filter="fade">
                                      <p:cBhvr>
                                        <p:cTn id="45" dur="500"/>
                                        <p:tgtEl>
                                          <p:spTgt spid="13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750"/>
                                        <p:tgtEl>
                                          <p:spTgt spid="14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44"/>
                                        </p:tgtEl>
                                        <p:attrNameLst>
                                          <p:attrName>style.visibility</p:attrName>
                                        </p:attrNameLst>
                                      </p:cBhvr>
                                      <p:to>
                                        <p:strVal val="visible"/>
                                      </p:to>
                                    </p:set>
                                    <p:animEffect transition="in" filter="fade">
                                      <p:cBhvr>
                                        <p:cTn id="60" dur="750"/>
                                        <p:tgtEl>
                                          <p:spTgt spid="14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42"/>
                                        </p:tgtEl>
                                        <p:attrNameLst>
                                          <p:attrName>style.visibility</p:attrName>
                                        </p:attrNameLst>
                                      </p:cBhvr>
                                      <p:to>
                                        <p:strVal val="visible"/>
                                      </p:to>
                                    </p:set>
                                    <p:animEffect transition="in" filter="fade">
                                      <p:cBhvr>
                                        <p:cTn id="65" dur="750"/>
                                        <p:tgtEl>
                                          <p:spTgt spid="14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45"/>
                                        </p:tgtEl>
                                        <p:attrNameLst>
                                          <p:attrName>style.visibility</p:attrName>
                                        </p:attrNameLst>
                                      </p:cBhvr>
                                      <p:to>
                                        <p:strVal val="visible"/>
                                      </p:to>
                                    </p:set>
                                    <p:animEffect transition="in" filter="fade">
                                      <p:cBhvr>
                                        <p:cTn id="70"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7"/>
          <p:cNvPicPr preferRelativeResize="0"/>
          <p:nvPr/>
        </p:nvPicPr>
        <p:blipFill rotWithShape="1">
          <a:blip r:embed="rId3">
            <a:alphaModFix/>
          </a:blip>
          <a:srcRect/>
          <a:stretch/>
        </p:blipFill>
        <p:spPr>
          <a:xfrm rot="-556972">
            <a:off x="281860" y="2067610"/>
            <a:ext cx="7433121" cy="4233956"/>
          </a:xfrm>
          <a:prstGeom prst="rect">
            <a:avLst/>
          </a:prstGeom>
          <a:noFill/>
          <a:ln>
            <a:noFill/>
          </a:ln>
        </p:spPr>
      </p:pic>
      <p:sp>
        <p:nvSpPr>
          <p:cNvPr id="151" name="Google Shape;151;p17"/>
          <p:cNvSpPr/>
          <p:nvPr/>
        </p:nvSpPr>
        <p:spPr>
          <a:xfrm>
            <a:off x="219074" y="203295"/>
            <a:ext cx="7511762" cy="1874887"/>
          </a:xfrm>
          <a:prstGeom prst="rect">
            <a:avLst/>
          </a:prstGeom>
          <a:solidFill>
            <a:schemeClr val="lt1"/>
          </a:solidFill>
          <a:ln w="158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2" name="Google Shape;152;p17"/>
          <p:cNvPicPr preferRelativeResize="0"/>
          <p:nvPr/>
        </p:nvPicPr>
        <p:blipFill rotWithShape="1">
          <a:blip r:embed="rId4">
            <a:alphaModFix/>
          </a:blip>
          <a:srcRect/>
          <a:stretch/>
        </p:blipFill>
        <p:spPr>
          <a:xfrm rot="-590986">
            <a:off x="4253485" y="1807873"/>
            <a:ext cx="7616058" cy="4466175"/>
          </a:xfrm>
          <a:prstGeom prst="rect">
            <a:avLst/>
          </a:prstGeom>
          <a:noFill/>
          <a:ln>
            <a:noFill/>
          </a:ln>
        </p:spPr>
      </p:pic>
      <p:sp>
        <p:nvSpPr>
          <p:cNvPr id="153" name="Google Shape;153;p17"/>
          <p:cNvSpPr txBox="1"/>
          <p:nvPr/>
        </p:nvSpPr>
        <p:spPr>
          <a:xfrm>
            <a:off x="215657" y="172359"/>
            <a:ext cx="298992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AI에서 주로 활용하는 방식</a:t>
            </a:r>
            <a:endParaRPr/>
          </a:p>
        </p:txBody>
      </p:sp>
      <p:sp>
        <p:nvSpPr>
          <p:cNvPr id="154" name="Google Shape;154;p17"/>
          <p:cNvSpPr txBox="1"/>
          <p:nvPr/>
        </p:nvSpPr>
        <p:spPr>
          <a:xfrm>
            <a:off x="412552" y="541691"/>
            <a:ext cx="71865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첫째, 확률 법칙은‘올바른 추론은 어때 야만 하는지＇를 알려 준다</a:t>
            </a:r>
            <a:endParaRPr/>
          </a:p>
        </p:txBody>
      </p:sp>
      <p:sp>
        <p:nvSpPr>
          <p:cNvPr id="155" name="Google Shape;155;p17"/>
          <p:cNvSpPr txBox="1"/>
          <p:nvPr/>
        </p:nvSpPr>
        <p:spPr>
          <a:xfrm>
            <a:off x="982948" y="939549"/>
            <a:ext cx="487825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올바르게 추론되었다는 전제가 있기에 우리는</a:t>
            </a:r>
            <a:endParaRPr/>
          </a:p>
        </p:txBody>
      </p:sp>
      <p:sp>
        <p:nvSpPr>
          <p:cNvPr id="156" name="Google Shape;156;p17"/>
          <p:cNvSpPr txBox="1"/>
          <p:nvPr/>
        </p:nvSpPr>
        <p:spPr>
          <a:xfrm>
            <a:off x="941984" y="1264027"/>
            <a:ext cx="618630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확률론으로 유도한 다양한 표현식을 [근사]계산하기 위한</a:t>
            </a:r>
            <a:endParaRPr/>
          </a:p>
        </p:txBody>
      </p:sp>
      <p:sp>
        <p:nvSpPr>
          <p:cNvPr id="157" name="Google Shape;157;p17"/>
          <p:cNvSpPr txBox="1"/>
          <p:nvPr/>
        </p:nvSpPr>
        <p:spPr>
          <a:xfrm>
            <a:off x="1028867" y="1617064"/>
            <a:ext cx="437491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AI 알고리즘을 마음 편히 설계할 수 있다</a:t>
            </a:r>
            <a:endParaRPr/>
          </a:p>
        </p:txBody>
      </p:sp>
      <p:sp>
        <p:nvSpPr>
          <p:cNvPr id="158" name="Google Shape;158;p17"/>
          <p:cNvSpPr/>
          <p:nvPr/>
        </p:nvSpPr>
        <p:spPr>
          <a:xfrm>
            <a:off x="2264391" y="572166"/>
            <a:ext cx="3496329" cy="309183"/>
          </a:xfrm>
          <a:prstGeom prst="roundRect">
            <a:avLst>
              <a:gd name="adj" fmla="val 16667"/>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p17"/>
          <p:cNvSpPr/>
          <p:nvPr/>
        </p:nvSpPr>
        <p:spPr>
          <a:xfrm>
            <a:off x="1028867" y="1655983"/>
            <a:ext cx="1311997" cy="301853"/>
          </a:xfrm>
          <a:prstGeom prst="roundRect">
            <a:avLst>
              <a:gd name="adj" fmla="val 16667"/>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60" name="Google Shape;160;p17"/>
          <p:cNvCxnSpPr>
            <a:stCxn id="158" idx="2"/>
          </p:cNvCxnSpPr>
          <p:nvPr/>
        </p:nvCxnSpPr>
        <p:spPr>
          <a:xfrm flipH="1">
            <a:off x="3408614" y="881349"/>
            <a:ext cx="603942" cy="2415000"/>
          </a:xfrm>
          <a:prstGeom prst="straightConnector1">
            <a:avLst/>
          </a:prstGeom>
          <a:noFill/>
          <a:ln w="22225" cap="flat" cmpd="sng">
            <a:solidFill>
              <a:srgbClr val="FF0000"/>
            </a:solidFill>
            <a:prstDash val="solid"/>
            <a:miter lim="8000"/>
            <a:headEnd type="none" w="sm" len="sm"/>
            <a:tailEnd type="triangle" w="med" len="med"/>
          </a:ln>
        </p:spPr>
      </p:cxnSp>
      <p:cxnSp>
        <p:nvCxnSpPr>
          <p:cNvPr id="161" name="Google Shape;161;p17"/>
          <p:cNvCxnSpPr/>
          <p:nvPr/>
        </p:nvCxnSpPr>
        <p:spPr>
          <a:xfrm>
            <a:off x="2047009" y="1944800"/>
            <a:ext cx="4007676" cy="652927"/>
          </a:xfrm>
          <a:prstGeom prst="straightConnector1">
            <a:avLst/>
          </a:prstGeom>
          <a:noFill/>
          <a:ln w="22225" cap="flat" cmpd="sng">
            <a:solidFill>
              <a:srgbClr val="FF0000"/>
            </a:solidFill>
            <a:prstDash val="solid"/>
            <a:miter lim="8000"/>
            <a:headEnd type="none" w="sm" len="sm"/>
            <a:tailEnd type="triangle" w="med" len="med"/>
          </a:ln>
        </p:spPr>
      </p:cxnSp>
      <p:pic>
        <p:nvPicPr>
          <p:cNvPr id="162" name="Google Shape;162;p17"/>
          <p:cNvPicPr preferRelativeResize="0"/>
          <p:nvPr/>
        </p:nvPicPr>
        <p:blipFill rotWithShape="1">
          <a:blip r:embed="rId5">
            <a:alphaModFix/>
          </a:blip>
          <a:srcRect/>
          <a:stretch/>
        </p:blipFill>
        <p:spPr>
          <a:xfrm>
            <a:off x="10654229" y="22384"/>
            <a:ext cx="1563554" cy="1023920"/>
          </a:xfrm>
          <a:prstGeom prst="rect">
            <a:avLst/>
          </a:prstGeom>
          <a:noFill/>
          <a:ln>
            <a:noFill/>
          </a:ln>
        </p:spPr>
      </p:pic>
      <p:sp>
        <p:nvSpPr>
          <p:cNvPr id="163" name="Google Shape;163;p17"/>
          <p:cNvSpPr/>
          <p:nvPr/>
        </p:nvSpPr>
        <p:spPr>
          <a:xfrm>
            <a:off x="0" y="14764"/>
            <a:ext cx="12191999" cy="6843236"/>
          </a:xfrm>
          <a:prstGeom prst="rect">
            <a:avLst/>
          </a:prstGeom>
          <a:noFill/>
          <a:ln w="76200" cap="flat" cmpd="sng">
            <a:solidFill>
              <a:srgbClr val="00B05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par>
                                <p:cTn id="8" presetID="10" presetClass="entr" presetSubtype="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500"/>
                                        <p:tgtEl>
                                          <p:spTgt spid="153"/>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500"/>
                                        <p:tgtEl>
                                          <p:spTgt spid="154"/>
                                        </p:tgtEl>
                                      </p:cBhvr>
                                    </p:animEffect>
                                  </p:childTnLst>
                                </p:cTn>
                              </p:par>
                              <p:par>
                                <p:cTn id="14" presetID="10" presetClass="entr" presetSubtype="0" fill="hold" nodeType="withEffect">
                                  <p:stCondLst>
                                    <p:cond delay="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500"/>
                                        <p:tgtEl>
                                          <p:spTgt spid="155"/>
                                        </p:tgtEl>
                                      </p:cBhvr>
                                    </p:animEffect>
                                  </p:childTnLst>
                                </p:cTn>
                              </p:par>
                              <p:par>
                                <p:cTn id="17" presetID="10" presetClass="entr" presetSubtype="0" fill="hold" nodeType="withEffect">
                                  <p:stCondLst>
                                    <p:cond delay="0"/>
                                  </p:stCondLst>
                                  <p:childTnLst>
                                    <p:set>
                                      <p:cBhvr>
                                        <p:cTn id="18" dur="1" fill="hold">
                                          <p:stCondLst>
                                            <p:cond delay="0"/>
                                          </p:stCondLst>
                                        </p:cTn>
                                        <p:tgtEl>
                                          <p:spTgt spid="156"/>
                                        </p:tgtEl>
                                        <p:attrNameLst>
                                          <p:attrName>style.visibility</p:attrName>
                                        </p:attrNameLst>
                                      </p:cBhvr>
                                      <p:to>
                                        <p:strVal val="visible"/>
                                      </p:to>
                                    </p:set>
                                    <p:animEffect transition="in" filter="fade">
                                      <p:cBhvr>
                                        <p:cTn id="19" dur="500"/>
                                        <p:tgtEl>
                                          <p:spTgt spid="156"/>
                                        </p:tgtEl>
                                      </p:cBhvr>
                                    </p:animEffect>
                                  </p:childTnLst>
                                </p:cTn>
                              </p:par>
                              <p:par>
                                <p:cTn id="20" presetID="10" presetClass="entr" presetSubtype="0" fill="hold" nodeType="withEffect">
                                  <p:stCondLst>
                                    <p:cond delay="0"/>
                                  </p:stCondLst>
                                  <p:childTnLst>
                                    <p:set>
                                      <p:cBhvr>
                                        <p:cTn id="21" dur="1" fill="hold">
                                          <p:stCondLst>
                                            <p:cond delay="0"/>
                                          </p:stCondLst>
                                        </p:cTn>
                                        <p:tgtEl>
                                          <p:spTgt spid="157"/>
                                        </p:tgtEl>
                                        <p:attrNameLst>
                                          <p:attrName>style.visibility</p:attrName>
                                        </p:attrNameLst>
                                      </p:cBhvr>
                                      <p:to>
                                        <p:strVal val="visible"/>
                                      </p:to>
                                    </p:set>
                                    <p:animEffect transition="in" filter="fade">
                                      <p:cBhvr>
                                        <p:cTn id="22" dur="500"/>
                                        <p:tgtEl>
                                          <p:spTgt spid="1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fade">
                                      <p:cBhvr>
                                        <p:cTn id="27" dur="2000"/>
                                        <p:tgtEl>
                                          <p:spTgt spid="150"/>
                                        </p:tgtEl>
                                      </p:cBhvr>
                                    </p:animEffect>
                                  </p:childTnLst>
                                </p:cTn>
                              </p:par>
                              <p:par>
                                <p:cTn id="28" presetID="10" presetClass="entr" presetSubtype="0" fill="hold" nodeType="withEffect">
                                  <p:stCondLst>
                                    <p:cond delay="0"/>
                                  </p:stCondLst>
                                  <p:childTnLst>
                                    <p:set>
                                      <p:cBhvr>
                                        <p:cTn id="29" dur="1" fill="hold">
                                          <p:stCondLst>
                                            <p:cond delay="0"/>
                                          </p:stCondLst>
                                        </p:cTn>
                                        <p:tgtEl>
                                          <p:spTgt spid="152"/>
                                        </p:tgtEl>
                                        <p:attrNameLst>
                                          <p:attrName>style.visibility</p:attrName>
                                        </p:attrNameLst>
                                      </p:cBhvr>
                                      <p:to>
                                        <p:strVal val="visible"/>
                                      </p:to>
                                    </p:set>
                                    <p:animEffect transition="in" filter="fade">
                                      <p:cBhvr>
                                        <p:cTn id="30" dur="2000"/>
                                        <p:tgtEl>
                                          <p:spTgt spid="15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fade">
                                      <p:cBhvr>
                                        <p:cTn id="35" dur="750"/>
                                        <p:tgtEl>
                                          <p:spTgt spid="1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0"/>
                                        </p:tgtEl>
                                        <p:attrNameLst>
                                          <p:attrName>style.visibility</p:attrName>
                                        </p:attrNameLst>
                                      </p:cBhvr>
                                      <p:to>
                                        <p:strVal val="visible"/>
                                      </p:to>
                                    </p:set>
                                    <p:animEffect transition="in" filter="fade">
                                      <p:cBhvr>
                                        <p:cTn id="40" dur="750"/>
                                        <p:tgtEl>
                                          <p:spTgt spid="16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animEffect transition="in" filter="fade">
                                      <p:cBhvr>
                                        <p:cTn id="45" dur="750"/>
                                        <p:tgtEl>
                                          <p:spTgt spid="15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1"/>
                                        </p:tgtEl>
                                        <p:attrNameLst>
                                          <p:attrName>style.visibility</p:attrName>
                                        </p:attrNameLst>
                                      </p:cBhvr>
                                      <p:to>
                                        <p:strVal val="visible"/>
                                      </p:to>
                                    </p:set>
                                    <p:animEffect transition="in" filter="fade">
                                      <p:cBhvr>
                                        <p:cTn id="50" dur="75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8"/>
          <p:cNvPicPr preferRelativeResize="0"/>
          <p:nvPr/>
        </p:nvPicPr>
        <p:blipFill rotWithShape="1">
          <a:blip r:embed="rId3">
            <a:alphaModFix/>
          </a:blip>
          <a:srcRect/>
          <a:stretch/>
        </p:blipFill>
        <p:spPr>
          <a:xfrm>
            <a:off x="10654229" y="22384"/>
            <a:ext cx="1563554" cy="1023920"/>
          </a:xfrm>
          <a:prstGeom prst="rect">
            <a:avLst/>
          </a:prstGeom>
          <a:noFill/>
          <a:ln>
            <a:noFill/>
          </a:ln>
        </p:spPr>
      </p:pic>
      <p:sp>
        <p:nvSpPr>
          <p:cNvPr id="169" name="Google Shape;169;p18"/>
          <p:cNvSpPr/>
          <p:nvPr/>
        </p:nvSpPr>
        <p:spPr>
          <a:xfrm>
            <a:off x="0" y="14764"/>
            <a:ext cx="12191999" cy="6843236"/>
          </a:xfrm>
          <a:prstGeom prst="rect">
            <a:avLst/>
          </a:prstGeom>
          <a:noFill/>
          <a:ln w="76200" cap="flat" cmpd="sng">
            <a:solidFill>
              <a:srgbClr val="00B05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0" name="Google Shape;170;p18"/>
          <p:cNvSpPr/>
          <p:nvPr/>
        </p:nvSpPr>
        <p:spPr>
          <a:xfrm>
            <a:off x="219075" y="203295"/>
            <a:ext cx="3987032" cy="1640165"/>
          </a:xfrm>
          <a:prstGeom prst="rect">
            <a:avLst/>
          </a:prstGeom>
          <a:solidFill>
            <a:schemeClr val="lt1"/>
          </a:solidFill>
          <a:ln w="158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18"/>
          <p:cNvSpPr txBox="1"/>
          <p:nvPr/>
        </p:nvSpPr>
        <p:spPr>
          <a:xfrm>
            <a:off x="219075" y="214191"/>
            <a:ext cx="298992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AI에서 주로 활용하는 방식</a:t>
            </a:r>
            <a:endParaRPr/>
          </a:p>
        </p:txBody>
      </p:sp>
      <p:sp>
        <p:nvSpPr>
          <p:cNvPr id="172" name="Google Shape;172;p18"/>
          <p:cNvSpPr txBox="1"/>
          <p:nvPr/>
        </p:nvSpPr>
        <p:spPr>
          <a:xfrm>
            <a:off x="652898" y="595162"/>
            <a:ext cx="283603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둘째, AI 시스템의 동작을</a:t>
            </a:r>
            <a:endParaRPr sz="1800">
              <a:solidFill>
                <a:schemeClr val="dk1"/>
              </a:solidFill>
              <a:latin typeface="Arial"/>
              <a:ea typeface="Arial"/>
              <a:cs typeface="Arial"/>
              <a:sym typeface="Arial"/>
            </a:endParaRPr>
          </a:p>
        </p:txBody>
      </p:sp>
      <p:sp>
        <p:nvSpPr>
          <p:cNvPr id="173" name="Google Shape;173;p18"/>
          <p:cNvSpPr txBox="1"/>
          <p:nvPr/>
        </p:nvSpPr>
        <p:spPr>
          <a:xfrm>
            <a:off x="583524" y="1381223"/>
            <a:ext cx="310854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“확률과 통계”를 사용한다</a:t>
            </a:r>
            <a:endParaRPr/>
          </a:p>
        </p:txBody>
      </p:sp>
      <p:sp>
        <p:nvSpPr>
          <p:cNvPr id="174" name="Google Shape;174;p18"/>
          <p:cNvSpPr/>
          <p:nvPr/>
        </p:nvSpPr>
        <p:spPr>
          <a:xfrm>
            <a:off x="768531" y="984707"/>
            <a:ext cx="1683724" cy="350697"/>
          </a:xfrm>
          <a:prstGeom prst="roundRect">
            <a:avLst>
              <a:gd name="adj" fmla="val 16667"/>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p18"/>
          <p:cNvSpPr/>
          <p:nvPr/>
        </p:nvSpPr>
        <p:spPr>
          <a:xfrm>
            <a:off x="1319646" y="613064"/>
            <a:ext cx="1722019" cy="337739"/>
          </a:xfrm>
          <a:prstGeom prst="roundRect">
            <a:avLst>
              <a:gd name="adj" fmla="val 16667"/>
            </a:avLst>
          </a:prstGeom>
          <a:noFill/>
          <a:ln w="254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6" name="Google Shape;176;p18"/>
          <p:cNvSpPr txBox="1"/>
          <p:nvPr/>
        </p:nvSpPr>
        <p:spPr>
          <a:xfrm>
            <a:off x="686518" y="975390"/>
            <a:ext cx="36471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이론적으로 분석하기 위해 우리는</a:t>
            </a:r>
            <a:endParaRPr/>
          </a:p>
        </p:txBody>
      </p:sp>
      <p:pic>
        <p:nvPicPr>
          <p:cNvPr id="177" name="Google Shape;177;p18"/>
          <p:cNvPicPr preferRelativeResize="0"/>
          <p:nvPr/>
        </p:nvPicPr>
        <p:blipFill rotWithShape="1">
          <a:blip r:embed="rId4">
            <a:alphaModFix/>
          </a:blip>
          <a:srcRect/>
          <a:stretch/>
        </p:blipFill>
        <p:spPr>
          <a:xfrm>
            <a:off x="219075" y="1980899"/>
            <a:ext cx="10306050" cy="3228975"/>
          </a:xfrm>
          <a:prstGeom prst="rect">
            <a:avLst/>
          </a:prstGeom>
          <a:noFill/>
          <a:ln>
            <a:noFill/>
          </a:ln>
        </p:spPr>
      </p:pic>
      <p:sp>
        <p:nvSpPr>
          <p:cNvPr id="178" name="Google Shape;178;p18"/>
          <p:cNvSpPr/>
          <p:nvPr/>
        </p:nvSpPr>
        <p:spPr>
          <a:xfrm>
            <a:off x="8167255" y="4457700"/>
            <a:ext cx="1423554" cy="311727"/>
          </a:xfrm>
          <a:prstGeom prst="rect">
            <a:avLst/>
          </a:prstGeom>
          <a:noFill/>
          <a:ln w="2222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9" name="Google Shape;179;p18"/>
          <p:cNvPicPr preferRelativeResize="0"/>
          <p:nvPr/>
        </p:nvPicPr>
        <p:blipFill rotWithShape="1">
          <a:blip r:embed="rId5">
            <a:alphaModFix/>
          </a:blip>
          <a:srcRect/>
          <a:stretch/>
        </p:blipFill>
        <p:spPr>
          <a:xfrm rot="1025923">
            <a:off x="5602737" y="2112241"/>
            <a:ext cx="6149427" cy="3903776"/>
          </a:xfrm>
          <a:prstGeom prst="rect">
            <a:avLst/>
          </a:prstGeom>
          <a:noFill/>
          <a:ln w="9525" cap="flat" cmpd="sng">
            <a:solidFill>
              <a:schemeClr val="dk1"/>
            </a:solidFill>
            <a:prstDash val="solid"/>
            <a:round/>
            <a:headEnd type="none" w="sm" len="sm"/>
            <a:tailEnd type="none" w="sm" len="sm"/>
          </a:ln>
        </p:spPr>
      </p:pic>
      <p:pic>
        <p:nvPicPr>
          <p:cNvPr id="180" name="Google Shape;180;p18"/>
          <p:cNvPicPr preferRelativeResize="0"/>
          <p:nvPr/>
        </p:nvPicPr>
        <p:blipFill rotWithShape="1">
          <a:blip r:embed="rId6">
            <a:alphaModFix/>
          </a:blip>
          <a:srcRect/>
          <a:stretch/>
        </p:blipFill>
        <p:spPr>
          <a:xfrm rot="1039709">
            <a:off x="1098461" y="4262778"/>
            <a:ext cx="7173934" cy="1494570"/>
          </a:xfrm>
          <a:prstGeom prst="rect">
            <a:avLst/>
          </a:prstGeom>
          <a:noFill/>
          <a:ln w="9525" cap="flat" cmpd="sng">
            <a:solidFill>
              <a:schemeClr val="dk1"/>
            </a:solidFill>
            <a:prstDash val="solid"/>
            <a:round/>
            <a:headEnd type="none" w="sm" len="sm"/>
            <a:tailEnd type="none" w="sm" len="sm"/>
          </a:ln>
        </p:spPr>
      </p:pic>
      <p:cxnSp>
        <p:nvCxnSpPr>
          <p:cNvPr id="181" name="Google Shape;181;p18"/>
          <p:cNvCxnSpPr/>
          <p:nvPr/>
        </p:nvCxnSpPr>
        <p:spPr>
          <a:xfrm>
            <a:off x="2358736" y="1344723"/>
            <a:ext cx="1753756" cy="2832422"/>
          </a:xfrm>
          <a:prstGeom prst="straightConnector1">
            <a:avLst/>
          </a:prstGeom>
          <a:noFill/>
          <a:ln w="22225" cap="flat" cmpd="sng">
            <a:solidFill>
              <a:srgbClr val="FF0000"/>
            </a:solidFill>
            <a:prstDash val="solid"/>
            <a:miter lim="8000"/>
            <a:headEnd type="none" w="sm" len="sm"/>
            <a:tailEnd type="triangle" w="med" len="med"/>
          </a:ln>
        </p:spPr>
      </p:cxnSp>
      <p:cxnSp>
        <p:nvCxnSpPr>
          <p:cNvPr id="182" name="Google Shape;182;p18"/>
          <p:cNvCxnSpPr/>
          <p:nvPr/>
        </p:nvCxnSpPr>
        <p:spPr>
          <a:xfrm>
            <a:off x="3169228" y="696192"/>
            <a:ext cx="3553690" cy="941019"/>
          </a:xfrm>
          <a:prstGeom prst="straightConnector1">
            <a:avLst/>
          </a:prstGeom>
          <a:noFill/>
          <a:ln w="22225" cap="flat" cmpd="sng">
            <a:solidFill>
              <a:srgbClr val="FF0000"/>
            </a:solidFill>
            <a:prstDash val="solid"/>
            <a:miter lim="8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10" presetClass="entr" presetSubtype="0"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fade">
                                      <p:cBhvr>
                                        <p:cTn id="10" dur="500"/>
                                        <p:tgtEl>
                                          <p:spTgt spid="170"/>
                                        </p:tgtEl>
                                      </p:cBhvr>
                                    </p:animEffect>
                                  </p:childTnLst>
                                </p:cTn>
                              </p:par>
                              <p:par>
                                <p:cTn id="11" presetID="10" presetClass="entr" presetSubtype="0" fill="hold"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fade">
                                      <p:cBhvr>
                                        <p:cTn id="13" dur="500"/>
                                        <p:tgtEl>
                                          <p:spTgt spid="172"/>
                                        </p:tgtEl>
                                      </p:cBhvr>
                                    </p:animEffect>
                                  </p:childTnLst>
                                </p:cTn>
                              </p:par>
                              <p:par>
                                <p:cTn id="14" presetID="10" presetClass="entr" presetSubtype="0" fill="hold" nodeType="withEffect">
                                  <p:stCondLst>
                                    <p:cond delay="0"/>
                                  </p:stCondLst>
                                  <p:childTnLst>
                                    <p:set>
                                      <p:cBhvr>
                                        <p:cTn id="15" dur="1" fill="hold">
                                          <p:stCondLst>
                                            <p:cond delay="0"/>
                                          </p:stCondLst>
                                        </p:cTn>
                                        <p:tgtEl>
                                          <p:spTgt spid="176"/>
                                        </p:tgtEl>
                                        <p:attrNameLst>
                                          <p:attrName>style.visibility</p:attrName>
                                        </p:attrNameLst>
                                      </p:cBhvr>
                                      <p:to>
                                        <p:strVal val="visible"/>
                                      </p:to>
                                    </p:set>
                                    <p:animEffect transition="in" filter="fade">
                                      <p:cBhvr>
                                        <p:cTn id="16" dur="500"/>
                                        <p:tgtEl>
                                          <p:spTgt spid="176"/>
                                        </p:tgtEl>
                                      </p:cBhvr>
                                    </p:animEffect>
                                  </p:childTnLst>
                                </p:cTn>
                              </p:par>
                              <p:par>
                                <p:cTn id="17" presetID="10" presetClass="entr" presetSubtype="0"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fade">
                                      <p:cBhvr>
                                        <p:cTn id="19" dur="500"/>
                                        <p:tgtEl>
                                          <p:spTgt spid="1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7"/>
                                        </p:tgtEl>
                                        <p:attrNameLst>
                                          <p:attrName>style.visibility</p:attrName>
                                        </p:attrNameLst>
                                      </p:cBhvr>
                                      <p:to>
                                        <p:strVal val="visible"/>
                                      </p:to>
                                    </p:set>
                                    <p:animEffect transition="in" filter="fade">
                                      <p:cBhvr>
                                        <p:cTn id="24" dur="1000"/>
                                        <p:tgtEl>
                                          <p:spTgt spid="17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8"/>
                                        </p:tgtEl>
                                        <p:attrNameLst>
                                          <p:attrName>style.visibility</p:attrName>
                                        </p:attrNameLst>
                                      </p:cBhvr>
                                      <p:to>
                                        <p:strVal val="visible"/>
                                      </p:to>
                                    </p:set>
                                    <p:animEffect transition="in" filter="fade">
                                      <p:cBhvr>
                                        <p:cTn id="29" dur="1000"/>
                                        <p:tgtEl>
                                          <p:spTgt spid="178"/>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179"/>
                                        </p:tgtEl>
                                        <p:attrNameLst>
                                          <p:attrName>style.visibility</p:attrName>
                                        </p:attrNameLst>
                                      </p:cBhvr>
                                      <p:to>
                                        <p:strVal val="visible"/>
                                      </p:to>
                                    </p:set>
                                    <p:anim calcmode="lin" valueType="num">
                                      <p:cBhvr additive="base">
                                        <p:cTn id="34" dur="500"/>
                                        <p:tgtEl>
                                          <p:spTgt spid="179"/>
                                        </p:tgtEl>
                                        <p:attrNameLst>
                                          <p:attrName>ppt_w</p:attrName>
                                        </p:attrNameLst>
                                      </p:cBhvr>
                                      <p:tavLst>
                                        <p:tav tm="0">
                                          <p:val>
                                            <p:strVal val="0"/>
                                          </p:val>
                                        </p:tav>
                                        <p:tav tm="100000">
                                          <p:val>
                                            <p:strVal val="#ppt_w"/>
                                          </p:val>
                                        </p:tav>
                                      </p:tavLst>
                                    </p:anim>
                                    <p:anim calcmode="lin" valueType="num">
                                      <p:cBhvr additive="base">
                                        <p:cTn id="35" dur="500"/>
                                        <p:tgtEl>
                                          <p:spTgt spid="179"/>
                                        </p:tgtEl>
                                        <p:attrNameLst>
                                          <p:attrName>ppt_h</p:attrName>
                                        </p:attrNameLst>
                                      </p:cBhvr>
                                      <p:tavLst>
                                        <p:tav tm="0">
                                          <p:val>
                                            <p:str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0"/>
                                        </p:tgtEl>
                                        <p:attrNameLst>
                                          <p:attrName>style.visibility</p:attrName>
                                        </p:attrNameLst>
                                      </p:cBhvr>
                                      <p:to>
                                        <p:strVal val="visible"/>
                                      </p:to>
                                    </p:set>
                                    <p:animEffect transition="in" filter="fade">
                                      <p:cBhvr>
                                        <p:cTn id="40" dur="3250"/>
                                        <p:tgtEl>
                                          <p:spTgt spid="1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5"/>
                                        </p:tgtEl>
                                        <p:attrNameLst>
                                          <p:attrName>style.visibility</p:attrName>
                                        </p:attrNameLst>
                                      </p:cBhvr>
                                      <p:to>
                                        <p:strVal val="visible"/>
                                      </p:to>
                                    </p:set>
                                    <p:animEffect transition="in" filter="fade">
                                      <p:cBhvr>
                                        <p:cTn id="45" dur="500"/>
                                        <p:tgtEl>
                                          <p:spTgt spid="17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82"/>
                                        </p:tgtEl>
                                        <p:attrNameLst>
                                          <p:attrName>style.visibility</p:attrName>
                                        </p:attrNameLst>
                                      </p:cBhvr>
                                      <p:to>
                                        <p:strVal val="visible"/>
                                      </p:to>
                                    </p:set>
                                    <p:animEffect transition="in" filter="fade">
                                      <p:cBhvr>
                                        <p:cTn id="50" dur="750"/>
                                        <p:tgtEl>
                                          <p:spTgt spid="18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74"/>
                                        </p:tgtEl>
                                        <p:attrNameLst>
                                          <p:attrName>style.visibility</p:attrName>
                                        </p:attrNameLst>
                                      </p:cBhvr>
                                      <p:to>
                                        <p:strVal val="visible"/>
                                      </p:to>
                                    </p:set>
                                    <p:animEffect transition="in" filter="fade">
                                      <p:cBhvr>
                                        <p:cTn id="55" dur="500"/>
                                        <p:tgtEl>
                                          <p:spTgt spid="17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1"/>
                                        </p:tgtEl>
                                        <p:attrNameLst>
                                          <p:attrName>style.visibility</p:attrName>
                                        </p:attrNameLst>
                                      </p:cBhvr>
                                      <p:to>
                                        <p:strVal val="visible"/>
                                      </p:to>
                                    </p:set>
                                    <p:animEffect transition="in" filter="fade">
                                      <p:cBhvr>
                                        <p:cTn id="60" dur="75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9"/>
          <p:cNvSpPr txBox="1"/>
          <p:nvPr/>
        </p:nvSpPr>
        <p:spPr>
          <a:xfrm>
            <a:off x="7581899" y="67116"/>
            <a:ext cx="4572001" cy="3693319"/>
          </a:xfrm>
          <a:prstGeom prst="rect">
            <a:avLst/>
          </a:prstGeom>
          <a:solidFill>
            <a:srgbClr val="F2F2F2"/>
          </a:solidFill>
          <a:ln w="38100" cap="flat" cmpd="sng">
            <a:solidFill>
              <a:srgbClr val="833C0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D8D8D8"/>
                </a:solidFill>
                <a:latin typeface="Arial"/>
                <a:ea typeface="Arial"/>
                <a:cs typeface="Arial"/>
                <a:sym typeface="Arial"/>
              </a:rPr>
              <a:t>Probability theory is a fundamental tool of many disciplines of science and</a:t>
            </a:r>
            <a:endParaRPr/>
          </a:p>
          <a:p>
            <a:pPr marL="0" marR="0" lvl="0" indent="0" algn="l" rtl="0">
              <a:spcBef>
                <a:spcPts val="0"/>
              </a:spcBef>
              <a:spcAft>
                <a:spcPts val="0"/>
              </a:spcAft>
              <a:buNone/>
            </a:pPr>
            <a:r>
              <a:rPr lang="en-US" sz="1800">
                <a:solidFill>
                  <a:srgbClr val="D8D8D8"/>
                </a:solidFill>
                <a:latin typeface="Arial"/>
                <a:ea typeface="Arial"/>
                <a:cs typeface="Arial"/>
                <a:sym typeface="Arial"/>
              </a:rPr>
              <a:t>engineering. We provide this chapter to ensure that readers whose background is</a:t>
            </a:r>
            <a:endParaRPr/>
          </a:p>
          <a:p>
            <a:pPr marL="0" marR="0" lvl="0" indent="0" algn="l" rtl="0">
              <a:spcBef>
                <a:spcPts val="0"/>
              </a:spcBef>
              <a:spcAft>
                <a:spcPts val="0"/>
              </a:spcAft>
              <a:buNone/>
            </a:pPr>
            <a:r>
              <a:rPr lang="en-US" sz="1800">
                <a:solidFill>
                  <a:srgbClr val="D8D8D8"/>
                </a:solidFill>
                <a:latin typeface="Arial"/>
                <a:ea typeface="Arial"/>
                <a:cs typeface="Arial"/>
                <a:sym typeface="Arial"/>
              </a:rPr>
              <a:t>primarily in software engineering with limited exposure to probability theory can</a:t>
            </a:r>
            <a:endParaRPr/>
          </a:p>
          <a:p>
            <a:pPr marL="0" marR="0" lvl="0" indent="0" algn="l" rtl="0">
              <a:spcBef>
                <a:spcPts val="0"/>
              </a:spcBef>
              <a:spcAft>
                <a:spcPts val="0"/>
              </a:spcAft>
              <a:buNone/>
            </a:pPr>
            <a:r>
              <a:rPr lang="en-US" sz="1800">
                <a:solidFill>
                  <a:srgbClr val="D8D8D8"/>
                </a:solidFill>
                <a:latin typeface="Arial"/>
                <a:ea typeface="Arial"/>
                <a:cs typeface="Arial"/>
                <a:sym typeface="Arial"/>
              </a:rPr>
              <a:t>understand the material in this book.</a:t>
            </a:r>
            <a:endParaRPr/>
          </a:p>
          <a:p>
            <a:pPr marL="0" marR="0" lvl="0" indent="0" algn="l" rtl="0">
              <a:spcBef>
                <a:spcPts val="0"/>
              </a:spcBef>
              <a:spcAft>
                <a:spcPts val="0"/>
              </a:spcAft>
              <a:buNone/>
            </a:pPr>
            <a:endParaRPr sz="1800">
              <a:solidFill>
                <a:srgbClr val="D8D8D8"/>
              </a:solidFill>
              <a:latin typeface="Arial"/>
              <a:ea typeface="Arial"/>
              <a:cs typeface="Arial"/>
              <a:sym typeface="Arial"/>
            </a:endParaRPr>
          </a:p>
          <a:p>
            <a:pPr marL="0" marR="0" lvl="0" indent="0" algn="l" rtl="0">
              <a:spcBef>
                <a:spcPts val="0"/>
              </a:spcBef>
              <a:spcAft>
                <a:spcPts val="0"/>
              </a:spcAft>
              <a:buNone/>
            </a:pPr>
            <a:r>
              <a:rPr lang="en-US" sz="1800">
                <a:solidFill>
                  <a:srgbClr val="D8D8D8"/>
                </a:solidFill>
                <a:latin typeface="Arial"/>
                <a:ea typeface="Arial"/>
                <a:cs typeface="Arial"/>
                <a:sym typeface="Arial"/>
              </a:rPr>
              <a:t>While probability theory allows us to make uncertain statements and reason in</a:t>
            </a:r>
            <a:endParaRPr/>
          </a:p>
          <a:p>
            <a:pPr marL="0" marR="0" lvl="0" indent="0" algn="l" rtl="0">
              <a:spcBef>
                <a:spcPts val="0"/>
              </a:spcBef>
              <a:spcAft>
                <a:spcPts val="0"/>
              </a:spcAft>
              <a:buNone/>
            </a:pPr>
            <a:r>
              <a:rPr lang="en-US" sz="1800">
                <a:solidFill>
                  <a:srgbClr val="D8D8D8"/>
                </a:solidFill>
                <a:latin typeface="Arial"/>
                <a:ea typeface="Arial"/>
                <a:cs typeface="Arial"/>
                <a:sym typeface="Arial"/>
              </a:rPr>
              <a:t>the presence of uncertainty, information theory allows us to quantify the amount</a:t>
            </a:r>
            <a:endParaRPr/>
          </a:p>
          <a:p>
            <a:pPr marL="0" marR="0" lvl="0" indent="0" algn="l" rtl="0">
              <a:spcBef>
                <a:spcPts val="0"/>
              </a:spcBef>
              <a:spcAft>
                <a:spcPts val="0"/>
              </a:spcAft>
              <a:buNone/>
            </a:pPr>
            <a:r>
              <a:rPr lang="en-US" sz="1800">
                <a:solidFill>
                  <a:srgbClr val="D8D8D8"/>
                </a:solidFill>
                <a:latin typeface="Arial"/>
                <a:ea typeface="Arial"/>
                <a:cs typeface="Arial"/>
                <a:sym typeface="Arial"/>
              </a:rPr>
              <a:t>of uncertainty in a probability distribution.</a:t>
            </a:r>
            <a:endParaRPr/>
          </a:p>
        </p:txBody>
      </p:sp>
      <p:sp>
        <p:nvSpPr>
          <p:cNvPr id="188" name="Google Shape;188;p19"/>
          <p:cNvSpPr txBox="1"/>
          <p:nvPr/>
        </p:nvSpPr>
        <p:spPr>
          <a:xfrm>
            <a:off x="7581899" y="59995"/>
            <a:ext cx="4572001" cy="3693319"/>
          </a:xfrm>
          <a:prstGeom prst="rect">
            <a:avLst/>
          </a:prstGeom>
          <a:solidFill>
            <a:srgbClr val="BFBFBF"/>
          </a:solidFill>
          <a:ln w="38100" cap="flat" cmpd="sng">
            <a:solidFill>
              <a:srgbClr val="833C0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Probability theory is a fundamental tool of many disciplines of science and</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engineering. We provide this chapter to ensure that readers whose background is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primarily in software engineering with limited exposure to probability theory can</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understand the material in this book.</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While probability theory allows us to make uncertain statements and reason in</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presence of uncertainty, information theory allows us to quantify the amount</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of uncertainty in a probability distribution.</a:t>
            </a:r>
            <a:endParaRPr/>
          </a:p>
        </p:txBody>
      </p:sp>
      <p:sp>
        <p:nvSpPr>
          <p:cNvPr id="189" name="Google Shape;189;p19"/>
          <p:cNvSpPr txBox="1"/>
          <p:nvPr/>
        </p:nvSpPr>
        <p:spPr>
          <a:xfrm>
            <a:off x="53148" y="20206"/>
            <a:ext cx="118494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학습 목표</a:t>
            </a:r>
            <a:endParaRPr/>
          </a:p>
        </p:txBody>
      </p:sp>
      <p:sp>
        <p:nvSpPr>
          <p:cNvPr id="190" name="Google Shape;190;p19"/>
          <p:cNvSpPr txBox="1"/>
          <p:nvPr/>
        </p:nvSpPr>
        <p:spPr>
          <a:xfrm>
            <a:off x="706093" y="856052"/>
            <a:ext cx="59554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소프트웨어 공학 분야의 독자들은 확률론을 적게 접한다</a:t>
            </a:r>
            <a:endParaRPr/>
          </a:p>
        </p:txBody>
      </p:sp>
      <p:sp>
        <p:nvSpPr>
          <p:cNvPr id="191" name="Google Shape;191;p19"/>
          <p:cNvSpPr txBox="1"/>
          <p:nvPr/>
        </p:nvSpPr>
        <p:spPr>
          <a:xfrm>
            <a:off x="352425" y="514988"/>
            <a:ext cx="649408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확률론은 과학과 공학 여러 분야의 필수 방법론인데 불구하고</a:t>
            </a:r>
            <a:endParaRPr/>
          </a:p>
        </p:txBody>
      </p:sp>
      <p:sp>
        <p:nvSpPr>
          <p:cNvPr id="192" name="Google Shape;192;p19"/>
          <p:cNvSpPr txBox="1"/>
          <p:nvPr/>
        </p:nvSpPr>
        <p:spPr>
          <a:xfrm>
            <a:off x="352425" y="1254750"/>
            <a:ext cx="533992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소프트웨어 공학 분야의 독자들이 이 책에 나오는 </a:t>
            </a:r>
            <a:endParaRPr/>
          </a:p>
        </p:txBody>
      </p:sp>
      <p:sp>
        <p:nvSpPr>
          <p:cNvPr id="193" name="Google Shape;193;p19"/>
          <p:cNvSpPr txBox="1"/>
          <p:nvPr/>
        </p:nvSpPr>
        <p:spPr>
          <a:xfrm>
            <a:off x="645618" y="1642336"/>
            <a:ext cx="510909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확률관련 얘기들을 이해할 수 있도록 하는 것이 </a:t>
            </a:r>
            <a:endParaRPr/>
          </a:p>
        </p:txBody>
      </p:sp>
      <p:sp>
        <p:nvSpPr>
          <p:cNvPr id="194" name="Google Shape;194;p19"/>
          <p:cNvSpPr txBox="1"/>
          <p:nvPr/>
        </p:nvSpPr>
        <p:spPr>
          <a:xfrm>
            <a:off x="146666" y="3036379"/>
            <a:ext cx="200728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확률론 vs 정보론</a:t>
            </a:r>
            <a:endParaRPr/>
          </a:p>
        </p:txBody>
      </p:sp>
      <p:sp>
        <p:nvSpPr>
          <p:cNvPr id="195" name="Google Shape;195;p19"/>
          <p:cNvSpPr txBox="1"/>
          <p:nvPr/>
        </p:nvSpPr>
        <p:spPr>
          <a:xfrm>
            <a:off x="517275" y="3436884"/>
            <a:ext cx="41088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확률론: 불확실한 상황이 주어졌을 때,</a:t>
            </a:r>
            <a:endParaRPr sz="1800">
              <a:solidFill>
                <a:schemeClr val="dk1"/>
              </a:solidFill>
              <a:latin typeface="Arial"/>
              <a:ea typeface="Arial"/>
              <a:cs typeface="Arial"/>
              <a:sym typeface="Arial"/>
            </a:endParaRPr>
          </a:p>
        </p:txBody>
      </p:sp>
      <p:sp>
        <p:nvSpPr>
          <p:cNvPr id="196" name="Google Shape;196;p19"/>
          <p:cNvSpPr txBox="1"/>
          <p:nvPr/>
        </p:nvSpPr>
        <p:spPr>
          <a:xfrm>
            <a:off x="887884" y="3778619"/>
            <a:ext cx="44935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불확실성에 근거한 추론 방법을 제공한다</a:t>
            </a:r>
            <a:endParaRPr/>
          </a:p>
        </p:txBody>
      </p:sp>
      <p:sp>
        <p:nvSpPr>
          <p:cNvPr id="197" name="Google Shape;197;p19"/>
          <p:cNvSpPr txBox="1"/>
          <p:nvPr/>
        </p:nvSpPr>
        <p:spPr>
          <a:xfrm>
            <a:off x="887884" y="4146747"/>
            <a:ext cx="645561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추론을 통해 (불확실성을 내포한) 또 다른 주장들을 유도한다</a:t>
            </a:r>
            <a:endParaRPr/>
          </a:p>
        </p:txBody>
      </p:sp>
      <p:sp>
        <p:nvSpPr>
          <p:cNvPr id="198" name="Google Shape;198;p19"/>
          <p:cNvSpPr txBox="1"/>
          <p:nvPr/>
        </p:nvSpPr>
        <p:spPr>
          <a:xfrm>
            <a:off x="517274" y="4546797"/>
            <a:ext cx="36471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정보론: 확률 분포가 주어졌을 때,</a:t>
            </a:r>
            <a:endParaRPr sz="1800">
              <a:solidFill>
                <a:schemeClr val="dk1"/>
              </a:solidFill>
              <a:latin typeface="Arial"/>
              <a:ea typeface="Arial"/>
              <a:cs typeface="Arial"/>
              <a:sym typeface="Arial"/>
            </a:endParaRPr>
          </a:p>
        </p:txBody>
      </p:sp>
      <p:sp>
        <p:nvSpPr>
          <p:cNvPr id="199" name="Google Shape;199;p19"/>
          <p:cNvSpPr txBox="1"/>
          <p:nvPr/>
        </p:nvSpPr>
        <p:spPr>
          <a:xfrm>
            <a:off x="975939" y="4914925"/>
            <a:ext cx="47243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불확실성의 정도를 하나의 수로 수량화 한다</a:t>
            </a:r>
            <a:endParaRPr/>
          </a:p>
        </p:txBody>
      </p:sp>
      <p:sp>
        <p:nvSpPr>
          <p:cNvPr id="200" name="Google Shape;200;p19"/>
          <p:cNvSpPr txBox="1"/>
          <p:nvPr/>
        </p:nvSpPr>
        <p:spPr>
          <a:xfrm>
            <a:off x="671376" y="2044729"/>
            <a:ext cx="201208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3장의 학습목표다</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fade">
                                      <p:cBhvr>
                                        <p:cTn id="12" dur="20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2000"/>
                                        <p:tgtEl>
                                          <p:spTgt spid="19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0"/>
                                        </p:tgtEl>
                                        <p:attrNameLst>
                                          <p:attrName>style.visibility</p:attrName>
                                        </p:attrNameLst>
                                      </p:cBhvr>
                                      <p:to>
                                        <p:strVal val="visible"/>
                                      </p:to>
                                    </p:set>
                                    <p:animEffect transition="in" filter="fade">
                                      <p:cBhvr>
                                        <p:cTn id="21" dur="2000"/>
                                        <p:tgtEl>
                                          <p:spTgt spid="19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2"/>
                                        </p:tgtEl>
                                        <p:attrNameLst>
                                          <p:attrName>style.visibility</p:attrName>
                                        </p:attrNameLst>
                                      </p:cBhvr>
                                      <p:to>
                                        <p:strVal val="visible"/>
                                      </p:to>
                                    </p:set>
                                    <p:animEffect transition="in" filter="fade">
                                      <p:cBhvr>
                                        <p:cTn id="26" dur="2000"/>
                                        <p:tgtEl>
                                          <p:spTgt spid="192"/>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93"/>
                                        </p:tgtEl>
                                        <p:attrNameLst>
                                          <p:attrName>style.visibility</p:attrName>
                                        </p:attrNameLst>
                                      </p:cBhvr>
                                      <p:to>
                                        <p:strVal val="visible"/>
                                      </p:to>
                                    </p:set>
                                    <p:animEffect transition="in" filter="fade">
                                      <p:cBhvr>
                                        <p:cTn id="30" dur="2000"/>
                                        <p:tgtEl>
                                          <p:spTgt spid="193"/>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200"/>
                                        </p:tgtEl>
                                        <p:attrNameLst>
                                          <p:attrName>style.visibility</p:attrName>
                                        </p:attrNameLst>
                                      </p:cBhvr>
                                      <p:to>
                                        <p:strVal val="visible"/>
                                      </p:to>
                                    </p:set>
                                    <p:animEffect transition="in" filter="fade">
                                      <p:cBhvr>
                                        <p:cTn id="34" dur="1000"/>
                                        <p:tgtEl>
                                          <p:spTgt spid="20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4"/>
                                        </p:tgtEl>
                                        <p:attrNameLst>
                                          <p:attrName>style.visibility</p:attrName>
                                        </p:attrNameLst>
                                      </p:cBhvr>
                                      <p:to>
                                        <p:strVal val="visible"/>
                                      </p:to>
                                    </p:set>
                                    <p:animEffect transition="in" filter="fade">
                                      <p:cBhvr>
                                        <p:cTn id="39" dur="1500"/>
                                        <p:tgtEl>
                                          <p:spTgt spid="19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5"/>
                                        </p:tgtEl>
                                        <p:attrNameLst>
                                          <p:attrName>style.visibility</p:attrName>
                                        </p:attrNameLst>
                                      </p:cBhvr>
                                      <p:to>
                                        <p:strVal val="visible"/>
                                      </p:to>
                                    </p:set>
                                    <p:animEffect transition="in" filter="fade">
                                      <p:cBhvr>
                                        <p:cTn id="44" dur="2000"/>
                                        <p:tgtEl>
                                          <p:spTgt spid="19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8"/>
                                        </p:tgtEl>
                                        <p:attrNameLst>
                                          <p:attrName>style.visibility</p:attrName>
                                        </p:attrNameLst>
                                      </p:cBhvr>
                                      <p:to>
                                        <p:strVal val="visible"/>
                                      </p:to>
                                    </p:set>
                                    <p:animEffect transition="in" filter="fade">
                                      <p:cBhvr>
                                        <p:cTn id="49" dur="1500"/>
                                        <p:tgtEl>
                                          <p:spTgt spid="19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6"/>
                                        </p:tgtEl>
                                        <p:attrNameLst>
                                          <p:attrName>style.visibility</p:attrName>
                                        </p:attrNameLst>
                                      </p:cBhvr>
                                      <p:to>
                                        <p:strVal val="visible"/>
                                      </p:to>
                                    </p:set>
                                    <p:animEffect transition="in" filter="fade">
                                      <p:cBhvr>
                                        <p:cTn id="54" dur="2000"/>
                                        <p:tgtEl>
                                          <p:spTgt spid="19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97"/>
                                        </p:tgtEl>
                                        <p:attrNameLst>
                                          <p:attrName>style.visibility</p:attrName>
                                        </p:attrNameLst>
                                      </p:cBhvr>
                                      <p:to>
                                        <p:strVal val="visible"/>
                                      </p:to>
                                    </p:set>
                                    <p:animEffect transition="in" filter="fade">
                                      <p:cBhvr>
                                        <p:cTn id="59" dur="2500"/>
                                        <p:tgtEl>
                                          <p:spTgt spid="19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99"/>
                                        </p:tgtEl>
                                        <p:attrNameLst>
                                          <p:attrName>style.visibility</p:attrName>
                                        </p:attrNameLst>
                                      </p:cBhvr>
                                      <p:to>
                                        <p:strVal val="visible"/>
                                      </p:to>
                                    </p:set>
                                    <p:animEffect transition="in" filter="fade">
                                      <p:cBhvr>
                                        <p:cTn id="64"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0"/>
          <p:cNvPicPr preferRelativeResize="0"/>
          <p:nvPr/>
        </p:nvPicPr>
        <p:blipFill rotWithShape="1">
          <a:blip r:embed="rId3">
            <a:alphaModFix/>
          </a:blip>
          <a:srcRect/>
          <a:stretch/>
        </p:blipFill>
        <p:spPr>
          <a:xfrm>
            <a:off x="10654229" y="22384"/>
            <a:ext cx="1563554" cy="1023920"/>
          </a:xfrm>
          <a:prstGeom prst="rect">
            <a:avLst/>
          </a:prstGeom>
          <a:noFill/>
          <a:ln>
            <a:noFill/>
          </a:ln>
        </p:spPr>
      </p:pic>
      <p:pic>
        <p:nvPicPr>
          <p:cNvPr id="206" name="Google Shape;206;p20"/>
          <p:cNvPicPr preferRelativeResize="0"/>
          <p:nvPr/>
        </p:nvPicPr>
        <p:blipFill rotWithShape="1">
          <a:blip r:embed="rId4">
            <a:alphaModFix/>
          </a:blip>
          <a:srcRect/>
          <a:stretch/>
        </p:blipFill>
        <p:spPr>
          <a:xfrm rot="-968762">
            <a:off x="1342511" y="648911"/>
            <a:ext cx="4019550" cy="5743575"/>
          </a:xfrm>
          <a:prstGeom prst="rect">
            <a:avLst/>
          </a:prstGeom>
          <a:noFill/>
          <a:ln>
            <a:noFill/>
          </a:ln>
        </p:spPr>
      </p:pic>
      <p:pic>
        <p:nvPicPr>
          <p:cNvPr id="207" name="Google Shape;207;p20"/>
          <p:cNvPicPr preferRelativeResize="0"/>
          <p:nvPr/>
        </p:nvPicPr>
        <p:blipFill rotWithShape="1">
          <a:blip r:embed="rId5">
            <a:alphaModFix/>
          </a:blip>
          <a:srcRect/>
          <a:stretch/>
        </p:blipFill>
        <p:spPr>
          <a:xfrm rot="719170">
            <a:off x="4084319" y="925634"/>
            <a:ext cx="7490142" cy="5084024"/>
          </a:xfrm>
          <a:prstGeom prst="rect">
            <a:avLst/>
          </a:prstGeom>
          <a:noFill/>
          <a:ln>
            <a:noFill/>
          </a:ln>
        </p:spPr>
      </p:pic>
      <p:sp>
        <p:nvSpPr>
          <p:cNvPr id="208" name="Google Shape;208;p20"/>
          <p:cNvSpPr/>
          <p:nvPr/>
        </p:nvSpPr>
        <p:spPr>
          <a:xfrm>
            <a:off x="0" y="14764"/>
            <a:ext cx="12191999" cy="6843236"/>
          </a:xfrm>
          <a:prstGeom prst="rect">
            <a:avLst/>
          </a:prstGeom>
          <a:noFill/>
          <a:ln w="76200" cap="flat" cmpd="sng">
            <a:solidFill>
              <a:srgbClr val="00B05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p20"/>
          <p:cNvSpPr/>
          <p:nvPr/>
        </p:nvSpPr>
        <p:spPr>
          <a:xfrm>
            <a:off x="171275" y="173598"/>
            <a:ext cx="6587836" cy="872706"/>
          </a:xfrm>
          <a:prstGeom prst="rect">
            <a:avLst/>
          </a:prstGeom>
          <a:solidFill>
            <a:schemeClr val="lt1"/>
          </a:solidFill>
          <a:ln w="158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0" name="Google Shape;210;p20"/>
          <p:cNvPicPr preferRelativeResize="0"/>
          <p:nvPr/>
        </p:nvPicPr>
        <p:blipFill rotWithShape="1">
          <a:blip r:embed="rId6">
            <a:alphaModFix/>
          </a:blip>
          <a:srcRect/>
          <a:stretch/>
        </p:blipFill>
        <p:spPr>
          <a:xfrm>
            <a:off x="420048" y="2515067"/>
            <a:ext cx="7613806" cy="3993198"/>
          </a:xfrm>
          <a:prstGeom prst="rect">
            <a:avLst/>
          </a:prstGeom>
          <a:noFill/>
          <a:ln>
            <a:noFill/>
          </a:ln>
        </p:spPr>
      </p:pic>
      <p:sp>
        <p:nvSpPr>
          <p:cNvPr id="211" name="Google Shape;211;p20"/>
          <p:cNvSpPr txBox="1"/>
          <p:nvPr/>
        </p:nvSpPr>
        <p:spPr>
          <a:xfrm>
            <a:off x="524943" y="589242"/>
            <a:ext cx="59554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소프트웨어 공학 분야의 독자들은 확률론을 적게 접한다</a:t>
            </a:r>
            <a:endParaRPr/>
          </a:p>
        </p:txBody>
      </p:sp>
      <p:sp>
        <p:nvSpPr>
          <p:cNvPr id="212" name="Google Shape;212;p20"/>
          <p:cNvSpPr txBox="1"/>
          <p:nvPr/>
        </p:nvSpPr>
        <p:spPr>
          <a:xfrm>
            <a:off x="171275" y="248178"/>
            <a:ext cx="649408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확률론은 과학과 공학 여러 분야의 필수 방법론인데 불구하고</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500"/>
                                        <p:tgtEl>
                                          <p:spTgt spid="209"/>
                                        </p:tgtEl>
                                      </p:cBhvr>
                                    </p:animEffect>
                                  </p:childTnLst>
                                </p:cTn>
                              </p:par>
                              <p:par>
                                <p:cTn id="8" presetID="10" presetClass="entr" presetSubtype="0" fill="hold" nodeType="withEffect">
                                  <p:stCondLst>
                                    <p:cond delay="0"/>
                                  </p:stCondLst>
                                  <p:childTnLst>
                                    <p:set>
                                      <p:cBhvr>
                                        <p:cTn id="9" dur="1" fill="hold">
                                          <p:stCondLst>
                                            <p:cond delay="0"/>
                                          </p:stCondLst>
                                        </p:cTn>
                                        <p:tgtEl>
                                          <p:spTgt spid="211"/>
                                        </p:tgtEl>
                                        <p:attrNameLst>
                                          <p:attrName>style.visibility</p:attrName>
                                        </p:attrNameLst>
                                      </p:cBhvr>
                                      <p:to>
                                        <p:strVal val="visible"/>
                                      </p:to>
                                    </p:set>
                                    <p:animEffect transition="in" filter="fade">
                                      <p:cBhvr>
                                        <p:cTn id="10" dur="500"/>
                                        <p:tgtEl>
                                          <p:spTgt spid="211"/>
                                        </p:tgtEl>
                                      </p:cBhvr>
                                    </p:animEffect>
                                  </p:childTnLst>
                                </p:cTn>
                              </p:par>
                              <p:par>
                                <p:cTn id="11" presetID="10" presetClass="entr" presetSubtype="0" fill="hold" nodeType="withEffect">
                                  <p:stCondLst>
                                    <p:cond delay="0"/>
                                  </p:stCondLst>
                                  <p:childTnLst>
                                    <p:set>
                                      <p:cBhvr>
                                        <p:cTn id="12" dur="1" fill="hold">
                                          <p:stCondLst>
                                            <p:cond delay="0"/>
                                          </p:stCondLst>
                                        </p:cTn>
                                        <p:tgtEl>
                                          <p:spTgt spid="212"/>
                                        </p:tgtEl>
                                        <p:attrNameLst>
                                          <p:attrName>style.visibility</p:attrName>
                                        </p:attrNameLst>
                                      </p:cBhvr>
                                      <p:to>
                                        <p:strVal val="visible"/>
                                      </p:to>
                                    </p:set>
                                    <p:animEffect transition="in" filter="fade">
                                      <p:cBhvr>
                                        <p:cTn id="13" dur="500"/>
                                        <p:tgtEl>
                                          <p:spTgt spid="2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6"/>
                                        </p:tgtEl>
                                        <p:attrNameLst>
                                          <p:attrName>style.visibility</p:attrName>
                                        </p:attrNameLst>
                                      </p:cBhvr>
                                      <p:to>
                                        <p:strVal val="visible"/>
                                      </p:to>
                                    </p:set>
                                    <p:animEffect transition="in" filter="fade">
                                      <p:cBhvr>
                                        <p:cTn id="18" dur="1500"/>
                                        <p:tgtEl>
                                          <p:spTgt spid="20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7"/>
                                        </p:tgtEl>
                                        <p:attrNameLst>
                                          <p:attrName>style.visibility</p:attrName>
                                        </p:attrNameLst>
                                      </p:cBhvr>
                                      <p:to>
                                        <p:strVal val="visible"/>
                                      </p:to>
                                    </p:set>
                                    <p:animEffect transition="in" filter="fade">
                                      <p:cBhvr>
                                        <p:cTn id="23" dur="2000"/>
                                        <p:tgtEl>
                                          <p:spTgt spid="20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2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521</Words>
  <Application>Microsoft Office PowerPoint</Application>
  <PresentationFormat>와이드스크린</PresentationFormat>
  <Paragraphs>73</Paragraphs>
  <Slides>7</Slides>
  <Notes>7</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7</vt:i4>
      </vt:variant>
    </vt:vector>
  </HeadingPairs>
  <TitlesOfParts>
    <vt:vector size="9" baseType="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kwon taeksooon</cp:lastModifiedBy>
  <cp:revision>8</cp:revision>
  <dcterms:modified xsi:type="dcterms:W3CDTF">2020-02-07T02:46:38Z</dcterms:modified>
</cp:coreProperties>
</file>