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706" r:id="rId2"/>
    <p:sldMasterId id="2147483719" r:id="rId3"/>
    <p:sldMasterId id="2147483711" r:id="rId4"/>
    <p:sldMasterId id="2147483713" r:id="rId5"/>
  </p:sldMasterIdLst>
  <p:notesMasterIdLst>
    <p:notesMasterId r:id="rId40"/>
  </p:notesMasterIdLst>
  <p:handoutMasterIdLst>
    <p:handoutMasterId r:id="rId41"/>
  </p:handoutMasterIdLst>
  <p:sldIdLst>
    <p:sldId id="481" r:id="rId6"/>
    <p:sldId id="489" r:id="rId7"/>
    <p:sldId id="627" r:id="rId8"/>
    <p:sldId id="669" r:id="rId9"/>
    <p:sldId id="645" r:id="rId10"/>
    <p:sldId id="668" r:id="rId11"/>
    <p:sldId id="647" r:id="rId12"/>
    <p:sldId id="692" r:id="rId13"/>
    <p:sldId id="667" r:id="rId14"/>
    <p:sldId id="648" r:id="rId15"/>
    <p:sldId id="670" r:id="rId16"/>
    <p:sldId id="671" r:id="rId17"/>
    <p:sldId id="672" r:id="rId18"/>
    <p:sldId id="693" r:id="rId19"/>
    <p:sldId id="678" r:id="rId20"/>
    <p:sldId id="679" r:id="rId21"/>
    <p:sldId id="685" r:id="rId22"/>
    <p:sldId id="686" r:id="rId23"/>
    <p:sldId id="688" r:id="rId24"/>
    <p:sldId id="689" r:id="rId25"/>
    <p:sldId id="694" r:id="rId26"/>
    <p:sldId id="690" r:id="rId27"/>
    <p:sldId id="691" r:id="rId28"/>
    <p:sldId id="696" r:id="rId29"/>
    <p:sldId id="676" r:id="rId30"/>
    <p:sldId id="677" r:id="rId31"/>
    <p:sldId id="697" r:id="rId32"/>
    <p:sldId id="680" r:id="rId33"/>
    <p:sldId id="681" r:id="rId34"/>
    <p:sldId id="682" r:id="rId35"/>
    <p:sldId id="698" r:id="rId36"/>
    <p:sldId id="683" r:id="rId37"/>
    <p:sldId id="684" r:id="rId38"/>
    <p:sldId id="588" r:id="rId39"/>
  </p:sldIdLst>
  <p:sldSz cx="10909300" cy="777716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508000" indent="-127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1017588" indent="-254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527175" indent="-382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2036763" indent="-511175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93">
          <p15:clr>
            <a:srgbClr val="A4A3A4"/>
          </p15:clr>
        </p15:guide>
        <p15:guide id="2" pos="79">
          <p15:clr>
            <a:srgbClr val="A4A3A4"/>
          </p15:clr>
        </p15:guide>
        <p15:guide id="3" orient="horz" pos="635">
          <p15:clr>
            <a:srgbClr val="A4A3A4"/>
          </p15:clr>
        </p15:guide>
        <p15:guide id="4" orient="horz" pos="10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DDDDD"/>
    <a:srgbClr val="FFCC00"/>
    <a:srgbClr val="CCFF99"/>
    <a:srgbClr val="87CEFA"/>
    <a:srgbClr val="D9D9D9"/>
    <a:srgbClr val="808080"/>
    <a:srgbClr val="FC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1" autoAdjust="0"/>
    <p:restoredTop sz="87037" autoAdjust="0"/>
  </p:normalViewPr>
  <p:slideViewPr>
    <p:cSldViewPr>
      <p:cViewPr varScale="1">
        <p:scale>
          <a:sx n="110" d="100"/>
          <a:sy n="110" d="100"/>
        </p:scale>
        <p:origin x="588" y="102"/>
      </p:cViewPr>
      <p:guideLst>
        <p:guide pos="6793"/>
        <p:guide pos="79"/>
        <p:guide orient="horz" pos="635"/>
        <p:guide orient="horz"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64" y="4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E36C84-0D9B-4538-A899-003A0D33D9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806E364-399B-8A30-3796-D2D65689B3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F5CA65F-987E-4DB8-EFF5-02A6E032A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AC47DE4-227D-AE43-6D87-9631E89D4C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D1FF92-7AE3-4A24-AEEB-FCAB61E7EC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390975A-E887-D974-0D0A-31D600000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5BC5BF-9160-038C-D2F2-1D13973D5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3321DD7-C45A-88D2-A7F7-0A2F3B6066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0575" y="742950"/>
            <a:ext cx="52228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B398DCE-7530-006F-8202-23F82951C2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1D52D1B-D285-6A64-FC21-AD94BF453D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7C5DDEF-2735-9839-2B63-2C027BD6A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CAE57B-943A-41C0-B04F-C7F5FBDF72C9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9393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508000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017588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527175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36763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547516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7019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6523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6025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755CB483-58EC-F54D-0670-2B5D4FDBF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8831BCDE-9782-C706-7A8F-71C6757B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09AEC24A-2955-F527-6697-7F610B23A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E85B49B-5946-4360-860A-EB11AD141123}" type="slidenum">
              <a:rPr lang="ko-KR" altLang="ko-KR" sz="1200" smtClean="0">
                <a:latin typeface="Times New Roman" panose="02020603050405020304" pitchFamily="18" charset="0"/>
              </a:rPr>
              <a:pPr/>
              <a:t>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1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4ED9-29A0-0FFE-C335-D886DFF3C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C18AFCF-EEF3-5B30-28C0-5F5DA89E7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BD65470-003B-1471-2831-94B72BC8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C4160CDF-1176-0063-2A81-8610494D5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15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4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9B055-0657-379B-FC0E-7D9859D5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976E539B-414E-1CEC-F46E-5405A3DFC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9E15A1CD-1C74-0925-9F4C-87880E1B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649E432E-D793-F108-3E9C-5457BEC13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C18D4-7C8B-9294-1A05-45DC397F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370EFDC-FE7A-1A9C-603F-A34A734C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4FAE9677-D555-E7D7-3A2D-3FDB933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FA98F0ED-693F-026C-8C66-CF63A6BD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9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06D6-52C2-0EE9-7AD7-E9070874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A87B233D-8A3B-F729-A8ED-2098FAE87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BC20C728-8F28-0920-C6F5-DAA0483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75C147AB-7A27-5D5D-EADC-4B7A323A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431A-3FFD-25FF-CA09-A4BEC38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8B88F60-5529-83ED-8D28-78EE6555E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34B6AA1F-5983-4693-720D-D6274191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9C5F67CA-D760-94B8-BDD8-8D50FCDB2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0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67D3-CF54-2EB6-747C-12137502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1EDF22A8-D331-9FE0-E1C5-6C9124DC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11F116F-8B78-9184-7660-633BE495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99BFF8F-31AD-1DB8-92FB-0788C07EE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5593-4820-570D-4EA4-CE70C85F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90ABD537-4804-080D-18F4-3C4C77B33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936460C-14BE-325E-388C-225EAB38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38D19EC-3D1B-0AFD-55BB-F67901C42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1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BC3E-8EFA-B36A-0556-DE0DF047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0AE58E1B-640A-6B2F-F079-EB204F7A6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B2A81356-7C02-A8C0-78D5-803C09D7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83E6B187-4B29-2ADE-8544-38799EF84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0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29BB09DB-5B72-BDB4-3CCB-437BB02D8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2C180881-3BDF-11D4-95D3-4F527F0E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F7D00AFE-D0C3-B4A7-96BC-C516E9AC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4D03B62-9371-4ECE-AD7E-ED1C86A47020}" type="slidenum">
              <a:rPr lang="ko-KR" altLang="ko-KR" sz="1200" smtClean="0">
                <a:latin typeface="Times New Roman" panose="02020603050405020304" pitchFamily="18" charset="0"/>
              </a:rPr>
              <a:pPr/>
              <a:t>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53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CBED-A78D-FCD0-DE28-1CCCF4B8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5FD5ABEC-2CBC-9046-B536-B0C5F9B3D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D595D50-901D-C9A1-48B8-00B7F43F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689AD4B6-D848-4D2F-D643-8F0E1B03E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95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30F1-A92F-856D-55AB-BB302163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A45F95E-9603-937C-42F0-01B9A92F0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4BB02E20-8FE7-BD87-E432-BB858084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7FB6114-C2D2-E588-B8E4-02519503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54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53C5-4131-A3E9-5982-34D08443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CC95880-DF02-5302-D30C-E9AFA4211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3AA397E6-D692-576E-93F6-9C6CD049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B87E1D3-6A99-A037-99A3-AE064A8A7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6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6661A-0234-0C15-34D4-7234791E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3581F903-0D25-391E-305A-2C9D46C41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7C1C88E-5C2E-682F-18C3-AB218FF5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605F4FC8-1E69-E254-8253-4E71B204D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32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20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15FA-63D6-DF02-5880-0E155CE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B46B6E9-8A7F-90DA-3E7D-6A9C11FBD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EEE58A1F-18A8-1516-4CE2-F0C2302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38B1C6F7-BA5D-51B0-AACC-A836AB525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4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id="{06CB0FCE-B826-EAB2-79F9-2BAC3CDDB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id="{54084977-0E0A-C7A2-252E-AD9C95EC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8DFB4F3D-0ABB-F943-2E7F-F133A11D5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806509D-6DD1-449B-BE2F-1AC068DEAF42}" type="slidenum">
              <a:rPr lang="ko-KR" altLang="ko-KR" sz="1200" smtClean="0">
                <a:latin typeface="Times New Roman" panose="02020603050405020304" pitchFamily="18" charset="0"/>
              </a:rPr>
              <a:pPr/>
              <a:t>34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1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9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9E7830A-82FE-23C8-23E3-5450163C1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67540B17-AA60-3CC9-36A5-891BF530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E1C38F36-0EBC-7635-99FF-D9675E7C5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DE70D8-77DC-4915-AC50-CD47006AF12C}" type="slidenum">
              <a:rPr lang="ko-KR" altLang="ko-KR" sz="1200" smtClean="0">
                <a:latin typeface="Times New Roman" panose="02020603050405020304" pitchFamily="18" charset="0"/>
              </a:rPr>
              <a:pPr/>
              <a:t>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0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4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6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90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세로형_앞장뒷장_로고제외">
            <a:extLst>
              <a:ext uri="{FF2B5EF4-FFF2-40B4-BE49-F238E27FC236}">
                <a16:creationId xmlns:a16="http://schemas.microsoft.com/office/drawing/2014/main" id="{79459CEC-D9E2-D073-F61F-AD492049B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0">
            <a:extLst>
              <a:ext uri="{FF2B5EF4-FFF2-40B4-BE49-F238E27FC236}">
                <a16:creationId xmlns:a16="http://schemas.microsoft.com/office/drawing/2014/main" id="{476E0287-F285-2504-DE23-6218F14CDA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28" name="Rectangle 52">
            <a:extLst>
              <a:ext uri="{FF2B5EF4-FFF2-40B4-BE49-F238E27FC236}">
                <a16:creationId xmlns:a16="http://schemas.microsoft.com/office/drawing/2014/main" id="{2D92FAEB-9C3D-0E0E-AF26-0F1ECC54BB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0" name="직사각형 1">
            <a:extLst>
              <a:ext uri="{FF2B5EF4-FFF2-40B4-BE49-F238E27FC236}">
                <a16:creationId xmlns:a16="http://schemas.microsoft.com/office/drawing/2014/main" id="{CFAD970F-13BF-F839-B6F1-624D6B04CE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8746" y="6223468"/>
            <a:ext cx="4025404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Aft>
                <a:spcPts val="300"/>
              </a:spcAft>
            </a:pP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금천구 서부샛길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606 B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423(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가산동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대성디폴리스지식산업센터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r">
              <a:spcAft>
                <a:spcPts val="300"/>
              </a:spcAft>
            </a:pP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Tel : +82-70-5001-2290 / Fax : +82-70-8282-0995</a:t>
            </a:r>
          </a:p>
        </p:txBody>
      </p:sp>
      <p:sp>
        <p:nvSpPr>
          <p:cNvPr id="1032" name="Line 31">
            <a:extLst>
              <a:ext uri="{FF2B5EF4-FFF2-40B4-BE49-F238E27FC236}">
                <a16:creationId xmlns:a16="http://schemas.microsoft.com/office/drawing/2014/main" id="{54FEDBD3-C704-6C0D-0A58-42AEAEAE8A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2071688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3" name="Line 31">
            <a:extLst>
              <a:ext uri="{FF2B5EF4-FFF2-40B4-BE49-F238E27FC236}">
                <a16:creationId xmlns:a16="http://schemas.microsoft.com/office/drawing/2014/main" id="{4CD8F334-5939-2F7A-E260-EE19F53960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3522663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pic>
        <p:nvPicPr>
          <p:cNvPr id="4" name="Picture 4" descr="HANKOOK Cloud">
            <a:extLst>
              <a:ext uri="{FF2B5EF4-FFF2-40B4-BE49-F238E27FC236}">
                <a16:creationId xmlns:a16="http://schemas.microsoft.com/office/drawing/2014/main" id="{207D4E4F-9A6D-FA79-DE28-F667674BF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8470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C263C68-1BA5-D59F-759C-DFAC4EF467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6" y="695850"/>
            <a:ext cx="2001388" cy="39001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3E532D-CA3E-2124-8BD4-F30974CCB74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3581989"/>
              </p:ext>
            </p:extLst>
          </p:nvPr>
        </p:nvGraphicFramePr>
        <p:xfrm>
          <a:off x="7902575" y="720725"/>
          <a:ext cx="2441575" cy="1201738"/>
        </p:xfrm>
        <a:graphic>
          <a:graphicData uri="http://schemas.openxmlformats.org/drawingml/2006/table">
            <a:tbl>
              <a:tblPr/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위탁사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신성통상㈜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2">
            <a:extLst>
              <a:ext uri="{FF2B5EF4-FFF2-40B4-BE49-F238E27FC236}">
                <a16:creationId xmlns:a16="http://schemas.microsoft.com/office/drawing/2014/main" id="{40A911D5-80A1-AB35-6727-DBB075CFBE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" y="1682750"/>
            <a:ext cx="6062663" cy="11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굿웨어몰 고객센터 위탁운영</a:t>
            </a:r>
          </a:p>
          <a:p>
            <a:pPr>
              <a:spcAft>
                <a:spcPts val="425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인터페이스</a:t>
            </a:r>
            <a:r>
              <a:rPr lang="en-US" altLang="ko-KR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정의서</a:t>
            </a:r>
            <a:endParaRPr lang="en-US" altLang="ko-KR" sz="2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(PLT30-DSG-02)</a:t>
            </a: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KOOK Cloud">
            <a:extLst>
              <a:ext uri="{FF2B5EF4-FFF2-40B4-BE49-F238E27FC236}">
                <a16:creationId xmlns:a16="http://schemas.microsoft.com/office/drawing/2014/main" id="{DF772427-AE95-046D-9390-95C2FB48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78">
            <a:extLst>
              <a:ext uri="{FF2B5EF4-FFF2-40B4-BE49-F238E27FC236}">
                <a16:creationId xmlns:a16="http://schemas.microsoft.com/office/drawing/2014/main" id="{1B569227-E493-25F5-8413-AC8DAEF58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2B897B52-B8BA-482E-9B8E-979CB8661CA2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17A0E3-B1E7-3360-18E7-2B005B357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93287"/>
              </p:ext>
            </p:extLst>
          </p:nvPr>
        </p:nvGraphicFramePr>
        <p:xfrm>
          <a:off x="138113" y="246063"/>
          <a:ext cx="10645775" cy="565150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325">
                <a:tc rowSpan="3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체" panose="02030609000101010101" pitchFamily="17" charset="-127"/>
                      </a:endParaRPr>
                    </a:p>
                  </a:txBody>
                  <a:tcPr marL="15261" marR="15261" marT="14459" marB="14459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상담시스템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  계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인터페이스 정의서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허남식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2023.12.20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7" name="직사각형 1">
            <a:extLst>
              <a:ext uri="{FF2B5EF4-FFF2-40B4-BE49-F238E27FC236}">
                <a16:creationId xmlns:a16="http://schemas.microsoft.com/office/drawing/2014/main" id="{2687F11E-98D9-4970-E56E-93F4B7CB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849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그림 1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F14E138F-F1D4-89E6-332F-78C9BF875F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" y="425306"/>
            <a:ext cx="1108422" cy="2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8">
            <a:extLst>
              <a:ext uri="{FF2B5EF4-FFF2-40B4-BE49-F238E27FC236}">
                <a16:creationId xmlns:a16="http://schemas.microsoft.com/office/drawing/2014/main" id="{16326D58-8ECB-4209-205F-CC2E8E094F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43B18866-C9E3-4ED5-9D30-947D2FC54ED1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sp>
        <p:nvSpPr>
          <p:cNvPr id="3076" name="직사각형 1">
            <a:extLst>
              <a:ext uri="{FF2B5EF4-FFF2-40B4-BE49-F238E27FC236}">
                <a16:creationId xmlns:a16="http://schemas.microsoft.com/office/drawing/2014/main" id="{843A961B-546C-D6A3-ED07-78730A73FE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76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Picture 4" descr="HANKOOK Cloud">
            <a:extLst>
              <a:ext uri="{FF2B5EF4-FFF2-40B4-BE49-F238E27FC236}">
                <a16:creationId xmlns:a16="http://schemas.microsoft.com/office/drawing/2014/main" id="{C5EE87A8-9A00-71F4-0B2E-4D92FB0CE5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2" descr="세로형_앞장뒷장_로고제외">
            <a:extLst>
              <a:ext uri="{FF2B5EF4-FFF2-40B4-BE49-F238E27FC236}">
                <a16:creationId xmlns:a16="http://schemas.microsoft.com/office/drawing/2014/main" id="{AC0C8A4A-992C-9EE9-9CDE-CEC394A51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0">
            <a:extLst>
              <a:ext uri="{FF2B5EF4-FFF2-40B4-BE49-F238E27FC236}">
                <a16:creationId xmlns:a16="http://schemas.microsoft.com/office/drawing/2014/main" id="{6ABBB3D5-F119-A600-86A7-ADB91E2DC4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0" name="Rectangle 52">
            <a:extLst>
              <a:ext uri="{FF2B5EF4-FFF2-40B4-BE49-F238E27FC236}">
                <a16:creationId xmlns:a16="http://schemas.microsoft.com/office/drawing/2014/main" id="{A588799C-2DE4-B909-E197-CF3E41E437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2" name="TextBox 2">
            <a:extLst>
              <a:ext uri="{FF2B5EF4-FFF2-40B4-BE49-F238E27FC236}">
                <a16:creationId xmlns:a16="http://schemas.microsoft.com/office/drawing/2014/main" id="{2F1F2CB2-B90D-1A7F-4F6A-6CBC20109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1775" y="2371725"/>
            <a:ext cx="2811463" cy="444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86"/>
              <a:t>- End of Document -</a:t>
            </a:r>
            <a:endParaRPr lang="ko-KR" altLang="en-US" sz="2286"/>
          </a:p>
        </p:txBody>
      </p:sp>
      <p:pic>
        <p:nvPicPr>
          <p:cNvPr id="9" name="Picture 4" descr="HANKOOK Cloud">
            <a:extLst>
              <a:ext uri="{FF2B5EF4-FFF2-40B4-BE49-F238E27FC236}">
                <a16:creationId xmlns:a16="http://schemas.microsoft.com/office/drawing/2014/main" id="{D5937CE1-3C2A-A229-D2A6-5EED826B9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9232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E4359-72A9-B291-51AD-9865A7B60C8E}"/>
              </a:ext>
            </a:extLst>
          </p:cNvPr>
          <p:cNvSpPr txBox="1"/>
          <p:nvPr userDrawn="1"/>
        </p:nvSpPr>
        <p:spPr>
          <a:xfrm>
            <a:off x="562000" y="5901935"/>
            <a:ext cx="3413114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 금천구 서부샛길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606,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대성디폴리스지식산업센터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 panose="020B0503020000020004" pitchFamily="50" charset="-127"/>
              </a:rPr>
              <a:t>TEL : 070-5001-2290 / FAX : 070-8282-0995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93736-57DD-41B2-DA36-9FEDF5CFAB76}"/>
              </a:ext>
            </a:extLst>
          </p:cNvPr>
          <p:cNvSpPr txBox="1"/>
          <p:nvPr userDrawn="1"/>
        </p:nvSpPr>
        <p:spPr>
          <a:xfrm>
            <a:off x="562000" y="6277974"/>
            <a:ext cx="3959738" cy="48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문서에 대한 저작권을 포함한 지식재산권은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한국클라우드에 있으며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한국클라우드가 명시적으로 허용하지 않은 사용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자에의 공개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배포는 엄격히 금지되며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한국클라우드의 지적재산권 침해에 해당합니다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A121C4-8C95-055D-E6B4-52B8A86564E1}"/>
              </a:ext>
            </a:extLst>
          </p:cNvPr>
          <p:cNvCxnSpPr/>
          <p:nvPr userDrawn="1"/>
        </p:nvCxnSpPr>
        <p:spPr bwMode="auto">
          <a:xfrm>
            <a:off x="526951" y="5959085"/>
            <a:ext cx="0" cy="79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F1D5E2-BCC6-59D8-4FA0-0FFFEE8F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7943"/>
              </p:ext>
            </p:extLst>
          </p:nvPr>
        </p:nvGraphicFramePr>
        <p:xfrm>
          <a:off x="433388" y="5861049"/>
          <a:ext cx="3581102" cy="835844"/>
        </p:xfrm>
        <a:graphic>
          <a:graphicData uri="http://schemas.openxmlformats.org/drawingml/2006/table">
            <a:tbl>
              <a:tblPr/>
              <a:tblGrid>
                <a:gridCol w="988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 업   명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위탁운영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 업 기 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2024.01.01 ~ 2024.12.31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</a:t>
                      </a: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밀 구 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BBEFAD7-5B6C-2A60-158E-C3256E8FB6E6}"/>
              </a:ext>
            </a:extLst>
          </p:cNvPr>
          <p:cNvSpPr/>
          <p:nvPr/>
        </p:nvSpPr>
        <p:spPr>
          <a:xfrm>
            <a:off x="360363" y="374491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0"/>
              </a:spcAft>
              <a:defRPr/>
            </a:pPr>
            <a:r>
              <a:rPr lang="en-US" altLang="ko-KR" sz="1200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2024.12.20</a:t>
            </a:r>
            <a:endParaRPr lang="ko-KR" altLang="ko-KR" sz="800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8759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0414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회원의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42106"/>
              </p:ext>
            </p:extLst>
          </p:nvPr>
        </p:nvGraphicFramePr>
        <p:xfrm>
          <a:off x="134938" y="1320800"/>
          <a:ext cx="10648304" cy="60834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상태 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459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대표 이지미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02418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75854"/>
              </p:ext>
            </p:extLst>
          </p:nvPr>
        </p:nvGraphicFramePr>
        <p:xfrm>
          <a:off x="134938" y="1320800"/>
          <a:ext cx="10648304" cy="57384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판매가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16153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41174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수량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수량과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785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discountAplAmt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 적용금액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526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payMethod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수단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결제수단 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카드인 경우 카드사 명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결제한 일시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2023-12-31 14:27:58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couponUsageAmt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쿠폰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*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사용한 쿠폰명과 금액을 개별로 받을 수 있는지 확인필요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총 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28,000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6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57731"/>
              </p:ext>
            </p:extLst>
          </p:nvPr>
        </p:nvGraphicFramePr>
        <p:xfrm>
          <a:off x="134938" y="1320800"/>
          <a:ext cx="10648304" cy="592874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itgrPointPay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68416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클럽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157P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포인트와 클럽 포인트의 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합계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427P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53965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backwoodsAddDeliveryFee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deliverySaleFee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totPayAmt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총할인 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포인트 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32,900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31992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2464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주문자가 입력한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02418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152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waybillNo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운송송장번호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운송장 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5352512110616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49059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9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D249-19B5-C2F4-DBB5-CA5CC395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2CB274-1B67-60DB-A697-7A07F504665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6EACE9-F216-7AD6-B1A6-0FE09EC4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56176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33BED08-40B5-974F-AF08-51FEA83EAD56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C6CC6DB-B0A5-CDEF-6954-FC44762316F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E4FD58-0C4C-0678-90CE-4102AE584213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87AB57-E103-3F4C-DAE1-1F123E672BD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683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09F42-04E5-0185-363B-5977CA1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AFECFF77-3745-0F94-7C58-26B1FB4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390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B3D38FEC-C1EB-6698-217E-870DCC69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18463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81431B47-88D2-F37C-4AB3-55CE2C7E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49B921DE-3746-A5FA-D083-9A267A0E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9BA4215A-6861-91F0-5315-8A0F59E1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6A1C09-12FB-BACC-93CA-F277DEEBA36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id="{B0C15C13-EEF3-516C-7894-BF7D3DF9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F0E082-0EE6-F0E7-8741-5DE654407A7E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id="{097EA6D9-E458-7D31-3089-990249BD4A49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FAFA43FD-6D52-046C-9F85-F72154AD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120F6241-77CC-4E8B-9556-E5D26F0D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id="{FCBAA433-5345-91B6-2947-20E8FBC5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7480F7C2-FE7D-B07C-E417-34F1DDAF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id="{158A4144-0ADA-052F-73D2-2DC93D3B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048369-D7BA-2C36-78E5-2D6BA8FE4FE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id="{BF7D62DC-327B-E602-5377-640963E6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07A7B8-37CF-F426-7DD1-6685572F1F6F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id="{4F5EF710-686A-1AB0-390B-60F4AD79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628041B7-665F-4823-7084-32B1670E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6C210D-4A2A-B5D5-560D-FBEA01D26C03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id="{19302000-53CC-DE63-3EA6-208A2E8A34A8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id="{BBB33829-2ECD-794A-8CBF-B14AA135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id="{5EA76112-5EEF-56C5-74EF-B5C068FA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B850AE87-F3DC-E08D-6FC6-90BFE633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AC7C3B-0435-8174-8651-F7F1680D11C9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id="{78A432CB-219B-399D-F246-DC2F1BFE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EC9A0F-DB09-87AE-61D7-F634B3C53A32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D9E42C7-51D4-CC10-6678-B63F4FE42BE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B573E20-EFA9-A91F-9EB0-37A403F6694D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id="{F6D23968-D258-2662-A2EC-FF817C33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E4ECBAC-81D6-2425-848F-D7E1AD764BF5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id="{793E5490-86E6-09AB-A839-A702C5AF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id="{BA1DBFF2-627E-F439-BF12-D4D70671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id="{A0559478-AA9B-BA91-8FE6-7382852C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86" y="3687471"/>
            <a:ext cx="73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클레임 타입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id="{D3AC1E71-46F3-C546-01FF-9536DF9F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5C137FB4-8D05-2801-F471-97E73552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8DFBC4-E836-2D6C-23C8-FED550DC43DF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1AA7DC-1A9E-06DE-8250-D083F52783B0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F95DEF4-05CC-A33A-2415-45194E97698C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B1EE27-FF6E-C4D2-A9C8-FCFBC837DCE0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FD0B61-75C0-C69B-96FF-2DAF8C6FF83F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093780-0173-B393-BFFE-8D91FDC4382C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E3021A-D916-8495-1653-3609C9AACE1D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9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2359-42E9-4046-F879-3BAFE2A8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98EBC59B-2410-7635-61C1-366B3A2D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E3BC24-1C7C-2740-47AF-391B049B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24482"/>
              </p:ext>
            </p:extLst>
          </p:nvPr>
        </p:nvGraphicFramePr>
        <p:xfrm>
          <a:off x="134937" y="2907853"/>
          <a:ext cx="10648943" cy="38918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pageIndex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= ALL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ALL_CNCL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PART_CNCL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GNRL_EXCHG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RTGOD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EE65D72-391E-E525-E55D-402C9350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10966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https://api-palette.goodwearmall.com/v1/palette/claim/list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시스템의 클레임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10CD9E7-127B-2222-DE44-53F7F4AF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4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A87F-7899-A7FC-07BE-3EBB01C7D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C9CA61-6FAF-A876-376C-020AC400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28659"/>
              </p:ext>
            </p:extLst>
          </p:nvPr>
        </p:nvGraphicFramePr>
        <p:xfrm>
          <a:off x="134938" y="1320800"/>
          <a:ext cx="10648304" cy="58469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dateOfApplication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신청한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별 접수번호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CL202312044791161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cancelReason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사유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사유 코드명과 고객이 입력한 내용 포함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상품이 설명과 다름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사이즈가 설명과 달라서 품은 비슥하나 기장이 너무 길어 맞지 않아요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1366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F4BA083-855D-CF42-AD86-834332AB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5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2654-0FC2-15E8-97F6-4214FEC5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78274A-16F6-88CC-89E3-B96ED0F1D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1518"/>
              </p:ext>
            </p:extLst>
          </p:nvPr>
        </p:nvGraphicFramePr>
        <p:xfrm>
          <a:off x="134938" y="1320800"/>
          <a:ext cx="10648304" cy="56786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수량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 따른 상태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refundTargetAmt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cancelProductAmt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CancelCouponDiscount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-4,350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배송비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1293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2403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rtnShippingCostCoupon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반품배송비 쿠폰사용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1641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9B0594A-A546-62E5-12A7-7D90EB20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10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008F-CF58-BC8D-2402-11AC8E27C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4D48D9-4E8E-A332-0A8A-B6C2D7B4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32495"/>
              </p:ext>
            </p:extLst>
          </p:nvPr>
        </p:nvGraphicFramePr>
        <p:xfrm>
          <a:off x="134938" y="1320800"/>
          <a:ext cx="10648304" cy="596144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환불할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27,600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refundMeans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환불수단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통합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클럽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 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attachPhotoUrl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 사진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시 업로드한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84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74154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고객이 입력한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4680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”)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132808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9A1FE72-996E-130B-F130-C9B4EACC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6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>
            <a:extLst>
              <a:ext uri="{FF2B5EF4-FFF2-40B4-BE49-F238E27FC236}">
                <a16:creationId xmlns:a16="http://schemas.microsoft.com/office/drawing/2014/main" id="{EC57CAA7-EF91-2587-2192-8AD349C0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9488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개정 이력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0B3884-17FF-C34E-75B8-39F0097F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11613"/>
              </p:ext>
            </p:extLst>
          </p:nvPr>
        </p:nvGraphicFramePr>
        <p:xfrm>
          <a:off x="341313" y="1466850"/>
          <a:ext cx="10226675" cy="5143720"/>
        </p:xfrm>
        <a:graphic>
          <a:graphicData uri="http://schemas.openxmlformats.org/drawingml/2006/table">
            <a:tbl>
              <a:tblPr/>
              <a:tblGrid>
                <a:gridCol w="86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79158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41653151"/>
                    </a:ext>
                  </a:extLst>
                </a:gridCol>
                <a:gridCol w="792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버전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최초 작성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허남식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2023.12.20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:INT-I01-002,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:INT-I01-003) URI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현행화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환불 대상 금액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refundTargetAmt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변경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18page</a:t>
                      </a: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 모두 제거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23page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2024.05.10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응답항목추가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itemImgUrl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클레임유형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claimStatus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20page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응답항목삭제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(status) – 18page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2024.05.16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1.5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요청항목값수정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C116-C36F-61CB-67C9-C636840C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EDA00-54FA-313C-2579-241E4D88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69076"/>
              </p:ext>
            </p:extLst>
          </p:nvPr>
        </p:nvGraphicFramePr>
        <p:xfrm>
          <a:off x="134938" y="1320800"/>
          <a:ext cx="10648304" cy="236264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addCostTot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비용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쿠폰사용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결제금액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5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유형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2524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claimStatus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대기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철회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배송비환불대기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대기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39934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7AED2E5-36EE-A118-AD0E-8FB9F312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(4/4)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18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23C3-08CE-0D9A-18A9-6DE8A895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5CC2DE-D9E4-AF89-4D52-42E3DD14BC9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0FB100-1E5E-8B65-B4F4-F1BB2239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21531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C23794A-5DD0-6EC2-924A-DC1BC7A1D62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63FC760-3FB9-81F6-04E8-8017C584A3DB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F5FC49-6F46-205B-820E-16B4AF2E984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7636DA-EAE8-C1B0-F98D-A2231996C15F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527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7CC3-6247-AE3F-88BC-3ACC13F8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49580B9E-C11F-2AAC-94C5-EEABE8AA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32716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C8FFBFB4-C369-DCD2-21AC-1406046B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B2D0FF4-9CBF-D8F8-8604-2298F137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91801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sp>
        <p:nvSpPr>
          <p:cNvPr id="3" name="Rectangle 69">
            <a:extLst>
              <a:ext uri="{FF2B5EF4-FFF2-40B4-BE49-F238E27FC236}">
                <a16:creationId xmlns:a16="http://schemas.microsoft.com/office/drawing/2014/main" id="{E261C311-5CAF-9A9C-CB06-68FD7BAA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5341B85D-4906-63BA-D745-C4605956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297D37-0951-60C4-BAC6-49A0EB3345E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id="{1F3CE006-FDD8-DE72-C72D-DDE61B26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5D6E49-329F-9EE4-E800-4466235EB9F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2C820B12-CFE4-24EC-4DFE-6E396A4C97FB}"/>
              </a:ext>
            </a:extLst>
          </p:cNvPr>
          <p:cNvCxnSpPr>
            <a:cxnSpLocks noChangeShapeType="1"/>
            <a:stCxn id="11" idx="1"/>
            <a:endCxn id="3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9" name="Rectangle 69">
            <a:extLst>
              <a:ext uri="{FF2B5EF4-FFF2-40B4-BE49-F238E27FC236}">
                <a16:creationId xmlns:a16="http://schemas.microsoft.com/office/drawing/2014/main" id="{CD20DE89-4D99-D38F-FC18-347CB896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id="{42172A50-BBD0-315A-E11D-AE0ABF3A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8AD11076-2D95-4058-34F5-A1E4D54C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929F208F-DB47-9C3B-52C5-7EAE411E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4">
            <a:extLst>
              <a:ext uri="{FF2B5EF4-FFF2-40B4-BE49-F238E27FC236}">
                <a16:creationId xmlns:a16="http://schemas.microsoft.com/office/drawing/2014/main" id="{3D66A631-B334-33EE-A874-2FA3AD25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E7C3A4-F6D9-AC4F-8A25-B503DC29CF45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013F2C-3562-AD7C-8EFE-580898D1283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81">
            <a:extLst>
              <a:ext uri="{FF2B5EF4-FFF2-40B4-BE49-F238E27FC236}">
                <a16:creationId xmlns:a16="http://schemas.microsoft.com/office/drawing/2014/main" id="{522A547B-EDB9-F4E4-62A2-9926D0E1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" name="Rectangle 69">
            <a:extLst>
              <a:ext uri="{FF2B5EF4-FFF2-40B4-BE49-F238E27FC236}">
                <a16:creationId xmlns:a16="http://schemas.microsoft.com/office/drawing/2014/main" id="{806CE3CC-A58E-371D-1610-761D067A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1BEA5D-90BA-4462-6A68-53936262797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69">
            <a:extLst>
              <a:ext uri="{FF2B5EF4-FFF2-40B4-BE49-F238E27FC236}">
                <a16:creationId xmlns:a16="http://schemas.microsoft.com/office/drawing/2014/main" id="{102492A0-E276-99BB-8EBD-16F8002F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BC802B-32EC-83CC-EB01-C73B5B07349E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8EA71C-F8C9-C888-E397-C8874C3CC49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310441-071D-F8E2-1B98-C1235358855D}"/>
              </a:ext>
            </a:extLst>
          </p:cNvPr>
          <p:cNvCxnSpPr>
            <a:cxnSpLocks/>
            <a:stCxn id="26" idx="1"/>
            <a:endCxn id="12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0" name="Oval 64">
            <a:extLst>
              <a:ext uri="{FF2B5EF4-FFF2-40B4-BE49-F238E27FC236}">
                <a16:creationId xmlns:a16="http://schemas.microsoft.com/office/drawing/2014/main" id="{EFEB1968-8454-10EB-727E-5AB78E2A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D7E7EF-E93A-FE5F-BC60-ED34445FD1D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281">
            <a:extLst>
              <a:ext uri="{FF2B5EF4-FFF2-40B4-BE49-F238E27FC236}">
                <a16:creationId xmlns:a16="http://schemas.microsoft.com/office/drawing/2014/main" id="{C6AFF086-5A97-78CB-B094-31902C7C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281">
            <a:extLst>
              <a:ext uri="{FF2B5EF4-FFF2-40B4-BE49-F238E27FC236}">
                <a16:creationId xmlns:a16="http://schemas.microsoft.com/office/drawing/2014/main" id="{37ADCCD3-3172-544F-F70A-AC388859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34" name="TextBox 281">
            <a:extLst>
              <a:ext uri="{FF2B5EF4-FFF2-40B4-BE49-F238E27FC236}">
                <a16:creationId xmlns:a16="http://schemas.microsoft.com/office/drawing/2014/main" id="{E30CB063-0CF2-93DA-E817-AFB22EA4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B390DC98-A506-A995-F635-800B6074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7E105A1E-640A-30BF-C31C-AED05AFC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255507-DEA9-7BB7-0D97-7FFC5FA03540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91330F4-4EFF-398F-8DD5-108DF575E44C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FD4EB8-247B-4253-CE7C-A25F86D7EA83}"/>
              </a:ext>
            </a:extLst>
          </p:cNvPr>
          <p:cNvSpPr/>
          <p:nvPr/>
        </p:nvSpPr>
        <p:spPr bwMode="auto">
          <a:xfrm>
            <a:off x="40686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39E3134-8AFE-D3AA-3189-3CB6F397E0A6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F3C91F-DB67-9F58-5083-8B124E928524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B6841E-5B79-F8D6-AFDE-02768A7DFAA2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9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4C26-632A-1615-4839-92A14512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441D5B53-36E8-7359-E01B-A2C22A7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477371-37AE-B14B-67DF-5357816E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32482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6EB22E1-7491-EDB4-A258-67FFDCAC5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16602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https://api-palette.goodwearmall.com/v1/palette/order/search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주문번호의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1F1F714-F5FE-B64D-43F1-F7B7CFB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7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FFB6-F662-FD21-A67D-51AB34EE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96AF18-C560-EEB8-B491-A8AB9890FE0D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30BF0B-30BF-F956-8807-E649F5DD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60512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A489331-BA6C-AF45-15C4-4B1F6631A352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992E8F-817B-E9AA-C5C5-3446BA3A667D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A9F6DA-0CD9-58BB-B133-E1CADA3C42B2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5B6BDB-566C-D0AC-40A2-04EC7321EBF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920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36459"/>
              </p:ext>
            </p:extLst>
          </p:nvPr>
        </p:nvGraphicFramePr>
        <p:xfrm>
          <a:off x="134939" y="1900238"/>
          <a:ext cx="10648948" cy="5372719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2203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2" name="Rectangle 69">
            <a:extLst>
              <a:ext uri="{FF2B5EF4-FFF2-40B4-BE49-F238E27FC236}">
                <a16:creationId xmlns:a16="http://schemas.microsoft.com/office/drawing/2014/main" id="{93FCE548-1D0F-C953-F6C6-0411148E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7BE68522-BE29-23A7-E9E0-52F58BF0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변경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658CF8-7EBA-5A7D-E216-4060A7C8B999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 bwMode="auto">
          <a:xfrm>
            <a:off x="3935821" y="3348683"/>
            <a:ext cx="914959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id="{CE788A55-2A05-C3F2-554E-0F04A0C2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9591BA-DDFF-45C9-44DD-C5AEA6F88193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3410904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A0E96A9A-4545-DFFF-84A7-78550A7D5D60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rot="5400000" flipH="1" flipV="1">
            <a:off x="2410253" y="3542204"/>
            <a:ext cx="669255" cy="282214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16" name="Rectangle 69">
            <a:extLst>
              <a:ext uri="{FF2B5EF4-FFF2-40B4-BE49-F238E27FC236}">
                <a16:creationId xmlns:a16="http://schemas.microsoft.com/office/drawing/2014/main" id="{C3AB9915-3FAF-1C1E-BA64-BA865F75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767" y="401793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675B2F9A-BD17-76DF-9E4B-2D4DBBF6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48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5DDDC387-A5AF-3A66-E118-51059005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780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2CE4A4-7FF5-2F16-9EB4-3FC4B7E46D4C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 bwMode="auto">
          <a:xfrm flipV="1">
            <a:off x="5375696" y="3348683"/>
            <a:ext cx="94066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7BCF4DA3-9725-A070-13BA-EF07A7AA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77A3A-86BA-CF5B-09EA-6844DE05B98B}"/>
              </a:ext>
            </a:extLst>
          </p:cNvPr>
          <p:cNvCxnSpPr>
            <a:cxnSpLocks/>
            <a:stCxn id="33" idx="2"/>
            <a:endCxn id="50" idx="1"/>
          </p:cNvCxnSpPr>
          <p:nvPr/>
        </p:nvCxnSpPr>
        <p:spPr bwMode="auto">
          <a:xfrm>
            <a:off x="6841277" y="5500700"/>
            <a:ext cx="0" cy="764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55B00E-3504-559C-1D27-920E0F3AA386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 bwMode="auto">
          <a:xfrm>
            <a:off x="6841277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460C613-3662-B389-B694-33615EDE8D90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5424760" y="5321312"/>
            <a:ext cx="891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Oval 64">
            <a:extLst>
              <a:ext uri="{FF2B5EF4-FFF2-40B4-BE49-F238E27FC236}">
                <a16:creationId xmlns:a16="http://schemas.microsoft.com/office/drawing/2014/main" id="{F7DD6ED2-1EA7-B43E-5465-7B403BA2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056" y="5141131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281">
            <a:extLst>
              <a:ext uri="{FF2B5EF4-FFF2-40B4-BE49-F238E27FC236}">
                <a16:creationId xmlns:a16="http://schemas.microsoft.com/office/drawing/2014/main" id="{2836E059-0D98-F463-E132-A9D160A3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15" y="3611271"/>
            <a:ext cx="625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C7C11B9A-49BD-2714-2DCE-6FF20E3F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165" y="3611271"/>
            <a:ext cx="1128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전송구분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C1EAD8D7-2D6C-2A02-383F-B10A44BF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1" y="6264845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5CC045-8582-E2CE-EB0B-7C1AF18ACDA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 bwMode="auto">
          <a:xfrm flipV="1">
            <a:off x="7366194" y="5321312"/>
            <a:ext cx="92686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EFA687A-0F28-93A1-A31C-D47CC06DCE5F}"/>
              </a:ext>
            </a:extLst>
          </p:cNvPr>
          <p:cNvSpPr/>
          <p:nvPr/>
        </p:nvSpPr>
        <p:spPr bwMode="auto">
          <a:xfrm>
            <a:off x="2776298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E85C31C-8205-DD58-6803-B0D2074B2ACD}"/>
              </a:ext>
            </a:extLst>
          </p:cNvPr>
          <p:cNvSpPr/>
          <p:nvPr/>
        </p:nvSpPr>
        <p:spPr bwMode="auto">
          <a:xfrm>
            <a:off x="2821916" y="307738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E00460-2618-3B64-9DC7-9EFE003D3D61}"/>
              </a:ext>
            </a:extLst>
          </p:cNvPr>
          <p:cNvSpPr/>
          <p:nvPr/>
        </p:nvSpPr>
        <p:spPr bwMode="auto">
          <a:xfrm>
            <a:off x="6240021" y="3064601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2FBFE12-7AE6-B0D7-C9E7-9CD2E29C2A31}"/>
              </a:ext>
            </a:extLst>
          </p:cNvPr>
          <p:cNvSpPr/>
          <p:nvPr/>
        </p:nvSpPr>
        <p:spPr bwMode="auto">
          <a:xfrm>
            <a:off x="6250850" y="502358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78913"/>
              </p:ext>
            </p:extLst>
          </p:nvPr>
        </p:nvGraphicFramePr>
        <p:xfrm>
          <a:off x="134937" y="2907853"/>
          <a:ext cx="10648945" cy="257489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sendTp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전송 구분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등록 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U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수정 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전화번호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4958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customerStatUdt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22676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049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https://palette.hkpalette.com/palette/memberInfoChang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시스템에 신규 회원이 가입되었거나 회원 정보 수정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고객 정보를 신규 등록 또는 수정한다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EF1B06-C10B-FFB8-AE7C-7A50045C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23747"/>
              </p:ext>
            </p:extLst>
          </p:nvPr>
        </p:nvGraphicFramePr>
        <p:xfrm>
          <a:off x="134937" y="624826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D49F75DE-D5EF-E1CB-A8A0-B978E4CC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93336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34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7952-EFEB-0E7B-7A38-1F9843DD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05E43E-9C08-472E-FB11-8BB6EB2A6242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4C4074-6955-A998-F82A-EB7460DD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8579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1AC136B-4ED6-A2B8-5950-E7172B342447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C4E783-98CC-BFFA-D2EB-14C6F3F5F2CC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B4E69-1C39-E1D3-A7B1-4ED57FC5DA95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F962C0-2C1B-4589-6AE7-92D31E1FA7D7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050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5A9E-EF8E-C994-D183-432A0207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64693BDF-38E6-32F8-B9A3-16D73FD8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16545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94421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Agent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  <a:tr h="756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57391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81B6DAE9-3BBB-6F0C-784D-38F154D5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3396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7BBB9820-7F32-FC24-4F59-880399E3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9D6FFA8-BAB3-7139-534A-16D2517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26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문의하기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60A6ED3E-DE9F-83EB-6E53-B7BA4C8B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017975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1B5785DD-778D-84F9-1D6D-CBB414D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198" y="597649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69">
            <a:extLst>
              <a:ext uri="{FF2B5EF4-FFF2-40B4-BE49-F238E27FC236}">
                <a16:creationId xmlns:a16="http://schemas.microsoft.com/office/drawing/2014/main" id="{012CAD13-D1E8-2789-EB14-20CD195C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수집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A7BE6D8-84BD-BD7F-745D-BC9CE488AEBC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4797035" y="4197362"/>
            <a:ext cx="27389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0" name="Rectangle 69">
            <a:extLst>
              <a:ext uri="{FF2B5EF4-FFF2-40B4-BE49-F238E27FC236}">
                <a16:creationId xmlns:a16="http://schemas.microsoft.com/office/drawing/2014/main" id="{6C144E72-9522-C734-E06D-C1EA9DF0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896693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576E55-8557-D5BD-B7E2-BAF983FC5252}"/>
              </a:ext>
            </a:extLst>
          </p:cNvPr>
          <p:cNvSpPr/>
          <p:nvPr/>
        </p:nvSpPr>
        <p:spPr bwMode="auto">
          <a:xfrm>
            <a:off x="2148573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3A0F01E-D5BF-08BE-1003-553095F689CB}"/>
              </a:ext>
            </a:extLst>
          </p:cNvPr>
          <p:cNvSpPr/>
          <p:nvPr/>
        </p:nvSpPr>
        <p:spPr bwMode="auto">
          <a:xfrm>
            <a:off x="7470874" y="389963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A7676D59-2D72-AD2F-7DFB-018E4677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id="{88122F05-41F4-0942-5505-13FB9A71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E8D1A77F-9C22-5949-3CEF-169097F8E74B}"/>
              </a:ext>
            </a:extLst>
          </p:cNvPr>
          <p:cNvCxnSpPr>
            <a:cxnSpLocks noChangeShapeType="1"/>
            <a:stCxn id="33" idx="0"/>
            <a:endCxn id="16" idx="4"/>
          </p:cNvCxnSpPr>
          <p:nvPr/>
        </p:nvCxnSpPr>
        <p:spPr bwMode="auto">
          <a:xfrm rot="16200000" flipV="1">
            <a:off x="6036036" y="1993084"/>
            <a:ext cx="785890" cy="3263891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28" name="Rectangle 69">
            <a:extLst>
              <a:ext uri="{FF2B5EF4-FFF2-40B4-BE49-F238E27FC236}">
                <a16:creationId xmlns:a16="http://schemas.microsoft.com/office/drawing/2014/main" id="{61A56720-A265-4F6C-CA4F-4B0138B5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597807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0F7BFF-21A0-5709-6104-90C2A770418F}"/>
              </a:ext>
            </a:extLst>
          </p:cNvPr>
          <p:cNvSpPr/>
          <p:nvPr/>
        </p:nvSpPr>
        <p:spPr bwMode="auto">
          <a:xfrm>
            <a:off x="7470874" y="590957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5F76F111-1406-94F0-D2E2-4E1CA47C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60" y="5760789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DD6A4E4-2B2B-E661-8491-BC41A562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상담원 배분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E71EF-D127-6C28-11A9-727BF9B96628}"/>
              </a:ext>
            </a:extLst>
          </p:cNvPr>
          <p:cNvCxnSpPr>
            <a:cxnSpLocks/>
            <a:stCxn id="50" idx="2"/>
            <a:endCxn id="51" idx="3"/>
          </p:cNvCxnSpPr>
          <p:nvPr/>
        </p:nvCxnSpPr>
        <p:spPr bwMode="auto">
          <a:xfrm flipH="1">
            <a:off x="3330583" y="5144586"/>
            <a:ext cx="604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A890CDF-0DAF-2971-D1D1-0260F40ED228}"/>
              </a:ext>
            </a:extLst>
          </p:cNvPr>
          <p:cNvCxnSpPr>
            <a:cxnSpLocks/>
            <a:stCxn id="51" idx="2"/>
            <a:endCxn id="46" idx="1"/>
          </p:cNvCxnSpPr>
          <p:nvPr/>
        </p:nvCxnSpPr>
        <p:spPr bwMode="auto">
          <a:xfrm>
            <a:off x="2805666" y="5323973"/>
            <a:ext cx="0" cy="436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03BCABD-3C32-1735-FDFA-26FE7629F384}"/>
              </a:ext>
            </a:extLst>
          </p:cNvPr>
          <p:cNvSpPr/>
          <p:nvPr/>
        </p:nvSpPr>
        <p:spPr bwMode="auto">
          <a:xfrm>
            <a:off x="2190749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202F9A5A-1AB4-BCDF-36D1-BC1EC9BB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668225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6750E3-9AA5-8877-1203-4FB5A960F370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2805666" y="6156599"/>
            <a:ext cx="0" cy="525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26A53F-9821-322B-E4CF-21F769645FA5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 bwMode="auto">
          <a:xfrm flipV="1">
            <a:off x="3330583" y="6861640"/>
            <a:ext cx="591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BEC4A5-380B-68D1-A0B2-3AC20B33CC08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 bwMode="auto">
          <a:xfrm flipH="1">
            <a:off x="8585843" y="6156672"/>
            <a:ext cx="520355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D2ACED26-0406-2FC4-DF1D-5CE32898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622" y="668145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AutoShape 21">
            <a:extLst>
              <a:ext uri="{FF2B5EF4-FFF2-40B4-BE49-F238E27FC236}">
                <a16:creationId xmlns:a16="http://schemas.microsoft.com/office/drawing/2014/main" id="{C622CEB1-3911-63D5-3AE9-0A243FF16757}"/>
              </a:ext>
            </a:extLst>
          </p:cNvPr>
          <p:cNvCxnSpPr>
            <a:cxnSpLocks noChangeShapeType="1"/>
            <a:stCxn id="16" idx="2"/>
            <a:endCxn id="6" idx="2"/>
          </p:cNvCxnSpPr>
          <p:nvPr/>
        </p:nvCxnSpPr>
        <p:spPr bwMode="auto">
          <a:xfrm rot="10800000">
            <a:off x="2783179" y="2534767"/>
            <a:ext cx="1151844" cy="69731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F5207727-1086-0334-C4C2-163BF9913152}"/>
              </a:ext>
            </a:extLst>
          </p:cNvPr>
          <p:cNvSpPr/>
          <p:nvPr/>
        </p:nvSpPr>
        <p:spPr bwMode="auto">
          <a:xfrm>
            <a:off x="2363208" y="659384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id="{7750541F-1406-4B0F-BA3C-C85CD7AB1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86" y="4755579"/>
            <a:ext cx="13789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URL</a:t>
            </a: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id="{AC59BA86-082F-3A3D-38C0-B252E87D6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846" y="4752677"/>
            <a:ext cx="837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시작일시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DF16B74E-AED9-27DB-E256-5657D622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936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적제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7840982-8DE7-A90A-3122-089DEB1C173A}"/>
              </a:ext>
            </a:extLst>
          </p:cNvPr>
          <p:cNvSpPr/>
          <p:nvPr/>
        </p:nvSpPr>
        <p:spPr bwMode="auto">
          <a:xfrm>
            <a:off x="5419801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ECC9B1A-1901-04EF-D469-59E8C89E61C4}"/>
              </a:ext>
            </a:extLst>
          </p:cNvPr>
          <p:cNvCxnSpPr>
            <a:cxnSpLocks/>
            <a:stCxn id="81" idx="1"/>
            <a:endCxn id="50" idx="4"/>
          </p:cNvCxnSpPr>
          <p:nvPr/>
        </p:nvCxnSpPr>
        <p:spPr bwMode="auto">
          <a:xfrm flipH="1">
            <a:off x="4797035" y="5144586"/>
            <a:ext cx="687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B0BC802-00F0-987E-D609-49CDB4972F04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 bwMode="auto">
          <a:xfrm flipV="1">
            <a:off x="8060926" y="4376750"/>
            <a:ext cx="0" cy="1601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7AFD9C1F-E1C8-4053-C866-4B1BEB3A4723}"/>
              </a:ext>
            </a:extLst>
          </p:cNvPr>
          <p:cNvSpPr/>
          <p:nvPr/>
        </p:nvSpPr>
        <p:spPr bwMode="auto">
          <a:xfrm>
            <a:off x="5981699" y="4391025"/>
            <a:ext cx="1921219" cy="571500"/>
          </a:xfrm>
          <a:custGeom>
            <a:avLst/>
            <a:gdLst>
              <a:gd name="connsiteX0" fmla="*/ 1562100 w 1562100"/>
              <a:gd name="connsiteY0" fmla="*/ 0 h 571500"/>
              <a:gd name="connsiteX1" fmla="*/ 1562100 w 1562100"/>
              <a:gd name="connsiteY1" fmla="*/ 333375 h 571500"/>
              <a:gd name="connsiteX2" fmla="*/ 0 w 1562100"/>
              <a:gd name="connsiteY2" fmla="*/ 333375 h 571500"/>
              <a:gd name="connsiteX3" fmla="*/ 0 w 15621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571500">
                <a:moveTo>
                  <a:pt x="1562100" y="0"/>
                </a:moveTo>
                <a:lnTo>
                  <a:pt x="1562100" y="333375"/>
                </a:lnTo>
                <a:lnTo>
                  <a:pt x="0" y="333375"/>
                </a:lnTo>
                <a:lnTo>
                  <a:pt x="0" y="57150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8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0F327-9FFE-C8B9-3622-AC370E85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9DFFFC45-6057-E77C-61D4-BAFC69A4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ADEAAE-1930-7DBB-9E22-C8E4E24B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77434"/>
              </p:ext>
            </p:extLst>
          </p:nvPr>
        </p:nvGraphicFramePr>
        <p:xfrm>
          <a:off x="134937" y="2898328"/>
          <a:ext cx="10648945" cy="20748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56952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수집기준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96DE9533-D27C-DC98-1163-B65A6C9E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47523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문의한 내용을 수집한다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74BDDD3D-49BA-C0C5-F44C-D4CCEFC2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94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D9F786-6E20-9872-9BA7-8E02EA2A4249}"/>
              </a:ext>
            </a:extLst>
          </p:cNvPr>
          <p:cNvCxnSpPr>
            <a:cxnSpLocks/>
          </p:cNvCxnSpPr>
          <p:nvPr/>
        </p:nvCxnSpPr>
        <p:spPr>
          <a:xfrm>
            <a:off x="5269853" y="2635376"/>
            <a:ext cx="5624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CDA88-13CC-FE47-7C77-42C67C479674}"/>
              </a:ext>
            </a:extLst>
          </p:cNvPr>
          <p:cNvSpPr txBox="1"/>
          <p:nvPr/>
        </p:nvSpPr>
        <p:spPr>
          <a:xfrm>
            <a:off x="5269853" y="1940179"/>
            <a:ext cx="2934241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557BFA-A58B-7B0D-7D83-8CAF8F1FB51D}"/>
              </a:ext>
            </a:extLst>
          </p:cNvPr>
          <p:cNvGrpSpPr/>
          <p:nvPr/>
        </p:nvGrpSpPr>
        <p:grpSpPr>
          <a:xfrm>
            <a:off x="5288752" y="2948408"/>
            <a:ext cx="1708919" cy="253264"/>
            <a:chOff x="1774054" y="2998486"/>
            <a:chExt cx="1554374" cy="2303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DA0DC9-6ED0-47DB-2F8C-3694B5449ECC}"/>
                </a:ext>
              </a:extLst>
            </p:cNvPr>
            <p:cNvSpPr/>
            <p:nvPr/>
          </p:nvSpPr>
          <p:spPr>
            <a:xfrm>
              <a:off x="2097846" y="3001145"/>
              <a:ext cx="1230582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개요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ACE2292-6D6D-A163-C354-BEB4BF1284AD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4C063E-E3A0-41E3-8EAE-C2369E84B8A8}"/>
              </a:ext>
            </a:extLst>
          </p:cNvPr>
          <p:cNvGrpSpPr/>
          <p:nvPr/>
        </p:nvGrpSpPr>
        <p:grpSpPr>
          <a:xfrm>
            <a:off x="5288757" y="3437724"/>
            <a:ext cx="2369358" cy="253264"/>
            <a:chOff x="1774054" y="2998486"/>
            <a:chExt cx="2155077" cy="2303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1B74CE-AA35-2215-070F-60097AE91DEF}"/>
                </a:ext>
              </a:extLst>
            </p:cNvPr>
            <p:cNvSpPr/>
            <p:nvPr/>
          </p:nvSpPr>
          <p:spPr>
            <a:xfrm>
              <a:off x="2097845" y="3001146"/>
              <a:ext cx="1831286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목록 및 흐름</a:t>
              </a:r>
              <a:endPara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0AAF2B2-4D21-2340-1347-723644D870C9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80CF-1DEC-7F72-485C-DDB58DEA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7522D5EC-4168-EA31-4776-F102ACB6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F255A7-8898-E625-0F96-3B9AA7D9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4574"/>
              </p:ext>
            </p:extLst>
          </p:nvPr>
        </p:nvGraphicFramePr>
        <p:xfrm>
          <a:off x="135578" y="1320800"/>
          <a:ext cx="10648304" cy="47613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고유번호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customerEmail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cnstBoardTitle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cnstBoardDesc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attachedFileUrl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글에 첨부한 사진의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E364-38B2-6A2E-B4F7-EFA15057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FA8C03-9CAB-6181-F20B-E9EA7000BC7F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F51B0-07D4-F4A8-D6DF-7BADCF6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6758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1AF2266-874D-1A46-B9F1-AD38B2AEFB5D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CA2628D-1DFD-DE61-87D6-CB17E5611CA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10DFD2-CB66-FD8F-0D51-4AD3C65B602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F54655-919A-F31F-83CF-44C6C37536ED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009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AD64-B7C4-7405-2F32-E3E0DA4B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CFEA65D-E4D1-1F67-3726-AA18C0E13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12958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27003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77A394C2-DD63-10C3-6DD2-B4B1960C6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5434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 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33AA4AD7-0FA8-B294-B5A6-4BC783E2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357CAB8B-FDC5-103C-950E-9EAC3319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401797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F4985B50-F2E5-B967-4BA6-AD36D9C8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56" y="640853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22FDB58D-DE51-B527-AA99-17746B86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49" y="5010551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CB66398-574D-BA78-2BFE-00C5DC27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id="{0A3B5996-55CA-A9D0-4C10-8BF81075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F49DB85C-7EAA-17FA-0BB7-916C3581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86" y="5665010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8D8EB1A9-DBE6-07B8-40B6-90F2B012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75" y="640933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등록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72516A-76F6-5B5D-CFE3-22A52745630E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3455292" y="6060820"/>
            <a:ext cx="0" cy="34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" name="Rectangle 69">
            <a:extLst>
              <a:ext uri="{FF2B5EF4-FFF2-40B4-BE49-F238E27FC236}">
                <a16:creationId xmlns:a16="http://schemas.microsoft.com/office/drawing/2014/main" id="{9F5B2571-627F-C344-E304-9135B030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714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id="{888EFD44-E377-69FA-D970-DEEED957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43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 전달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AutoShape 21">
            <a:extLst>
              <a:ext uri="{FF2B5EF4-FFF2-40B4-BE49-F238E27FC236}">
                <a16:creationId xmlns:a16="http://schemas.microsoft.com/office/drawing/2014/main" id="{E09F1D2F-9B40-B7C3-F960-3BC1640D0D86}"/>
              </a:ext>
            </a:extLst>
          </p:cNvPr>
          <p:cNvCxnSpPr>
            <a:cxnSpLocks noChangeShapeType="1"/>
            <a:stCxn id="11" idx="2"/>
            <a:endCxn id="3" idx="3"/>
          </p:cNvCxnSpPr>
          <p:nvPr/>
        </p:nvCxnSpPr>
        <p:spPr bwMode="auto">
          <a:xfrm rot="5400000">
            <a:off x="6674669" y="4872629"/>
            <a:ext cx="2211971" cy="1220212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5E384B-2ECF-84DA-691D-EE0335A56D6F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 bwMode="auto">
          <a:xfrm>
            <a:off x="3980209" y="6588721"/>
            <a:ext cx="5566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69">
            <a:extLst>
              <a:ext uri="{FF2B5EF4-FFF2-40B4-BE49-F238E27FC236}">
                <a16:creationId xmlns:a16="http://schemas.microsoft.com/office/drawing/2014/main" id="{2781DFB2-C8AC-7E79-25F5-2982ECFB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824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3FB55A-DCF9-657D-C8E0-2BC0E0A43B65}"/>
              </a:ext>
            </a:extLst>
          </p:cNvPr>
          <p:cNvCxnSpPr>
            <a:cxnSpLocks/>
            <a:stCxn id="16" idx="1"/>
            <a:endCxn id="25" idx="2"/>
          </p:cNvCxnSpPr>
          <p:nvPr/>
        </p:nvCxnSpPr>
        <p:spPr bwMode="auto">
          <a:xfrm flipV="1">
            <a:off x="5001741" y="2534766"/>
            <a:ext cx="0" cy="517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A444FBF2-44FE-756E-C27B-B43DF74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30" y="401718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C7DE40-2037-C14A-A710-27ED365D9459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 bwMode="auto">
          <a:xfrm flipV="1">
            <a:off x="8915677" y="4197362"/>
            <a:ext cx="4785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1C17E417-33F6-1A95-8C6C-6001CE3921B9}"/>
              </a:ext>
            </a:extLst>
          </p:cNvPr>
          <p:cNvSpPr/>
          <p:nvPr/>
        </p:nvSpPr>
        <p:spPr bwMode="auto">
          <a:xfrm>
            <a:off x="301283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D09C965-283E-A19F-6CF4-4C62FC7920DF}"/>
              </a:ext>
            </a:extLst>
          </p:cNvPr>
          <p:cNvSpPr/>
          <p:nvPr/>
        </p:nvSpPr>
        <p:spPr bwMode="auto">
          <a:xfrm>
            <a:off x="603071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776E9905-E3CA-880E-B528-B35F41F8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826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답변완료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Flag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1B541A-189D-A413-07C3-99DFE71E0F7A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V="1">
            <a:off x="5015655" y="5506336"/>
            <a:ext cx="0" cy="901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974B81-250A-C138-9648-38E19A6E1DE5}"/>
              </a:ext>
            </a:extLst>
          </p:cNvPr>
          <p:cNvCxnSpPr>
            <a:cxnSpLocks/>
            <a:stCxn id="62" idx="3"/>
            <a:endCxn id="3" idx="1"/>
          </p:cNvCxnSpPr>
          <p:nvPr/>
        </p:nvCxnSpPr>
        <p:spPr bwMode="auto">
          <a:xfrm>
            <a:off x="5586660" y="6588721"/>
            <a:ext cx="5340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8D337E63-7E78-3EF0-CD75-5CDB3A1FC8CC}"/>
              </a:ext>
            </a:extLst>
          </p:cNvPr>
          <p:cNvSpPr/>
          <p:nvPr/>
        </p:nvSpPr>
        <p:spPr bwMode="auto">
          <a:xfrm>
            <a:off x="4459071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id="{9D6DD36A-9E7D-BC7A-A768-65FE4DFC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513" y="4704369"/>
            <a:ext cx="625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id="{2063B6EF-9825-55E1-9B60-DE509193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383" y="4680669"/>
            <a:ext cx="62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F94FC01-352E-28BA-4310-D8899C203E1C}"/>
              </a:ext>
            </a:extLst>
          </p:cNvPr>
          <p:cNvSpPr/>
          <p:nvPr/>
        </p:nvSpPr>
        <p:spPr bwMode="auto">
          <a:xfrm>
            <a:off x="7763143" y="3930744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99AC618-0696-E012-140F-6CF6AE481977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 bwMode="auto">
          <a:xfrm>
            <a:off x="2560272" y="6588720"/>
            <a:ext cx="370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D8BE3B-5ABD-359A-2327-B04F2F02D4CC}"/>
              </a:ext>
            </a:extLst>
          </p:cNvPr>
          <p:cNvCxnSpPr>
            <a:cxnSpLocks/>
            <a:stCxn id="11" idx="1"/>
            <a:endCxn id="18" idx="4"/>
          </p:cNvCxnSpPr>
          <p:nvPr/>
        </p:nvCxnSpPr>
        <p:spPr bwMode="auto">
          <a:xfrm flipH="1" flipV="1">
            <a:off x="5432747" y="4197362"/>
            <a:ext cx="24330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435B14A6-E99A-75BB-633E-9B8C4AAAC229}"/>
              </a:ext>
            </a:extLst>
          </p:cNvPr>
          <p:cNvCxnSpPr>
            <a:cxnSpLocks noChangeShapeType="1"/>
            <a:stCxn id="16" idx="4"/>
            <a:endCxn id="11" idx="0"/>
          </p:cNvCxnSpPr>
          <p:nvPr/>
        </p:nvCxnSpPr>
        <p:spPr bwMode="auto">
          <a:xfrm>
            <a:off x="5432747" y="3232085"/>
            <a:ext cx="2958013" cy="785890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27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9FD9-CDB1-742E-0A0B-33BA3A18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4EF63BEE-1E88-5ADD-C2B2-23025113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6C5E6B-90AC-051A-7F56-057CB5215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24022"/>
              </p:ext>
            </p:extLst>
          </p:nvPr>
        </p:nvGraphicFramePr>
        <p:xfrm>
          <a:off x="134937" y="2898328"/>
          <a:ext cx="10648945" cy="14016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상담직원이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에서 작성한 답변 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56952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578588B-9DF3-7EF1-89C4-DA59AEDD5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640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https://dev2-if.goodwearmall.com/palette/consultingBoardAns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문의내용에 대한 답변처리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답변 내용을 전송한다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CDBEAF8-DE94-E1C2-EAA1-B9A66346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517CE6-AACC-0D17-E47E-93D9E52E1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4302"/>
              </p:ext>
            </p:extLst>
          </p:nvPr>
        </p:nvGraphicFramePr>
        <p:xfrm>
          <a:off x="134937" y="485380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E187988A-7631-36FB-D334-7E6EF7BF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538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667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Ⅰ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F1706-B098-FE07-52C1-31DEE1BA9C53}"/>
              </a:ext>
            </a:extLst>
          </p:cNvPr>
          <p:cNvSpPr txBox="1"/>
          <p:nvPr/>
        </p:nvSpPr>
        <p:spPr>
          <a:xfrm>
            <a:off x="6697460" y="2880470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개요</a:t>
            </a:r>
          </a:p>
        </p:txBody>
      </p:sp>
    </p:spTree>
    <p:extLst>
      <p:ext uri="{BB962C8B-B14F-4D97-AF65-F5344CB8AC3E}">
        <p14:creationId xmlns:p14="http://schemas.microsoft.com/office/powerpoint/2010/main" val="141153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EBA4DB-E135-1BF1-E38F-64AF490E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1464692"/>
            <a:ext cx="10164564" cy="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1.1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개요</a:t>
            </a:r>
          </a:p>
          <a:p>
            <a:pPr marL="266700" indent="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운영과 관련하여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 신성통상㈜ 내부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(BO)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과의 연계 대상 및 항목을 도출하고 이를 기반으로 시스템간 인터페이스 표준 프로세스 설계를 통해 최종 목표한 시스템을 구축하기 위함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C70722-533D-2697-1882-83A62D5D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2472804"/>
            <a:ext cx="10164564" cy="138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1.2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목적</a:t>
            </a: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인터페이스 이해관계자와 공감대 형성을 통해 이해관계자의 적극적 지원을 유도하고  관련자료의 입수를 통해 인터페이스의 성공적 수행을 위한 기반 마련과 산출물과 최종 결과물의 품질 제고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신성통상㈜ 내부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간의 인터페이스 대상과 인터페이스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항목 등에 대한 구체적인 내용을 정의하고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업무프로세스 측면의 현황과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Issue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파악하고 이를 개선하기 위한 목표 방향을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그룹 17">
            <a:extLst>
              <a:ext uri="{FF2B5EF4-FFF2-40B4-BE49-F238E27FC236}">
                <a16:creationId xmlns:a16="http://schemas.microsoft.com/office/drawing/2014/main" id="{C38325AA-33FF-F0BE-1ADA-883CC0AC51F6}"/>
              </a:ext>
            </a:extLst>
          </p:cNvPr>
          <p:cNvGrpSpPr>
            <a:grpSpLocks/>
          </p:cNvGrpSpPr>
          <p:nvPr/>
        </p:nvGrpSpPr>
        <p:grpSpPr bwMode="auto">
          <a:xfrm>
            <a:off x="643582" y="5303318"/>
            <a:ext cx="4758402" cy="1604268"/>
            <a:chOff x="594420" y="5026479"/>
            <a:chExt cx="2043822" cy="13783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AAEFCF-3EA3-729E-AC81-381AE59440F8}"/>
                </a:ext>
              </a:extLst>
            </p:cNvPr>
            <p:cNvSpPr/>
            <p:nvPr/>
          </p:nvSpPr>
          <p:spPr>
            <a:xfrm>
              <a:off x="594420" y="5026482"/>
              <a:ext cx="2040646" cy="137830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Rectangle 137">
              <a:extLst>
                <a:ext uri="{FF2B5EF4-FFF2-40B4-BE49-F238E27FC236}">
                  <a16:creationId xmlns:a16="http://schemas.microsoft.com/office/drawing/2014/main" id="{EFA06914-E841-43F9-DA19-6F1FC4B4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20" y="5026479"/>
              <a:ext cx="2043822" cy="347551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BO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연계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4FA64C7C-5AC8-F8B0-7D3D-92E74276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886" y="5427458"/>
              <a:ext cx="828683" cy="80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주문내역 정보</a:t>
              </a: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배송내역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교환내역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반품내역 정보</a:t>
              </a:r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865A8A4A-EB9F-9D4E-6C83-54742DEE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03" y="5769784"/>
            <a:ext cx="2238974" cy="6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수선 신청 정보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70B9795E-E687-980F-44CD-9614A7954024}"/>
              </a:ext>
            </a:extLst>
          </p:cNvPr>
          <p:cNvGrpSpPr>
            <a:grpSpLocks/>
          </p:cNvGrpSpPr>
          <p:nvPr/>
        </p:nvGrpSpPr>
        <p:grpSpPr bwMode="auto">
          <a:xfrm>
            <a:off x="5541657" y="5303314"/>
            <a:ext cx="2330920" cy="1604268"/>
            <a:chOff x="5304743" y="5001921"/>
            <a:chExt cx="2043822" cy="1379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1F0262A-EAA2-D588-FF31-0F31A9957509}"/>
                </a:ext>
              </a:extLst>
            </p:cNvPr>
            <p:cNvSpPr/>
            <p:nvPr/>
          </p:nvSpPr>
          <p:spPr>
            <a:xfrm>
              <a:off x="5304743" y="5001924"/>
              <a:ext cx="2040646" cy="137908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Rectangle 137">
              <a:extLst>
                <a:ext uri="{FF2B5EF4-FFF2-40B4-BE49-F238E27FC236}">
                  <a16:creationId xmlns:a16="http://schemas.microsoft.com/office/drawing/2014/main" id="{6B27AF35-36D0-3C21-4BC0-87F1002B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743" y="5001921"/>
              <a:ext cx="2043822" cy="347748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 연계</a:t>
              </a: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ACBDDF80-731E-F4BE-741C-D566A286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208" y="5402901"/>
              <a:ext cx="1961660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굿웨어몰 대표 이메일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(gwm_help@ssts.co.kr)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문의 내역 정보</a:t>
              </a:r>
            </a:p>
          </p:txBody>
        </p:sp>
      </p:grpSp>
      <p:grpSp>
        <p:nvGrpSpPr>
          <p:cNvPr id="22" name="그룹 1">
            <a:extLst>
              <a:ext uri="{FF2B5EF4-FFF2-40B4-BE49-F238E27FC236}">
                <a16:creationId xmlns:a16="http://schemas.microsoft.com/office/drawing/2014/main" id="{D3AC3252-5D0E-63DC-5B5D-E2B0907026D2}"/>
              </a:ext>
            </a:extLst>
          </p:cNvPr>
          <p:cNvGrpSpPr>
            <a:grpSpLocks/>
          </p:cNvGrpSpPr>
          <p:nvPr/>
        </p:nvGrpSpPr>
        <p:grpSpPr bwMode="auto">
          <a:xfrm>
            <a:off x="7989788" y="5303317"/>
            <a:ext cx="2332732" cy="1604267"/>
            <a:chOff x="7563671" y="5001919"/>
            <a:chExt cx="2043822" cy="13790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A6E32B-7628-0926-E7A0-477EC0B62AC4}"/>
                </a:ext>
              </a:extLst>
            </p:cNvPr>
            <p:cNvSpPr/>
            <p:nvPr/>
          </p:nvSpPr>
          <p:spPr>
            <a:xfrm>
              <a:off x="7563671" y="5001924"/>
              <a:ext cx="2040648" cy="1379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Rectangle 137">
              <a:extLst>
                <a:ext uri="{FF2B5EF4-FFF2-40B4-BE49-F238E27FC236}">
                  <a16:creationId xmlns:a16="http://schemas.microsoft.com/office/drawing/2014/main" id="{7A06D699-D772-D20D-9BA7-566DDB0C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671" y="5001919"/>
              <a:ext cx="2043822" cy="347750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 연계</a:t>
              </a:r>
            </a:p>
          </p:txBody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36B33BA8-268A-9C24-1E87-90956FE7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137" y="5402901"/>
              <a:ext cx="1855807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 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쇼핑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SSG,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쿠팡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등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입점된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굿웨어몰 상품에 대한 고객 응대  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0F72F12B-06D6-7434-458E-AAFEBF0A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976712"/>
            <a:ext cx="10164564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개요</a:t>
            </a: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BB1AF41-B818-82B8-C60B-6A22EAB2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3954207"/>
            <a:ext cx="10164564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1.3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고려 대상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인터페이스 되어야 할 대상을 나열하고 시급도에 따른 우선 순위를 결정하고 이에 대한 인터페이스 방향과 방법을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시스템과의 인터페이스를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 목표로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8D3391-5360-4972-11D8-C53A324E9B0D}"/>
              </a:ext>
            </a:extLst>
          </p:cNvPr>
          <p:cNvSpPr/>
          <p:nvPr/>
        </p:nvSpPr>
        <p:spPr bwMode="auto">
          <a:xfrm>
            <a:off x="577155" y="5236638"/>
            <a:ext cx="7344255" cy="1735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5E2A10-42CF-F73B-0901-C2FEB4158A49}"/>
              </a:ext>
            </a:extLst>
          </p:cNvPr>
          <p:cNvCxnSpPr/>
          <p:nvPr/>
        </p:nvCxnSpPr>
        <p:spPr bwMode="auto">
          <a:xfrm>
            <a:off x="2831505" y="5859206"/>
            <a:ext cx="0" cy="8971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F1706-B098-FE07-52C1-31DEE1BA9C53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</p:spTree>
    <p:extLst>
      <p:ext uri="{BB962C8B-B14F-4D97-AF65-F5344CB8AC3E}">
        <p14:creationId xmlns:p14="http://schemas.microsoft.com/office/powerpoint/2010/main" val="8083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">
            <a:extLst>
              <a:ext uri="{FF2B5EF4-FFF2-40B4-BE49-F238E27FC236}">
                <a16:creationId xmlns:a16="http://schemas.microsoft.com/office/drawing/2014/main" id="{2498225E-9223-4A84-096E-A4A0C789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8261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42E40D-44AB-4EA5-E416-DB6D7F23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56394"/>
              </p:ext>
            </p:extLst>
          </p:nvPr>
        </p:nvGraphicFramePr>
        <p:xfrm>
          <a:off x="198066" y="1466850"/>
          <a:ext cx="10513169" cy="5789395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999">
                  <a:extLst>
                    <a:ext uri="{9D8B030D-6E8A-4147-A177-3AD203B41FA5}">
                      <a16:colId xmlns:a16="http://schemas.microsoft.com/office/drawing/2014/main" val="59355344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방향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양방향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방법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주기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구매이력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홈 페이지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수정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575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9125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8661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674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E10C-B16D-EDC3-55EF-A2E94527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826492-A568-4BAB-937A-1FCDCC762637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BF1D30-6B6F-04EC-ABC6-21EA4793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392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364122F-A0C4-CEB1-D05E-FCE46E617508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20DE08C-3075-38EF-6C3E-FD874CADE73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3EC805-3557-954E-7712-CF58BBA5F0E1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6B6CE3-7DAC-FC3D-2A7E-0EC7E19C8358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4817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95100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549D755B-5FFE-962F-2538-81C10735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FCFBBEAB-0A55-D47F-1FD9-E390F178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5BD122-85B8-693A-0FE2-437400BA2CE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id="{ED148375-A292-AC29-1C2C-D95ACDD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263B05-B7DC-07EF-85AD-F3860C03F511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id="{62CBE92D-39CA-F835-6D71-C51E58BFFECA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BA95288F-7061-B0AD-986C-CF2B65EC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C0A55D9D-1F7B-F99C-15AF-F7E13CE0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id="{6838861C-7CB5-9354-FFD0-92DA9F82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9C7A333A-59E7-8143-C73D-95A78FEC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id="{5437D94E-255E-4FD1-E454-28C993B72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524C2C3-DF08-D1AF-1649-1B0418F8C49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id="{F6295C1C-4350-B16D-5FD0-4DCFB52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023351-6D75-99D6-8A06-67BD30AA5F38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id="{0FF87C95-487F-0DFE-7108-F09268C1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322BC6BA-E400-282A-F2AC-D084872D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B15B69-8F11-0118-4C83-066329B1BDE7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id="{734324D1-40D4-B839-56B9-1D9C82F210B4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id="{0B380A12-53B2-FC3B-0355-944A6346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id="{CC8DAC0D-30B0-6DCB-2D31-BD0DD098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CBAEA2A3-5A9A-267D-D2FB-C1ECFCA6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F1A1BF-EC05-35A1-F08D-D99B9F6AD56C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id="{ECA43142-139F-65FD-E2A0-A0E846BA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7367BD-0D68-125C-BD56-6C102A3CD7AF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6A69D86-2CB3-9C0B-E1ED-21BFDB8A916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7C37A8-74FC-C3AE-B2E4-C4B712E6628C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id="{60D0AC83-1CDF-61B4-2B9D-F50B8CEB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582FBB7-5180-070F-9422-B06317E50AF3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id="{AC11004D-31FA-2436-8452-63B066B6F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id="{C54F3928-00A4-7078-B4DD-2E04F555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id="{00513C08-DEED-7FEA-C1EC-7C45D0C4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id="{F71189BB-211F-85FF-2C0F-77CEACC1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C97E2520-B2FA-46EC-3F05-0E3013D6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38DC1F-BABD-4427-6E78-25D7E0C498E8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E905B62-A8B2-BDB9-BB6E-637C50ED87DB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A568F04-4692-E864-1E19-368F26A358B6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B299EE-069E-7C15-580B-845EAFF7ABE3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C67420-8291-9E8E-123D-85F08DE0C8E2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BCAF61-A2BF-3C42-43E9-545BC176AA2D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7B1B37-57CF-DEB5-3C0E-98161F02B89B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67078"/>
      </p:ext>
    </p:extLst>
  </p:cSld>
  <p:clrMapOvr>
    <a:masterClrMapping/>
  </p:clrMapOvr>
</p:sld>
</file>

<file path=ppt/theme/theme1.xml><?xml version="1.0" encoding="utf-8"?>
<a:theme xmlns:a="http://schemas.openxmlformats.org/drawingml/2006/main" name="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C:\aaa\prj\농수산물유통공사\산출물\2. 환경분석\#.#.# 中section 기본서식.pot</Template>
  <TotalTime>213040</TotalTime>
  <Words>4434</Words>
  <Application>Microsoft Office PowerPoint</Application>
  <PresentationFormat>사용자 지정</PresentationFormat>
  <Paragraphs>1590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HY헤드라인M</vt:lpstr>
      <vt:lpstr>Monotype Sorts</vt:lpstr>
      <vt:lpstr>나눔고딕</vt:lpstr>
      <vt:lpstr>맑은 고딕</vt:lpstr>
      <vt:lpstr>바탕</vt:lpstr>
      <vt:lpstr>Arial</vt:lpstr>
      <vt:lpstr>Calibri</vt:lpstr>
      <vt:lpstr>Times New Roman</vt:lpstr>
      <vt:lpstr>Wingdings</vt:lpstr>
      <vt:lpstr>2 표지 슬라이드</vt:lpstr>
      <vt:lpstr>3 목차및이력관리 슬라이드</vt:lpstr>
      <vt:lpstr>3_3 목차및이력관리 슬라이드</vt:lpstr>
      <vt:lpstr>2_3 목차및이력관리 슬라이드</vt:lpstr>
      <vt:lpstr>1_2 표지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퓨쳐누리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프로세스정의서</dc:title>
  <dc:subject>일학습병행외부평가출제정보시스템</dc:subject>
  <dc:creator>허남식</dc:creator>
  <cp:lastModifiedBy>JONGDEOG KIM</cp:lastModifiedBy>
  <cp:revision>7593</cp:revision>
  <cp:lastPrinted>2020-05-21T18:37:20Z</cp:lastPrinted>
  <dcterms:created xsi:type="dcterms:W3CDTF">1999-11-16T00:49:22Z</dcterms:created>
  <dcterms:modified xsi:type="dcterms:W3CDTF">2024-05-16T08:56:42Z</dcterms:modified>
</cp:coreProperties>
</file>