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  <p:sldMasterId id="2147483706" r:id="rId2"/>
    <p:sldMasterId id="2147483719" r:id="rId3"/>
    <p:sldMasterId id="2147483711" r:id="rId4"/>
    <p:sldMasterId id="2147483713" r:id="rId5"/>
  </p:sldMasterIdLst>
  <p:notesMasterIdLst>
    <p:notesMasterId r:id="rId40"/>
  </p:notesMasterIdLst>
  <p:handoutMasterIdLst>
    <p:handoutMasterId r:id="rId41"/>
  </p:handoutMasterIdLst>
  <p:sldIdLst>
    <p:sldId id="481" r:id="rId6"/>
    <p:sldId id="489" r:id="rId7"/>
    <p:sldId id="627" r:id="rId8"/>
    <p:sldId id="669" r:id="rId9"/>
    <p:sldId id="645" r:id="rId10"/>
    <p:sldId id="668" r:id="rId11"/>
    <p:sldId id="647" r:id="rId12"/>
    <p:sldId id="692" r:id="rId13"/>
    <p:sldId id="667" r:id="rId14"/>
    <p:sldId id="648" r:id="rId15"/>
    <p:sldId id="670" r:id="rId16"/>
    <p:sldId id="671" r:id="rId17"/>
    <p:sldId id="672" r:id="rId18"/>
    <p:sldId id="693" r:id="rId19"/>
    <p:sldId id="678" r:id="rId20"/>
    <p:sldId id="679" r:id="rId21"/>
    <p:sldId id="685" r:id="rId22"/>
    <p:sldId id="686" r:id="rId23"/>
    <p:sldId id="688" r:id="rId24"/>
    <p:sldId id="689" r:id="rId25"/>
    <p:sldId id="694" r:id="rId26"/>
    <p:sldId id="690" r:id="rId27"/>
    <p:sldId id="691" r:id="rId28"/>
    <p:sldId id="696" r:id="rId29"/>
    <p:sldId id="676" r:id="rId30"/>
    <p:sldId id="677" r:id="rId31"/>
    <p:sldId id="697" r:id="rId32"/>
    <p:sldId id="680" r:id="rId33"/>
    <p:sldId id="681" r:id="rId34"/>
    <p:sldId id="682" r:id="rId35"/>
    <p:sldId id="698" r:id="rId36"/>
    <p:sldId id="683" r:id="rId37"/>
    <p:sldId id="684" r:id="rId38"/>
    <p:sldId id="588" r:id="rId39"/>
  </p:sldIdLst>
  <p:sldSz cx="10909300" cy="777716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1pPr>
    <a:lvl2pPr marL="508000" indent="-1270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2pPr>
    <a:lvl3pPr marL="1017588" indent="-254000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3pPr>
    <a:lvl4pPr marL="1527175" indent="-382588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4pPr>
    <a:lvl5pPr marL="2036763" indent="-511175" algn="l" rtl="0" eaLnBrk="0" fontAlgn="base" hangingPunct="0">
      <a:spcBef>
        <a:spcPct val="0"/>
      </a:spcBef>
      <a:spcAft>
        <a:spcPct val="0"/>
      </a:spcAft>
      <a:defRPr kumimoji="1" sz="10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chemeClr val="tx1"/>
        </a:solidFill>
        <a:latin typeface="Arial" panose="020B060402020202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793">
          <p15:clr>
            <a:srgbClr val="A4A3A4"/>
          </p15:clr>
        </p15:guide>
        <p15:guide id="2" pos="79">
          <p15:clr>
            <a:srgbClr val="A4A3A4"/>
          </p15:clr>
        </p15:guide>
        <p15:guide id="3" orient="horz" pos="635">
          <p15:clr>
            <a:srgbClr val="A4A3A4"/>
          </p15:clr>
        </p15:guide>
        <p15:guide id="4" orient="horz" pos="10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DDDDDD"/>
    <a:srgbClr val="FFCC00"/>
    <a:srgbClr val="CCFF99"/>
    <a:srgbClr val="87CEFA"/>
    <a:srgbClr val="D9D9D9"/>
    <a:srgbClr val="808080"/>
    <a:srgbClr val="FC7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60" autoAdjust="0"/>
    <p:restoredTop sz="87037" autoAdjust="0"/>
  </p:normalViewPr>
  <p:slideViewPr>
    <p:cSldViewPr>
      <p:cViewPr varScale="1">
        <p:scale>
          <a:sx n="96" d="100"/>
          <a:sy n="96" d="100"/>
        </p:scale>
        <p:origin x="228" y="84"/>
      </p:cViewPr>
      <p:guideLst>
        <p:guide pos="6793"/>
        <p:guide pos="79"/>
        <p:guide orient="horz" pos="635"/>
        <p:guide orient="horz" pos="10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2064" y="48"/>
      </p:cViewPr>
      <p:guideLst>
        <p:guide orient="horz" pos="3127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0E36C84-0D9B-4538-A899-003A0D33D9B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Times New Roman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806E364-399B-8A30-3796-D2D65689B3C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863" y="0"/>
            <a:ext cx="294481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Times New Roman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F5CA65F-987E-4DB8-EFF5-02A6E032A97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481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Times New Roman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AC47DE4-227D-AE43-6D87-9631E89D4CA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863" y="9428163"/>
            <a:ext cx="294481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6D1FF92-7AE3-4A24-AEEB-FCAB61E7EC7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390975A-E887-D974-0D0A-31D600000DB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Times New Roman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B5BC5BF-9160-038C-D2F2-1D13973D5C4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2863" y="0"/>
            <a:ext cx="294481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1" sz="1200">
                <a:latin typeface="Times New Roman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A3321DD7-C45A-88D2-A7F7-0A2F3B60665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90575" y="742950"/>
            <a:ext cx="522287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CB398DCE-7530-006F-8202-23F82951C21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3288"/>
            <a:ext cx="4984750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ko-KR" noProof="0"/>
              <a:t>마스터 문자열 유형 편집</a:t>
            </a:r>
          </a:p>
          <a:p>
            <a:pPr lvl="1"/>
            <a:r>
              <a:rPr lang="ko-KR" altLang="ko-KR" noProof="0"/>
              <a:t>둘째 수준</a:t>
            </a:r>
          </a:p>
          <a:p>
            <a:pPr lvl="2"/>
            <a:r>
              <a:rPr lang="ko-KR" altLang="ko-KR" noProof="0"/>
              <a:t>셋째 수준</a:t>
            </a:r>
          </a:p>
          <a:p>
            <a:pPr lvl="3"/>
            <a:r>
              <a:rPr lang="ko-KR" altLang="ko-KR" noProof="0"/>
              <a:t>넷째 수준</a:t>
            </a:r>
          </a:p>
          <a:p>
            <a:pPr lvl="4"/>
            <a:r>
              <a:rPr lang="ko-KR" altLang="ko-KR" noProof="0"/>
              <a:t>다섯째 수준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81D52D1B-D285-6A64-FC21-AD94BF453DD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481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algn="l" eaLnBrk="1" latinLnBrk="1" hangingPunct="1">
              <a:defRPr kumimoji="1" sz="1200">
                <a:latin typeface="Times New Roman" pitchFamily="18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endParaRPr lang="ko-KR" altLang="ko-KR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D7C5DDEF-2735-9839-2B63-2C027BD6A0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863" y="9428163"/>
            <a:ext cx="294481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20" tIns="46360" rIns="92720" bIns="4636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7CAE57B-943A-41C0-B04F-C7F5FBDF72C9}" type="slidenum">
              <a:rPr lang="ko-KR" altLang="ko-KR"/>
              <a:pPr>
                <a:defRPr/>
              </a:pPr>
              <a:t>‹#›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6993931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508000" algn="l" rtl="0" eaLnBrk="0" fontAlgn="base" latinLnBrk="1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1017588" algn="l" rtl="0" eaLnBrk="0" fontAlgn="base" latinLnBrk="1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527175" algn="l" rtl="0" eaLnBrk="0" fontAlgn="base" latinLnBrk="1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2036763" algn="l" rtl="0" eaLnBrk="0" fontAlgn="base" latinLnBrk="1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547516" algn="l" defTabSz="1019006" rtl="0" eaLnBrk="1" latinLnBrk="1" hangingPunct="1">
      <a:defRPr sz="1338" kern="1200">
        <a:solidFill>
          <a:schemeClr val="tx1"/>
        </a:solidFill>
        <a:latin typeface="+mn-lt"/>
        <a:ea typeface="+mn-ea"/>
        <a:cs typeface="+mn-cs"/>
      </a:defRPr>
    </a:lvl6pPr>
    <a:lvl7pPr marL="3057019" algn="l" defTabSz="1019006" rtl="0" eaLnBrk="1" latinLnBrk="1" hangingPunct="1">
      <a:defRPr sz="1338" kern="1200">
        <a:solidFill>
          <a:schemeClr val="tx1"/>
        </a:solidFill>
        <a:latin typeface="+mn-lt"/>
        <a:ea typeface="+mn-ea"/>
        <a:cs typeface="+mn-cs"/>
      </a:defRPr>
    </a:lvl7pPr>
    <a:lvl8pPr marL="3566523" algn="l" defTabSz="1019006" rtl="0" eaLnBrk="1" latinLnBrk="1" hangingPunct="1">
      <a:defRPr sz="1338" kern="1200">
        <a:solidFill>
          <a:schemeClr val="tx1"/>
        </a:solidFill>
        <a:latin typeface="+mn-lt"/>
        <a:ea typeface="+mn-ea"/>
        <a:cs typeface="+mn-cs"/>
      </a:defRPr>
    </a:lvl8pPr>
    <a:lvl9pPr marL="4076025" algn="l" defTabSz="1019006" rtl="0" eaLnBrk="1" latinLnBrk="1" hangingPunct="1">
      <a:defRPr sz="13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슬라이드 이미지 개체 틀 1">
            <a:extLst>
              <a:ext uri="{FF2B5EF4-FFF2-40B4-BE49-F238E27FC236}">
                <a16:creationId xmlns:a16="http://schemas.microsoft.com/office/drawing/2014/main" id="{755CB483-58EC-F54D-0670-2B5D4FDBF9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슬라이드 노트 개체 틀 2">
            <a:extLst>
              <a:ext uri="{FF2B5EF4-FFF2-40B4-BE49-F238E27FC236}">
                <a16:creationId xmlns:a16="http://schemas.microsoft.com/office/drawing/2014/main" id="{8831BCDE-9782-C706-7A8F-71C6757BF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9220" name="슬라이드 번호 개체 틀 3">
            <a:extLst>
              <a:ext uri="{FF2B5EF4-FFF2-40B4-BE49-F238E27FC236}">
                <a16:creationId xmlns:a16="http://schemas.microsoft.com/office/drawing/2014/main" id="{09AEC24A-2955-F527-6697-7F610B23AC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5E85B49B-5946-4360-860A-EB11AD141123}" type="slidenum">
              <a:rPr lang="ko-KR" altLang="ko-KR" sz="1200" smtClean="0">
                <a:latin typeface="Times New Roman" panose="02020603050405020304" pitchFamily="18" charset="0"/>
              </a:rPr>
              <a:pPr/>
              <a:t>1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817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34ED9-29A0-0FFE-C335-D886DFF3C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EC18AFCF-EEF3-5B30-28C0-5F5DA89E74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3BD65470-003B-1471-2831-94B72BC83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C4160CDF-1176-0063-2A81-8610494D53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4DBA06B-85F4-49B3-A581-9F899F40E62B}" type="slidenum">
              <a:rPr lang="ko-KR" altLang="ko-KR" sz="1200" smtClean="0">
                <a:latin typeface="Times New Roman" panose="02020603050405020304" pitchFamily="18" charset="0"/>
              </a:rPr>
              <a:pPr/>
              <a:t>15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041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9B055-0657-379B-FC0E-7D9859D5F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976E539B-414E-1CEC-F46E-5405A3DFCE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9E15A1CD-1C74-0925-9F4C-87880E1B4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649E432E-D793-F108-3E9C-5457BEC13D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70B3627-1ED2-4352-9A9A-65C58A7ABCDA}" type="slidenum">
              <a:rPr lang="ko-KR" altLang="ko-KR" sz="1200" smtClean="0">
                <a:latin typeface="Times New Roman" panose="02020603050405020304" pitchFamily="18" charset="0"/>
              </a:rPr>
              <a:pPr/>
              <a:t>16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305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C18D4-7C8B-9294-1A05-45DC397F1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8370EFDC-FE7A-1A9C-603F-A34A734C9B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4FAE9677-D555-E7D7-3A2D-3FDB9339E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FA98F0ED-693F-026C-8C66-CF63A6BD6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70B3627-1ED2-4352-9A9A-65C58A7ABCDA}" type="slidenum">
              <a:rPr lang="ko-KR" altLang="ko-KR" sz="1200" smtClean="0">
                <a:latin typeface="Times New Roman" panose="02020603050405020304" pitchFamily="18" charset="0"/>
              </a:rPr>
              <a:pPr/>
              <a:t>17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998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606D6-52C2-0EE9-7AD7-E9070874E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A87B233D-8A3B-F729-A8ED-2098FAE877C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BC20C728-8F28-0920-C6F5-DAA048385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75C147AB-7A27-5D5D-EADC-4B7A323AB3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70B3627-1ED2-4352-9A9A-65C58A7ABCDA}" type="slidenum">
              <a:rPr lang="ko-KR" altLang="ko-KR" sz="1200" smtClean="0">
                <a:latin typeface="Times New Roman" panose="02020603050405020304" pitchFamily="18" charset="0"/>
              </a:rPr>
              <a:pPr/>
              <a:t>18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478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D431A-3FFD-25FF-CA09-A4BEC38FE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E8B88F60-5529-83ED-8D28-78EE6555E2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34B6AA1F-5983-4693-720D-D6274191D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9C5F67CA-D760-94B8-BDD8-8D50FCDB21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70B3627-1ED2-4352-9A9A-65C58A7ABCDA}" type="slidenum">
              <a:rPr lang="ko-KR" altLang="ko-KR" sz="1200" smtClean="0">
                <a:latin typeface="Times New Roman" panose="02020603050405020304" pitchFamily="18" charset="0"/>
              </a:rPr>
              <a:pPr/>
              <a:t>19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101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967D3-CF54-2EB6-747C-121375027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1EDF22A8-D331-9FE0-E1C5-6C9124DC88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711F116F-8B78-9184-7660-633BE4955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199BFF8F-31AD-1DB8-92FB-0788C07EE0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70B3627-1ED2-4352-9A9A-65C58A7ABCDA}" type="slidenum">
              <a:rPr lang="ko-KR" altLang="ko-KR" sz="1200" smtClean="0">
                <a:latin typeface="Times New Roman" panose="02020603050405020304" pitchFamily="18" charset="0"/>
              </a:rPr>
              <a:pPr/>
              <a:t>20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891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25593-4820-570D-4EA4-CE70C85F4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90ABD537-4804-080D-18F4-3C4C77B338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3936460C-14BE-325E-388C-225EAB384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838D19EC-3D1B-0AFD-55BB-F67901C425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4DBA06B-85F4-49B3-A581-9F899F40E62B}" type="slidenum">
              <a:rPr lang="ko-KR" altLang="ko-KR" sz="1200" smtClean="0">
                <a:latin typeface="Times New Roman" panose="02020603050405020304" pitchFamily="18" charset="0"/>
              </a:rPr>
              <a:pPr/>
              <a:t>22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1110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ABC3E-8EFA-B36A-0556-DE0DF047F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0AE58E1B-640A-6B2F-F079-EB204F7A66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B2A81356-7C02-A8C0-78D5-803C09D70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83E6B187-4B29-2ADE-8544-38799EF840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70B3627-1ED2-4352-9A9A-65C58A7ABCDA}" type="slidenum">
              <a:rPr lang="ko-KR" altLang="ko-KR" sz="1200" smtClean="0">
                <a:latin typeface="Times New Roman" panose="02020603050405020304" pitchFamily="18" charset="0"/>
              </a:rPr>
              <a:pPr/>
              <a:t>23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509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7DA15C07-9906-CE12-546B-C03107FF6D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E45B2684-56DE-7089-11E4-288211C0D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355FA1BA-0FE7-C3DC-4A55-AD51A8550B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4DBA06B-85F4-49B3-A581-9F899F40E62B}" type="slidenum">
              <a:rPr lang="ko-KR" altLang="ko-KR" sz="1200" smtClean="0">
                <a:latin typeface="Times New Roman" panose="02020603050405020304" pitchFamily="18" charset="0"/>
              </a:rPr>
              <a:pPr/>
              <a:t>25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1654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8675B852-F4B0-325D-BC26-EADB4C3015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096DED07-B7DD-9A05-96CA-D1FE65316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0F12C112-F427-592B-6C42-2AF80C671C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70B3627-1ED2-4352-9A9A-65C58A7ABCDA}" type="slidenum">
              <a:rPr lang="ko-KR" altLang="ko-KR" sz="1200" smtClean="0">
                <a:latin typeface="Times New Roman" panose="02020603050405020304" pitchFamily="18" charset="0"/>
              </a:rPr>
              <a:pPr/>
              <a:t>26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139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슬라이드 이미지 개체 틀 1">
            <a:extLst>
              <a:ext uri="{FF2B5EF4-FFF2-40B4-BE49-F238E27FC236}">
                <a16:creationId xmlns:a16="http://schemas.microsoft.com/office/drawing/2014/main" id="{29BB09DB-5B72-BDB4-3CCB-437BB02D8B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슬라이드 노트 개체 틀 2">
            <a:extLst>
              <a:ext uri="{FF2B5EF4-FFF2-40B4-BE49-F238E27FC236}">
                <a16:creationId xmlns:a16="http://schemas.microsoft.com/office/drawing/2014/main" id="{2C180881-3BDF-11D4-95D3-4F527F0E4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1268" name="슬라이드 번호 개체 틀 3">
            <a:extLst>
              <a:ext uri="{FF2B5EF4-FFF2-40B4-BE49-F238E27FC236}">
                <a16:creationId xmlns:a16="http://schemas.microsoft.com/office/drawing/2014/main" id="{F7D00AFE-D0C3-B4A7-96BC-C516E9AC63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F4D03B62-9371-4ECE-AD7E-ED1C86A47020}" type="slidenum">
              <a:rPr lang="ko-KR" altLang="ko-KR" sz="1200" smtClean="0">
                <a:latin typeface="Times New Roman" panose="02020603050405020304" pitchFamily="18" charset="0"/>
              </a:rPr>
              <a:pPr/>
              <a:t>2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7539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8CBED-A78D-FCD0-DE28-1CCCF4B84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5FD5ABEC-2CBC-9046-B536-B0C5F9B3D3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3D595D50-901D-C9A1-48B8-00B7F43F8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689AD4B6-D848-4D2F-D643-8F0E1B03EF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4DBA06B-85F4-49B3-A581-9F899F40E62B}" type="slidenum">
              <a:rPr lang="ko-KR" altLang="ko-KR" sz="1200" smtClean="0">
                <a:latin typeface="Times New Roman" panose="02020603050405020304" pitchFamily="18" charset="0"/>
              </a:rPr>
              <a:pPr/>
              <a:t>28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3957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D30F1-A92F-856D-55AB-BB302163D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2A45F95E-9603-937C-42F0-01B9A92F0C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4BB02E20-8FE7-BD87-E432-BB8580849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57FB6114-C2D2-E588-B8E4-02519503DF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70B3627-1ED2-4352-9A9A-65C58A7ABCDA}" type="slidenum">
              <a:rPr lang="ko-KR" altLang="ko-KR" sz="1200" smtClean="0">
                <a:latin typeface="Times New Roman" panose="02020603050405020304" pitchFamily="18" charset="0"/>
              </a:rPr>
              <a:pPr/>
              <a:t>29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6540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D53C5-4131-A3E9-5982-34D084436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2CC95880-DF02-5302-D30C-E9AFA42119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3AA397E6-D692-576E-93F6-9C6CD0499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5B87E1D3-6A99-A037-99A3-AE064A8A79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70B3627-1ED2-4352-9A9A-65C58A7ABCDA}" type="slidenum">
              <a:rPr lang="ko-KR" altLang="ko-KR" sz="1200" smtClean="0">
                <a:latin typeface="Times New Roman" panose="02020603050405020304" pitchFamily="18" charset="0"/>
              </a:rPr>
              <a:pPr/>
              <a:t>30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5667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6661A-0234-0C15-34D4-7234791E7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3581F903-0D25-391E-305A-2C9D46C416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77C1C88E-5C2E-682F-18C3-AB218FF5E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605F4FC8-1E69-E254-8253-4E71B204D6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4DBA06B-85F4-49B3-A581-9F899F40E62B}" type="slidenum">
              <a:rPr lang="ko-KR" altLang="ko-KR" sz="1200" smtClean="0">
                <a:latin typeface="Times New Roman" panose="02020603050405020304" pitchFamily="18" charset="0"/>
              </a:rPr>
              <a:pPr/>
              <a:t>32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9207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F15FA-63D6-DF02-5880-0E155CEA2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FB46B6E9-8A7F-90DA-3E7D-6A9C11FBD1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EEE58A1F-18A8-1516-4CE2-F0C2302E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38B1C6F7-BA5D-51B0-AACC-A836AB5256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70B3627-1ED2-4352-9A9A-65C58A7ABCDA}" type="slidenum">
              <a:rPr lang="ko-KR" altLang="ko-KR" sz="1200" smtClean="0">
                <a:latin typeface="Times New Roman" panose="02020603050405020304" pitchFamily="18" charset="0"/>
              </a:rPr>
              <a:pPr/>
              <a:t>33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0427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슬라이드 이미지 개체 틀 1">
            <a:extLst>
              <a:ext uri="{FF2B5EF4-FFF2-40B4-BE49-F238E27FC236}">
                <a16:creationId xmlns:a16="http://schemas.microsoft.com/office/drawing/2014/main" id="{06CB0FCE-B826-EAB2-79F9-2BAC3CDDBC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슬라이드 노트 개체 틀 2">
            <a:extLst>
              <a:ext uri="{FF2B5EF4-FFF2-40B4-BE49-F238E27FC236}">
                <a16:creationId xmlns:a16="http://schemas.microsoft.com/office/drawing/2014/main" id="{54084977-0E0A-C7A2-252E-AD9C95EC8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50180" name="슬라이드 번호 개체 틀 3">
            <a:extLst>
              <a:ext uri="{FF2B5EF4-FFF2-40B4-BE49-F238E27FC236}">
                <a16:creationId xmlns:a16="http://schemas.microsoft.com/office/drawing/2014/main" id="{8DFB4F3D-0ABB-F943-2E7F-F133A11D56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8806509D-6DD1-449B-BE2F-1AC068DEAF42}" type="slidenum">
              <a:rPr lang="ko-KR" altLang="ko-KR" sz="1200" smtClean="0">
                <a:latin typeface="Times New Roman" panose="02020603050405020304" pitchFamily="18" charset="0"/>
              </a:rPr>
              <a:pPr/>
              <a:t>34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7144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7DA15C07-9906-CE12-546B-C03107FF6D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E45B2684-56DE-7089-11E4-288211C0D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355FA1BA-0FE7-C3DC-4A55-AD51A8550B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4DBA06B-85F4-49B3-A581-9F899F40E62B}" type="slidenum">
              <a:rPr lang="ko-KR" altLang="ko-KR" sz="1200" smtClean="0">
                <a:latin typeface="Times New Roman" panose="02020603050405020304" pitchFamily="18" charset="0"/>
              </a:rPr>
              <a:pPr/>
              <a:t>5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0948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이미지 개체 틀 1">
            <a:extLst>
              <a:ext uri="{FF2B5EF4-FFF2-40B4-BE49-F238E27FC236}">
                <a16:creationId xmlns:a16="http://schemas.microsoft.com/office/drawing/2014/main" id="{A9E7830A-82FE-23C8-23E3-5450163C1B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슬라이드 노트 개체 틀 2">
            <a:extLst>
              <a:ext uri="{FF2B5EF4-FFF2-40B4-BE49-F238E27FC236}">
                <a16:creationId xmlns:a16="http://schemas.microsoft.com/office/drawing/2014/main" id="{67540B17-AA60-3CC9-36A5-891BF5301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3316" name="슬라이드 번호 개체 틀 3">
            <a:extLst>
              <a:ext uri="{FF2B5EF4-FFF2-40B4-BE49-F238E27FC236}">
                <a16:creationId xmlns:a16="http://schemas.microsoft.com/office/drawing/2014/main" id="{E1C38F36-0EBC-7635-99FF-D9675E7C5E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F8DE70D8-77DC-4915-AC50-CD47006AF12C}" type="slidenum">
              <a:rPr lang="ko-KR" altLang="ko-KR" sz="1200" smtClean="0">
                <a:latin typeface="Times New Roman" panose="02020603050405020304" pitchFamily="18" charset="0"/>
              </a:rPr>
              <a:pPr/>
              <a:t>7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701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>
            <a:extLst>
              <a:ext uri="{FF2B5EF4-FFF2-40B4-BE49-F238E27FC236}">
                <a16:creationId xmlns:a16="http://schemas.microsoft.com/office/drawing/2014/main" id="{7DA15C07-9906-CE12-546B-C03107FF6D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슬라이드 노트 개체 틀 2">
            <a:extLst>
              <a:ext uri="{FF2B5EF4-FFF2-40B4-BE49-F238E27FC236}">
                <a16:creationId xmlns:a16="http://schemas.microsoft.com/office/drawing/2014/main" id="{E45B2684-56DE-7089-11E4-288211C0D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6388" name="슬라이드 번호 개체 틀 3">
            <a:extLst>
              <a:ext uri="{FF2B5EF4-FFF2-40B4-BE49-F238E27FC236}">
                <a16:creationId xmlns:a16="http://schemas.microsoft.com/office/drawing/2014/main" id="{355FA1BA-0FE7-C3DC-4A55-AD51A8550B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4DBA06B-85F4-49B3-A581-9F899F40E62B}" type="slidenum">
              <a:rPr lang="ko-KR" altLang="ko-KR" sz="1200" smtClean="0">
                <a:latin typeface="Times New Roman" panose="02020603050405020304" pitchFamily="18" charset="0"/>
              </a:rPr>
              <a:pPr/>
              <a:t>9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650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8675B852-F4B0-325D-BC26-EADB4C3015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096DED07-B7DD-9A05-96CA-D1FE65316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0F12C112-F427-592B-6C42-2AF80C671C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70B3627-1ED2-4352-9A9A-65C58A7ABCDA}" type="slidenum">
              <a:rPr lang="ko-KR" altLang="ko-KR" sz="1200" smtClean="0">
                <a:latin typeface="Times New Roman" panose="02020603050405020304" pitchFamily="18" charset="0"/>
              </a:rPr>
              <a:pPr/>
              <a:t>10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643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8675B852-F4B0-325D-BC26-EADB4C3015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096DED07-B7DD-9A05-96CA-D1FE65316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0F12C112-F427-592B-6C42-2AF80C671C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70B3627-1ED2-4352-9A9A-65C58A7ABCDA}" type="slidenum">
              <a:rPr lang="ko-KR" altLang="ko-KR" sz="1200" smtClean="0">
                <a:latin typeface="Times New Roman" panose="02020603050405020304" pitchFamily="18" charset="0"/>
              </a:rPr>
              <a:pPr/>
              <a:t>11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683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8675B852-F4B0-325D-BC26-EADB4C3015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096DED07-B7DD-9A05-96CA-D1FE65316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0F12C112-F427-592B-6C42-2AF80C671C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70B3627-1ED2-4352-9A9A-65C58A7ABCDA}" type="slidenum">
              <a:rPr lang="ko-KR" altLang="ko-KR" sz="1200" smtClean="0">
                <a:latin typeface="Times New Roman" panose="02020603050405020304" pitchFamily="18" charset="0"/>
              </a:rPr>
              <a:pPr/>
              <a:t>12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50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>
            <a:extLst>
              <a:ext uri="{FF2B5EF4-FFF2-40B4-BE49-F238E27FC236}">
                <a16:creationId xmlns:a16="http://schemas.microsoft.com/office/drawing/2014/main" id="{8675B852-F4B0-325D-BC26-EADB4C3015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슬라이드 노트 개체 틀 2">
            <a:extLst>
              <a:ext uri="{FF2B5EF4-FFF2-40B4-BE49-F238E27FC236}">
                <a16:creationId xmlns:a16="http://schemas.microsoft.com/office/drawing/2014/main" id="{096DED07-B7DD-9A05-96CA-D1FE65316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100"/>
          </a:p>
        </p:txBody>
      </p:sp>
      <p:sp>
        <p:nvSpPr>
          <p:cNvPr id="18436" name="슬라이드 번호 개체 틀 3">
            <a:extLst>
              <a:ext uri="{FF2B5EF4-FFF2-40B4-BE49-F238E27FC236}">
                <a16:creationId xmlns:a16="http://schemas.microsoft.com/office/drawing/2014/main" id="{0F12C112-F427-592B-6C42-2AF80C671C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1363" indent="-28416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39825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5986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5813" indent="-2270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30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02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74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4613" indent="-227013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fld id="{470B3627-1ED2-4352-9A9A-65C58A7ABCDA}" type="slidenum">
              <a:rPr lang="ko-KR" altLang="ko-KR" sz="1200" smtClean="0">
                <a:latin typeface="Times New Roman" panose="02020603050405020304" pitchFamily="18" charset="0"/>
              </a:rPr>
              <a:pPr/>
              <a:t>13</a:t>
            </a:fld>
            <a:endParaRPr lang="ko-KR" altLang="ko-K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49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773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908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100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590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721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2" descr="세로형_앞장뒷장_로고제외">
            <a:extLst>
              <a:ext uri="{FF2B5EF4-FFF2-40B4-BE49-F238E27FC236}">
                <a16:creationId xmlns:a16="http://schemas.microsoft.com/office/drawing/2014/main" id="{79459CEC-D9E2-D073-F61F-AD492049BE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64175"/>
            <a:ext cx="10909300" cy="231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50">
            <a:extLst>
              <a:ext uri="{FF2B5EF4-FFF2-40B4-BE49-F238E27FC236}">
                <a16:creationId xmlns:a16="http://schemas.microsoft.com/office/drawing/2014/main" id="{476E0287-F285-2504-DE23-6218F14CDA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85725"/>
            <a:ext cx="184150" cy="1984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ko-KR" altLang="en-US" sz="695"/>
          </a:p>
        </p:txBody>
      </p:sp>
      <p:sp>
        <p:nvSpPr>
          <p:cNvPr id="1028" name="Rectangle 52">
            <a:extLst>
              <a:ext uri="{FF2B5EF4-FFF2-40B4-BE49-F238E27FC236}">
                <a16:creationId xmlns:a16="http://schemas.microsoft.com/office/drawing/2014/main" id="{2D92FAEB-9C3D-0E0E-AF26-0F1ECC54BBF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85725"/>
            <a:ext cx="184150" cy="1984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ko-KR" altLang="en-US" sz="695"/>
          </a:p>
        </p:txBody>
      </p:sp>
      <p:sp>
        <p:nvSpPr>
          <p:cNvPr id="1030" name="직사각형 1">
            <a:extLst>
              <a:ext uri="{FF2B5EF4-FFF2-40B4-BE49-F238E27FC236}">
                <a16:creationId xmlns:a16="http://schemas.microsoft.com/office/drawing/2014/main" id="{CFAD970F-13BF-F839-B6F1-624D6B04CE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18746" y="6223468"/>
            <a:ext cx="4025404" cy="377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r">
              <a:spcAft>
                <a:spcPts val="300"/>
              </a:spcAft>
            </a:pPr>
            <a:r>
              <a:rPr lang="ko-KR" altLang="en-US" sz="80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서울특별시 금천구 서부샛길 </a:t>
            </a:r>
            <a:r>
              <a:rPr lang="en-US" altLang="ko-KR" sz="80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606 B</a:t>
            </a:r>
            <a:r>
              <a:rPr lang="ko-KR" altLang="en-US" sz="80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 </a:t>
            </a:r>
            <a:r>
              <a:rPr lang="en-US" altLang="ko-KR" sz="80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423(</a:t>
            </a:r>
            <a:r>
              <a:rPr lang="ko-KR" altLang="en-US" sz="80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가산동</a:t>
            </a:r>
            <a:r>
              <a:rPr lang="en-US" altLang="ko-KR" sz="80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80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대성디폴리스지식산업센터</a:t>
            </a:r>
            <a:r>
              <a:rPr lang="en-US" altLang="ko-KR" sz="80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algn="r">
              <a:spcAft>
                <a:spcPts val="300"/>
              </a:spcAft>
            </a:pPr>
            <a:r>
              <a:rPr lang="en-US" altLang="ko-KR" sz="800" dirty="0">
                <a:solidFill>
                  <a:srgbClr val="40404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Tel : +82-70-5001-2290 / Fax : +82-70-8282-0995</a:t>
            </a:r>
          </a:p>
        </p:txBody>
      </p:sp>
      <p:sp>
        <p:nvSpPr>
          <p:cNvPr id="1032" name="Line 31">
            <a:extLst>
              <a:ext uri="{FF2B5EF4-FFF2-40B4-BE49-F238E27FC236}">
                <a16:creationId xmlns:a16="http://schemas.microsoft.com/office/drawing/2014/main" id="{54FEDBD3-C704-6C0D-0A58-42AEAEAE8A7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3388" y="2071688"/>
            <a:ext cx="57975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695"/>
          </a:p>
        </p:txBody>
      </p:sp>
      <p:sp>
        <p:nvSpPr>
          <p:cNvPr id="1033" name="Line 31">
            <a:extLst>
              <a:ext uri="{FF2B5EF4-FFF2-40B4-BE49-F238E27FC236}">
                <a16:creationId xmlns:a16="http://schemas.microsoft.com/office/drawing/2014/main" id="{4CD8F334-5939-2F7A-E260-EE19F539606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3388" y="3522663"/>
            <a:ext cx="5797550" cy="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sz="695"/>
          </a:p>
        </p:txBody>
      </p:sp>
      <p:pic>
        <p:nvPicPr>
          <p:cNvPr id="4" name="Picture 4" descr="HANKOOK Cloud">
            <a:extLst>
              <a:ext uri="{FF2B5EF4-FFF2-40B4-BE49-F238E27FC236}">
                <a16:creationId xmlns:a16="http://schemas.microsoft.com/office/drawing/2014/main" id="{207D4E4F-9A6D-FA79-DE28-F667674BF17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042" y="5847018"/>
            <a:ext cx="1247800" cy="30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EC263C68-1BA5-D59F-759C-DFAC4EF467E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06" y="695850"/>
            <a:ext cx="2001388" cy="390014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13E532D-CA3E-2124-8BD4-F30974CCB74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43581989"/>
              </p:ext>
            </p:extLst>
          </p:nvPr>
        </p:nvGraphicFramePr>
        <p:xfrm>
          <a:off x="7902575" y="720725"/>
          <a:ext cx="2441575" cy="1201738"/>
        </p:xfrm>
        <a:graphic>
          <a:graphicData uri="http://schemas.openxmlformats.org/drawingml/2006/table">
            <a:tbl>
              <a:tblPr/>
              <a:tblGrid>
                <a:gridCol w="814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7325"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위탁사</a:t>
                      </a:r>
                    </a:p>
                  </a:txBody>
                  <a:tcPr marL="46254" marR="46254" marT="6358" marB="6358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신성통상㈜</a:t>
                      </a:r>
                    </a:p>
                  </a:txBody>
                  <a:tcPr marL="46254" marR="46254" marT="6358" marB="6358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325"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PM</a:t>
                      </a: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6254" marR="46254" marT="6358" marB="6358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담당</a:t>
                      </a:r>
                    </a:p>
                  </a:txBody>
                  <a:tcPr marL="46254" marR="46254" marT="6358" marB="6358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팀장</a:t>
                      </a:r>
                    </a:p>
                  </a:txBody>
                  <a:tcPr marL="46254" marR="46254" marT="6358" marB="6358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763"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6254" marR="46254" marT="6358" marB="6358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6254" marR="46254" marT="6358" marB="6358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6254" marR="46254" marT="6358" marB="6358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325"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6254" marR="46254" marT="6358" marB="6358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6254" marR="46254" marT="6358" marB="6358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endParaRPr kumimoji="0" lang="ko-KR" altLang="en-US" sz="7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6254" marR="46254" marT="6358" marB="6358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직사각형 2">
            <a:extLst>
              <a:ext uri="{FF2B5EF4-FFF2-40B4-BE49-F238E27FC236}">
                <a16:creationId xmlns:a16="http://schemas.microsoft.com/office/drawing/2014/main" id="{40A911D5-80A1-AB35-6727-DBB075CFBEF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49250" y="1682750"/>
            <a:ext cx="6062663" cy="1199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60000"/>
              </a:lnSpc>
              <a:spcAft>
                <a:spcPts val="1200"/>
              </a:spcAft>
            </a:pP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굿웨어몰 고객센터 위탁운영</a:t>
            </a:r>
          </a:p>
          <a:p>
            <a:pPr>
              <a:spcAft>
                <a:spcPts val="425"/>
              </a:spcAft>
            </a:pPr>
            <a:r>
              <a:rPr lang="ko-KR" altLang="en-US" sz="2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인터페이스</a:t>
            </a:r>
            <a:r>
              <a:rPr lang="en-US" altLang="ko-KR" sz="2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정의서</a:t>
            </a:r>
            <a:endParaRPr lang="en-US" altLang="ko-KR" sz="24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(PLT30-DSG-02)</a:t>
            </a:r>
            <a:endParaRPr lang="ko-KR" altLang="en-US" sz="14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1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100" b="1">
          <a:solidFill>
            <a:schemeClr val="bg1"/>
          </a:solidFill>
          <a:latin typeface="Arial" pitchFamily="34" charset="0"/>
          <a:ea typeface="돋움체" pitchFamily="49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100" b="1">
          <a:solidFill>
            <a:schemeClr val="bg1"/>
          </a:solidFill>
          <a:latin typeface="Arial" pitchFamily="34" charset="0"/>
          <a:ea typeface="돋움체" pitchFamily="49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100" b="1">
          <a:solidFill>
            <a:schemeClr val="bg1"/>
          </a:solidFill>
          <a:latin typeface="Arial" pitchFamily="34" charset="0"/>
          <a:ea typeface="돋움체" pitchFamily="49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100" b="1">
          <a:solidFill>
            <a:schemeClr val="bg1"/>
          </a:solidFill>
          <a:latin typeface="Arial" pitchFamily="34" charset="0"/>
          <a:ea typeface="돋움체" pitchFamily="49" charset="-127"/>
        </a:defRPr>
      </a:lvl5pPr>
      <a:lvl6pPr marL="326578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6pPr>
      <a:lvl7pPr marL="653156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7pPr>
      <a:lvl8pPr marL="979734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8pPr>
      <a:lvl9pPr marL="1306312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9pPr>
    </p:titleStyle>
    <p:bodyStyle>
      <a:lvl1pPr marL="244475" indent="-244475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Char char="•"/>
        <a:defRPr sz="1000" b="1">
          <a:solidFill>
            <a:schemeClr val="tx1"/>
          </a:solidFill>
          <a:latin typeface="+mn-lt"/>
          <a:ea typeface="+mn-ea"/>
          <a:cs typeface="+mn-cs"/>
        </a:defRPr>
      </a:lvl1pPr>
      <a:lvl2pPr marL="403225" indent="-128588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q"/>
        <a:defRPr sz="700">
          <a:solidFill>
            <a:schemeClr val="tx1"/>
          </a:solidFill>
          <a:latin typeface="+mn-lt"/>
          <a:ea typeface="+mn-ea"/>
        </a:defRPr>
      </a:lvl2pPr>
      <a:lvl3pPr marL="679450" indent="-139700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Font typeface="Monotype Sorts"/>
        <a:buChar char="l"/>
        <a:defRPr sz="700">
          <a:solidFill>
            <a:schemeClr val="tx1"/>
          </a:solidFill>
          <a:latin typeface="+mn-lt"/>
          <a:ea typeface="+mn-ea"/>
        </a:defRPr>
      </a:lvl3pPr>
      <a:lvl4pPr marL="954088" indent="-138113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Char char="–"/>
        <a:defRPr sz="700">
          <a:solidFill>
            <a:schemeClr val="tx1"/>
          </a:solidFill>
          <a:latin typeface="+mn-lt"/>
          <a:ea typeface="+mn-ea"/>
        </a:defRPr>
      </a:lvl4pPr>
      <a:lvl5pPr marL="1222375" indent="-130175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w"/>
        <a:defRPr sz="700">
          <a:solidFill>
            <a:schemeClr val="tx1"/>
          </a:solidFill>
          <a:latin typeface="+mn-lt"/>
          <a:ea typeface="+mn-ea"/>
        </a:defRPr>
      </a:lvl5pPr>
      <a:lvl6pPr marL="1548977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6pPr>
      <a:lvl7pPr marL="1875555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7pPr>
      <a:lvl8pPr marL="2202133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8pPr>
      <a:lvl9pPr marL="2528711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6578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53156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9734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306312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32890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59468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86046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612624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ANKOOK Cloud">
            <a:extLst>
              <a:ext uri="{FF2B5EF4-FFF2-40B4-BE49-F238E27FC236}">
                <a16:creationId xmlns:a16="http://schemas.microsoft.com/office/drawing/2014/main" id="{DF772427-AE95-046D-9390-95C2FB4873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4424" y="7439025"/>
            <a:ext cx="760413" cy="18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78">
            <a:extLst>
              <a:ext uri="{FF2B5EF4-FFF2-40B4-BE49-F238E27FC236}">
                <a16:creationId xmlns:a16="http://schemas.microsoft.com/office/drawing/2014/main" id="{1B569227-E493-25F5-8413-AC8DAEF588E9}"/>
              </a:ext>
            </a:extLst>
          </p:cNvPr>
          <p:cNvSpPr>
            <a:spLocks noChangeArrowheads="1"/>
          </p:cNvSpPr>
          <p:nvPr/>
        </p:nvSpPr>
        <p:spPr bwMode="gray">
          <a:xfrm>
            <a:off x="5240338" y="7412038"/>
            <a:ext cx="433387" cy="2000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700">
                <a:solidFill>
                  <a:srgbClr val="404040"/>
                </a:solidFill>
                <a:latin typeface="맑은 고딕" panose="020B0503020000020004" pitchFamily="50" charset="-127"/>
              </a:rPr>
              <a:t>- </a:t>
            </a:r>
            <a:fld id="{2B897B52-B8BA-482E-9B8E-979CB8661CA2}" type="slidenum">
              <a:rPr lang="en-US" altLang="ko-KR" sz="700" smtClean="0">
                <a:solidFill>
                  <a:srgbClr val="404040"/>
                </a:solidFill>
                <a:latin typeface="맑은 고딕" panose="020B0503020000020004" pitchFamily="50" charset="-127"/>
              </a:rPr>
              <a:pPr eaLnBrk="1" latinLnBrk="1" hangingPunct="1">
                <a:defRPr/>
              </a:pPr>
              <a:t>‹#›</a:t>
            </a:fld>
            <a:r>
              <a:rPr lang="en-US" altLang="ko-KR" sz="700">
                <a:solidFill>
                  <a:srgbClr val="404040"/>
                </a:solidFill>
                <a:latin typeface="맑은 고딕" panose="020B0503020000020004" pitchFamily="50" charset="-127"/>
              </a:rPr>
              <a:t> -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617A0E3-B1E7-3360-18E7-2B005B357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293287"/>
              </p:ext>
            </p:extLst>
          </p:nvPr>
        </p:nvGraphicFramePr>
        <p:xfrm>
          <a:off x="138113" y="246063"/>
          <a:ext cx="10645775" cy="565150"/>
        </p:xfrm>
        <a:graphic>
          <a:graphicData uri="http://schemas.openxmlformats.org/drawingml/2006/table">
            <a:tbl>
              <a:tblPr/>
              <a:tblGrid>
                <a:gridCol w="1284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9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7325">
                <a:tc rowSpan="3"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바탕체" panose="02030609000101010101" pitchFamily="17" charset="-127"/>
                      </a:endParaRPr>
                    </a:p>
                  </a:txBody>
                  <a:tcPr marL="15261" marR="15261" marT="14459" marB="14459" anchor="ctr" horzOverflow="overflow">
                    <a:lnL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 명</a:t>
                      </a:r>
                    </a:p>
                  </a:txBody>
                  <a:tcPr marL="15261" marR="15261" marT="14459" marB="1445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굿웨어몰 고객센터 상담시스템</a:t>
                      </a:r>
                    </a:p>
                  </a:txBody>
                  <a:tcPr marL="15261" marR="15261" marT="14459" marB="1445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서브시스템 명</a:t>
                      </a:r>
                    </a:p>
                  </a:txBody>
                  <a:tcPr marL="15261" marR="15261" marT="14459" marB="1445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N/A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5261" marR="15261" marT="14459" marB="1445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단   계</a:t>
                      </a:r>
                    </a:p>
                  </a:txBody>
                  <a:tcPr marL="15261" marR="15261" marT="14459" marB="1445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분석</a:t>
                      </a:r>
                    </a:p>
                  </a:txBody>
                  <a:tcPr marL="15261" marR="15261" marT="14459" marB="1445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3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4"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 인터페이스 정의서</a:t>
                      </a:r>
                    </a:p>
                  </a:txBody>
                  <a:tcPr marL="15261" marR="15261" marT="14459" marB="1445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</a:p>
                  </a:txBody>
                  <a:tcPr marL="15261" marR="15261" marT="14459" marB="1445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허남식</a:t>
                      </a:r>
                    </a:p>
                  </a:txBody>
                  <a:tcPr marL="15261" marR="15261" marT="14459" marB="1445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작성일</a:t>
                      </a:r>
                    </a:p>
                  </a:txBody>
                  <a:tcPr marL="15261" marR="15261" marT="14459" marB="1445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2023.12.20</a:t>
                      </a:r>
                    </a:p>
                  </a:txBody>
                  <a:tcPr marL="15261" marR="15261" marT="14459" marB="14459" anchor="ctr" horzOverflow="overflow">
                    <a:lnL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77" name="직사각형 1">
            <a:extLst>
              <a:ext uri="{FF2B5EF4-FFF2-40B4-BE49-F238E27FC236}">
                <a16:creationId xmlns:a16="http://schemas.microsoft.com/office/drawing/2014/main" id="{2687F11E-98D9-4970-E56E-93F4B7CBDD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975" y="7415213"/>
            <a:ext cx="1184940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Y견고딕" panose="02030600000101010101" pitchFamily="18" charset="-127"/>
              </a:rPr>
              <a:t>문서번호</a:t>
            </a:r>
            <a:r>
              <a:rPr lang="en-US" altLang="ko-KR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Y견고딕" panose="02030600000101010101" pitchFamily="18" charset="-127"/>
              </a:rPr>
              <a:t>: PLT30-DSG-02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  <a:cs typeface="HY견고딕" panose="02030600000101010101" pitchFamily="18" charset="-127"/>
            </a:endParaRPr>
          </a:p>
        </p:txBody>
      </p:sp>
      <p:pic>
        <p:nvPicPr>
          <p:cNvPr id="2" name="그림 1" descr="텍스트, 폰트, 로고, 그래픽이(가) 표시된 사진&#10;&#10;자동 생성된 설명">
            <a:extLst>
              <a:ext uri="{FF2B5EF4-FFF2-40B4-BE49-F238E27FC236}">
                <a16:creationId xmlns:a16="http://schemas.microsoft.com/office/drawing/2014/main" id="{F14E138F-F1D4-89E6-332F-78C9BF875F3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12" y="425306"/>
            <a:ext cx="1108422" cy="216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HY헤드라인M" pitchFamily="18" charset="-127"/>
          <a:ea typeface="HY헤드라인M" pitchFamily="18" charset="-127"/>
          <a:cs typeface="HY헤드라인M" panose="02030600000101010101" pitchFamily="18" charset="-127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HY헤드라인M" pitchFamily="18" charset="-127"/>
          <a:ea typeface="HY헤드라인M" pitchFamily="18" charset="-127"/>
          <a:cs typeface="HY헤드라인M" panose="02030600000101010101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HY헤드라인M" pitchFamily="18" charset="-127"/>
          <a:ea typeface="HY헤드라인M" pitchFamily="18" charset="-127"/>
          <a:cs typeface="HY헤드라인M" panose="02030600000101010101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HY헤드라인M" pitchFamily="18" charset="-127"/>
          <a:ea typeface="HY헤드라인M" pitchFamily="18" charset="-127"/>
          <a:cs typeface="HY헤드라인M" panose="02030600000101010101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HY헤드라인M" pitchFamily="18" charset="-127"/>
          <a:ea typeface="HY헤드라인M" pitchFamily="18" charset="-127"/>
          <a:cs typeface="HY헤드라인M" panose="02030600000101010101" pitchFamily="18" charset="-127"/>
        </a:defRPr>
      </a:lvl5pPr>
      <a:lvl6pPr marL="326578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6pPr>
      <a:lvl7pPr marL="653156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7pPr>
      <a:lvl8pPr marL="979734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8pPr>
      <a:lvl9pPr marL="1306312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9pPr>
    </p:titleStyle>
    <p:bodyStyle>
      <a:lvl1pPr marL="244475" indent="-244475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Char char="•"/>
        <a:defRPr sz="1000" b="1">
          <a:solidFill>
            <a:schemeClr val="tx1"/>
          </a:solidFill>
          <a:latin typeface="+mn-lt"/>
          <a:ea typeface="+mn-ea"/>
          <a:cs typeface="+mn-cs"/>
        </a:defRPr>
      </a:lvl1pPr>
      <a:lvl2pPr marL="403225" indent="-128588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q"/>
        <a:defRPr sz="700">
          <a:solidFill>
            <a:schemeClr val="tx1"/>
          </a:solidFill>
          <a:latin typeface="+mn-lt"/>
          <a:ea typeface="+mn-ea"/>
        </a:defRPr>
      </a:lvl2pPr>
      <a:lvl3pPr marL="679450" indent="-139700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Font typeface="Monotype Sorts"/>
        <a:buChar char="l"/>
        <a:defRPr sz="700">
          <a:solidFill>
            <a:schemeClr val="tx1"/>
          </a:solidFill>
          <a:latin typeface="+mn-lt"/>
          <a:ea typeface="+mn-ea"/>
        </a:defRPr>
      </a:lvl3pPr>
      <a:lvl4pPr marL="954088" indent="-138113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Char char="–"/>
        <a:defRPr sz="700">
          <a:solidFill>
            <a:schemeClr val="tx1"/>
          </a:solidFill>
          <a:latin typeface="+mn-lt"/>
          <a:ea typeface="+mn-ea"/>
        </a:defRPr>
      </a:lvl4pPr>
      <a:lvl5pPr marL="1222375" indent="-130175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w"/>
        <a:defRPr sz="700">
          <a:solidFill>
            <a:schemeClr val="tx1"/>
          </a:solidFill>
          <a:latin typeface="+mn-lt"/>
          <a:ea typeface="+mn-ea"/>
        </a:defRPr>
      </a:lvl5pPr>
      <a:lvl6pPr marL="1548977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6pPr>
      <a:lvl7pPr marL="1875555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7pPr>
      <a:lvl8pPr marL="2202133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8pPr>
      <a:lvl9pPr marL="2528711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6578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53156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9734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306312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32890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59468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86046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612624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78">
            <a:extLst>
              <a:ext uri="{FF2B5EF4-FFF2-40B4-BE49-F238E27FC236}">
                <a16:creationId xmlns:a16="http://schemas.microsoft.com/office/drawing/2014/main" id="{16326D58-8ECB-4209-205F-CC2E8E094FC3}"/>
              </a:ext>
            </a:extLst>
          </p:cNvPr>
          <p:cNvSpPr>
            <a:spLocks noChangeArrowheads="1"/>
          </p:cNvSpPr>
          <p:nvPr/>
        </p:nvSpPr>
        <p:spPr bwMode="gray">
          <a:xfrm>
            <a:off x="5240338" y="7412038"/>
            <a:ext cx="433387" cy="2000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700">
                <a:solidFill>
                  <a:srgbClr val="404040"/>
                </a:solidFill>
                <a:latin typeface="맑은 고딕" panose="020B0503020000020004" pitchFamily="50" charset="-127"/>
              </a:rPr>
              <a:t>- </a:t>
            </a:r>
            <a:fld id="{43B18866-C9E3-4ED5-9D30-947D2FC54ED1}" type="slidenum">
              <a:rPr lang="en-US" altLang="ko-KR" sz="700" smtClean="0">
                <a:solidFill>
                  <a:srgbClr val="404040"/>
                </a:solidFill>
                <a:latin typeface="맑은 고딕" panose="020B0503020000020004" pitchFamily="50" charset="-127"/>
              </a:rPr>
              <a:pPr eaLnBrk="1" latinLnBrk="1" hangingPunct="1">
                <a:defRPr/>
              </a:pPr>
              <a:t>‹#›</a:t>
            </a:fld>
            <a:r>
              <a:rPr lang="en-US" altLang="ko-KR" sz="700">
                <a:solidFill>
                  <a:srgbClr val="404040"/>
                </a:solidFill>
                <a:latin typeface="맑은 고딕" panose="020B0503020000020004" pitchFamily="50" charset="-127"/>
              </a:rPr>
              <a:t> -</a:t>
            </a:r>
          </a:p>
        </p:txBody>
      </p:sp>
      <p:sp>
        <p:nvSpPr>
          <p:cNvPr id="3076" name="직사각형 1">
            <a:extLst>
              <a:ext uri="{FF2B5EF4-FFF2-40B4-BE49-F238E27FC236}">
                <a16:creationId xmlns:a16="http://schemas.microsoft.com/office/drawing/2014/main" id="{843A961B-546C-D6A3-ED07-78730A73FE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975" y="7415213"/>
            <a:ext cx="1176338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ko-KR" altLang="en-US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Y견고딕" panose="02030600000101010101" pitchFamily="18" charset="-127"/>
              </a:rPr>
              <a:t>문서번호</a:t>
            </a:r>
            <a:r>
              <a:rPr lang="en-US" altLang="ko-KR" sz="7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HY견고딕" panose="02030600000101010101" pitchFamily="18" charset="-127"/>
              </a:rPr>
              <a:t>: PLT30-DSG-02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  <a:cs typeface="HY견고딕" panose="02030600000101010101" pitchFamily="18" charset="-127"/>
            </a:endParaRPr>
          </a:p>
        </p:txBody>
      </p:sp>
      <p:pic>
        <p:nvPicPr>
          <p:cNvPr id="2" name="Picture 4" descr="HANKOOK Cloud">
            <a:extLst>
              <a:ext uri="{FF2B5EF4-FFF2-40B4-BE49-F238E27FC236}">
                <a16:creationId xmlns:a16="http://schemas.microsoft.com/office/drawing/2014/main" id="{C5EE87A8-9A00-71F4-0B2E-4D92FB0CE5A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4424" y="7439025"/>
            <a:ext cx="760413" cy="18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HY헤드라인M" pitchFamily="18" charset="-127"/>
          <a:ea typeface="HY헤드라인M" pitchFamily="18" charset="-127"/>
          <a:cs typeface="HY헤드라인M" panose="02030600000101010101" pitchFamily="18" charset="-127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HY헤드라인M" pitchFamily="18" charset="-127"/>
          <a:ea typeface="HY헤드라인M" pitchFamily="18" charset="-127"/>
          <a:cs typeface="HY헤드라인M" panose="02030600000101010101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HY헤드라인M" pitchFamily="18" charset="-127"/>
          <a:ea typeface="HY헤드라인M" pitchFamily="18" charset="-127"/>
          <a:cs typeface="HY헤드라인M" panose="02030600000101010101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HY헤드라인M" pitchFamily="18" charset="-127"/>
          <a:ea typeface="HY헤드라인M" pitchFamily="18" charset="-127"/>
          <a:cs typeface="HY헤드라인M" panose="02030600000101010101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HY헤드라인M" pitchFamily="18" charset="-127"/>
          <a:ea typeface="HY헤드라인M" pitchFamily="18" charset="-127"/>
          <a:cs typeface="HY헤드라인M" panose="02030600000101010101" pitchFamily="18" charset="-127"/>
        </a:defRPr>
      </a:lvl5pPr>
      <a:lvl6pPr marL="326578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6pPr>
      <a:lvl7pPr marL="653156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7pPr>
      <a:lvl8pPr marL="979734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8pPr>
      <a:lvl9pPr marL="1306312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9pPr>
    </p:titleStyle>
    <p:bodyStyle>
      <a:lvl1pPr marL="244475" indent="-244475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Char char="•"/>
        <a:defRPr sz="1000" b="1">
          <a:solidFill>
            <a:schemeClr val="tx1"/>
          </a:solidFill>
          <a:latin typeface="+mn-lt"/>
          <a:ea typeface="+mn-ea"/>
          <a:cs typeface="+mn-cs"/>
        </a:defRPr>
      </a:lvl1pPr>
      <a:lvl2pPr marL="403225" indent="-128588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q"/>
        <a:defRPr sz="700">
          <a:solidFill>
            <a:schemeClr val="tx1"/>
          </a:solidFill>
          <a:latin typeface="+mn-lt"/>
          <a:ea typeface="+mn-ea"/>
        </a:defRPr>
      </a:lvl2pPr>
      <a:lvl3pPr marL="679450" indent="-139700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Font typeface="Monotype Sorts"/>
        <a:buChar char="l"/>
        <a:defRPr sz="700">
          <a:solidFill>
            <a:schemeClr val="tx1"/>
          </a:solidFill>
          <a:latin typeface="+mn-lt"/>
          <a:ea typeface="+mn-ea"/>
        </a:defRPr>
      </a:lvl3pPr>
      <a:lvl4pPr marL="954088" indent="-138113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Char char="–"/>
        <a:defRPr sz="700">
          <a:solidFill>
            <a:schemeClr val="tx1"/>
          </a:solidFill>
          <a:latin typeface="+mn-lt"/>
          <a:ea typeface="+mn-ea"/>
        </a:defRPr>
      </a:lvl4pPr>
      <a:lvl5pPr marL="1222375" indent="-130175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w"/>
        <a:defRPr sz="700">
          <a:solidFill>
            <a:schemeClr val="tx1"/>
          </a:solidFill>
          <a:latin typeface="+mn-lt"/>
          <a:ea typeface="+mn-ea"/>
        </a:defRPr>
      </a:lvl5pPr>
      <a:lvl6pPr marL="1548977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6pPr>
      <a:lvl7pPr marL="1875555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7pPr>
      <a:lvl8pPr marL="2202133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8pPr>
      <a:lvl9pPr marL="2528711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6578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53156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9734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306312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32890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59468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86046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612624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HY헤드라인M" pitchFamily="18" charset="-127"/>
          <a:ea typeface="HY헤드라인M" pitchFamily="18" charset="-127"/>
          <a:cs typeface="HY헤드라인M" panose="02030600000101010101" pitchFamily="18" charset="-127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HY헤드라인M" pitchFamily="18" charset="-127"/>
          <a:ea typeface="HY헤드라인M" pitchFamily="18" charset="-127"/>
          <a:cs typeface="HY헤드라인M" panose="02030600000101010101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HY헤드라인M" pitchFamily="18" charset="-127"/>
          <a:ea typeface="HY헤드라인M" pitchFamily="18" charset="-127"/>
          <a:cs typeface="HY헤드라인M" panose="02030600000101010101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HY헤드라인M" pitchFamily="18" charset="-127"/>
          <a:ea typeface="HY헤드라인M" pitchFamily="18" charset="-127"/>
          <a:cs typeface="HY헤드라인M" panose="02030600000101010101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HY헤드라인M" pitchFamily="18" charset="-127"/>
          <a:ea typeface="HY헤드라인M" pitchFamily="18" charset="-127"/>
          <a:cs typeface="HY헤드라인M" panose="02030600000101010101" pitchFamily="18" charset="-127"/>
        </a:defRPr>
      </a:lvl5pPr>
      <a:lvl6pPr marL="326578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6pPr>
      <a:lvl7pPr marL="653156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7pPr>
      <a:lvl8pPr marL="979734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8pPr>
      <a:lvl9pPr marL="1306312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9pPr>
    </p:titleStyle>
    <p:bodyStyle>
      <a:lvl1pPr marL="244475" indent="-244475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Char char="•"/>
        <a:defRPr sz="1000" b="1">
          <a:solidFill>
            <a:schemeClr val="tx1"/>
          </a:solidFill>
          <a:latin typeface="+mn-lt"/>
          <a:ea typeface="+mn-ea"/>
          <a:cs typeface="+mn-cs"/>
        </a:defRPr>
      </a:lvl1pPr>
      <a:lvl2pPr marL="403225" indent="-128588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q"/>
        <a:defRPr sz="700">
          <a:solidFill>
            <a:schemeClr val="tx1"/>
          </a:solidFill>
          <a:latin typeface="+mn-lt"/>
          <a:ea typeface="+mn-ea"/>
        </a:defRPr>
      </a:lvl2pPr>
      <a:lvl3pPr marL="679450" indent="-139700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Font typeface="Monotype Sorts"/>
        <a:buChar char="l"/>
        <a:defRPr sz="700">
          <a:solidFill>
            <a:schemeClr val="tx1"/>
          </a:solidFill>
          <a:latin typeface="+mn-lt"/>
          <a:ea typeface="+mn-ea"/>
        </a:defRPr>
      </a:lvl3pPr>
      <a:lvl4pPr marL="954088" indent="-138113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Char char="–"/>
        <a:defRPr sz="700">
          <a:solidFill>
            <a:schemeClr val="tx1"/>
          </a:solidFill>
          <a:latin typeface="+mn-lt"/>
          <a:ea typeface="+mn-ea"/>
        </a:defRPr>
      </a:lvl4pPr>
      <a:lvl5pPr marL="1222375" indent="-130175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w"/>
        <a:defRPr sz="700">
          <a:solidFill>
            <a:schemeClr val="tx1"/>
          </a:solidFill>
          <a:latin typeface="+mn-lt"/>
          <a:ea typeface="+mn-ea"/>
        </a:defRPr>
      </a:lvl5pPr>
      <a:lvl6pPr marL="1548977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6pPr>
      <a:lvl7pPr marL="1875555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7pPr>
      <a:lvl8pPr marL="2202133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8pPr>
      <a:lvl9pPr marL="2528711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6578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53156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9734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306312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32890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59468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86046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612624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2" descr="세로형_앞장뒷장_로고제외">
            <a:extLst>
              <a:ext uri="{FF2B5EF4-FFF2-40B4-BE49-F238E27FC236}">
                <a16:creationId xmlns:a16="http://schemas.microsoft.com/office/drawing/2014/main" id="{AC0C8A4A-992C-9EE9-9CDE-CEC394A512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64175"/>
            <a:ext cx="10909300" cy="231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0">
            <a:extLst>
              <a:ext uri="{FF2B5EF4-FFF2-40B4-BE49-F238E27FC236}">
                <a16:creationId xmlns:a16="http://schemas.microsoft.com/office/drawing/2014/main" id="{6ABBB3D5-F119-A600-86A7-ADB91E2DC42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85725"/>
            <a:ext cx="184150" cy="1984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ko-KR" altLang="en-US" sz="695"/>
          </a:p>
        </p:txBody>
      </p:sp>
      <p:sp>
        <p:nvSpPr>
          <p:cNvPr id="4100" name="Rectangle 52">
            <a:extLst>
              <a:ext uri="{FF2B5EF4-FFF2-40B4-BE49-F238E27FC236}">
                <a16:creationId xmlns:a16="http://schemas.microsoft.com/office/drawing/2014/main" id="{A588799C-2DE4-B909-E197-CF3E41E437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85725"/>
            <a:ext cx="184150" cy="198438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ko-KR" altLang="en-US" sz="695"/>
          </a:p>
        </p:txBody>
      </p:sp>
      <p:sp>
        <p:nvSpPr>
          <p:cNvPr id="4102" name="TextBox 2">
            <a:extLst>
              <a:ext uri="{FF2B5EF4-FFF2-40B4-BE49-F238E27FC236}">
                <a16:creationId xmlns:a16="http://schemas.microsoft.com/office/drawing/2014/main" id="{2F1F2CB2-B90D-1A7F-4F6A-6CBC20109D6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41775" y="2371725"/>
            <a:ext cx="2811463" cy="4445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286"/>
              <a:t>- End of Document -</a:t>
            </a:r>
            <a:endParaRPr lang="ko-KR" altLang="en-US" sz="2286"/>
          </a:p>
        </p:txBody>
      </p:sp>
      <p:pic>
        <p:nvPicPr>
          <p:cNvPr id="9" name="Picture 4" descr="HANKOOK Cloud">
            <a:extLst>
              <a:ext uri="{FF2B5EF4-FFF2-40B4-BE49-F238E27FC236}">
                <a16:creationId xmlns:a16="http://schemas.microsoft.com/office/drawing/2014/main" id="{D5937CE1-3C2A-A229-D2A6-5EED826B94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3042" y="5923218"/>
            <a:ext cx="1247800" cy="30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DE4359-72A9-B291-51AD-9865A7B60C8E}"/>
              </a:ext>
            </a:extLst>
          </p:cNvPr>
          <p:cNvSpPr txBox="1"/>
          <p:nvPr userDrawn="1"/>
        </p:nvSpPr>
        <p:spPr>
          <a:xfrm>
            <a:off x="562000" y="5901935"/>
            <a:ext cx="3413114" cy="357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서울 금천구 서부샛길 </a:t>
            </a:r>
            <a:r>
              <a:rPr lang="en-US" altLang="ko-KR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606, </a:t>
            </a:r>
            <a:r>
              <a:rPr lang="ko-KR" altLang="en-US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대성디폴리스지식산업센터 </a:t>
            </a:r>
            <a:r>
              <a:rPr lang="en-US" altLang="ko-KR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</a:t>
            </a:r>
            <a:r>
              <a:rPr lang="ko-KR" altLang="en-US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동 </a:t>
            </a:r>
            <a:r>
              <a:rPr lang="en-US" altLang="ko-KR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432</a:t>
            </a:r>
            <a:r>
              <a:rPr lang="ko-KR" altLang="en-US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  <a:endParaRPr lang="ko-KR" altLang="en-US" sz="860" kern="0" spc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바탕" panose="02030600000101010101" pitchFamily="18" charset="-127"/>
            </a:endParaRPr>
          </a:p>
          <a:p>
            <a:pPr marL="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ea typeface="맑은 고딕" panose="020B0503020000020004" pitchFamily="50" charset="-127"/>
              </a:rPr>
              <a:t>TEL : 070-5001-2290 / FAX : 070-8282-0995</a:t>
            </a:r>
            <a:endParaRPr lang="ko-KR" altLang="en-US" sz="860" kern="0" spc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893736-57DD-41B2-DA36-9FEDF5CFAB76}"/>
              </a:ext>
            </a:extLst>
          </p:cNvPr>
          <p:cNvSpPr txBox="1"/>
          <p:nvPr userDrawn="1"/>
        </p:nvSpPr>
        <p:spPr>
          <a:xfrm>
            <a:off x="562000" y="6277974"/>
            <a:ext cx="3959738" cy="4893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 문서에 대한 저작권을 포함한 지식재산권은 </a:t>
            </a:r>
            <a:r>
              <a:rPr lang="en-US" altLang="ko-KR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한국클라우드에 있으며</a:t>
            </a:r>
            <a:r>
              <a:rPr lang="en-US" altLang="ko-KR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marL="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en-US" altLang="ko-KR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한국클라우드가 명시적으로 허용하지 않은 사용</a:t>
            </a:r>
            <a:r>
              <a:rPr lang="en-US" altLang="ko-KR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복사</a:t>
            </a:r>
            <a:r>
              <a:rPr lang="en-US" altLang="ko-KR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자에의 공개</a:t>
            </a:r>
            <a:r>
              <a:rPr lang="en-US" altLang="ko-KR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pPr marL="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ko-KR" altLang="en-US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배포는 엄격히 금지되며</a:t>
            </a:r>
            <a:r>
              <a:rPr lang="en-US" altLang="ko-KR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</a:t>
            </a:r>
            <a:r>
              <a:rPr lang="en-US" altLang="ko-KR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한국클라우드의 지적재산권 침해에 해당합니다</a:t>
            </a:r>
            <a:r>
              <a:rPr lang="en-US" altLang="ko-KR" sz="860" kern="100" spc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60" kern="0" spc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바탕" panose="02030600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32A121C4-8C95-055D-E6B4-52B8A86564E1}"/>
              </a:ext>
            </a:extLst>
          </p:cNvPr>
          <p:cNvCxnSpPr/>
          <p:nvPr userDrawn="1"/>
        </p:nvCxnSpPr>
        <p:spPr bwMode="auto">
          <a:xfrm>
            <a:off x="526951" y="5959085"/>
            <a:ext cx="0" cy="79200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11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1100" b="1">
          <a:solidFill>
            <a:schemeClr val="bg1"/>
          </a:solidFill>
          <a:latin typeface="Arial" pitchFamily="34" charset="0"/>
          <a:ea typeface="돋움체" pitchFamily="49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1100" b="1">
          <a:solidFill>
            <a:schemeClr val="bg1"/>
          </a:solidFill>
          <a:latin typeface="Arial" pitchFamily="34" charset="0"/>
          <a:ea typeface="돋움체" pitchFamily="49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1100" b="1">
          <a:solidFill>
            <a:schemeClr val="bg1"/>
          </a:solidFill>
          <a:latin typeface="Arial" pitchFamily="34" charset="0"/>
          <a:ea typeface="돋움체" pitchFamily="49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1100" b="1">
          <a:solidFill>
            <a:schemeClr val="bg1"/>
          </a:solidFill>
          <a:latin typeface="Arial" pitchFamily="34" charset="0"/>
          <a:ea typeface="돋움체" pitchFamily="49" charset="-127"/>
        </a:defRPr>
      </a:lvl5pPr>
      <a:lvl6pPr marL="326578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6pPr>
      <a:lvl7pPr marL="653156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7pPr>
      <a:lvl8pPr marL="979734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8pPr>
      <a:lvl9pPr marL="1306312" algn="l" rtl="0" fontAlgn="base" latinLnBrk="1">
        <a:spcBef>
          <a:spcPct val="0"/>
        </a:spcBef>
        <a:spcAft>
          <a:spcPct val="0"/>
        </a:spcAft>
        <a:defRPr sz="1143" b="1">
          <a:solidFill>
            <a:schemeClr val="bg1"/>
          </a:solidFill>
          <a:latin typeface="Arial" pitchFamily="34" charset="0"/>
          <a:ea typeface="돋움체" pitchFamily="49" charset="-127"/>
        </a:defRPr>
      </a:lvl9pPr>
    </p:titleStyle>
    <p:bodyStyle>
      <a:lvl1pPr marL="244475" indent="-244475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Char char="•"/>
        <a:defRPr sz="1000" b="1">
          <a:solidFill>
            <a:schemeClr val="tx1"/>
          </a:solidFill>
          <a:latin typeface="+mn-lt"/>
          <a:ea typeface="+mn-ea"/>
          <a:cs typeface="+mn-cs"/>
        </a:defRPr>
      </a:lvl1pPr>
      <a:lvl2pPr marL="403225" indent="-128588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q"/>
        <a:defRPr sz="700">
          <a:solidFill>
            <a:schemeClr val="tx1"/>
          </a:solidFill>
          <a:latin typeface="+mn-lt"/>
          <a:ea typeface="+mn-ea"/>
        </a:defRPr>
      </a:lvl2pPr>
      <a:lvl3pPr marL="679450" indent="-139700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Font typeface="Monotype Sorts"/>
        <a:buChar char="l"/>
        <a:defRPr sz="700">
          <a:solidFill>
            <a:schemeClr val="tx1"/>
          </a:solidFill>
          <a:latin typeface="+mn-lt"/>
          <a:ea typeface="+mn-ea"/>
        </a:defRPr>
      </a:lvl3pPr>
      <a:lvl4pPr marL="954088" indent="-138113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Char char="–"/>
        <a:defRPr sz="700">
          <a:solidFill>
            <a:schemeClr val="tx1"/>
          </a:solidFill>
          <a:latin typeface="+mn-lt"/>
          <a:ea typeface="+mn-ea"/>
        </a:defRPr>
      </a:lvl4pPr>
      <a:lvl5pPr marL="1222375" indent="-130175" algn="just" rtl="0" eaLnBrk="0" fontAlgn="base" hangingPunct="0">
        <a:lnSpc>
          <a:spcPct val="130000"/>
        </a:lnSpc>
        <a:spcBef>
          <a:spcPct val="20000"/>
        </a:spcBef>
        <a:spcAft>
          <a:spcPct val="20000"/>
        </a:spcAft>
        <a:buFont typeface="Wingdings" panose="05000000000000000000" pitchFamily="2" charset="2"/>
        <a:buChar char="w"/>
        <a:defRPr sz="700">
          <a:solidFill>
            <a:schemeClr val="tx1"/>
          </a:solidFill>
          <a:latin typeface="+mn-lt"/>
          <a:ea typeface="+mn-ea"/>
        </a:defRPr>
      </a:lvl5pPr>
      <a:lvl6pPr marL="1548977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6pPr>
      <a:lvl7pPr marL="1875555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7pPr>
      <a:lvl8pPr marL="2202133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8pPr>
      <a:lvl9pPr marL="2528711" indent="-131538" algn="just" rtl="0" fontAlgn="base">
        <a:lnSpc>
          <a:spcPct val="130000"/>
        </a:lnSpc>
        <a:spcBef>
          <a:spcPct val="20000"/>
        </a:spcBef>
        <a:spcAft>
          <a:spcPct val="20000"/>
        </a:spcAft>
        <a:buFont typeface="Wingdings" pitchFamily="2" charset="2"/>
        <a:buChar char="w"/>
        <a:defRPr sz="786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6578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53156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9734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306312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32890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59468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86046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612624" algn="l" defTabSz="653156" rtl="0" eaLnBrk="1" latinLnBrk="1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EF1D5E2-BCC6-59D8-4FA0-0FFFEE8F18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407943"/>
              </p:ext>
            </p:extLst>
          </p:nvPr>
        </p:nvGraphicFramePr>
        <p:xfrm>
          <a:off x="433388" y="5861049"/>
          <a:ext cx="3581102" cy="835844"/>
        </p:xfrm>
        <a:graphic>
          <a:graphicData uri="http://schemas.openxmlformats.org/drawingml/2006/table">
            <a:tbl>
              <a:tblPr/>
              <a:tblGrid>
                <a:gridCol w="988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8961"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  업   명</a:t>
                      </a:r>
                      <a:endParaRPr kumimoji="0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978" marR="48978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굿웨어몰 고객센터 위탁운영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978" marR="48978" marT="0" marB="0" anchor="ctr" horzOverflow="overflow">
                    <a:lnL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961"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사 업 기 간</a:t>
                      </a:r>
                      <a:endParaRPr kumimoji="0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978" marR="48978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2024.01.01 ~ 2024.12.31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978" marR="48978" marT="0" marB="0" anchor="ctr" horzOverflow="overflow">
                    <a:lnL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61"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</a:t>
                      </a: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</a:t>
                      </a:r>
                      <a:r>
                        <a:rPr kumimoji="0" lang="ko-KR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성</a:t>
                      </a:r>
                      <a:r>
                        <a:rPr kumimoji="0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</a:t>
                      </a:r>
                      <a:r>
                        <a:rPr kumimoji="0" lang="ko-KR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</a:t>
                      </a:r>
                      <a:endParaRPr kumimoji="0" lang="ko-KR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978" marR="48978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허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남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식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978" marR="48978" marT="0" marB="0" anchor="ctr" horzOverflow="overflow">
                    <a:lnL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961"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 밀 구 분</a:t>
                      </a:r>
                      <a:endParaRPr kumimoji="0" lang="ko-KR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978" marR="48978" marT="0" marB="0" anchor="ctr" horzOverflow="overflow">
                    <a:lnL>
                      <a:noFill/>
                    </a:lnL>
                    <a:lnR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 defTabSz="652463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defTabSz="652463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65246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외</a:t>
                      </a: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0" lang="ko-KR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48978" marR="48978" marT="0" marB="0" anchor="ctr" horzOverflow="overflow">
                    <a:lnL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04040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1BBEFAD7-5B6C-2A60-158E-C3256E8FB6E6}"/>
              </a:ext>
            </a:extLst>
          </p:cNvPr>
          <p:cNvSpPr/>
          <p:nvPr/>
        </p:nvSpPr>
        <p:spPr>
          <a:xfrm>
            <a:off x="360363" y="3744913"/>
            <a:ext cx="102143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atinLnBrk="1">
              <a:spcAft>
                <a:spcPts val="0"/>
              </a:spcAft>
              <a:defRPr/>
            </a:pPr>
            <a:r>
              <a:rPr lang="en-US" altLang="ko-KR" sz="1200" kern="10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anose="02020603050405020304" pitchFamily="18" charset="0"/>
              </a:rPr>
              <a:t>2024.12.20</a:t>
            </a:r>
            <a:endParaRPr lang="ko-KR" altLang="ko-KR" sz="800" kern="10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4" name="TextBox 1">
            <a:extLst>
              <a:ext uri="{FF2B5EF4-FFF2-40B4-BE49-F238E27FC236}">
                <a16:creationId xmlns:a16="http://schemas.microsoft.com/office/drawing/2014/main" id="{A6417753-3FB2-E3DE-B3B3-6DEB7FBA4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2572568"/>
            <a:ext cx="1781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Request Parameters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5BF84D8-AAB0-9B9F-A52A-286DC08D8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528759"/>
              </p:ext>
            </p:extLst>
          </p:nvPr>
        </p:nvGraphicFramePr>
        <p:xfrm>
          <a:off x="134937" y="2907853"/>
          <a:ext cx="10648943" cy="3739420"/>
        </p:xfrm>
        <a:graphic>
          <a:graphicData uri="http://schemas.openxmlformats.org/drawingml/2006/table">
            <a:tbl>
              <a:tblPr/>
              <a:tblGrid>
                <a:gridCol w="55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7573">
                  <a:extLst>
                    <a:ext uri="{9D8B030D-6E8A-4147-A177-3AD203B41FA5}">
                      <a16:colId xmlns:a16="http://schemas.microsoft.com/office/drawing/2014/main" val="2459709980"/>
                    </a:ext>
                  </a:extLst>
                </a:gridCol>
                <a:gridCol w="1021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9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4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659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번호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타입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필수 여부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설명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memberNo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회원번호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주문내역을 조회할 고객의 회원번호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pageNo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N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다음 페이지를 호출하기 위한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키값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첫 페이지 호출시에는 넣지 않거나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입력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14478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maxPerPage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페이지당 건수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N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기본값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 10,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최대값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:100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633077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sort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정렬 방법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N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ASC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날짜순으로 오름차순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DSC 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 날짜순으로 내림차순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(Default)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5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orderStatus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상태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ALL 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전체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PAY_COMP 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결제완료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GOD_PRPARE 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 준비중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DLV_PRPARE 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 준비중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DLV_PROGRS :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배송중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DLV_COMPT 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 완료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6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requestDateFrom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조회기준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시작일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오늘 날짜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조회 기간 오늘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~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내일로 조회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최대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개월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이내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YYYY-MM-DD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형식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67167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7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requestDateTo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조회기준 종료일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오늘 날짜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조회 기간 오늘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~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내일로 조회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최대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개월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이내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YYYY-MM-DD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형식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7920"/>
                  </a:ext>
                </a:extLst>
              </a:tr>
            </a:tbl>
          </a:graphicData>
        </a:graphic>
      </p:graphicFrame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82D14A4A-E970-E72D-9F63-41CF02AC1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340414"/>
              </p:ext>
            </p:extLst>
          </p:nvPr>
        </p:nvGraphicFramePr>
        <p:xfrm>
          <a:off x="134939" y="1320800"/>
          <a:ext cx="10648948" cy="1055613"/>
        </p:xfrm>
        <a:graphic>
          <a:graphicData uri="http://schemas.openxmlformats.org/drawingml/2006/table">
            <a:tbl>
              <a:tblPr/>
              <a:tblGrid>
                <a:gridCol w="1080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85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5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2478">
                  <a:extLst>
                    <a:ext uri="{9D8B030D-6E8A-4147-A177-3AD203B41FA5}">
                      <a16:colId xmlns:a16="http://schemas.microsoft.com/office/drawing/2014/main" val="1554722480"/>
                    </a:ext>
                  </a:extLst>
                </a:gridCol>
                <a:gridCol w="863324">
                  <a:extLst>
                    <a:ext uri="{9D8B030D-6E8A-4147-A177-3AD203B41FA5}">
                      <a16:colId xmlns:a16="http://schemas.microsoft.com/office/drawing/2014/main" val="2273746892"/>
                    </a:ext>
                  </a:extLst>
                </a:gridCol>
                <a:gridCol w="1439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프로토콜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HTTPS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메서드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POST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변환 방식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포트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443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13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URI</a:t>
                      </a: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https://api-palette.goodwearmall.com/v1/palette/order/list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회원번호를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시스템으로 전송하고 해당 회원의 주문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 내역 결과를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JSON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형식으로 반환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b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Response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되는 데이터의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Key-Value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쌍에서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Value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AES-256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형식으로 암호화해서 반환한다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28615"/>
                  </a:ext>
                </a:extLst>
              </a:tr>
            </a:tbl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id="{23D97D06-545D-D54E-80E9-4EF29282C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005903"/>
            <a:ext cx="10262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Overview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5BF84D8-AAB0-9B9F-A52A-286DC08D8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228657"/>
              </p:ext>
            </p:extLst>
          </p:nvPr>
        </p:nvGraphicFramePr>
        <p:xfrm>
          <a:off x="134938" y="1320800"/>
          <a:ext cx="10648304" cy="6024171"/>
        </p:xfrm>
        <a:graphic>
          <a:graphicData uri="http://schemas.openxmlformats.org/drawingml/2006/table">
            <a:tbl>
              <a:tblPr/>
              <a:tblGrid>
                <a:gridCol w="548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010">
                  <a:extLst>
                    <a:ext uri="{9D8B030D-6E8A-4147-A177-3AD203B41FA5}">
                      <a16:colId xmlns:a16="http://schemas.microsoft.com/office/drawing/2014/main" val="2753456375"/>
                    </a:ext>
                  </a:extLst>
                </a:gridCol>
                <a:gridCol w="1883450">
                  <a:extLst>
                    <a:ext uri="{9D8B030D-6E8A-4147-A177-3AD203B41FA5}">
                      <a16:colId xmlns:a16="http://schemas.microsoft.com/office/drawing/2014/main" val="2459709980"/>
                    </a:ext>
                  </a:extLst>
                </a:gridCol>
                <a:gridCol w="724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9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8654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번호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타입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설명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623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resultCode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결과 코드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성공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 1,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실패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 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623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resultMessage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결과 메시지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>
                          <a:solidFill>
                            <a:srgbClr val="44444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SUCCESS, </a:t>
                      </a:r>
                      <a:r>
                        <a:rPr lang="ko-KR" altLang="en-US" sz="1000" b="0" i="0" dirty="0">
                          <a:solidFill>
                            <a:srgbClr val="44444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오류인 경우 오류 메시지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623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pageNo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 시 입력한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Page 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708509"/>
                  </a:ext>
                </a:extLst>
              </a:tr>
              <a:tr h="322623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totalPageNo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총 페이지 수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2546152"/>
                  </a:ext>
                </a:extLst>
              </a:tr>
              <a:tr h="322623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5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totalCount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조회조건 범위 전체 건수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90773"/>
                  </a:ext>
                </a:extLst>
              </a:tr>
              <a:tr h="322623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6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resultData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Array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623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7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orderer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상품을 주문한 사람의 이름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671671"/>
                  </a:ext>
                </a:extLst>
              </a:tr>
              <a:tr h="47198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ordererTelNo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연락처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상품을 주문한 사람의 연락처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(Pattern Matching “-”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010-5303-2826, 02-1234-4321, 070-1234-4321, 0504-2927-4321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7920"/>
                  </a:ext>
                </a:extLst>
              </a:tr>
              <a:tr h="47198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orderDate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주문일자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상품을 주문한 일자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(Format : YYYY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년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MM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DD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일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2024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년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01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04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일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0095551"/>
                  </a:ext>
                </a:extLst>
              </a:tr>
              <a:tr h="322623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orderNo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주문번호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 주문번호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413514"/>
                  </a:ext>
                </a:extLst>
              </a:tr>
              <a:tr h="47198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orderStatus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상태 명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 상태 명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결제완료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 준비중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 준비중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배송중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 완료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898022"/>
                  </a:ext>
                </a:extLst>
              </a:tr>
              <a:tr h="47198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brand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브랜드 명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주문한 상품의 브랜드의 명칭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AND Z, POLHAM, ZIOZIA, OLZEN, EDITION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268739"/>
                  </a:ext>
                </a:extLst>
              </a:tr>
              <a:tr h="47198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13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itemId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상품번호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고유번호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PHD4JP2710LBL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189851"/>
                  </a:ext>
                </a:extLst>
              </a:tr>
              <a:tr h="47198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14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itemNm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상품명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상품의 명칭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남성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더 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폰테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슬림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슬랙스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945951"/>
                  </a:ext>
                </a:extLst>
              </a:tr>
              <a:tr h="322623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15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itemImgUrl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 이미지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URL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상품의 대표 이지미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URL 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개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024186"/>
                  </a:ext>
                </a:extLst>
              </a:tr>
            </a:tbl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id="{23D97D06-545D-D54E-80E9-4EF29282C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005903"/>
            <a:ext cx="21066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Response Message (1/3)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9619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5BF84D8-AAB0-9B9F-A52A-286DC08D8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875854"/>
              </p:ext>
            </p:extLst>
          </p:nvPr>
        </p:nvGraphicFramePr>
        <p:xfrm>
          <a:off x="134938" y="1320800"/>
          <a:ext cx="10648304" cy="5738470"/>
        </p:xfrm>
        <a:graphic>
          <a:graphicData uri="http://schemas.openxmlformats.org/drawingml/2006/table">
            <a:tbl>
              <a:tblPr/>
              <a:tblGrid>
                <a:gridCol w="548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010">
                  <a:extLst>
                    <a:ext uri="{9D8B030D-6E8A-4147-A177-3AD203B41FA5}">
                      <a16:colId xmlns:a16="http://schemas.microsoft.com/office/drawing/2014/main" val="2753456375"/>
                    </a:ext>
                  </a:extLst>
                </a:gridCol>
                <a:gridCol w="1883450">
                  <a:extLst>
                    <a:ext uri="{9D8B030D-6E8A-4147-A177-3AD203B41FA5}">
                      <a16:colId xmlns:a16="http://schemas.microsoft.com/office/drawing/2014/main" val="2459709980"/>
                    </a:ext>
                  </a:extLst>
                </a:gridCol>
                <a:gridCol w="724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9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659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번호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타입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설명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15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itemAmt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 금액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 시점 판매가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 금액과 단위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110,000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3161532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16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discountAmt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할인 금액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 시점 할인가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할인 금액과 단위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411744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17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orderQty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 수량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주문한 수량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수량과 단위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2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개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577856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discountAplAmt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할인 적용금액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 시점 할인 적용금액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할인 적용 금액과 단위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29,000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65260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itemColor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컬러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주문한 상품의 컬러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BK(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블랙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), KH(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카키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62728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itemSize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사이즈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주문한 사이즈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S(90), M(95), L(100), XL(105)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792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totItemAmt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총 상품 금액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총 상품의 금액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총 상품 금액과 단위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29,000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8310817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payMethod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결제 수단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 시 결제수단 명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카드인 경우 카드사 명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신용카드결제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신한카드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009555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23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payDate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결제 일시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결제한 일시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(Format : YYYY-MM-DD </a:t>
                      </a: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hh:mm:ss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2023-12-31 14:27:58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413514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24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orderDiscountAmt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주문할인 금액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주문할인 금액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주문할인 금액과 단위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29,000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898022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25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couponUsageAmt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쿠폰사용 금액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 시 사용한 쿠폰 금액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쿠폰사용 금액과 단위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10,000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원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*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rgbClr val="FF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사용한 쿠폰명과 금액을 개별로 받을 수 있는지 확인필요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26873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26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totDiscountAmt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총 할인 금액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 시 총 할인 금액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총 할인 금액과 단위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28,000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189851"/>
                  </a:ext>
                </a:extLst>
              </a:tr>
            </a:tbl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id="{23D97D06-545D-D54E-80E9-4EF29282C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005903"/>
            <a:ext cx="21066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Response Message (2/3)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5698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5BF84D8-AAB0-9B9F-A52A-286DC08D8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043540"/>
              </p:ext>
            </p:extLst>
          </p:nvPr>
        </p:nvGraphicFramePr>
        <p:xfrm>
          <a:off x="134938" y="1320800"/>
          <a:ext cx="10576295" cy="5939616"/>
        </p:xfrm>
        <a:graphic>
          <a:graphicData uri="http://schemas.openxmlformats.org/drawingml/2006/table">
            <a:tbl>
              <a:tblPr/>
              <a:tblGrid>
                <a:gridCol w="544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8763">
                  <a:extLst>
                    <a:ext uri="{9D8B030D-6E8A-4147-A177-3AD203B41FA5}">
                      <a16:colId xmlns:a16="http://schemas.microsoft.com/office/drawing/2014/main" val="2753456375"/>
                    </a:ext>
                  </a:extLst>
                </a:gridCol>
                <a:gridCol w="1870713">
                  <a:extLst>
                    <a:ext uri="{9D8B030D-6E8A-4147-A177-3AD203B41FA5}">
                      <a16:colId xmlns:a16="http://schemas.microsoft.com/office/drawing/2014/main" val="2459709980"/>
                    </a:ext>
                  </a:extLst>
                </a:gridCol>
                <a:gridCol w="719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27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762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번호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타입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설명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179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27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itgrPointPay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통합 포인트 결제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 시 사용한 통합 포인트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통합 포인트와 단위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270P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684162"/>
                  </a:ext>
                </a:extLst>
              </a:tr>
              <a:tr h="375179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clubPointPay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클럽 포인트 결제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 시 사용한 클럽 포인트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클럽 포인트와 단위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157P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671671"/>
                  </a:ext>
                </a:extLst>
              </a:tr>
              <a:tr h="375179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totPointPay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총 포인트 결제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 시 사용한 통합 포인트와 클럽 포인트의 합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합계 포인트와 단위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427P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7920"/>
                  </a:ext>
                </a:extLst>
              </a:tr>
              <a:tr h="375179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deliveryFee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배송비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배송비와 단위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3,000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8539653"/>
                  </a:ext>
                </a:extLst>
              </a:tr>
              <a:tr h="375179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backwoodsAddDeliveryFee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도서산간 배송비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도서산간 배송비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도서산간 배송비와 단위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3,000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0095551"/>
                  </a:ext>
                </a:extLst>
              </a:tr>
              <a:tr h="375179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deliverySaleFee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 할인 금액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할인 받은 배송비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할인 받은 배송비와 단위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3,000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413514"/>
                  </a:ext>
                </a:extLst>
              </a:tr>
              <a:tr h="397376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33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totDeliveryFee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총 배송비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+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도서산간 배송비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–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배송할인 금액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총 배송비와 단위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3,000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898022"/>
                  </a:ext>
                </a:extLst>
              </a:tr>
              <a:tr h="397376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34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totPayAmt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총 결제 금액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총 상품금액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–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총할인 금액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–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포인트 결제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+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총 배송비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총 결제 금액과 단위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32,900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268739"/>
                  </a:ext>
                </a:extLst>
              </a:tr>
              <a:tr h="262438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35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rcptpetNm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수령자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이름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주문한 상품을 수령할 고개의 이름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3319921"/>
                  </a:ext>
                </a:extLst>
              </a:tr>
              <a:tr h="397376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36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rcptpetTelNo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수령자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연락처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주문한 상품을 수령할 고개의 연락처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(Pattern Matching “-”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010-5303-2826, 02-1234-4321, 070-1234-4321, 0504-2927-4321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3246403"/>
                  </a:ext>
                </a:extLst>
              </a:tr>
              <a:tr h="262438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37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deliveryMessage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 메시지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 시 주문자가 입력한 메시지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024186"/>
                  </a:ext>
                </a:extLst>
              </a:tr>
              <a:tr h="397376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deliveryAddr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배송지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배송지 정보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우편번호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+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주소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+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상세주소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(08504)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서울특별시 금천구 서부샛길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606 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가산동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대성디폴리스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430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941521"/>
                  </a:ext>
                </a:extLst>
              </a:tr>
              <a:tr h="360974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waybillNo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운송송장번호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운송장 번호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5352512110616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490595"/>
                  </a:ext>
                </a:extLst>
              </a:tr>
              <a:tr h="360974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+mj-lt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주문채널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311561"/>
                  </a:ext>
                </a:extLst>
              </a:tr>
              <a:tr h="360974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+mj-lt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제휴몰명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7492440"/>
                  </a:ext>
                </a:extLst>
              </a:tr>
            </a:tbl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id="{23D97D06-545D-D54E-80E9-4EF29282C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005903"/>
            <a:ext cx="21066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Response Message (3/3)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9598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CD249-19B5-C2F4-DBB5-CA5CC3954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32CB274-1B67-60DB-A697-7A07F504665C}"/>
              </a:ext>
            </a:extLst>
          </p:cNvPr>
          <p:cNvSpPr txBox="1"/>
          <p:nvPr/>
        </p:nvSpPr>
        <p:spPr>
          <a:xfrm>
            <a:off x="5480780" y="2880470"/>
            <a:ext cx="3869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목록 및 흐름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66EACE9-F216-7AD6-B1A6-0FE09EC4E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956176"/>
              </p:ext>
            </p:extLst>
          </p:nvPr>
        </p:nvGraphicFramePr>
        <p:xfrm>
          <a:off x="5634614" y="3733899"/>
          <a:ext cx="3943542" cy="2056050"/>
        </p:xfrm>
        <a:graphic>
          <a:graphicData uri="http://schemas.openxmlformats.org/drawingml/2006/table">
            <a:tbl>
              <a:tblPr/>
              <a:tblGrid>
                <a:gridCol w="1351254">
                  <a:extLst>
                    <a:ext uri="{9D8B030D-6E8A-4147-A177-3AD203B41FA5}">
                      <a16:colId xmlns:a16="http://schemas.microsoft.com/office/drawing/2014/main" val="2763214843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551795298"/>
                    </a:ext>
                  </a:extLst>
                </a:gridCol>
              </a:tblGrid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INT-I01-001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 내역 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786496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INT-I01-002</a:t>
                      </a: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 내역 정보 연계</a:t>
                      </a: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97825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INT-I01-003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주문내역 검색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35387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INT-I01-004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Palette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로 회원 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76456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INT-I01-005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96066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INT-I01-006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답변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7589937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C33BED08-40B5-974F-AF08-51FEA83EAD56}"/>
              </a:ext>
            </a:extLst>
          </p:cNvPr>
          <p:cNvGrpSpPr/>
          <p:nvPr/>
        </p:nvGrpSpPr>
        <p:grpSpPr>
          <a:xfrm>
            <a:off x="8118948" y="1440309"/>
            <a:ext cx="1231801" cy="1231780"/>
            <a:chOff x="8118948" y="1440309"/>
            <a:chExt cx="1231801" cy="123178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2C6CC6DB-B0A5-CDEF-6954-FC44762316FE}"/>
                </a:ext>
              </a:extLst>
            </p:cNvPr>
            <p:cNvSpPr/>
            <p:nvPr/>
          </p:nvSpPr>
          <p:spPr>
            <a:xfrm>
              <a:off x="8118948" y="1440309"/>
              <a:ext cx="1231801" cy="12317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7E4FD58-0C4C-0678-90CE-4102AE584213}"/>
                </a:ext>
              </a:extLst>
            </p:cNvPr>
            <p:cNvSpPr txBox="1"/>
            <p:nvPr/>
          </p:nvSpPr>
          <p:spPr>
            <a:xfrm>
              <a:off x="8487281" y="1698372"/>
              <a:ext cx="495135" cy="67755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0" b="1" kern="0" spc="-50" dirty="0">
                  <a:solidFill>
                    <a:prstClr val="white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Ⅱ</a:t>
              </a:r>
              <a:endParaRPr kumimoji="0" lang="ko-KR" altLang="en-US" sz="6000" b="1" kern="0" spc="-50" dirty="0">
                <a:solidFill>
                  <a:prstClr val="white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587AB57-E103-3F4C-DAE1-1F123E672BD3}"/>
              </a:ext>
            </a:extLst>
          </p:cNvPr>
          <p:cNvCxnSpPr>
            <a:cxnSpLocks/>
          </p:cNvCxnSpPr>
          <p:nvPr/>
        </p:nvCxnSpPr>
        <p:spPr bwMode="auto">
          <a:xfrm>
            <a:off x="4446538" y="3456533"/>
            <a:ext cx="646276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16839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09F42-04E5-0185-363B-5977CA1C7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Group 4">
            <a:extLst>
              <a:ext uri="{FF2B5EF4-FFF2-40B4-BE49-F238E27FC236}">
                <a16:creationId xmlns:a16="http://schemas.microsoft.com/office/drawing/2014/main" id="{AFECFF77-3745-0F94-7C58-26B1FB4002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03900"/>
              </p:ext>
            </p:extLst>
          </p:nvPr>
        </p:nvGraphicFramePr>
        <p:xfrm>
          <a:off x="134938" y="1900238"/>
          <a:ext cx="10648914" cy="5372719"/>
        </p:xfrm>
        <a:graphic>
          <a:graphicData uri="http://schemas.openxmlformats.org/drawingml/2006/table">
            <a:tbl>
              <a:tblPr/>
              <a:tblGrid>
                <a:gridCol w="720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5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8223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전화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채팅</a:t>
                      </a: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8232">
                <a:tc rowSpan="2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Palette</a:t>
                      </a: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직원</a:t>
                      </a: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96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Gateway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993100"/>
                  </a:ext>
                </a:extLst>
              </a:tr>
              <a:tr h="15121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3780233"/>
                  </a:ext>
                </a:extLst>
              </a:tr>
            </a:tbl>
          </a:graphicData>
        </a:graphic>
      </p:graphicFrame>
      <p:graphicFrame>
        <p:nvGraphicFramePr>
          <p:cNvPr id="10" name="Group 4">
            <a:extLst>
              <a:ext uri="{FF2B5EF4-FFF2-40B4-BE49-F238E27FC236}">
                <a16:creationId xmlns:a16="http://schemas.microsoft.com/office/drawing/2014/main" id="{B3D38FEC-C1EB-6698-217E-870DCC69E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518463"/>
              </p:ext>
            </p:extLst>
          </p:nvPr>
        </p:nvGraphicFramePr>
        <p:xfrm>
          <a:off x="134938" y="949325"/>
          <a:ext cx="10648948" cy="531813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7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5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92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인터페이스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INT-I01-002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단방향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(Palette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→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BO)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대상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구매이력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내부연계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13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인터페이스 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 내역 정보 연계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방법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■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Online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FTP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ETC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주기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고객 문의시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399" name="TextBox 1">
            <a:extLst>
              <a:ext uri="{FF2B5EF4-FFF2-40B4-BE49-F238E27FC236}">
                <a16:creationId xmlns:a16="http://schemas.microsoft.com/office/drawing/2014/main" id="{81431B47-88D2-F37C-4AB3-55CE2C7E3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593850"/>
            <a:ext cx="14205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흐름</a:t>
            </a:r>
          </a:p>
        </p:txBody>
      </p:sp>
      <p:sp>
        <p:nvSpPr>
          <p:cNvPr id="8" name="Rectangle 69">
            <a:extLst>
              <a:ext uri="{FF2B5EF4-FFF2-40B4-BE49-F238E27FC236}">
                <a16:creationId xmlns:a16="http://schemas.microsoft.com/office/drawing/2014/main" id="{49B921DE-3746-A5FA-D083-9A267A0E7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812" y="3169295"/>
            <a:ext cx="1049834" cy="358775"/>
          </a:xfrm>
          <a:prstGeom prst="flowChartDisplay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</a:t>
            </a: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상담이력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Rectangle 69">
            <a:extLst>
              <a:ext uri="{FF2B5EF4-FFF2-40B4-BE49-F238E27FC236}">
                <a16:creationId xmlns:a16="http://schemas.microsoft.com/office/drawing/2014/main" id="{9BA4215A-6861-91F0-5315-8A0F59E14E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342" y="3169295"/>
            <a:ext cx="1049834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클레임 내역 요청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D6A1C09-12FB-BACC-93CA-F277DEEBA369}"/>
              </a:ext>
            </a:extLst>
          </p:cNvPr>
          <p:cNvCxnSpPr>
            <a:cxnSpLocks/>
            <a:stCxn id="8" idx="3"/>
            <a:endCxn id="35" idx="1"/>
          </p:cNvCxnSpPr>
          <p:nvPr/>
        </p:nvCxnSpPr>
        <p:spPr bwMode="auto">
          <a:xfrm>
            <a:off x="3678646" y="3348683"/>
            <a:ext cx="46909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ectangle 69">
            <a:extLst>
              <a:ext uri="{FF2B5EF4-FFF2-40B4-BE49-F238E27FC236}">
                <a16:creationId xmlns:a16="http://schemas.microsoft.com/office/drawing/2014/main" id="{B0C15C13-EEF3-516C-7894-BF7D3DF95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812" y="2175991"/>
            <a:ext cx="1049834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rIns="54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고객문의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0F0E082-0EE6-F0E7-8741-5DE654407A7E}"/>
              </a:ext>
            </a:extLst>
          </p:cNvPr>
          <p:cNvCxnSpPr>
            <a:cxnSpLocks/>
            <a:stCxn id="23" idx="2"/>
            <a:endCxn id="8" idx="0"/>
          </p:cNvCxnSpPr>
          <p:nvPr/>
        </p:nvCxnSpPr>
        <p:spPr bwMode="auto">
          <a:xfrm>
            <a:off x="3153729" y="2534766"/>
            <a:ext cx="0" cy="6345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AutoShape 21">
            <a:extLst>
              <a:ext uri="{FF2B5EF4-FFF2-40B4-BE49-F238E27FC236}">
                <a16:creationId xmlns:a16="http://schemas.microsoft.com/office/drawing/2014/main" id="{097EA6D9-E458-7D31-3089-990249BD4A49}"/>
              </a:ext>
            </a:extLst>
          </p:cNvPr>
          <p:cNvCxnSpPr>
            <a:cxnSpLocks noChangeShapeType="1"/>
            <a:stCxn id="28" idx="1"/>
            <a:endCxn id="8" idx="1"/>
          </p:cNvCxnSpPr>
          <p:nvPr/>
        </p:nvCxnSpPr>
        <p:spPr bwMode="auto">
          <a:xfrm rot="5400000" flipH="1" flipV="1">
            <a:off x="2199810" y="3371647"/>
            <a:ext cx="451965" cy="406039"/>
          </a:xfrm>
          <a:prstGeom prst="bentConnector2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miter lim="800000"/>
            <a:headEnd/>
            <a:tailEnd type="triangle" w="med" len="med"/>
          </a:ln>
        </p:spPr>
      </p:cxnSp>
      <p:sp>
        <p:nvSpPr>
          <p:cNvPr id="33" name="Rectangle 69">
            <a:extLst>
              <a:ext uri="{FF2B5EF4-FFF2-40B4-BE49-F238E27FC236}">
                <a16:creationId xmlns:a16="http://schemas.microsoft.com/office/drawing/2014/main" id="{FAFA43FD-6D52-046C-9F85-F72154AD4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767" y="4104605"/>
            <a:ext cx="862012" cy="35877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상담이력 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Rectangle 69">
            <a:extLst>
              <a:ext uri="{FF2B5EF4-FFF2-40B4-BE49-F238E27FC236}">
                <a16:creationId xmlns:a16="http://schemas.microsoft.com/office/drawing/2014/main" id="{120F6241-77CC-4E8B-9556-E5D26F0D5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767" y="3800648"/>
            <a:ext cx="862012" cy="35877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 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Rectangle 69">
            <a:extLst>
              <a:ext uri="{FF2B5EF4-FFF2-40B4-BE49-F238E27FC236}">
                <a16:creationId xmlns:a16="http://schemas.microsoft.com/office/drawing/2014/main" id="{FCBAA433-5345-91B6-2947-20E8FBC5E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980" y="5141925"/>
            <a:ext cx="862012" cy="35877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 이력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Rectangle 69">
            <a:extLst>
              <a:ext uri="{FF2B5EF4-FFF2-40B4-BE49-F238E27FC236}">
                <a16:creationId xmlns:a16="http://schemas.microsoft.com/office/drawing/2014/main" id="{7480F7C2-FE7D-B07C-E417-34F1DDAF0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7736" y="3169295"/>
            <a:ext cx="1049834" cy="358775"/>
          </a:xfrm>
          <a:prstGeom prst="flowChartDecision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회원여부</a:t>
            </a: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36" name="Oval 64">
            <a:extLst>
              <a:ext uri="{FF2B5EF4-FFF2-40B4-BE49-F238E27FC236}">
                <a16:creationId xmlns:a16="http://schemas.microsoft.com/office/drawing/2014/main" id="{158A4144-0ADA-052F-73D2-2DC93D3B58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984" y="3169295"/>
            <a:ext cx="524916" cy="360362"/>
          </a:xfrm>
          <a:prstGeom prst="flowChartTerminator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START</a:t>
            </a:r>
            <a:endParaRPr kumimoji="0" lang="ko-KR" altLang="en-US" sz="8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1048369-D7BA-2C36-78E5-2D6BA8FE4FE0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 bwMode="auto">
          <a:xfrm>
            <a:off x="5197570" y="3348683"/>
            <a:ext cx="822414" cy="7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Rectangle 69">
            <a:extLst>
              <a:ext uri="{FF2B5EF4-FFF2-40B4-BE49-F238E27FC236}">
                <a16:creationId xmlns:a16="http://schemas.microsoft.com/office/drawing/2014/main" id="{BF7D62DC-327B-E602-5377-640963E68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7736" y="3817566"/>
            <a:ext cx="1049834" cy="358775"/>
          </a:xfrm>
          <a:prstGeom prst="flowChartManualInput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주문내역 검색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207A7B8-37CF-F426-7DD1-6685572F1F6F}"/>
              </a:ext>
            </a:extLst>
          </p:cNvPr>
          <p:cNvCxnSpPr>
            <a:cxnSpLocks/>
            <a:stCxn id="35" idx="2"/>
            <a:endCxn id="44" idx="0"/>
          </p:cNvCxnSpPr>
          <p:nvPr/>
        </p:nvCxnSpPr>
        <p:spPr bwMode="auto">
          <a:xfrm>
            <a:off x="4672653" y="3528070"/>
            <a:ext cx="0" cy="3253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TextBox 281">
            <a:extLst>
              <a:ext uri="{FF2B5EF4-FFF2-40B4-BE49-F238E27FC236}">
                <a16:creationId xmlns:a16="http://schemas.microsoft.com/office/drawing/2014/main" id="{4F5EF710-686A-1AB0-390B-60F4AD791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6127" y="3102372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</a:p>
        </p:txBody>
      </p:sp>
      <p:sp>
        <p:nvSpPr>
          <p:cNvPr id="49" name="TextBox 281">
            <a:extLst>
              <a:ext uri="{FF2B5EF4-FFF2-40B4-BE49-F238E27FC236}">
                <a16:creationId xmlns:a16="http://schemas.microsoft.com/office/drawing/2014/main" id="{628041B7-665F-4823-7084-32B1670E8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132" y="3503464"/>
            <a:ext cx="4921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아니오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306C210D-4A2A-B5D5-560D-FBEA01D26C03}"/>
              </a:ext>
            </a:extLst>
          </p:cNvPr>
          <p:cNvCxnSpPr>
            <a:cxnSpLocks/>
            <a:stCxn id="36" idx="3"/>
            <a:endCxn id="13" idx="1"/>
          </p:cNvCxnSpPr>
          <p:nvPr/>
        </p:nvCxnSpPr>
        <p:spPr bwMode="auto">
          <a:xfrm flipV="1">
            <a:off x="6544900" y="3348683"/>
            <a:ext cx="513442" cy="7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AutoShape 21">
            <a:extLst>
              <a:ext uri="{FF2B5EF4-FFF2-40B4-BE49-F238E27FC236}">
                <a16:creationId xmlns:a16="http://schemas.microsoft.com/office/drawing/2014/main" id="{19302000-53CC-DE63-3EA6-208A2E8A34A8}"/>
              </a:ext>
            </a:extLst>
          </p:cNvPr>
          <p:cNvCxnSpPr>
            <a:cxnSpLocks noChangeShapeType="1"/>
            <a:stCxn id="44" idx="3"/>
            <a:endCxn id="36" idx="2"/>
          </p:cNvCxnSpPr>
          <p:nvPr/>
        </p:nvCxnSpPr>
        <p:spPr bwMode="auto">
          <a:xfrm flipV="1">
            <a:off x="5197570" y="3529657"/>
            <a:ext cx="1084872" cy="467297"/>
          </a:xfrm>
          <a:prstGeom prst="bentConnector2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 type="triangle" w="med" len="med"/>
          </a:ln>
        </p:spPr>
      </p:cxnSp>
      <p:sp>
        <p:nvSpPr>
          <p:cNvPr id="59" name="TextBox 281">
            <a:extLst>
              <a:ext uri="{FF2B5EF4-FFF2-40B4-BE49-F238E27FC236}">
                <a16:creationId xmlns:a16="http://schemas.microsoft.com/office/drawing/2014/main" id="{BBB33829-2ECD-794A-8CBF-B14AA1353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1276" y="4025757"/>
            <a:ext cx="5950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60" name="TextBox 281">
            <a:extLst>
              <a:ext uri="{FF2B5EF4-FFF2-40B4-BE49-F238E27FC236}">
                <a16:creationId xmlns:a16="http://schemas.microsoft.com/office/drawing/2014/main" id="{5EA76112-5EEF-56C5-74EF-B5C068FAB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993" y="3386216"/>
            <a:ext cx="5950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회원번호</a:t>
            </a:r>
          </a:p>
        </p:txBody>
      </p:sp>
      <p:sp>
        <p:nvSpPr>
          <p:cNvPr id="62" name="Rectangle 69">
            <a:extLst>
              <a:ext uri="{FF2B5EF4-FFF2-40B4-BE49-F238E27FC236}">
                <a16:creationId xmlns:a16="http://schemas.microsoft.com/office/drawing/2014/main" id="{B850AE87-F3DC-E08D-6FC6-90BFE633A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0519" y="3169295"/>
            <a:ext cx="1049834" cy="358775"/>
          </a:xfrm>
          <a:prstGeom prst="flowChartDisplay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클레임 내역 조회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CAC7C3B-0435-8174-8651-F7F1680D11C9}"/>
              </a:ext>
            </a:extLst>
          </p:cNvPr>
          <p:cNvCxnSpPr>
            <a:cxnSpLocks/>
            <a:stCxn id="13" idx="3"/>
            <a:endCxn id="62" idx="1"/>
          </p:cNvCxnSpPr>
          <p:nvPr/>
        </p:nvCxnSpPr>
        <p:spPr bwMode="auto">
          <a:xfrm>
            <a:off x="8108176" y="3348683"/>
            <a:ext cx="45234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9" name="Rectangle 69">
            <a:extLst>
              <a:ext uri="{FF2B5EF4-FFF2-40B4-BE49-F238E27FC236}">
                <a16:creationId xmlns:a16="http://schemas.microsoft.com/office/drawing/2014/main" id="{78A432CB-219B-399D-F246-DC2F1BFEA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342" y="5141925"/>
            <a:ext cx="1049834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</a:t>
            </a: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처리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BDEC9A0F-DB09-87AE-61D7-F634B3C53A32}"/>
              </a:ext>
            </a:extLst>
          </p:cNvPr>
          <p:cNvCxnSpPr>
            <a:cxnSpLocks/>
            <a:stCxn id="69" idx="2"/>
            <a:endCxn id="19" idx="1"/>
          </p:cNvCxnSpPr>
          <p:nvPr/>
        </p:nvCxnSpPr>
        <p:spPr bwMode="auto">
          <a:xfrm>
            <a:off x="7583259" y="5500700"/>
            <a:ext cx="0" cy="5481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D9E42C7-51D4-CC10-6678-B63F4FE42BED}"/>
              </a:ext>
            </a:extLst>
          </p:cNvPr>
          <p:cNvCxnSpPr>
            <a:cxnSpLocks/>
            <a:stCxn id="13" idx="2"/>
            <a:endCxn id="69" idx="0"/>
          </p:cNvCxnSpPr>
          <p:nvPr/>
        </p:nvCxnSpPr>
        <p:spPr bwMode="auto">
          <a:xfrm>
            <a:off x="7583259" y="3528070"/>
            <a:ext cx="0" cy="16138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9B573E20-EFA9-A91F-9EB0-37A403F6694D}"/>
              </a:ext>
            </a:extLst>
          </p:cNvPr>
          <p:cNvCxnSpPr>
            <a:cxnSpLocks/>
            <a:stCxn id="69" idx="1"/>
            <a:endCxn id="34" idx="4"/>
          </p:cNvCxnSpPr>
          <p:nvPr/>
        </p:nvCxnSpPr>
        <p:spPr bwMode="auto">
          <a:xfrm flipH="1" flipV="1">
            <a:off x="6451992" y="5321312"/>
            <a:ext cx="60635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97" name="Oval 64">
            <a:extLst>
              <a:ext uri="{FF2B5EF4-FFF2-40B4-BE49-F238E27FC236}">
                <a16:creationId xmlns:a16="http://schemas.microsoft.com/office/drawing/2014/main" id="{F6D23968-D258-2662-A2EC-FF817C335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1143" y="3169295"/>
            <a:ext cx="525600" cy="360362"/>
          </a:xfrm>
          <a:prstGeom prst="flowChartTerminator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END</a:t>
            </a:r>
            <a:endParaRPr kumimoji="0" lang="ko-KR" altLang="en-US" sz="8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E4ECBAC-81D6-2425-848F-D7E1AD764BF5}"/>
              </a:ext>
            </a:extLst>
          </p:cNvPr>
          <p:cNvCxnSpPr>
            <a:cxnSpLocks/>
            <a:stCxn id="62" idx="3"/>
            <a:endCxn id="97" idx="1"/>
          </p:cNvCxnSpPr>
          <p:nvPr/>
        </p:nvCxnSpPr>
        <p:spPr bwMode="auto">
          <a:xfrm>
            <a:off x="9610353" y="3348683"/>
            <a:ext cx="440790" cy="7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1" name="TextBox 281">
            <a:extLst>
              <a:ext uri="{FF2B5EF4-FFF2-40B4-BE49-F238E27FC236}">
                <a16:creationId xmlns:a16="http://schemas.microsoft.com/office/drawing/2014/main" id="{793E5490-86E6-09AB-A839-A702C5AF8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4797" y="3687471"/>
            <a:ext cx="95571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0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[RESULT]</a:t>
            </a: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요청날짜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브랜드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상품번호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이미지 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상태 등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TextBox 281">
            <a:extLst>
              <a:ext uri="{FF2B5EF4-FFF2-40B4-BE49-F238E27FC236}">
                <a16:creationId xmlns:a16="http://schemas.microsoft.com/office/drawing/2014/main" id="{BA1DBFF2-627E-F439-BF12-D4D7067191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9123" y="2825994"/>
            <a:ext cx="5950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</a:p>
        </p:txBody>
      </p:sp>
      <p:sp>
        <p:nvSpPr>
          <p:cNvPr id="124" name="TextBox 281">
            <a:extLst>
              <a:ext uri="{FF2B5EF4-FFF2-40B4-BE49-F238E27FC236}">
                <a16:creationId xmlns:a16="http://schemas.microsoft.com/office/drawing/2014/main" id="{A0559478-AA9B-BA91-8FE6-7382852C2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6486" y="3687471"/>
            <a:ext cx="7344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0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latinLnBrk="1" hangingPunct="1"/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[REQUEST]</a:t>
            </a:r>
          </a:p>
          <a:p>
            <a:pPr algn="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회원번호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클레임 타입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Rectangle 69">
            <a:extLst>
              <a:ext uri="{FF2B5EF4-FFF2-40B4-BE49-F238E27FC236}">
                <a16:creationId xmlns:a16="http://schemas.microsoft.com/office/drawing/2014/main" id="{D3AC1E71-46F3-C546-01FF-9536DF9F1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9976" y="6387045"/>
            <a:ext cx="862012" cy="39581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Rectangle 69">
            <a:extLst>
              <a:ext uri="{FF2B5EF4-FFF2-40B4-BE49-F238E27FC236}">
                <a16:creationId xmlns:a16="http://schemas.microsoft.com/office/drawing/2014/main" id="{5C137FB4-8D05-2801-F471-97E735521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2253" y="6048821"/>
            <a:ext cx="862012" cy="39581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클레임 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C98DFBC4-E836-2D6C-23C8-FED550DC43DF}"/>
              </a:ext>
            </a:extLst>
          </p:cNvPr>
          <p:cNvSpPr/>
          <p:nvPr/>
        </p:nvSpPr>
        <p:spPr bwMode="auto">
          <a:xfrm>
            <a:off x="2560606" y="2088750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A1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41AA7DC-1A9E-06DE-8250-D083F52783B0}"/>
              </a:ext>
            </a:extLst>
          </p:cNvPr>
          <p:cNvSpPr/>
          <p:nvPr/>
        </p:nvSpPr>
        <p:spPr bwMode="auto">
          <a:xfrm>
            <a:off x="2744245" y="3049905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A2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F95DEF4-05CC-A33A-2415-45194E97698C}"/>
              </a:ext>
            </a:extLst>
          </p:cNvPr>
          <p:cNvSpPr/>
          <p:nvPr/>
        </p:nvSpPr>
        <p:spPr bwMode="auto">
          <a:xfrm>
            <a:off x="4563908" y="3056367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A3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DB1EE27-FF6E-C4D2-A9C8-FCFBC837DCE0}"/>
              </a:ext>
            </a:extLst>
          </p:cNvPr>
          <p:cNvSpPr/>
          <p:nvPr/>
        </p:nvSpPr>
        <p:spPr bwMode="auto">
          <a:xfrm>
            <a:off x="6974079" y="3078502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A4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4FD0B61-75C0-C69B-96FF-2DAF8C6FF83F}"/>
              </a:ext>
            </a:extLst>
          </p:cNvPr>
          <p:cNvSpPr/>
          <p:nvPr/>
        </p:nvSpPr>
        <p:spPr bwMode="auto">
          <a:xfrm>
            <a:off x="6974079" y="5050157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A5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3093780-0173-B393-BFFE-8D91FDC4382C}"/>
              </a:ext>
            </a:extLst>
          </p:cNvPr>
          <p:cNvSpPr/>
          <p:nvPr/>
        </p:nvSpPr>
        <p:spPr bwMode="auto">
          <a:xfrm>
            <a:off x="8629872" y="3078502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A6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8E3021A-D916-8495-1653-3609C9AACE1D}"/>
              </a:ext>
            </a:extLst>
          </p:cNvPr>
          <p:cNvSpPr/>
          <p:nvPr/>
        </p:nvSpPr>
        <p:spPr bwMode="auto">
          <a:xfrm>
            <a:off x="4056598" y="3810872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B1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8699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E2359-42E9-4046-F879-3BAFE2A89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4" name="TextBox 1">
            <a:extLst>
              <a:ext uri="{FF2B5EF4-FFF2-40B4-BE49-F238E27FC236}">
                <a16:creationId xmlns:a16="http://schemas.microsoft.com/office/drawing/2014/main" id="{98EBC59B-2410-7635-61C1-366B3A2DB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2572568"/>
            <a:ext cx="1781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Request Parameters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6E3BC24-1C7C-2740-47AF-391B049B0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024482"/>
              </p:ext>
            </p:extLst>
          </p:nvPr>
        </p:nvGraphicFramePr>
        <p:xfrm>
          <a:off x="134937" y="2907853"/>
          <a:ext cx="10648943" cy="3891820"/>
        </p:xfrm>
        <a:graphic>
          <a:graphicData uri="http://schemas.openxmlformats.org/drawingml/2006/table">
            <a:tbl>
              <a:tblPr/>
              <a:tblGrid>
                <a:gridCol w="55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7573">
                  <a:extLst>
                    <a:ext uri="{9D8B030D-6E8A-4147-A177-3AD203B41FA5}">
                      <a16:colId xmlns:a16="http://schemas.microsoft.com/office/drawing/2014/main" val="2459709980"/>
                    </a:ext>
                  </a:extLst>
                </a:gridCol>
                <a:gridCol w="1021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9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4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659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번호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타입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필수 여부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설명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memberNo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회원번호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 내역을 조회할 고객의 회원번호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pageIndex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N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다음 페이지를 호출하기 위한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키값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첫 페이지 호출시에는 넣지 않거나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입력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14478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maxPerPage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페이지당 건수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N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기본값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 10,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최대값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:100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633077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sort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정렬 방법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N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ASC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요청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날짜순으로 오름차순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DSC 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요청 날짜순으로 내림차순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(Default)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5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claimTp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 타입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전체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전체취소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+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부분취소 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+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+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= ALL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전체취소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= ALL_CNCL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부분취소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= PART_CNCL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= GNRL_EXCHG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= RTGOD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6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requestDateFrom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조회기준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시작일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오늘 날짜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조회 기간 오늘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~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내일로 조회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YYYY-MM-DD</a:t>
                      </a: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형식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최대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개월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이내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67167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7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requestDateTo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조회기준 종료일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오늘 날짜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조회 기간 오늘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~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내일로 조회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YYYY-MM-DD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형식</a:t>
                      </a:r>
                      <a:b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</a:b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최대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3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개월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이내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7920"/>
                  </a:ext>
                </a:extLst>
              </a:tr>
            </a:tbl>
          </a:graphicData>
        </a:graphic>
      </p:graphicFrame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AEE65D72-391E-E525-E55D-402C9350F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110966"/>
              </p:ext>
            </p:extLst>
          </p:nvPr>
        </p:nvGraphicFramePr>
        <p:xfrm>
          <a:off x="134939" y="1320800"/>
          <a:ext cx="10648948" cy="1055613"/>
        </p:xfrm>
        <a:graphic>
          <a:graphicData uri="http://schemas.openxmlformats.org/drawingml/2006/table">
            <a:tbl>
              <a:tblPr/>
              <a:tblGrid>
                <a:gridCol w="1080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85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5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2478">
                  <a:extLst>
                    <a:ext uri="{9D8B030D-6E8A-4147-A177-3AD203B41FA5}">
                      <a16:colId xmlns:a16="http://schemas.microsoft.com/office/drawing/2014/main" val="1554722480"/>
                    </a:ext>
                  </a:extLst>
                </a:gridCol>
                <a:gridCol w="863324">
                  <a:extLst>
                    <a:ext uri="{9D8B030D-6E8A-4147-A177-3AD203B41FA5}">
                      <a16:colId xmlns:a16="http://schemas.microsoft.com/office/drawing/2014/main" val="2273746892"/>
                    </a:ext>
                  </a:extLst>
                </a:gridCol>
                <a:gridCol w="1439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프로토콜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HTTPS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메서드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POST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변환 방식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포트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443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13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URI</a:t>
                      </a: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https://api-palette.goodwearmall.com/v1/palette/claim/list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시스템의 클레임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취소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교환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반품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내역 결과를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JSON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형식으로 반환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b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Response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되는 데이터의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Key-Value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쌍에서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Value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AES-256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형식으로 암호화해서 반환한다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28615"/>
                  </a:ext>
                </a:extLst>
              </a:tr>
            </a:tbl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id="{E10CD9E7-127B-2222-DE44-53F7F4AF4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005903"/>
            <a:ext cx="10262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Overview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3745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CA87F-7899-A7FC-07BE-3EBB01C7D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EC9CA61-6FAF-A876-376C-020AC400C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7528659"/>
              </p:ext>
            </p:extLst>
          </p:nvPr>
        </p:nvGraphicFramePr>
        <p:xfrm>
          <a:off x="134938" y="1320800"/>
          <a:ext cx="10648304" cy="5846920"/>
        </p:xfrm>
        <a:graphic>
          <a:graphicData uri="http://schemas.openxmlformats.org/drawingml/2006/table">
            <a:tbl>
              <a:tblPr/>
              <a:tblGrid>
                <a:gridCol w="548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010">
                  <a:extLst>
                    <a:ext uri="{9D8B030D-6E8A-4147-A177-3AD203B41FA5}">
                      <a16:colId xmlns:a16="http://schemas.microsoft.com/office/drawing/2014/main" val="2753456375"/>
                    </a:ext>
                  </a:extLst>
                </a:gridCol>
                <a:gridCol w="1883450">
                  <a:extLst>
                    <a:ext uri="{9D8B030D-6E8A-4147-A177-3AD203B41FA5}">
                      <a16:colId xmlns:a16="http://schemas.microsoft.com/office/drawing/2014/main" val="2459709980"/>
                    </a:ext>
                  </a:extLst>
                </a:gridCol>
                <a:gridCol w="724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9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659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번호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타입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설명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resultCode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결과 코드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성공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 1,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실패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 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resultMessage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결과 메시지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>
                          <a:solidFill>
                            <a:srgbClr val="44444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SUCCESS, </a:t>
                      </a:r>
                      <a:r>
                        <a:rPr lang="ko-KR" altLang="en-US" sz="1000" b="0" i="0" dirty="0">
                          <a:solidFill>
                            <a:srgbClr val="44444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오류인 경우 오류 메시지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pageNo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 시 입력한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Page 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70850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totalPageNo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총 페이지 수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2546152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5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totalCount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조회조건 범위 전체 건수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90773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6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resultData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Array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7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dateOfApplication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신청일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클레일을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신청한 일자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(Format : YYYY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년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MM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DD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일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2024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년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01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04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일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67167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ordererTelNo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접수번호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취소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별 접수번호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CL202312044791161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792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cancelReason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취소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 사유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사유 코드명과 고객이 입력한 내용 포함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상품이 설명과 다름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사이즈가 설명과 달라서 품은 비슥하나 기장이 너무 길어 맞지 않아요</a:t>
                      </a:r>
                      <a:r>
                        <a:rPr lang="en-US" altLang="ko-KR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009555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orderDate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주문일자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상품을 주문한 일자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(Format : YYYY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년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MM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DD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일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2024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년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01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월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04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일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213662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orderNo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주문번호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 주문번호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413514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brand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브랜드 명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취소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반품한 상품의 브랜드의 명칭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AND Z, POLHAM, ZIOZIA, OLZEN, EDITION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898022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13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itemId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상품번호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취소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반품한 상품의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고유번호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PHD4JP2710LBL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26873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14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itemNm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상품명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취소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반품한 상품의 명칭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남성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더 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폰테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슬림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슬랙스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189851"/>
                  </a:ext>
                </a:extLst>
              </a:tr>
            </a:tbl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id="{DF4BA083-855D-CF42-AD86-834332AB6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005903"/>
            <a:ext cx="21066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Response Message (1/4)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6526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02654-0FC2-15E8-97F6-4214FEC5C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978274A-16F6-88CC-89E3-B96ED0F1D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21518"/>
              </p:ext>
            </p:extLst>
          </p:nvPr>
        </p:nvGraphicFramePr>
        <p:xfrm>
          <a:off x="134938" y="1320800"/>
          <a:ext cx="10648304" cy="5678620"/>
        </p:xfrm>
        <a:graphic>
          <a:graphicData uri="http://schemas.openxmlformats.org/drawingml/2006/table">
            <a:tbl>
              <a:tblPr/>
              <a:tblGrid>
                <a:gridCol w="548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010">
                  <a:extLst>
                    <a:ext uri="{9D8B030D-6E8A-4147-A177-3AD203B41FA5}">
                      <a16:colId xmlns:a16="http://schemas.microsoft.com/office/drawing/2014/main" val="2753456375"/>
                    </a:ext>
                  </a:extLst>
                </a:gridCol>
                <a:gridCol w="1883450">
                  <a:extLst>
                    <a:ext uri="{9D8B030D-6E8A-4147-A177-3AD203B41FA5}">
                      <a16:colId xmlns:a16="http://schemas.microsoft.com/office/drawing/2014/main" val="2459709980"/>
                    </a:ext>
                  </a:extLst>
                </a:gridCol>
                <a:gridCol w="724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9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659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번호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타입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설명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15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itemColor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컬러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취소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반품한 상품의 컬러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BK(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블랙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), KH(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카키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62728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16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itemSize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사이즈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취소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반품한 상품의 사이즈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S(90), M(95), L(100), XL(105)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792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17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totItemAmt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총 상품 금액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취소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총 상품의 금액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총 상품 금액과 단위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29,000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8310817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cancelQty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 수량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취소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반품한 수량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1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개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009555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19</a:t>
                      </a:r>
                      <a:endParaRPr kumimoji="0" lang="ko-KR" altLang="ko-KR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status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상태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 타입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취소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에 따른 상태</a:t>
                      </a:r>
                      <a:endParaRPr kumimoji="0" lang="en-US" altLang="ko-KR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취소인 경우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주문취소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환불대기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완료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교환인 경우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교환신청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결제대기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교환접수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교환완료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교환철회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반품인 경우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반품신청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결제대기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반품접수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반품완료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반품철회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413514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200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refundTargetAmt</a:t>
                      </a:r>
                      <a:endParaRPr lang="en-US" altLang="ko-KR" sz="1000" b="1" kern="1200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환불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대상 금액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환불 대상금액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환불 대상 금액과 단위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30,900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898022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cancelProductAmt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상품금액 취소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상품금액 취소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금액과 단위 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30,900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26873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CancelCouponDiscount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쿠폰할인 취소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쿠폰할인 취소 금액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금액과 단위포함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-4,350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18985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23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CancelShippingCost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배송비 취소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취소할 배송비 금액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금액과 단위포함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3,000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057317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24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addPaymentAmt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추가 결제 금액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반품인 경우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금액과 단위포함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11293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25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addShippingCost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추가 배송비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반품인 경우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금액과 단위포함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724035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26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rtnShippingCostCoupon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반품배송비 쿠폰사용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반품인 경우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금액과 단위포함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216416"/>
                  </a:ext>
                </a:extLst>
              </a:tr>
            </a:tbl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id="{A9B0594A-A546-62E5-12A7-7D90EB20F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005903"/>
            <a:ext cx="21066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Response Message (2/4)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8106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0008F-CF58-BC8D-2402-11AC8E27C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14D48D9-4E8E-A332-0A8A-B6C2D7B4F0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632495"/>
              </p:ext>
            </p:extLst>
          </p:nvPr>
        </p:nvGraphicFramePr>
        <p:xfrm>
          <a:off x="134938" y="1320800"/>
          <a:ext cx="10648304" cy="5961445"/>
        </p:xfrm>
        <a:graphic>
          <a:graphicData uri="http://schemas.openxmlformats.org/drawingml/2006/table">
            <a:tbl>
              <a:tblPr/>
              <a:tblGrid>
                <a:gridCol w="548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010">
                  <a:extLst>
                    <a:ext uri="{9D8B030D-6E8A-4147-A177-3AD203B41FA5}">
                      <a16:colId xmlns:a16="http://schemas.microsoft.com/office/drawing/2014/main" val="2753456375"/>
                    </a:ext>
                  </a:extLst>
                </a:gridCol>
                <a:gridCol w="1883450">
                  <a:extLst>
                    <a:ext uri="{9D8B030D-6E8A-4147-A177-3AD203B41FA5}">
                      <a16:colId xmlns:a16="http://schemas.microsoft.com/office/drawing/2014/main" val="2459709980"/>
                    </a:ext>
                  </a:extLst>
                </a:gridCol>
                <a:gridCol w="724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9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659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번호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타입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설명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27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refundAmt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환불금액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환불할 금액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금액과 단위포함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27,600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62728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refundMeans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환불수단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신용카드결제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신한카드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792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totCancelPointAmt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통합포인트 적립취소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취소할 통합 포인트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통합 포인트와 단위 포함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270P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8310817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clubCancelPointAmt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클럽포인트 적립취소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취소할 클럽 포인트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클럽 포인트와 단위 포함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0P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009555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collectNm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이름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수거지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 또는 교환인 경우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또는 교환 신청 시 등록된 고개의 이름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413514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collectTelNo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연락처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수거지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 또는 교환인 경우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또는 교환 신청 시 등록된 고객의 연락처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 시 등록된 고개의 연락처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(Pattern Matching “-”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010-5303-2826, 02-1234-4321, 070-1234-4321, 0504-2927-4321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898022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33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collectMessage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 메시지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수거지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 또는 교환인 경우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또는 교환 신청 시 등록된 고객의 배송 메시지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26873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34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collectAddr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수거지 주소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수거지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 또는 교환인 경우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또는 교환 신청 시 등록된 고객의 수거지 주소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기본 배송지 정보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우편번호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+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주소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+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상세주소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(08504)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서울특별시 금천구 서부샛길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606 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가산동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대성디폴리스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430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18985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35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attachPhotoUrl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첨부 사진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URL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고객이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 시 업로드한 이미지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URL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8057317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36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rcptpetNm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이름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교환인 경우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 신청 시 등록된 고개의 이름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084825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37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rcptpetTelNo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연락처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교환인 경우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 신청 시 등록된 고개의 연락처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주문한 상품을 수령할 고개의 연락처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(Pattern Matching “-”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010-5303-2826, 02-1234-4321, 070-1234-4321, 0504-2927-4321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2741543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deliveryMessage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 메시지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교환인 경우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 신청 시 고객이 입력한 메시지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546808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deliveryAddr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배송지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교환인 경우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배송지 정보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우편번호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+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주소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+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상세주소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”)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예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(08504)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서울특별시 금천구 서부샛길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606 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가산동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대성디폴리스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430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9132808"/>
                  </a:ext>
                </a:extLst>
              </a:tr>
            </a:tbl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id="{E9A1FE72-996E-130B-F130-C9B4EACC8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005903"/>
            <a:ext cx="21066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Response Message (3/4)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967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8">
            <a:extLst>
              <a:ext uri="{FF2B5EF4-FFF2-40B4-BE49-F238E27FC236}">
                <a16:creationId xmlns:a16="http://schemas.microsoft.com/office/drawing/2014/main" id="{EC57CAA7-EF91-2587-2192-8AD349C01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79488"/>
            <a:ext cx="109093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kumimoji="0" lang="en-US" altLang="ko-KR" sz="1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kumimoji="0" lang="ko-KR" altLang="en-US" sz="1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재</a:t>
            </a:r>
            <a:r>
              <a:rPr kumimoji="0" lang="en-US" altLang="ko-KR" sz="1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·</a:t>
            </a:r>
            <a:r>
              <a:rPr kumimoji="0" lang="ko-KR" altLang="en-US" sz="1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개정 이력</a:t>
            </a:r>
            <a:r>
              <a:rPr kumimoji="0" lang="en-US" altLang="ko-KR" sz="1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kumimoji="0" lang="ko-KR" altLang="en-US" sz="14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50B3884-17FF-C34E-75B8-39F0097F3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511613"/>
              </p:ext>
            </p:extLst>
          </p:nvPr>
        </p:nvGraphicFramePr>
        <p:xfrm>
          <a:off x="341313" y="1466850"/>
          <a:ext cx="10226675" cy="5143720"/>
        </p:xfrm>
        <a:graphic>
          <a:graphicData uri="http://schemas.openxmlformats.org/drawingml/2006/table">
            <a:tbl>
              <a:tblPr/>
              <a:tblGrid>
                <a:gridCol w="864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367915829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341653151"/>
                    </a:ext>
                  </a:extLst>
                </a:gridCol>
                <a:gridCol w="7928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659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버전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내용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작성자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작성일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승인자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승인일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V 1.0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최초 작성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허남식</a:t>
                      </a: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2023.12.20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V 1.2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</a:t>
                      </a: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</a:t>
                      </a: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773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V 1.3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협의 내용에 따라 수정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196850" marR="0" lvl="0" indent="-17145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인터페이스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배송내역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:INT-I01-001,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클레임내역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:INT-I01-002,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주문검색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:INT-I01-003) URI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현행화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196850" marR="0" lvl="0" indent="-17145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인터페이스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클레임내역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INT-I01-002)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응답항목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‘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환불 대상 금액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’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파라미터명을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refundTargetAmt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'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변경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 18page</a:t>
                      </a:r>
                    </a:p>
                    <a:p>
                      <a:pPr marL="196850" marR="0" lvl="0" indent="-17145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인터페이스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주문검색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INT-I01-003)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요청항목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orderNo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주문번호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제외 모두 제거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– 23page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196850" marR="0" lvl="0" indent="-17145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김종덕</a:t>
                      </a: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2024.05.10</a:t>
                      </a: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V 1.4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협의 내용에 따라 수정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196850" marR="0" lvl="0" indent="-17145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인터페이스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클레임내역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INT-I01-002) 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응답항목추가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상품이미지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URL(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itemImgUrl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클레임유형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claimTp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),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클레임상태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claimStatus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– 20page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응답항목삭제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(status) – 18page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김종덕</a:t>
                      </a: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2024.05.16</a:t>
                      </a: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v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1.5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협의 내용에 따라 수정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196850" marR="0" lvl="0" indent="-17145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인터페이스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클레임내역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INT-I01-002) 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요청항목값수정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</a:t>
                      </a:r>
                      <a:r>
                        <a:rPr kumimoji="1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claimTp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</a:p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CC116-C36F-61CB-67C9-C636840C4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2EDA00-54FA-313C-2579-241E4D886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68550"/>
              </p:ext>
            </p:extLst>
          </p:nvPr>
        </p:nvGraphicFramePr>
        <p:xfrm>
          <a:off x="134938" y="1320800"/>
          <a:ext cx="10648304" cy="3047995"/>
        </p:xfrm>
        <a:graphic>
          <a:graphicData uri="http://schemas.openxmlformats.org/drawingml/2006/table">
            <a:tbl>
              <a:tblPr/>
              <a:tblGrid>
                <a:gridCol w="548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010">
                  <a:extLst>
                    <a:ext uri="{9D8B030D-6E8A-4147-A177-3AD203B41FA5}">
                      <a16:colId xmlns:a16="http://schemas.microsoft.com/office/drawing/2014/main" val="2753456375"/>
                    </a:ext>
                  </a:extLst>
                </a:gridCol>
                <a:gridCol w="1883450">
                  <a:extLst>
                    <a:ext uri="{9D8B030D-6E8A-4147-A177-3AD203B41FA5}">
                      <a16:colId xmlns:a16="http://schemas.microsoft.com/office/drawing/2014/main" val="2459709980"/>
                    </a:ext>
                  </a:extLst>
                </a:gridCol>
                <a:gridCol w="724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9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659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번호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타입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설명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addCostTot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추가 비용 합계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교환인 경우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금액과 단위포함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62728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totShippingCostCoupon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배송비 쿠폰사용 합계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교환인 경우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금액과 단위포함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8310817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44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totAddPaymentAmt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추가 결제금액 합계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교환인 경우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금액과 단위포함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413514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45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itemImgUrl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 이미지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URL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333525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46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claimTp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 유형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전체취소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부분취소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교환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반품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825248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47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claimStatus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 상태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신청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결제 대기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접수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완료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철회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배송비환불대기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환불 대기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339934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주문채널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453592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제휴몰명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4269215"/>
                  </a:ext>
                </a:extLst>
              </a:tr>
            </a:tbl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id="{A7AED2E5-36EE-A118-AD0E-8FB9F312A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005903"/>
            <a:ext cx="210666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Response Message (4/4)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5188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623C3-08CE-0D9A-18A9-6DE8A895A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45CC2DE-D9E4-AF89-4D52-42E3DD14BC9C}"/>
              </a:ext>
            </a:extLst>
          </p:cNvPr>
          <p:cNvSpPr txBox="1"/>
          <p:nvPr/>
        </p:nvSpPr>
        <p:spPr>
          <a:xfrm>
            <a:off x="5480780" y="2880470"/>
            <a:ext cx="3869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목록 및 흐름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50FB100-1E5E-8B65-B4F4-F1BB22397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021531"/>
              </p:ext>
            </p:extLst>
          </p:nvPr>
        </p:nvGraphicFramePr>
        <p:xfrm>
          <a:off x="5634614" y="3733899"/>
          <a:ext cx="3943542" cy="2056050"/>
        </p:xfrm>
        <a:graphic>
          <a:graphicData uri="http://schemas.openxmlformats.org/drawingml/2006/table">
            <a:tbl>
              <a:tblPr/>
              <a:tblGrid>
                <a:gridCol w="1351254">
                  <a:extLst>
                    <a:ext uri="{9D8B030D-6E8A-4147-A177-3AD203B41FA5}">
                      <a16:colId xmlns:a16="http://schemas.microsoft.com/office/drawing/2014/main" val="2763214843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551795298"/>
                    </a:ext>
                  </a:extLst>
                </a:gridCol>
              </a:tblGrid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INT-I01-001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 내역 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786496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INT-I01-002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 내역 정보 연계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797825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INT-I01-003</a:t>
                      </a: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주문내역 검색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35387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INT-I01-004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Palette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로 회원 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76456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INT-I01-005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96066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INT-I01-006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답변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7589937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AC23794A-5DD0-6EC2-924A-DC1BC7A1D624}"/>
              </a:ext>
            </a:extLst>
          </p:cNvPr>
          <p:cNvGrpSpPr/>
          <p:nvPr/>
        </p:nvGrpSpPr>
        <p:grpSpPr>
          <a:xfrm>
            <a:off x="8118948" y="1440309"/>
            <a:ext cx="1231801" cy="1231780"/>
            <a:chOff x="8118948" y="1440309"/>
            <a:chExt cx="1231801" cy="123178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63FC760-3FB9-81F6-04E8-8017C584A3DB}"/>
                </a:ext>
              </a:extLst>
            </p:cNvPr>
            <p:cNvSpPr/>
            <p:nvPr/>
          </p:nvSpPr>
          <p:spPr>
            <a:xfrm>
              <a:off x="8118948" y="1440309"/>
              <a:ext cx="1231801" cy="12317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F5FC49-6F46-205B-820E-16B4AF2E9844}"/>
                </a:ext>
              </a:extLst>
            </p:cNvPr>
            <p:cNvSpPr txBox="1"/>
            <p:nvPr/>
          </p:nvSpPr>
          <p:spPr>
            <a:xfrm>
              <a:off x="8487281" y="1698372"/>
              <a:ext cx="495135" cy="67755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0" b="1" kern="0" spc="-50" dirty="0">
                  <a:solidFill>
                    <a:prstClr val="white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Ⅱ</a:t>
              </a:r>
              <a:endParaRPr kumimoji="0" lang="ko-KR" altLang="en-US" sz="6000" b="1" kern="0" spc="-50" dirty="0">
                <a:solidFill>
                  <a:prstClr val="white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97636DA-EAE8-C1B0-F98D-A2231996C15F}"/>
              </a:ext>
            </a:extLst>
          </p:cNvPr>
          <p:cNvCxnSpPr>
            <a:cxnSpLocks/>
          </p:cNvCxnSpPr>
          <p:nvPr/>
        </p:nvCxnSpPr>
        <p:spPr bwMode="auto">
          <a:xfrm>
            <a:off x="4446538" y="3456533"/>
            <a:ext cx="646276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85278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67CC3-6247-AE3F-88BC-3ACC13F82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4">
            <a:extLst>
              <a:ext uri="{FF2B5EF4-FFF2-40B4-BE49-F238E27FC236}">
                <a16:creationId xmlns:a16="http://schemas.microsoft.com/office/drawing/2014/main" id="{49580B9E-C11F-2AAC-94C5-EEABE8AA5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732716"/>
              </p:ext>
            </p:extLst>
          </p:nvPr>
        </p:nvGraphicFramePr>
        <p:xfrm>
          <a:off x="134938" y="949325"/>
          <a:ext cx="10648948" cy="531813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7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5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92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인터페이스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INT-I01-003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단방향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(Palette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→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BO)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대상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구매이력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내부연계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13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인터페이스 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주문내역 검색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방법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■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Online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FTP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ETC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주기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고객 문의시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399" name="TextBox 1">
            <a:extLst>
              <a:ext uri="{FF2B5EF4-FFF2-40B4-BE49-F238E27FC236}">
                <a16:creationId xmlns:a16="http://schemas.microsoft.com/office/drawing/2014/main" id="{C8FFBFB4-C369-DCD2-21AC-1406046BD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593850"/>
            <a:ext cx="14205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흐름</a:t>
            </a:r>
          </a:p>
        </p:txBody>
      </p:sp>
      <p:graphicFrame>
        <p:nvGraphicFramePr>
          <p:cNvPr id="2" name="Group 4">
            <a:extLst>
              <a:ext uri="{FF2B5EF4-FFF2-40B4-BE49-F238E27FC236}">
                <a16:creationId xmlns:a16="http://schemas.microsoft.com/office/drawing/2014/main" id="{CB2D0FF4-9CBF-D8F8-8604-2298F1374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991801"/>
              </p:ext>
            </p:extLst>
          </p:nvPr>
        </p:nvGraphicFramePr>
        <p:xfrm>
          <a:off x="134938" y="1900238"/>
          <a:ext cx="10648914" cy="5372719"/>
        </p:xfrm>
        <a:graphic>
          <a:graphicData uri="http://schemas.openxmlformats.org/drawingml/2006/table">
            <a:tbl>
              <a:tblPr/>
              <a:tblGrid>
                <a:gridCol w="720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5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8223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전화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채팅</a:t>
                      </a: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8232">
                <a:tc rowSpan="2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Palette</a:t>
                      </a: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직원</a:t>
                      </a: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96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Gateway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993100"/>
                  </a:ext>
                </a:extLst>
              </a:tr>
              <a:tr h="15121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3780233"/>
                  </a:ext>
                </a:extLst>
              </a:tr>
            </a:tbl>
          </a:graphicData>
        </a:graphic>
      </p:graphicFrame>
      <p:sp>
        <p:nvSpPr>
          <p:cNvPr id="3" name="Rectangle 69">
            <a:extLst>
              <a:ext uri="{FF2B5EF4-FFF2-40B4-BE49-F238E27FC236}">
                <a16:creationId xmlns:a16="http://schemas.microsoft.com/office/drawing/2014/main" id="{E261C311-5CAF-9A9C-CB06-68FD7BAA5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812" y="3169295"/>
            <a:ext cx="1049834" cy="358775"/>
          </a:xfrm>
          <a:prstGeom prst="flowChartDisplay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</a:t>
            </a: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상담이력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id="{5341B85D-4906-63BA-D745-C4605956F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342" y="3169295"/>
            <a:ext cx="1049834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주문내역 요청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4297D37-0951-60C4-BAC6-49A0EB3345E2}"/>
              </a:ext>
            </a:extLst>
          </p:cNvPr>
          <p:cNvCxnSpPr>
            <a:cxnSpLocks/>
            <a:stCxn id="3" idx="3"/>
          </p:cNvCxnSpPr>
          <p:nvPr/>
        </p:nvCxnSpPr>
        <p:spPr bwMode="auto">
          <a:xfrm>
            <a:off x="3678646" y="3348683"/>
            <a:ext cx="46909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Rectangle 69">
            <a:extLst>
              <a:ext uri="{FF2B5EF4-FFF2-40B4-BE49-F238E27FC236}">
                <a16:creationId xmlns:a16="http://schemas.microsoft.com/office/drawing/2014/main" id="{1F3CE006-FDD8-DE72-C72D-DDE61B260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812" y="2175991"/>
            <a:ext cx="1049834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rIns="54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고객문의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B5D6E49-329F-9EE4-E800-4466235EB9F9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 bwMode="auto">
          <a:xfrm>
            <a:off x="3153729" y="2534766"/>
            <a:ext cx="0" cy="6345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AutoShape 21">
            <a:extLst>
              <a:ext uri="{FF2B5EF4-FFF2-40B4-BE49-F238E27FC236}">
                <a16:creationId xmlns:a16="http://schemas.microsoft.com/office/drawing/2014/main" id="{2C820B12-CFE4-24EC-4DFE-6E396A4C97FB}"/>
              </a:ext>
            </a:extLst>
          </p:cNvPr>
          <p:cNvCxnSpPr>
            <a:cxnSpLocks noChangeShapeType="1"/>
            <a:stCxn id="11" idx="1"/>
            <a:endCxn id="3" idx="1"/>
          </p:cNvCxnSpPr>
          <p:nvPr/>
        </p:nvCxnSpPr>
        <p:spPr bwMode="auto">
          <a:xfrm rot="5400000" flipH="1" flipV="1">
            <a:off x="2199810" y="3371647"/>
            <a:ext cx="451965" cy="406039"/>
          </a:xfrm>
          <a:prstGeom prst="bentConnector2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miter lim="800000"/>
            <a:headEnd/>
            <a:tailEnd type="triangle" w="med" len="med"/>
          </a:ln>
        </p:spPr>
      </p:cxnSp>
      <p:sp>
        <p:nvSpPr>
          <p:cNvPr id="9" name="Rectangle 69">
            <a:extLst>
              <a:ext uri="{FF2B5EF4-FFF2-40B4-BE49-F238E27FC236}">
                <a16:creationId xmlns:a16="http://schemas.microsoft.com/office/drawing/2014/main" id="{CD20DE89-4D99-D38F-FC18-347CB896C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767" y="4104605"/>
            <a:ext cx="862012" cy="35877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상담이력 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Rectangle 69">
            <a:extLst>
              <a:ext uri="{FF2B5EF4-FFF2-40B4-BE49-F238E27FC236}">
                <a16:creationId xmlns:a16="http://schemas.microsoft.com/office/drawing/2014/main" id="{42172A50-BBD0-315A-E11D-AE0ABF3A8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767" y="3800648"/>
            <a:ext cx="862012" cy="35877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 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Rectangle 69">
            <a:extLst>
              <a:ext uri="{FF2B5EF4-FFF2-40B4-BE49-F238E27FC236}">
                <a16:creationId xmlns:a16="http://schemas.microsoft.com/office/drawing/2014/main" id="{8AD11076-2D95-4058-34F5-A1E4D54C1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980" y="5141925"/>
            <a:ext cx="862012" cy="35877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 이력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Rectangle 69">
            <a:extLst>
              <a:ext uri="{FF2B5EF4-FFF2-40B4-BE49-F238E27FC236}">
                <a16:creationId xmlns:a16="http://schemas.microsoft.com/office/drawing/2014/main" id="{929F208F-DB47-9C3B-52C5-7EAE411EA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7736" y="3169295"/>
            <a:ext cx="1049834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주문내역 검색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Oval 64">
            <a:extLst>
              <a:ext uri="{FF2B5EF4-FFF2-40B4-BE49-F238E27FC236}">
                <a16:creationId xmlns:a16="http://schemas.microsoft.com/office/drawing/2014/main" id="{3D66A631-B334-33EE-A874-2FA3AD252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984" y="3169295"/>
            <a:ext cx="524916" cy="360362"/>
          </a:xfrm>
          <a:prstGeom prst="flowChartTerminator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START</a:t>
            </a:r>
            <a:endParaRPr kumimoji="0" lang="ko-KR" altLang="en-US" sz="8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9E7C3A4-F6D9-AC4F-8A25-B503DC29CF45}"/>
              </a:ext>
            </a:extLst>
          </p:cNvPr>
          <p:cNvCxnSpPr>
            <a:cxnSpLocks/>
            <a:endCxn id="14" idx="1"/>
          </p:cNvCxnSpPr>
          <p:nvPr/>
        </p:nvCxnSpPr>
        <p:spPr bwMode="auto">
          <a:xfrm>
            <a:off x="5197570" y="3348683"/>
            <a:ext cx="822414" cy="7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A013F2C-3562-AD7C-8EFE-580898D12832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 bwMode="auto">
          <a:xfrm flipV="1">
            <a:off x="6544900" y="3348683"/>
            <a:ext cx="513442" cy="7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81">
            <a:extLst>
              <a:ext uri="{FF2B5EF4-FFF2-40B4-BE49-F238E27FC236}">
                <a16:creationId xmlns:a16="http://schemas.microsoft.com/office/drawing/2014/main" id="{522A547B-EDB9-F4E4-62A2-9926D0E1C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993" y="3386216"/>
            <a:ext cx="5950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24" name="Rectangle 69">
            <a:extLst>
              <a:ext uri="{FF2B5EF4-FFF2-40B4-BE49-F238E27FC236}">
                <a16:creationId xmlns:a16="http://schemas.microsoft.com/office/drawing/2014/main" id="{806CE3CC-A58E-371D-1610-761D067A8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0519" y="3169295"/>
            <a:ext cx="1049834" cy="358775"/>
          </a:xfrm>
          <a:prstGeom prst="flowChartDisplay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주문내역 조회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41BEA5D-90BA-4462-6A68-539362627973}"/>
              </a:ext>
            </a:extLst>
          </p:cNvPr>
          <p:cNvCxnSpPr>
            <a:cxnSpLocks/>
            <a:stCxn id="4" idx="3"/>
            <a:endCxn id="24" idx="1"/>
          </p:cNvCxnSpPr>
          <p:nvPr/>
        </p:nvCxnSpPr>
        <p:spPr bwMode="auto">
          <a:xfrm>
            <a:off x="8108176" y="3348683"/>
            <a:ext cx="45234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Rectangle 69">
            <a:extLst>
              <a:ext uri="{FF2B5EF4-FFF2-40B4-BE49-F238E27FC236}">
                <a16:creationId xmlns:a16="http://schemas.microsoft.com/office/drawing/2014/main" id="{102492A0-E276-99BB-8EBD-16F8002F1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342" y="5141925"/>
            <a:ext cx="1049834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</a:t>
            </a: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처리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BBC802B-32EC-83CC-EB01-C73B5B07349E}"/>
              </a:ext>
            </a:extLst>
          </p:cNvPr>
          <p:cNvCxnSpPr>
            <a:cxnSpLocks/>
            <a:stCxn id="26" idx="2"/>
            <a:endCxn id="36" idx="1"/>
          </p:cNvCxnSpPr>
          <p:nvPr/>
        </p:nvCxnSpPr>
        <p:spPr bwMode="auto">
          <a:xfrm>
            <a:off x="7583259" y="5500700"/>
            <a:ext cx="0" cy="5481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38EA71C-F8C9-C888-E397-C8874C3CC49C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 bwMode="auto">
          <a:xfrm>
            <a:off x="7583259" y="3528070"/>
            <a:ext cx="0" cy="16138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5310441-071D-F8E2-1B98-C1235358855D}"/>
              </a:ext>
            </a:extLst>
          </p:cNvPr>
          <p:cNvCxnSpPr>
            <a:cxnSpLocks/>
            <a:stCxn id="26" idx="1"/>
            <a:endCxn id="12" idx="4"/>
          </p:cNvCxnSpPr>
          <p:nvPr/>
        </p:nvCxnSpPr>
        <p:spPr bwMode="auto">
          <a:xfrm flipH="1" flipV="1">
            <a:off x="6451992" y="5321312"/>
            <a:ext cx="60635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30" name="Oval 64">
            <a:extLst>
              <a:ext uri="{FF2B5EF4-FFF2-40B4-BE49-F238E27FC236}">
                <a16:creationId xmlns:a16="http://schemas.microsoft.com/office/drawing/2014/main" id="{EFEB1968-8454-10EB-727E-5AB78E2AD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1143" y="3169295"/>
            <a:ext cx="525600" cy="360362"/>
          </a:xfrm>
          <a:prstGeom prst="flowChartTerminator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END</a:t>
            </a:r>
            <a:endParaRPr kumimoji="0" lang="ko-KR" altLang="en-US" sz="8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5D7E7EF-E93A-FE5F-BC60-ED34445FD1D0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 bwMode="auto">
          <a:xfrm>
            <a:off x="9610353" y="3348683"/>
            <a:ext cx="440790" cy="7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281">
            <a:extLst>
              <a:ext uri="{FF2B5EF4-FFF2-40B4-BE49-F238E27FC236}">
                <a16:creationId xmlns:a16="http://schemas.microsoft.com/office/drawing/2014/main" id="{C6AFF086-5A97-78CB-B094-31902C7CB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4797" y="3687471"/>
            <a:ext cx="95571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0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[RESULT]</a:t>
            </a: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주문날짜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브랜드 명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상품번호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이미지 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주문상태 등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281">
            <a:extLst>
              <a:ext uri="{FF2B5EF4-FFF2-40B4-BE49-F238E27FC236}">
                <a16:creationId xmlns:a16="http://schemas.microsoft.com/office/drawing/2014/main" id="{37ADCCD3-3172-544F-F70A-AC388859E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9123" y="2825994"/>
            <a:ext cx="5950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</a:p>
        </p:txBody>
      </p:sp>
      <p:sp>
        <p:nvSpPr>
          <p:cNvPr id="34" name="TextBox 281">
            <a:extLst>
              <a:ext uri="{FF2B5EF4-FFF2-40B4-BE49-F238E27FC236}">
                <a16:creationId xmlns:a16="http://schemas.microsoft.com/office/drawing/2014/main" id="{E30CB063-0CF2-93DA-E817-AFB22EA40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737" y="3687471"/>
            <a:ext cx="70724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0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latinLnBrk="1" hangingPunct="1"/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[REQUEST]</a:t>
            </a:r>
          </a:p>
          <a:p>
            <a:pPr algn="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Rectangle 69">
            <a:extLst>
              <a:ext uri="{FF2B5EF4-FFF2-40B4-BE49-F238E27FC236}">
                <a16:creationId xmlns:a16="http://schemas.microsoft.com/office/drawing/2014/main" id="{B390DC98-A506-A995-F635-800B60741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9976" y="6387045"/>
            <a:ext cx="862012" cy="39581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Rectangle 69">
            <a:extLst>
              <a:ext uri="{FF2B5EF4-FFF2-40B4-BE49-F238E27FC236}">
                <a16:creationId xmlns:a16="http://schemas.microsoft.com/office/drawing/2014/main" id="{7E105A1E-640A-30BF-C31C-AED05AFCA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2253" y="6048821"/>
            <a:ext cx="862012" cy="39581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BB255507-DEA9-7BB7-0D97-7FFC5FA03540}"/>
              </a:ext>
            </a:extLst>
          </p:cNvPr>
          <p:cNvSpPr/>
          <p:nvPr/>
        </p:nvSpPr>
        <p:spPr bwMode="auto">
          <a:xfrm>
            <a:off x="2560606" y="2088750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591330F4-4EFF-398F-8DD5-108DF575E44C}"/>
              </a:ext>
            </a:extLst>
          </p:cNvPr>
          <p:cNvSpPr/>
          <p:nvPr/>
        </p:nvSpPr>
        <p:spPr bwMode="auto">
          <a:xfrm>
            <a:off x="2744245" y="3049905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BFD4EB8-247B-4253-CE7C-A25F86D7EA83}"/>
              </a:ext>
            </a:extLst>
          </p:cNvPr>
          <p:cNvSpPr/>
          <p:nvPr/>
        </p:nvSpPr>
        <p:spPr bwMode="auto">
          <a:xfrm>
            <a:off x="4068608" y="3056367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239E3134-8AFE-D3AA-3189-3CB6F397E0A6}"/>
              </a:ext>
            </a:extLst>
          </p:cNvPr>
          <p:cNvSpPr/>
          <p:nvPr/>
        </p:nvSpPr>
        <p:spPr bwMode="auto">
          <a:xfrm>
            <a:off x="6974079" y="3078502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BBF3C91F-DB67-9F58-5083-8B124E928524}"/>
              </a:ext>
            </a:extLst>
          </p:cNvPr>
          <p:cNvSpPr/>
          <p:nvPr/>
        </p:nvSpPr>
        <p:spPr bwMode="auto">
          <a:xfrm>
            <a:off x="6974079" y="5050157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B7B6841E-5B79-F8D6-AFDE-02768A7DFAA2}"/>
              </a:ext>
            </a:extLst>
          </p:cNvPr>
          <p:cNvSpPr/>
          <p:nvPr/>
        </p:nvSpPr>
        <p:spPr bwMode="auto">
          <a:xfrm>
            <a:off x="8629872" y="3078502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70971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04C26-632A-1615-4839-92A145120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4" name="TextBox 1">
            <a:extLst>
              <a:ext uri="{FF2B5EF4-FFF2-40B4-BE49-F238E27FC236}">
                <a16:creationId xmlns:a16="http://schemas.microsoft.com/office/drawing/2014/main" id="{441D5B53-36E8-7359-E01B-A2C22A7A9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2572568"/>
            <a:ext cx="1781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Request Parameters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C477371-37AE-B14B-67DF-5357816EA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232482"/>
              </p:ext>
            </p:extLst>
          </p:nvPr>
        </p:nvGraphicFramePr>
        <p:xfrm>
          <a:off x="134937" y="2907853"/>
          <a:ext cx="10648943" cy="3739420"/>
        </p:xfrm>
        <a:graphic>
          <a:graphicData uri="http://schemas.openxmlformats.org/drawingml/2006/table">
            <a:tbl>
              <a:tblPr/>
              <a:tblGrid>
                <a:gridCol w="55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7573">
                  <a:extLst>
                    <a:ext uri="{9D8B030D-6E8A-4147-A177-3AD203B41FA5}">
                      <a16:colId xmlns:a16="http://schemas.microsoft.com/office/drawing/2014/main" val="2459709980"/>
                    </a:ext>
                  </a:extLst>
                </a:gridCol>
                <a:gridCol w="1021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9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14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659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번호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타입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필수 여부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설명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orderNo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주문번호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주문내역을 조회할 고객의 회원번호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</a:t>
                      </a:r>
                      <a:endParaRPr kumimoji="0" lang="ko-KR" altLang="ko-KR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pageNo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N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다음 페이지를 호출하기 위한 </a:t>
                      </a:r>
                      <a:r>
                        <a:rPr kumimoji="0" lang="ko-KR" altLang="en-US" sz="10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키값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첫 페이지 호출시에는 넣지 않거나 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입력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14478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</a:t>
                      </a:r>
                      <a:endParaRPr kumimoji="0" lang="ko-KR" altLang="ko-KR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maxPerPage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페이지당 건수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N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기본값 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 10,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최대값 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:100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633077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</a:t>
                      </a:r>
                      <a:endParaRPr kumimoji="0" lang="ko-KR" altLang="ko-KR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sort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정렬 방법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N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ASC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날짜순으로 오름차순</a:t>
                      </a:r>
                      <a:endParaRPr kumimoji="0" lang="en-US" altLang="ko-KR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DSC :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 날짜순으로 내림차순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(Default)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5</a:t>
                      </a:r>
                      <a:endParaRPr kumimoji="0" lang="ko-KR" altLang="ko-KR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orderStatus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상태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ALL :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전체</a:t>
                      </a:r>
                      <a:endParaRPr kumimoji="0" lang="en-US" altLang="ko-KR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PAY_COMP :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결제완료</a:t>
                      </a:r>
                      <a:endParaRPr kumimoji="0" lang="en-US" altLang="ko-KR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GOD_PRPARE :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상품 준비중</a:t>
                      </a:r>
                      <a:endParaRPr kumimoji="0" lang="en-US" altLang="ko-KR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DLV_PRPARE :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 준비중</a:t>
                      </a:r>
                      <a:endParaRPr kumimoji="0" lang="en-US" altLang="ko-KR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DLV_PROGRS : </a:t>
                      </a:r>
                      <a:r>
                        <a:rPr kumimoji="0" lang="ko-KR" altLang="en-US" sz="10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배송중</a:t>
                      </a:r>
                      <a:endParaRPr kumimoji="0" lang="en-US" altLang="ko-KR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DLV_COMPT :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 완료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6</a:t>
                      </a:r>
                      <a:endParaRPr kumimoji="0" lang="ko-KR" altLang="ko-KR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requestDateFrom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조회기준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시작일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오늘 날짜 </a:t>
                      </a:r>
                      <a:r>
                        <a:rPr kumimoji="0" lang="ko-KR" altLang="en-US" sz="10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조회시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조회 기간 오늘 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~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내일로 조회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최대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3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개월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이내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YYYY-MM-DD </a:t>
                      </a:r>
                      <a:r>
                        <a:rPr kumimoji="0" lang="en-US" altLang="ko-KR" sz="10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hh:mm:ss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로 </a:t>
                      </a:r>
                      <a:r>
                        <a:rPr kumimoji="0" lang="ko-KR" altLang="en-US" sz="10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분단위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조회 가능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67167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7</a:t>
                      </a:r>
                      <a:endParaRPr kumimoji="0" lang="ko-KR" altLang="ko-KR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requestDateTo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조회기준 종료일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오늘 날짜 </a:t>
                      </a:r>
                      <a:r>
                        <a:rPr kumimoji="0" lang="ko-KR" altLang="en-US" sz="10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조회시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조회 기간 오늘 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~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내일로 조회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최대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3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개월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이내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YYYY-MM-DD </a:t>
                      </a:r>
                      <a:r>
                        <a:rPr kumimoji="0" lang="en-US" altLang="ko-KR" sz="10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hh:mm:ss</a:t>
                      </a:r>
                      <a:r>
                        <a:rPr kumimoji="0" lang="en-US" altLang="ko-KR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로 </a:t>
                      </a:r>
                      <a:r>
                        <a:rPr kumimoji="0" lang="ko-KR" altLang="en-US" sz="1000" b="0" i="0" u="none" strike="sng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분단위</a:t>
                      </a:r>
                      <a:r>
                        <a:rPr kumimoji="0" lang="ko-KR" altLang="en-US" sz="1000" b="0" i="0" u="none" strike="sng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조회 가능</a:t>
                      </a:r>
                      <a:endParaRPr kumimoji="0" lang="en-US" altLang="ko-KR" sz="1000" b="0" i="0" u="none" strike="sng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7920"/>
                  </a:ext>
                </a:extLst>
              </a:tr>
            </a:tbl>
          </a:graphicData>
        </a:graphic>
      </p:graphicFrame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86EB22E1-7491-EDB4-A258-67FFDCAC57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116602"/>
              </p:ext>
            </p:extLst>
          </p:nvPr>
        </p:nvGraphicFramePr>
        <p:xfrm>
          <a:off x="134939" y="1320800"/>
          <a:ext cx="10648948" cy="1055613"/>
        </p:xfrm>
        <a:graphic>
          <a:graphicData uri="http://schemas.openxmlformats.org/drawingml/2006/table">
            <a:tbl>
              <a:tblPr/>
              <a:tblGrid>
                <a:gridCol w="1080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85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5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2478">
                  <a:extLst>
                    <a:ext uri="{9D8B030D-6E8A-4147-A177-3AD203B41FA5}">
                      <a16:colId xmlns:a16="http://schemas.microsoft.com/office/drawing/2014/main" val="1554722480"/>
                    </a:ext>
                  </a:extLst>
                </a:gridCol>
                <a:gridCol w="863324">
                  <a:extLst>
                    <a:ext uri="{9D8B030D-6E8A-4147-A177-3AD203B41FA5}">
                      <a16:colId xmlns:a16="http://schemas.microsoft.com/office/drawing/2014/main" val="2273746892"/>
                    </a:ext>
                  </a:extLst>
                </a:gridCol>
                <a:gridCol w="1439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프로토콜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HTTPS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메서드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POST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변환 방식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포트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443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13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URI</a:t>
                      </a: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https://api-palette.goodwearmall.com/v1/palette/order/search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주문번호를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시스템으로 전송하고 해당 주문번호의 주문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배송 내역 결과를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JSON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형식으로 반환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 </a:t>
                      </a:r>
                      <a:b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Response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되는 데이터의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Key-Value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쌍에서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Value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AES-256 </a:t>
                      </a: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형식으로 암호화해서 반환한다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28615"/>
                  </a:ext>
                </a:extLst>
              </a:tr>
            </a:tbl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id="{D1F1F714-F5FE-B64D-43F1-F7B7CFB89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005903"/>
            <a:ext cx="10262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Overview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8670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9FFB6-F662-FD21-A67D-51AB34EE5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796AF18-C560-EEB8-B491-A8AB9890FE0D}"/>
              </a:ext>
            </a:extLst>
          </p:cNvPr>
          <p:cNvSpPr txBox="1"/>
          <p:nvPr/>
        </p:nvSpPr>
        <p:spPr>
          <a:xfrm>
            <a:off x="5480780" y="2880470"/>
            <a:ext cx="3869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목록 및 흐름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630BF0B-30BF-F956-8807-E649F5DD0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560512"/>
              </p:ext>
            </p:extLst>
          </p:nvPr>
        </p:nvGraphicFramePr>
        <p:xfrm>
          <a:off x="5634614" y="3733899"/>
          <a:ext cx="3943542" cy="2056050"/>
        </p:xfrm>
        <a:graphic>
          <a:graphicData uri="http://schemas.openxmlformats.org/drawingml/2006/table">
            <a:tbl>
              <a:tblPr/>
              <a:tblGrid>
                <a:gridCol w="1351254">
                  <a:extLst>
                    <a:ext uri="{9D8B030D-6E8A-4147-A177-3AD203B41FA5}">
                      <a16:colId xmlns:a16="http://schemas.microsoft.com/office/drawing/2014/main" val="2763214843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551795298"/>
                    </a:ext>
                  </a:extLst>
                </a:gridCol>
              </a:tblGrid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INT-I01-001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 내역 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786496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INT-I01-002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 내역 정보 연계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797825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INT-I01-003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주문내역 검색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35387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INT-I01-004</a:t>
                      </a: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Palette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로 회원 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76456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INT-I01-005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96066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INT-I01-006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답변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7589937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AA489331-BA6C-AF45-15C4-4B1F6631A352}"/>
              </a:ext>
            </a:extLst>
          </p:cNvPr>
          <p:cNvGrpSpPr/>
          <p:nvPr/>
        </p:nvGrpSpPr>
        <p:grpSpPr>
          <a:xfrm>
            <a:off x="8118948" y="1440309"/>
            <a:ext cx="1231801" cy="1231780"/>
            <a:chOff x="8118948" y="1440309"/>
            <a:chExt cx="1231801" cy="123178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1992E8F-817B-E9AA-C5C5-3446BA3A667D}"/>
                </a:ext>
              </a:extLst>
            </p:cNvPr>
            <p:cNvSpPr/>
            <p:nvPr/>
          </p:nvSpPr>
          <p:spPr>
            <a:xfrm>
              <a:off x="8118948" y="1440309"/>
              <a:ext cx="1231801" cy="12317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5A9F6DA-0CD9-58BB-B133-E1CADA3C42B2}"/>
                </a:ext>
              </a:extLst>
            </p:cNvPr>
            <p:cNvSpPr txBox="1"/>
            <p:nvPr/>
          </p:nvSpPr>
          <p:spPr>
            <a:xfrm>
              <a:off x="8487281" y="1698372"/>
              <a:ext cx="495135" cy="67755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0" b="1" kern="0" spc="-50" dirty="0">
                  <a:solidFill>
                    <a:prstClr val="white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Ⅱ</a:t>
              </a:r>
              <a:endParaRPr kumimoji="0" lang="ko-KR" altLang="en-US" sz="6000" b="1" kern="0" spc="-50" dirty="0">
                <a:solidFill>
                  <a:prstClr val="white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05B6BDB-566C-D0AC-40A2-04EC7321EBF3}"/>
              </a:ext>
            </a:extLst>
          </p:cNvPr>
          <p:cNvCxnSpPr>
            <a:cxnSpLocks/>
          </p:cNvCxnSpPr>
          <p:nvPr/>
        </p:nvCxnSpPr>
        <p:spPr bwMode="auto">
          <a:xfrm>
            <a:off x="4446538" y="3456533"/>
            <a:ext cx="646276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209207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Group 4">
            <a:extLst>
              <a:ext uri="{FF2B5EF4-FFF2-40B4-BE49-F238E27FC236}">
                <a16:creationId xmlns:a16="http://schemas.microsoft.com/office/drawing/2014/main" id="{1A820531-C280-A604-8094-B29D28C28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536459"/>
              </p:ext>
            </p:extLst>
          </p:nvPr>
        </p:nvGraphicFramePr>
        <p:xfrm>
          <a:off x="134939" y="1900238"/>
          <a:ext cx="10648948" cy="5372719"/>
        </p:xfrm>
        <a:graphic>
          <a:graphicData uri="http://schemas.openxmlformats.org/drawingml/2006/table">
            <a:tbl>
              <a:tblPr/>
              <a:tblGrid>
                <a:gridCol w="720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8223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GOODWEAR MALL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홈페이지</a:t>
                      </a: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8232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96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Palette</a:t>
                      </a: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Gateway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993100"/>
                  </a:ext>
                </a:extLst>
              </a:tr>
              <a:tr h="1512168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Palette</a:t>
                      </a: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3780233"/>
                  </a:ext>
                </a:extLst>
              </a:tr>
            </a:tbl>
          </a:graphicData>
        </a:graphic>
      </p:graphicFrame>
      <p:graphicFrame>
        <p:nvGraphicFramePr>
          <p:cNvPr id="10" name="Group 4">
            <a:extLst>
              <a:ext uri="{FF2B5EF4-FFF2-40B4-BE49-F238E27FC236}">
                <a16:creationId xmlns:a16="http://schemas.microsoft.com/office/drawing/2014/main" id="{EAAD17E6-765C-2368-6A64-4BD81A871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3422035"/>
              </p:ext>
            </p:extLst>
          </p:nvPr>
        </p:nvGraphicFramePr>
        <p:xfrm>
          <a:off x="134938" y="949325"/>
          <a:ext cx="10658475" cy="531813"/>
        </p:xfrm>
        <a:graphic>
          <a:graphicData uri="http://schemas.openxmlformats.org/drawingml/2006/table">
            <a:tbl>
              <a:tblPr/>
              <a:tblGrid>
                <a:gridCol w="1081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9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0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인터페이스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INT-I01-004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단방향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(BO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→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Palette)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대상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홈페이지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내부연계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13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인터페이스 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Palette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로 회원 정보 연계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방법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■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Online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FTP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ETC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주기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회원 정보 등록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변경 시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399" name="TextBox 1">
            <a:extLst>
              <a:ext uri="{FF2B5EF4-FFF2-40B4-BE49-F238E27FC236}">
                <a16:creationId xmlns:a16="http://schemas.microsoft.com/office/drawing/2014/main" id="{F28F6494-65E0-AA4A-02A7-019B5A822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593850"/>
            <a:ext cx="14205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흐름</a:t>
            </a:r>
          </a:p>
        </p:txBody>
      </p:sp>
      <p:sp>
        <p:nvSpPr>
          <p:cNvPr id="2" name="Rectangle 69">
            <a:extLst>
              <a:ext uri="{FF2B5EF4-FFF2-40B4-BE49-F238E27FC236}">
                <a16:creationId xmlns:a16="http://schemas.microsoft.com/office/drawing/2014/main" id="{93FCE548-1D0F-C953-F6C6-0411148E9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5987" y="3169295"/>
            <a:ext cx="1049834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등록</a:t>
            </a: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Rectangle 69">
            <a:extLst>
              <a:ext uri="{FF2B5EF4-FFF2-40B4-BE49-F238E27FC236}">
                <a16:creationId xmlns:a16="http://schemas.microsoft.com/office/drawing/2014/main" id="{7BE68522-BE29-23A7-E9E0-52F58BF0E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6360" y="3169295"/>
            <a:ext cx="1049834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회원정보 변경 요청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5658CF8-7EBA-5A7D-E216-4060A7C8B999}"/>
              </a:ext>
            </a:extLst>
          </p:cNvPr>
          <p:cNvCxnSpPr>
            <a:cxnSpLocks/>
            <a:stCxn id="2" idx="3"/>
            <a:endCxn id="22" idx="1"/>
          </p:cNvCxnSpPr>
          <p:nvPr/>
        </p:nvCxnSpPr>
        <p:spPr bwMode="auto">
          <a:xfrm>
            <a:off x="3935821" y="3348683"/>
            <a:ext cx="914959" cy="7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Rectangle 69">
            <a:extLst>
              <a:ext uri="{FF2B5EF4-FFF2-40B4-BE49-F238E27FC236}">
                <a16:creationId xmlns:a16="http://schemas.microsoft.com/office/drawing/2014/main" id="{CE788A55-2A05-C3F2-554E-0F04A0C2D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5987" y="2175991"/>
            <a:ext cx="1049834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rIns="54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회원가입</a:t>
            </a: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39591BA-DDFF-45C9-44DD-C5AEA6F88193}"/>
              </a:ext>
            </a:extLst>
          </p:cNvPr>
          <p:cNvCxnSpPr>
            <a:cxnSpLocks/>
            <a:stCxn id="6" idx="2"/>
          </p:cNvCxnSpPr>
          <p:nvPr/>
        </p:nvCxnSpPr>
        <p:spPr bwMode="auto">
          <a:xfrm>
            <a:off x="3410904" y="2534766"/>
            <a:ext cx="0" cy="6345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AutoShape 21">
            <a:extLst>
              <a:ext uri="{FF2B5EF4-FFF2-40B4-BE49-F238E27FC236}">
                <a16:creationId xmlns:a16="http://schemas.microsoft.com/office/drawing/2014/main" id="{A0E96A9A-4545-DFFF-84A7-78550A7D5D60}"/>
              </a:ext>
            </a:extLst>
          </p:cNvPr>
          <p:cNvCxnSpPr>
            <a:cxnSpLocks noChangeShapeType="1"/>
            <a:stCxn id="16" idx="1"/>
          </p:cNvCxnSpPr>
          <p:nvPr/>
        </p:nvCxnSpPr>
        <p:spPr bwMode="auto">
          <a:xfrm rot="5400000" flipH="1" flipV="1">
            <a:off x="2410253" y="3542204"/>
            <a:ext cx="669255" cy="282214"/>
          </a:xfrm>
          <a:prstGeom prst="bentConnector2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miter lim="800000"/>
            <a:headEnd type="triangle" w="med" len="med"/>
            <a:tailEnd type="none" w="med" len="med"/>
          </a:ln>
        </p:spPr>
      </p:cxnSp>
      <p:sp>
        <p:nvSpPr>
          <p:cNvPr id="16" name="Rectangle 69">
            <a:extLst>
              <a:ext uri="{FF2B5EF4-FFF2-40B4-BE49-F238E27FC236}">
                <a16:creationId xmlns:a16="http://schemas.microsoft.com/office/drawing/2014/main" id="{C3AB9915-3FAF-1C1E-BA64-BA865F75EA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2767" y="4017938"/>
            <a:ext cx="862012" cy="358774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Rectangle 69">
            <a:extLst>
              <a:ext uri="{FF2B5EF4-FFF2-40B4-BE49-F238E27FC236}">
                <a16:creationId xmlns:a16="http://schemas.microsoft.com/office/drawing/2014/main" id="{675B2F9A-BD17-76DF-9E4B-2D4DBBF61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2748" y="5141925"/>
            <a:ext cx="862012" cy="35877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 이력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Oval 64">
            <a:extLst>
              <a:ext uri="{FF2B5EF4-FFF2-40B4-BE49-F238E27FC236}">
                <a16:creationId xmlns:a16="http://schemas.microsoft.com/office/drawing/2014/main" id="{5DDDC387-A5AF-3A66-E118-510590059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0780" y="3169295"/>
            <a:ext cx="524916" cy="360362"/>
          </a:xfrm>
          <a:prstGeom prst="flowChartTerminator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START</a:t>
            </a:r>
            <a:endParaRPr kumimoji="0" lang="ko-KR" altLang="en-US" sz="8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92CE4A4-7FF5-2F16-9EB4-3FC4B7E46D4C}"/>
              </a:ext>
            </a:extLst>
          </p:cNvPr>
          <p:cNvCxnSpPr>
            <a:cxnSpLocks/>
            <a:stCxn id="22" idx="3"/>
            <a:endCxn id="3" idx="1"/>
          </p:cNvCxnSpPr>
          <p:nvPr/>
        </p:nvCxnSpPr>
        <p:spPr bwMode="auto">
          <a:xfrm flipV="1">
            <a:off x="5375696" y="3348683"/>
            <a:ext cx="940664" cy="7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Rectangle 69">
            <a:extLst>
              <a:ext uri="{FF2B5EF4-FFF2-40B4-BE49-F238E27FC236}">
                <a16:creationId xmlns:a16="http://schemas.microsoft.com/office/drawing/2014/main" id="{7BCF4DA3-9725-A070-13BA-EF07A7AA7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6360" y="5141925"/>
            <a:ext cx="1049834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요청내용</a:t>
            </a: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처리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BEB77A3A-86BA-CF5B-09EA-6844DE05B98B}"/>
              </a:ext>
            </a:extLst>
          </p:cNvPr>
          <p:cNvCxnSpPr>
            <a:cxnSpLocks/>
            <a:stCxn id="33" idx="2"/>
            <a:endCxn id="50" idx="1"/>
          </p:cNvCxnSpPr>
          <p:nvPr/>
        </p:nvCxnSpPr>
        <p:spPr bwMode="auto">
          <a:xfrm>
            <a:off x="6841277" y="5500700"/>
            <a:ext cx="0" cy="7641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F55B00E-3504-559C-1D27-920E0F3AA386}"/>
              </a:ext>
            </a:extLst>
          </p:cNvPr>
          <p:cNvCxnSpPr>
            <a:cxnSpLocks/>
            <a:stCxn id="3" idx="2"/>
            <a:endCxn id="33" idx="0"/>
          </p:cNvCxnSpPr>
          <p:nvPr/>
        </p:nvCxnSpPr>
        <p:spPr bwMode="auto">
          <a:xfrm>
            <a:off x="6841277" y="3528070"/>
            <a:ext cx="0" cy="16138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3460C613-3662-B389-B694-33615EDE8D90}"/>
              </a:ext>
            </a:extLst>
          </p:cNvPr>
          <p:cNvCxnSpPr>
            <a:cxnSpLocks/>
            <a:stCxn id="33" idx="1"/>
            <a:endCxn id="18" idx="4"/>
          </p:cNvCxnSpPr>
          <p:nvPr/>
        </p:nvCxnSpPr>
        <p:spPr bwMode="auto">
          <a:xfrm flipH="1" flipV="1">
            <a:off x="5424760" y="5321312"/>
            <a:ext cx="89160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44" name="Oval 64">
            <a:extLst>
              <a:ext uri="{FF2B5EF4-FFF2-40B4-BE49-F238E27FC236}">
                <a16:creationId xmlns:a16="http://schemas.microsoft.com/office/drawing/2014/main" id="{F7DD6ED2-1EA7-B43E-5465-7B403BA28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3056" y="5141131"/>
            <a:ext cx="525600" cy="360362"/>
          </a:xfrm>
          <a:prstGeom prst="flowChartTerminator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END</a:t>
            </a:r>
            <a:endParaRPr kumimoji="0" lang="ko-KR" altLang="en-US" sz="8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45" name="TextBox 281">
            <a:extLst>
              <a:ext uri="{FF2B5EF4-FFF2-40B4-BE49-F238E27FC236}">
                <a16:creationId xmlns:a16="http://schemas.microsoft.com/office/drawing/2014/main" id="{2836E059-0D98-F463-E132-A9D160A39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815" y="3611271"/>
            <a:ext cx="6254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0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[RESULT]</a:t>
            </a: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처리결과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281">
            <a:extLst>
              <a:ext uri="{FF2B5EF4-FFF2-40B4-BE49-F238E27FC236}">
                <a16:creationId xmlns:a16="http://schemas.microsoft.com/office/drawing/2014/main" id="{C7C11B9A-49BD-2714-2DCE-6FF20E3F4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0165" y="3611271"/>
            <a:ext cx="112883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0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latinLnBrk="1" hangingPunct="1"/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[REQUEST]</a:t>
            </a:r>
          </a:p>
          <a:p>
            <a:pPr algn="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전송구분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algn="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회원번호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Rectangle 69">
            <a:extLst>
              <a:ext uri="{FF2B5EF4-FFF2-40B4-BE49-F238E27FC236}">
                <a16:creationId xmlns:a16="http://schemas.microsoft.com/office/drawing/2014/main" id="{C1EAD8D7-2D6C-2A02-383F-B10A44BF3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271" y="6264845"/>
            <a:ext cx="862012" cy="39581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 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C5CC045-8582-E2CE-EB0B-7C1AF18ACDA3}"/>
              </a:ext>
            </a:extLst>
          </p:cNvPr>
          <p:cNvCxnSpPr>
            <a:cxnSpLocks/>
            <a:stCxn id="33" idx="3"/>
            <a:endCxn id="44" idx="1"/>
          </p:cNvCxnSpPr>
          <p:nvPr/>
        </p:nvCxnSpPr>
        <p:spPr bwMode="auto">
          <a:xfrm flipV="1">
            <a:off x="7366194" y="5321312"/>
            <a:ext cx="926862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0EFA687A-0F28-93A1-A31C-D47CC06DCE5F}"/>
              </a:ext>
            </a:extLst>
          </p:cNvPr>
          <p:cNvSpPr/>
          <p:nvPr/>
        </p:nvSpPr>
        <p:spPr bwMode="auto">
          <a:xfrm>
            <a:off x="2776298" y="2078462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E85C31C-8205-DD58-6803-B0D2074B2ACD}"/>
              </a:ext>
            </a:extLst>
          </p:cNvPr>
          <p:cNvSpPr/>
          <p:nvPr/>
        </p:nvSpPr>
        <p:spPr bwMode="auto">
          <a:xfrm>
            <a:off x="2821916" y="3077382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B5E00460-2618-3B64-9DC7-9EFE003D3D61}"/>
              </a:ext>
            </a:extLst>
          </p:cNvPr>
          <p:cNvSpPr/>
          <p:nvPr/>
        </p:nvSpPr>
        <p:spPr bwMode="auto">
          <a:xfrm>
            <a:off x="6240021" y="3064601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02FBFE12-7AE6-B0D7-C9E7-9CD2E29C2A31}"/>
              </a:ext>
            </a:extLst>
          </p:cNvPr>
          <p:cNvSpPr/>
          <p:nvPr/>
        </p:nvSpPr>
        <p:spPr bwMode="auto">
          <a:xfrm>
            <a:off x="6250850" y="5023588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6764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4" name="TextBox 1">
            <a:extLst>
              <a:ext uri="{FF2B5EF4-FFF2-40B4-BE49-F238E27FC236}">
                <a16:creationId xmlns:a16="http://schemas.microsoft.com/office/drawing/2014/main" id="{A6417753-3FB2-E3DE-B3B3-6DEB7FBA4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2572568"/>
            <a:ext cx="1781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Request Parameters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5BF84D8-AAB0-9B9F-A52A-286DC08D81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478913"/>
              </p:ext>
            </p:extLst>
          </p:nvPr>
        </p:nvGraphicFramePr>
        <p:xfrm>
          <a:off x="134937" y="2907853"/>
          <a:ext cx="10648945" cy="2574895"/>
        </p:xfrm>
        <a:graphic>
          <a:graphicData uri="http://schemas.openxmlformats.org/drawingml/2006/table">
            <a:tbl>
              <a:tblPr/>
              <a:tblGrid>
                <a:gridCol w="55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9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45970998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7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659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번호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타입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필수 여부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설명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memberNo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회원번호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신규 등록 또는 변경할 회원의 고유번호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sendTp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전송 구분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C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신규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회원 등록 시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U 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회원 정보 수정 시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customerTelNo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회원 전화번호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67167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customerNm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회원 이름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792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5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customerStat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회원상태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7349586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6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customerStatUdt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회원상태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변경 일시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회원상태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변경 일시</a:t>
                      </a: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YYYY-MM-DD </a:t>
                      </a: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hh:mm:ss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분단위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조회 가능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8922676"/>
                  </a:ext>
                </a:extLst>
              </a:tr>
            </a:tbl>
          </a:graphicData>
        </a:graphic>
      </p:graphicFrame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82D14A4A-E970-E72D-9F63-41CF02AC1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25049"/>
              </p:ext>
            </p:extLst>
          </p:nvPr>
        </p:nvGraphicFramePr>
        <p:xfrm>
          <a:off x="134939" y="1320800"/>
          <a:ext cx="10648948" cy="1055613"/>
        </p:xfrm>
        <a:graphic>
          <a:graphicData uri="http://schemas.openxmlformats.org/drawingml/2006/table">
            <a:tbl>
              <a:tblPr/>
              <a:tblGrid>
                <a:gridCol w="1080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85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5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2478">
                  <a:extLst>
                    <a:ext uri="{9D8B030D-6E8A-4147-A177-3AD203B41FA5}">
                      <a16:colId xmlns:a16="http://schemas.microsoft.com/office/drawing/2014/main" val="1554722480"/>
                    </a:ext>
                  </a:extLst>
                </a:gridCol>
                <a:gridCol w="863324">
                  <a:extLst>
                    <a:ext uri="{9D8B030D-6E8A-4147-A177-3AD203B41FA5}">
                      <a16:colId xmlns:a16="http://schemas.microsoft.com/office/drawing/2014/main" val="2273746892"/>
                    </a:ext>
                  </a:extLst>
                </a:gridCol>
                <a:gridCol w="1439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프로토콜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HTTPS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메서드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POST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변환 방식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포트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443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13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URI</a:t>
                      </a: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https://palette.hkpalette.com/palette/memberInfoChang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시스템에 신규 회원이 가입되었거나 회원 정보 수정 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Palette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 고객 정보를 신규 등록 또는 수정한다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28615"/>
                  </a:ext>
                </a:extLst>
              </a:tr>
            </a:tbl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id="{23D97D06-545D-D54E-80E9-4EF29282C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005903"/>
            <a:ext cx="10262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Overview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8EF1B06-C10B-FFB8-AE7C-7A50045C3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023747"/>
              </p:ext>
            </p:extLst>
          </p:nvPr>
        </p:nvGraphicFramePr>
        <p:xfrm>
          <a:off x="134937" y="6248260"/>
          <a:ext cx="10648305" cy="991945"/>
        </p:xfrm>
        <a:graphic>
          <a:graphicData uri="http://schemas.openxmlformats.org/drawingml/2006/table">
            <a:tbl>
              <a:tblPr/>
              <a:tblGrid>
                <a:gridCol w="55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1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6387">
                  <a:extLst>
                    <a:ext uri="{9D8B030D-6E8A-4147-A177-3AD203B41FA5}">
                      <a16:colId xmlns:a16="http://schemas.microsoft.com/office/drawing/2014/main" val="2459709980"/>
                    </a:ext>
                  </a:extLst>
                </a:gridCol>
                <a:gridCol w="875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28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659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번호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타입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설명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resultCode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결과 코드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성공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 1,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실패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 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resultMessage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결과 메시지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>
                          <a:solidFill>
                            <a:srgbClr val="44444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SUCCESS, </a:t>
                      </a:r>
                      <a:r>
                        <a:rPr lang="ko-KR" altLang="en-US" sz="1000" b="0" i="0" dirty="0">
                          <a:solidFill>
                            <a:srgbClr val="44444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오류인 경우 오류 메시지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1">
            <a:extLst>
              <a:ext uri="{FF2B5EF4-FFF2-40B4-BE49-F238E27FC236}">
                <a16:creationId xmlns:a16="http://schemas.microsoft.com/office/drawing/2014/main" id="{D49F75DE-D5EF-E1CB-A8A0-B978E4CC1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5933363"/>
            <a:ext cx="1707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Response Message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9348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37952-EFEB-0E7B-7A38-1F9843DDC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805E43E-9C08-472E-FB11-8BB6EB2A6242}"/>
              </a:ext>
            </a:extLst>
          </p:cNvPr>
          <p:cNvSpPr txBox="1"/>
          <p:nvPr/>
        </p:nvSpPr>
        <p:spPr>
          <a:xfrm>
            <a:off x="5480780" y="2880470"/>
            <a:ext cx="3869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목록 및 흐름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E4C4074-6955-A998-F82A-EB7460DD8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485795"/>
              </p:ext>
            </p:extLst>
          </p:nvPr>
        </p:nvGraphicFramePr>
        <p:xfrm>
          <a:off x="5634614" y="3733899"/>
          <a:ext cx="3943542" cy="2056050"/>
        </p:xfrm>
        <a:graphic>
          <a:graphicData uri="http://schemas.openxmlformats.org/drawingml/2006/table">
            <a:tbl>
              <a:tblPr/>
              <a:tblGrid>
                <a:gridCol w="1351254">
                  <a:extLst>
                    <a:ext uri="{9D8B030D-6E8A-4147-A177-3AD203B41FA5}">
                      <a16:colId xmlns:a16="http://schemas.microsoft.com/office/drawing/2014/main" val="2763214843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551795298"/>
                    </a:ext>
                  </a:extLst>
                </a:gridCol>
              </a:tblGrid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INT-I01-001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 내역 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786496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INT-I01-002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 내역 정보 연계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797825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INT-I01-003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주문내역 검색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35387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INT-I01-004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Palette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로 회원 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76456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INT-I01-005</a:t>
                      </a: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96066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INT-I01-006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답변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7589937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C1AC136B-4ED6-A2B8-5950-E7172B342447}"/>
              </a:ext>
            </a:extLst>
          </p:cNvPr>
          <p:cNvGrpSpPr/>
          <p:nvPr/>
        </p:nvGrpSpPr>
        <p:grpSpPr>
          <a:xfrm>
            <a:off x="8118948" y="1440309"/>
            <a:ext cx="1231801" cy="1231780"/>
            <a:chOff x="8118948" y="1440309"/>
            <a:chExt cx="1231801" cy="123178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9C4E783-98CC-BFFA-D2EB-14C6F3F5F2CC}"/>
                </a:ext>
              </a:extLst>
            </p:cNvPr>
            <p:cNvSpPr/>
            <p:nvPr/>
          </p:nvSpPr>
          <p:spPr>
            <a:xfrm>
              <a:off x="8118948" y="1440309"/>
              <a:ext cx="1231801" cy="12317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1DB4E69-1C39-E1D3-A7B1-4ED57FC5DA95}"/>
                </a:ext>
              </a:extLst>
            </p:cNvPr>
            <p:cNvSpPr txBox="1"/>
            <p:nvPr/>
          </p:nvSpPr>
          <p:spPr>
            <a:xfrm>
              <a:off x="8487281" y="1698372"/>
              <a:ext cx="495135" cy="67755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0" b="1" kern="0" spc="-50" dirty="0">
                  <a:solidFill>
                    <a:prstClr val="white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Ⅱ</a:t>
              </a:r>
              <a:endParaRPr kumimoji="0" lang="ko-KR" altLang="en-US" sz="6000" b="1" kern="0" spc="-50" dirty="0">
                <a:solidFill>
                  <a:prstClr val="white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F962C0-2C1B-4589-6AE7-92D31E1FA7D7}"/>
              </a:ext>
            </a:extLst>
          </p:cNvPr>
          <p:cNvCxnSpPr>
            <a:cxnSpLocks/>
          </p:cNvCxnSpPr>
          <p:nvPr/>
        </p:nvCxnSpPr>
        <p:spPr bwMode="auto">
          <a:xfrm>
            <a:off x="4446538" y="3456533"/>
            <a:ext cx="646276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8305061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B5A9E-EF8E-C994-D183-432A0207D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Group 4">
            <a:extLst>
              <a:ext uri="{FF2B5EF4-FFF2-40B4-BE49-F238E27FC236}">
                <a16:creationId xmlns:a16="http://schemas.microsoft.com/office/drawing/2014/main" id="{64693BDF-38E6-32F8-B9A3-16D73FD8D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716545"/>
              </p:ext>
            </p:extLst>
          </p:nvPr>
        </p:nvGraphicFramePr>
        <p:xfrm>
          <a:off x="134939" y="1900238"/>
          <a:ext cx="10648948" cy="5336715"/>
        </p:xfrm>
        <a:graphic>
          <a:graphicData uri="http://schemas.openxmlformats.org/drawingml/2006/table">
            <a:tbl>
              <a:tblPr/>
              <a:tblGrid>
                <a:gridCol w="720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8223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GOODWEAR MALL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홈페이지</a:t>
                      </a: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112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80">
                <a:tc rowSpan="3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Palette</a:t>
                      </a: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Gateway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993100"/>
                  </a:ext>
                </a:extLst>
              </a:tr>
              <a:tr h="1944216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Palette</a:t>
                      </a: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수집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Agent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3780233"/>
                  </a:ext>
                </a:extLst>
              </a:tr>
              <a:tr h="7560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상담직원</a:t>
                      </a: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757391"/>
                  </a:ext>
                </a:extLst>
              </a:tr>
            </a:tbl>
          </a:graphicData>
        </a:graphic>
      </p:graphicFrame>
      <p:graphicFrame>
        <p:nvGraphicFramePr>
          <p:cNvPr id="10" name="Group 4">
            <a:extLst>
              <a:ext uri="{FF2B5EF4-FFF2-40B4-BE49-F238E27FC236}">
                <a16:creationId xmlns:a16="http://schemas.microsoft.com/office/drawing/2014/main" id="{81B6DAE9-3BBB-6F0C-784D-38F154D5C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633965"/>
              </p:ext>
            </p:extLst>
          </p:nvPr>
        </p:nvGraphicFramePr>
        <p:xfrm>
          <a:off x="134938" y="949325"/>
          <a:ext cx="10658475" cy="531813"/>
        </p:xfrm>
        <a:graphic>
          <a:graphicData uri="http://schemas.openxmlformats.org/drawingml/2006/table">
            <a:tbl>
              <a:tblPr/>
              <a:tblGrid>
                <a:gridCol w="1081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9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0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인터페이스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INT-I01-005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단방향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(Palette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→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BO)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대상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홈페이지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내부연계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13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인터페이스 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정보 연계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방법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■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Online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FTP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ETC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주기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회원 정보 등록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변경 시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399" name="TextBox 1">
            <a:extLst>
              <a:ext uri="{FF2B5EF4-FFF2-40B4-BE49-F238E27FC236}">
                <a16:creationId xmlns:a16="http://schemas.microsoft.com/office/drawing/2014/main" id="{7BBB9820-7F32-FC24-4F59-880399E39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593850"/>
            <a:ext cx="14205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흐름</a:t>
            </a:r>
          </a:p>
        </p:txBody>
      </p:sp>
      <p:sp>
        <p:nvSpPr>
          <p:cNvPr id="6" name="Rectangle 69">
            <a:extLst>
              <a:ext uri="{FF2B5EF4-FFF2-40B4-BE49-F238E27FC236}">
                <a16:creationId xmlns:a16="http://schemas.microsoft.com/office/drawing/2014/main" id="{19D6FFA8-BAB3-7139-534A-16D2517A9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8262" y="2175991"/>
            <a:ext cx="1049834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rIns="54000" anchor="ctr"/>
          <a:lstStyle/>
          <a:p>
            <a:pPr algn="ctr" eaLnBrk="1" hangingPunct="1">
              <a:buSzPct val="120000"/>
              <a:defRPr/>
            </a:pP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1:1 </a:t>
            </a: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문의하기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Rectangle 69">
            <a:extLst>
              <a:ext uri="{FF2B5EF4-FFF2-40B4-BE49-F238E27FC236}">
                <a16:creationId xmlns:a16="http://schemas.microsoft.com/office/drawing/2014/main" id="{60A6ED3E-DE9F-83EB-6E53-B7BA4C8B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023" y="4017975"/>
            <a:ext cx="862012" cy="358774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 이력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Oval 64">
            <a:extLst>
              <a:ext uri="{FF2B5EF4-FFF2-40B4-BE49-F238E27FC236}">
                <a16:creationId xmlns:a16="http://schemas.microsoft.com/office/drawing/2014/main" id="{1B5785DD-778D-84F9-1D6D-CBB414DC5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6198" y="5976491"/>
            <a:ext cx="524916" cy="360362"/>
          </a:xfrm>
          <a:prstGeom prst="flowChartTerminator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START</a:t>
            </a:r>
            <a:endParaRPr kumimoji="0" lang="ko-KR" altLang="en-US" sz="8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33" name="Rectangle 69">
            <a:extLst>
              <a:ext uri="{FF2B5EF4-FFF2-40B4-BE49-F238E27FC236}">
                <a16:creationId xmlns:a16="http://schemas.microsoft.com/office/drawing/2014/main" id="{012CAD13-D1E8-2789-EB14-20CD195CD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6009" y="4017975"/>
            <a:ext cx="1049834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문의내용 수집</a:t>
            </a: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처리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A7BE6D8-84BD-BD7F-745D-BC9CE488AEBC}"/>
              </a:ext>
            </a:extLst>
          </p:cNvPr>
          <p:cNvCxnSpPr>
            <a:cxnSpLocks/>
            <a:stCxn id="33" idx="1"/>
            <a:endCxn id="18" idx="4"/>
          </p:cNvCxnSpPr>
          <p:nvPr/>
        </p:nvCxnSpPr>
        <p:spPr bwMode="auto">
          <a:xfrm flipH="1" flipV="1">
            <a:off x="4797035" y="4197362"/>
            <a:ext cx="27389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50" name="Rectangle 69">
            <a:extLst>
              <a:ext uri="{FF2B5EF4-FFF2-40B4-BE49-F238E27FC236}">
                <a16:creationId xmlns:a16="http://schemas.microsoft.com/office/drawing/2014/main" id="{6C144E72-9522-C734-E06D-C1EA9DF0D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023" y="4896693"/>
            <a:ext cx="862012" cy="495785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1:1 </a:t>
            </a: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문의 내용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수집 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8E576E55-8557-D5BD-B7E2-BAF983FC5252}"/>
              </a:ext>
            </a:extLst>
          </p:cNvPr>
          <p:cNvSpPr/>
          <p:nvPr/>
        </p:nvSpPr>
        <p:spPr bwMode="auto">
          <a:xfrm>
            <a:off x="2148573" y="2078462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A3A0F01E-D5BF-08BE-1003-553095F689CB}"/>
              </a:ext>
            </a:extLst>
          </p:cNvPr>
          <p:cNvSpPr/>
          <p:nvPr/>
        </p:nvSpPr>
        <p:spPr bwMode="auto">
          <a:xfrm>
            <a:off x="7470874" y="3899638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id="{A7676D59-2D72-AD2F-7DFB-018E4677D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023" y="3326649"/>
            <a:ext cx="862012" cy="358774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Rectangle 69">
            <a:extLst>
              <a:ext uri="{FF2B5EF4-FFF2-40B4-BE49-F238E27FC236}">
                <a16:creationId xmlns:a16="http://schemas.microsoft.com/office/drawing/2014/main" id="{88122F05-41F4-0942-5505-13FB9A716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023" y="3052698"/>
            <a:ext cx="862012" cy="358774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문의 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E8D1A77F-9C22-5949-3CEF-169097F8E74B}"/>
              </a:ext>
            </a:extLst>
          </p:cNvPr>
          <p:cNvCxnSpPr>
            <a:cxnSpLocks noChangeShapeType="1"/>
            <a:stCxn id="33" idx="0"/>
            <a:endCxn id="16" idx="4"/>
          </p:cNvCxnSpPr>
          <p:nvPr/>
        </p:nvCxnSpPr>
        <p:spPr bwMode="auto">
          <a:xfrm rot="16200000" flipV="1">
            <a:off x="6036036" y="1993084"/>
            <a:ext cx="785890" cy="3263891"/>
          </a:xfrm>
          <a:prstGeom prst="bentConnector2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miter lim="800000"/>
            <a:headEnd type="triangle" w="med" len="med"/>
            <a:tailEnd type="none" w="med" len="med"/>
          </a:ln>
        </p:spPr>
      </p:cxnSp>
      <p:sp>
        <p:nvSpPr>
          <p:cNvPr id="28" name="Rectangle 69">
            <a:extLst>
              <a:ext uri="{FF2B5EF4-FFF2-40B4-BE49-F238E27FC236}">
                <a16:creationId xmlns:a16="http://schemas.microsoft.com/office/drawing/2014/main" id="{61A56720-A265-4F6C-CA4F-4B0138B55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6009" y="5978078"/>
            <a:ext cx="1049834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1:1 </a:t>
            </a: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문의내용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수집 요청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780F7BFF-21A0-5709-6104-90C2A770418F}"/>
              </a:ext>
            </a:extLst>
          </p:cNvPr>
          <p:cNvSpPr/>
          <p:nvPr/>
        </p:nvSpPr>
        <p:spPr bwMode="auto">
          <a:xfrm>
            <a:off x="7470874" y="5909573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Rectangle 69">
            <a:extLst>
              <a:ext uri="{FF2B5EF4-FFF2-40B4-BE49-F238E27FC236}">
                <a16:creationId xmlns:a16="http://schemas.microsoft.com/office/drawing/2014/main" id="{5F76F111-1406-94F0-D2E2-4E1CA47C2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660" y="5760789"/>
            <a:ext cx="862012" cy="39581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배분 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Rectangle 69">
            <a:extLst>
              <a:ext uri="{FF2B5EF4-FFF2-40B4-BE49-F238E27FC236}">
                <a16:creationId xmlns:a16="http://schemas.microsoft.com/office/drawing/2014/main" id="{8DD6A4E4-2B2B-E661-8491-BC41A5628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0749" y="4965198"/>
            <a:ext cx="1049834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상담원 배분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70E71EF-D127-6C28-11A9-727BF9B96628}"/>
              </a:ext>
            </a:extLst>
          </p:cNvPr>
          <p:cNvCxnSpPr>
            <a:cxnSpLocks/>
            <a:stCxn id="50" idx="2"/>
            <a:endCxn id="51" idx="3"/>
          </p:cNvCxnSpPr>
          <p:nvPr/>
        </p:nvCxnSpPr>
        <p:spPr bwMode="auto">
          <a:xfrm flipH="1">
            <a:off x="3330583" y="5144586"/>
            <a:ext cx="6044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A890CDF-0DAF-2971-D1D1-0260F40ED228}"/>
              </a:ext>
            </a:extLst>
          </p:cNvPr>
          <p:cNvCxnSpPr>
            <a:cxnSpLocks/>
            <a:stCxn id="51" idx="2"/>
            <a:endCxn id="46" idx="1"/>
          </p:cNvCxnSpPr>
          <p:nvPr/>
        </p:nvCxnSpPr>
        <p:spPr bwMode="auto">
          <a:xfrm>
            <a:off x="2805666" y="5323973"/>
            <a:ext cx="0" cy="4368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503BCABD-3C32-1735-FDFA-26FE7629F384}"/>
              </a:ext>
            </a:extLst>
          </p:cNvPr>
          <p:cNvSpPr/>
          <p:nvPr/>
        </p:nvSpPr>
        <p:spPr bwMode="auto">
          <a:xfrm>
            <a:off x="2190749" y="4896693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Rectangle 69">
            <a:extLst>
              <a:ext uri="{FF2B5EF4-FFF2-40B4-BE49-F238E27FC236}">
                <a16:creationId xmlns:a16="http://schemas.microsoft.com/office/drawing/2014/main" id="{202F9A5A-1AB4-BCDF-36D1-BC1EC9BB8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0749" y="6682253"/>
            <a:ext cx="1049834" cy="358775"/>
          </a:xfrm>
          <a:prstGeom prst="flowChartDisplay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문의내용 조회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FD6750E3-9AA5-8877-1203-4FB5A960F370}"/>
              </a:ext>
            </a:extLst>
          </p:cNvPr>
          <p:cNvCxnSpPr>
            <a:cxnSpLocks/>
            <a:stCxn id="46" idx="3"/>
            <a:endCxn id="63" idx="0"/>
          </p:cNvCxnSpPr>
          <p:nvPr/>
        </p:nvCxnSpPr>
        <p:spPr bwMode="auto">
          <a:xfrm>
            <a:off x="2805666" y="6156599"/>
            <a:ext cx="0" cy="5256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326A53F-9821-322B-E4CF-21F769645FA5}"/>
              </a:ext>
            </a:extLst>
          </p:cNvPr>
          <p:cNvCxnSpPr>
            <a:cxnSpLocks/>
            <a:stCxn id="63" idx="3"/>
            <a:endCxn id="45" idx="1"/>
          </p:cNvCxnSpPr>
          <p:nvPr/>
        </p:nvCxnSpPr>
        <p:spPr bwMode="auto">
          <a:xfrm flipV="1">
            <a:off x="3330583" y="6861640"/>
            <a:ext cx="591039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EBEC4A5-380B-68D1-A0B2-3AC20B33CC08}"/>
              </a:ext>
            </a:extLst>
          </p:cNvPr>
          <p:cNvCxnSpPr>
            <a:cxnSpLocks/>
            <a:stCxn id="22" idx="1"/>
            <a:endCxn id="28" idx="3"/>
          </p:cNvCxnSpPr>
          <p:nvPr/>
        </p:nvCxnSpPr>
        <p:spPr bwMode="auto">
          <a:xfrm flipH="1">
            <a:off x="8585843" y="6156672"/>
            <a:ext cx="520355" cy="7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Oval 64">
            <a:extLst>
              <a:ext uri="{FF2B5EF4-FFF2-40B4-BE49-F238E27FC236}">
                <a16:creationId xmlns:a16="http://schemas.microsoft.com/office/drawing/2014/main" id="{D2ACED26-0406-2FC4-DF1D-5CE328985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622" y="6681459"/>
            <a:ext cx="524916" cy="360362"/>
          </a:xfrm>
          <a:prstGeom prst="flowChartTerminator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END</a:t>
            </a:r>
            <a:endParaRPr kumimoji="0" lang="ko-KR" altLang="en-US" sz="8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53" name="AutoShape 21">
            <a:extLst>
              <a:ext uri="{FF2B5EF4-FFF2-40B4-BE49-F238E27FC236}">
                <a16:creationId xmlns:a16="http://schemas.microsoft.com/office/drawing/2014/main" id="{C622CEB1-3911-63D5-3AE9-0A243FF16757}"/>
              </a:ext>
            </a:extLst>
          </p:cNvPr>
          <p:cNvCxnSpPr>
            <a:cxnSpLocks noChangeShapeType="1"/>
            <a:stCxn id="16" idx="2"/>
            <a:endCxn id="6" idx="2"/>
          </p:cNvCxnSpPr>
          <p:nvPr/>
        </p:nvCxnSpPr>
        <p:spPr bwMode="auto">
          <a:xfrm rot="10800000">
            <a:off x="2783179" y="2534767"/>
            <a:ext cx="1151844" cy="697319"/>
          </a:xfrm>
          <a:prstGeom prst="bentConnector2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miter lim="800000"/>
            <a:headEnd type="triangle" w="med" len="med"/>
            <a:tailEnd type="none" w="med" len="med"/>
          </a:ln>
        </p:spPr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F5207727-1086-0334-C4C2-163BF9913152}"/>
              </a:ext>
            </a:extLst>
          </p:cNvPr>
          <p:cNvSpPr/>
          <p:nvPr/>
        </p:nvSpPr>
        <p:spPr bwMode="auto">
          <a:xfrm>
            <a:off x="2363208" y="6593848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TextBox 281">
            <a:extLst>
              <a:ext uri="{FF2B5EF4-FFF2-40B4-BE49-F238E27FC236}">
                <a16:creationId xmlns:a16="http://schemas.microsoft.com/office/drawing/2014/main" id="{7750541F-1406-4B0F-BA3C-C85CD7AB1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0686" y="4755579"/>
            <a:ext cx="1378904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0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latinLnBrk="1" hangingPunct="1"/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[RESULT]</a:t>
            </a:r>
          </a:p>
          <a:p>
            <a:pPr algn="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고유 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</a:p>
          <a:p>
            <a:pPr algn="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문의유형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eaLnBrk="1" latinLnBrk="1" hangingPunct="1"/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회원번호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문의내용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첨부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사진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URL</a:t>
            </a:r>
          </a:p>
        </p:txBody>
      </p:sp>
      <p:sp>
        <p:nvSpPr>
          <p:cNvPr id="76" name="TextBox 281">
            <a:extLst>
              <a:ext uri="{FF2B5EF4-FFF2-40B4-BE49-F238E27FC236}">
                <a16:creationId xmlns:a16="http://schemas.microsoft.com/office/drawing/2014/main" id="{AC59BA86-082F-3A3D-38C0-B252E87D6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846" y="4752677"/>
            <a:ext cx="83708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0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[REQUEST]</a:t>
            </a: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수집 시작일시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Rectangle 69">
            <a:extLst>
              <a:ext uri="{FF2B5EF4-FFF2-40B4-BE49-F238E27FC236}">
                <a16:creationId xmlns:a16="http://schemas.microsoft.com/office/drawing/2014/main" id="{DF16B74E-AED9-27DB-E256-5657D622E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936" y="4965198"/>
            <a:ext cx="1049834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1:1 </a:t>
            </a: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문의내용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적제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C7840982-8DE7-A90A-3122-089DEB1C173A}"/>
              </a:ext>
            </a:extLst>
          </p:cNvPr>
          <p:cNvSpPr/>
          <p:nvPr/>
        </p:nvSpPr>
        <p:spPr bwMode="auto">
          <a:xfrm>
            <a:off x="5419801" y="4896693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0ECC9B1A-1901-04EF-D469-59E8C89E61C4}"/>
              </a:ext>
            </a:extLst>
          </p:cNvPr>
          <p:cNvCxnSpPr>
            <a:cxnSpLocks/>
            <a:stCxn id="81" idx="1"/>
            <a:endCxn id="50" idx="4"/>
          </p:cNvCxnSpPr>
          <p:nvPr/>
        </p:nvCxnSpPr>
        <p:spPr bwMode="auto">
          <a:xfrm flipH="1">
            <a:off x="4797035" y="5144586"/>
            <a:ext cx="68790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AB0BC802-00F0-987E-D609-49CDB4972F04}"/>
              </a:ext>
            </a:extLst>
          </p:cNvPr>
          <p:cNvCxnSpPr>
            <a:cxnSpLocks/>
            <a:stCxn id="28" idx="0"/>
            <a:endCxn id="33" idx="2"/>
          </p:cNvCxnSpPr>
          <p:nvPr/>
        </p:nvCxnSpPr>
        <p:spPr bwMode="auto">
          <a:xfrm flipV="1">
            <a:off x="8060926" y="4376750"/>
            <a:ext cx="0" cy="16013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0" name="자유형: 도형 99">
            <a:extLst>
              <a:ext uri="{FF2B5EF4-FFF2-40B4-BE49-F238E27FC236}">
                <a16:creationId xmlns:a16="http://schemas.microsoft.com/office/drawing/2014/main" id="{7AFD9C1F-E1C8-4053-C866-4B1BEB3A4723}"/>
              </a:ext>
            </a:extLst>
          </p:cNvPr>
          <p:cNvSpPr/>
          <p:nvPr/>
        </p:nvSpPr>
        <p:spPr bwMode="auto">
          <a:xfrm>
            <a:off x="5981699" y="4391025"/>
            <a:ext cx="1921219" cy="571500"/>
          </a:xfrm>
          <a:custGeom>
            <a:avLst/>
            <a:gdLst>
              <a:gd name="connsiteX0" fmla="*/ 1562100 w 1562100"/>
              <a:gd name="connsiteY0" fmla="*/ 0 h 571500"/>
              <a:gd name="connsiteX1" fmla="*/ 1562100 w 1562100"/>
              <a:gd name="connsiteY1" fmla="*/ 333375 h 571500"/>
              <a:gd name="connsiteX2" fmla="*/ 0 w 1562100"/>
              <a:gd name="connsiteY2" fmla="*/ 333375 h 571500"/>
              <a:gd name="connsiteX3" fmla="*/ 0 w 1562100"/>
              <a:gd name="connsiteY3" fmla="*/ 571500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62100" h="571500">
                <a:moveTo>
                  <a:pt x="1562100" y="0"/>
                </a:moveTo>
                <a:lnTo>
                  <a:pt x="1562100" y="333375"/>
                </a:lnTo>
                <a:lnTo>
                  <a:pt x="0" y="333375"/>
                </a:lnTo>
                <a:lnTo>
                  <a:pt x="0" y="571500"/>
                </a:lnTo>
              </a:path>
            </a:pathLst>
          </a:custGeom>
          <a:noFill/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0189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0F327-9FFE-C8B9-3622-AC370E85A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4" name="TextBox 1">
            <a:extLst>
              <a:ext uri="{FF2B5EF4-FFF2-40B4-BE49-F238E27FC236}">
                <a16:creationId xmlns:a16="http://schemas.microsoft.com/office/drawing/2014/main" id="{9DFFFC45-6057-E77C-61D4-BAFC69A4A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2563043"/>
            <a:ext cx="1781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Request Parameters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FADEAAE-1930-7DBB-9E22-C8E4E24BA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377434"/>
              </p:ext>
            </p:extLst>
          </p:nvPr>
        </p:nvGraphicFramePr>
        <p:xfrm>
          <a:off x="134937" y="2898328"/>
          <a:ext cx="10648945" cy="2074800"/>
        </p:xfrm>
        <a:graphic>
          <a:graphicData uri="http://schemas.openxmlformats.org/drawingml/2006/table">
            <a:tbl>
              <a:tblPr/>
              <a:tblGrid>
                <a:gridCol w="55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9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45970998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7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7206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번호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타입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필수 여부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설명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944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pageNo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페이지</a:t>
                      </a: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N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다음 페이지를 호출하기 위한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키값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.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첫 페이지 호출시에는 넣지 않거나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입력</a:t>
                      </a: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782071"/>
                  </a:ext>
                </a:extLst>
              </a:tr>
              <a:tr h="253944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maxPerPage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페이지당 건수</a:t>
                      </a: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N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기본값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 10,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최대값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:100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9421746"/>
                  </a:ext>
                </a:extLst>
              </a:tr>
              <a:tr h="328679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sort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정렬 방법</a:t>
                      </a: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N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ASC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등록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날짜순으로 오름차순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DSC :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등록 날짜순으로 내림차순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(Default)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956952"/>
                  </a:ext>
                </a:extLst>
              </a:tr>
              <a:tr h="400820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requestDateFrom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수집기준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시작일</a:t>
                      </a: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오늘 날짜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조회시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조회 기간 오늘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~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내일로 조회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YYYY-MM-DD </a:t>
                      </a: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hh:mm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로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분단위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조회 가능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96DE9533-D27C-DC98-1163-B65A6C9E1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047523"/>
              </p:ext>
            </p:extLst>
          </p:nvPr>
        </p:nvGraphicFramePr>
        <p:xfrm>
          <a:off x="134939" y="1320800"/>
          <a:ext cx="10648948" cy="1055613"/>
        </p:xfrm>
        <a:graphic>
          <a:graphicData uri="http://schemas.openxmlformats.org/drawingml/2006/table">
            <a:tbl>
              <a:tblPr/>
              <a:tblGrid>
                <a:gridCol w="1080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85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5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2478">
                  <a:extLst>
                    <a:ext uri="{9D8B030D-6E8A-4147-A177-3AD203B41FA5}">
                      <a16:colId xmlns:a16="http://schemas.microsoft.com/office/drawing/2014/main" val="1554722480"/>
                    </a:ext>
                  </a:extLst>
                </a:gridCol>
                <a:gridCol w="863324">
                  <a:extLst>
                    <a:ext uri="{9D8B030D-6E8A-4147-A177-3AD203B41FA5}">
                      <a16:colId xmlns:a16="http://schemas.microsoft.com/office/drawing/2014/main" val="2273746892"/>
                    </a:ext>
                  </a:extLst>
                </a:gridCol>
                <a:gridCol w="1439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프로토콜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HTTPS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메서드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POST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변환 방식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포트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443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13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URI</a:t>
                      </a: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https://dev2-if.goodwearmall.com/palette/consultingBoardList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고객이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굿웨어몰에서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1:1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문의한 내용을 수집한다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28615"/>
                  </a:ext>
                </a:extLst>
              </a:tr>
            </a:tbl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id="{74BDDD3D-49BA-C0C5-F44C-D4CCEFC2D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005903"/>
            <a:ext cx="10262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Overview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5940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4D9F786-6E20-9872-9BA7-8E02EA2A4249}"/>
              </a:ext>
            </a:extLst>
          </p:cNvPr>
          <p:cNvCxnSpPr>
            <a:cxnSpLocks/>
          </p:cNvCxnSpPr>
          <p:nvPr/>
        </p:nvCxnSpPr>
        <p:spPr>
          <a:xfrm>
            <a:off x="5269853" y="2635376"/>
            <a:ext cx="562465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ECDA88-13CC-FE47-7C77-42C67C479674}"/>
              </a:ext>
            </a:extLst>
          </p:cNvPr>
          <p:cNvSpPr txBox="1"/>
          <p:nvPr/>
        </p:nvSpPr>
        <p:spPr>
          <a:xfrm>
            <a:off x="5269853" y="1940179"/>
            <a:ext cx="2934241" cy="52322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ko-KR" sz="34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Contents</a:t>
            </a:r>
            <a:endParaRPr lang="ko-KR" altLang="en-US" sz="3400" b="1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8557BFA-A58B-7B0D-7D83-8CAF8F1FB51D}"/>
              </a:ext>
            </a:extLst>
          </p:cNvPr>
          <p:cNvGrpSpPr/>
          <p:nvPr/>
        </p:nvGrpSpPr>
        <p:grpSpPr>
          <a:xfrm>
            <a:off x="5288752" y="2948408"/>
            <a:ext cx="1708919" cy="253264"/>
            <a:chOff x="1774054" y="2998486"/>
            <a:chExt cx="1554374" cy="230359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EDA0DC9-6ED0-47DB-2F8C-3694B5449ECC}"/>
                </a:ext>
              </a:extLst>
            </p:cNvPr>
            <p:cNvSpPr/>
            <p:nvPr/>
          </p:nvSpPr>
          <p:spPr>
            <a:xfrm>
              <a:off x="2097846" y="3001145"/>
              <a:ext cx="1230582" cy="223953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latinLnBrk="0"/>
              <a:r>
                <a:rPr lang="ko-KR" altLang="en-US" sz="1600" b="1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인터페이스 개요</a:t>
              </a: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ACE2292-6D6D-A163-C354-BEB4BF1284AD}"/>
                </a:ext>
              </a:extLst>
            </p:cNvPr>
            <p:cNvSpPr/>
            <p:nvPr/>
          </p:nvSpPr>
          <p:spPr>
            <a:xfrm>
              <a:off x="1774054" y="2998486"/>
              <a:ext cx="230359" cy="23035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14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14C063E-E3A0-41E3-8EAE-C2369E84B8A8}"/>
              </a:ext>
            </a:extLst>
          </p:cNvPr>
          <p:cNvGrpSpPr/>
          <p:nvPr/>
        </p:nvGrpSpPr>
        <p:grpSpPr>
          <a:xfrm>
            <a:off x="5288757" y="3437724"/>
            <a:ext cx="2369358" cy="253264"/>
            <a:chOff x="1774054" y="2998486"/>
            <a:chExt cx="2155077" cy="23035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1B74CE-AA35-2215-070F-60097AE91DEF}"/>
                </a:ext>
              </a:extLst>
            </p:cNvPr>
            <p:cNvSpPr/>
            <p:nvPr/>
          </p:nvSpPr>
          <p:spPr>
            <a:xfrm>
              <a:off x="2097845" y="3001146"/>
              <a:ext cx="1831286" cy="223953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 latinLnBrk="0"/>
              <a:r>
                <a:rPr lang="ko-KR" altLang="en-US" sz="1600" b="1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latin typeface="나눔고딕" panose="020D0604000000000000" pitchFamily="50" charset="-127"/>
                  <a:ea typeface="나눔고딕" panose="020D0604000000000000" pitchFamily="50" charset="-127"/>
                </a:rPr>
                <a:t>인터페이스 목록 및 흐름</a:t>
              </a:r>
              <a:endParaRPr lang="en-US" altLang="ko-KR" sz="16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00AAF2B2-4D21-2340-1347-723644D870C9}"/>
                </a:ext>
              </a:extLst>
            </p:cNvPr>
            <p:cNvSpPr/>
            <p:nvPr/>
          </p:nvSpPr>
          <p:spPr>
            <a:xfrm>
              <a:off x="1774054" y="2998486"/>
              <a:ext cx="230359" cy="230359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1400" b="1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180CF-1DEC-7F72-485C-DDB58DEA8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7522D5EC-4168-EA31-4776-F102ACB62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005903"/>
            <a:ext cx="1707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Response Message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6F255A7-8898-E625-0F96-3B9AA7D95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04574"/>
              </p:ext>
            </p:extLst>
          </p:nvPr>
        </p:nvGraphicFramePr>
        <p:xfrm>
          <a:off x="135578" y="1320800"/>
          <a:ext cx="10648304" cy="4761370"/>
        </p:xfrm>
        <a:graphic>
          <a:graphicData uri="http://schemas.openxmlformats.org/drawingml/2006/table">
            <a:tbl>
              <a:tblPr/>
              <a:tblGrid>
                <a:gridCol w="548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1010">
                  <a:extLst>
                    <a:ext uri="{9D8B030D-6E8A-4147-A177-3AD203B41FA5}">
                      <a16:colId xmlns:a16="http://schemas.microsoft.com/office/drawing/2014/main" val="2753456375"/>
                    </a:ext>
                  </a:extLst>
                </a:gridCol>
                <a:gridCol w="1883450">
                  <a:extLst>
                    <a:ext uri="{9D8B030D-6E8A-4147-A177-3AD203B41FA5}">
                      <a16:colId xmlns:a16="http://schemas.microsoft.com/office/drawing/2014/main" val="2459709980"/>
                    </a:ext>
                  </a:extLst>
                </a:gridCol>
                <a:gridCol w="7244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9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659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번호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타입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설명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resultCode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결과 코드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성공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 1,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실패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 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resultMessage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결과 메시지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>
                          <a:solidFill>
                            <a:srgbClr val="44444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SUCCESS, </a:t>
                      </a:r>
                      <a:r>
                        <a:rPr lang="ko-KR" altLang="en-US" sz="1000" b="0" i="0" dirty="0">
                          <a:solidFill>
                            <a:srgbClr val="44444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오류인 경우 오류 메시지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pageNo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 시 입력한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Page 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70850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totalPageNo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총 페이지 수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2546152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5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totalCount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조회조건 범위 전체 건수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90773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6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resultData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Array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7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cnstBoardId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글 고유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67167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8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memberNo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회원번호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글을 등록한 고객의 고유번호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0792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9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customerNm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고객 이름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글을 등록한 고객의 이름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009555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10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customerEmail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이메일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글을 등록한 고객의 이메일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413514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j-lt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cnstBoardTitle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제목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글의 제목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898022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cnstBoardDesc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 내용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글의 내용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26873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13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나눔고딕" panose="020D0604000000000000" pitchFamily="50" charset="-127"/>
                          <a:cs typeface="Times New Roman" pitchFamily="18" charset="0"/>
                        </a:rPr>
                        <a:t>↳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attachedFileUrl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첨부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사진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 URL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글에 첨부한 사진의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URL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189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072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6E364-38B2-6A2E-B4F7-EFA150571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1FA8C03-9CAB-6181-F20B-E9EA7000BC7F}"/>
              </a:ext>
            </a:extLst>
          </p:cNvPr>
          <p:cNvSpPr txBox="1"/>
          <p:nvPr/>
        </p:nvSpPr>
        <p:spPr>
          <a:xfrm>
            <a:off x="5480780" y="2880470"/>
            <a:ext cx="3869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목록 및 흐름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45F51B0-07D4-F4A8-D6DF-7BADCF642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267585"/>
              </p:ext>
            </p:extLst>
          </p:nvPr>
        </p:nvGraphicFramePr>
        <p:xfrm>
          <a:off x="5634614" y="3733899"/>
          <a:ext cx="3943542" cy="2056050"/>
        </p:xfrm>
        <a:graphic>
          <a:graphicData uri="http://schemas.openxmlformats.org/drawingml/2006/table">
            <a:tbl>
              <a:tblPr/>
              <a:tblGrid>
                <a:gridCol w="1351254">
                  <a:extLst>
                    <a:ext uri="{9D8B030D-6E8A-4147-A177-3AD203B41FA5}">
                      <a16:colId xmlns:a16="http://schemas.microsoft.com/office/drawing/2014/main" val="2763214843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551795298"/>
                    </a:ext>
                  </a:extLst>
                </a:gridCol>
              </a:tblGrid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INT-I01-001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 내역 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786496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INT-I01-002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 내역 정보 연계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797825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INT-I01-003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주문내역 검색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35387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INT-I01-004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Palette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로 회원 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76456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INT-I01-005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96066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INT-I01-006</a:t>
                      </a: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답변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589937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91AF2266-874D-1A46-B9F1-AD38B2AEFB5D}"/>
              </a:ext>
            </a:extLst>
          </p:cNvPr>
          <p:cNvGrpSpPr/>
          <p:nvPr/>
        </p:nvGrpSpPr>
        <p:grpSpPr>
          <a:xfrm>
            <a:off x="8118948" y="1440309"/>
            <a:ext cx="1231801" cy="1231780"/>
            <a:chOff x="8118948" y="1440309"/>
            <a:chExt cx="1231801" cy="123178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2CA2628D-1DFD-DE61-87D6-CB17E5611CA9}"/>
                </a:ext>
              </a:extLst>
            </p:cNvPr>
            <p:cNvSpPr/>
            <p:nvPr/>
          </p:nvSpPr>
          <p:spPr>
            <a:xfrm>
              <a:off x="8118948" y="1440309"/>
              <a:ext cx="1231801" cy="12317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A10DFD2-CB66-FD8F-0D51-4AD3C65B6024}"/>
                </a:ext>
              </a:extLst>
            </p:cNvPr>
            <p:cNvSpPr txBox="1"/>
            <p:nvPr/>
          </p:nvSpPr>
          <p:spPr>
            <a:xfrm>
              <a:off x="8487281" y="1698372"/>
              <a:ext cx="495135" cy="67755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0" b="1" kern="0" spc="-50" dirty="0">
                  <a:solidFill>
                    <a:prstClr val="white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Ⅱ</a:t>
              </a:r>
              <a:endParaRPr kumimoji="0" lang="ko-KR" altLang="en-US" sz="6000" b="1" kern="0" spc="-50" dirty="0">
                <a:solidFill>
                  <a:prstClr val="white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FF54655-919A-F31F-83CF-44C6C37536ED}"/>
              </a:ext>
            </a:extLst>
          </p:cNvPr>
          <p:cNvCxnSpPr>
            <a:cxnSpLocks/>
          </p:cNvCxnSpPr>
          <p:nvPr/>
        </p:nvCxnSpPr>
        <p:spPr bwMode="auto">
          <a:xfrm>
            <a:off x="4446538" y="3456533"/>
            <a:ext cx="646276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000973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CAD64-B7C4-7405-2F32-E3E0DA4BE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4">
            <a:extLst>
              <a:ext uri="{FF2B5EF4-FFF2-40B4-BE49-F238E27FC236}">
                <a16:creationId xmlns:a16="http://schemas.microsoft.com/office/drawing/2014/main" id="{DCFEA65D-E4D1-1F67-3726-AA18C0E13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312958"/>
              </p:ext>
            </p:extLst>
          </p:nvPr>
        </p:nvGraphicFramePr>
        <p:xfrm>
          <a:off x="134939" y="1900238"/>
          <a:ext cx="10648948" cy="5336715"/>
        </p:xfrm>
        <a:graphic>
          <a:graphicData uri="http://schemas.openxmlformats.org/drawingml/2006/table">
            <a:tbl>
              <a:tblPr/>
              <a:tblGrid>
                <a:gridCol w="720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73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8223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GOODWEAR MALL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홈페이지</a:t>
                      </a: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112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8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Palette</a:t>
                      </a: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Gateway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993100"/>
                  </a:ext>
                </a:extLst>
              </a:tr>
              <a:tr h="2700300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Palette</a:t>
                      </a: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상담직원</a:t>
                      </a: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3780233"/>
                  </a:ext>
                </a:extLst>
              </a:tr>
            </a:tbl>
          </a:graphicData>
        </a:graphic>
      </p:graphicFrame>
      <p:graphicFrame>
        <p:nvGraphicFramePr>
          <p:cNvPr id="10" name="Group 4">
            <a:extLst>
              <a:ext uri="{FF2B5EF4-FFF2-40B4-BE49-F238E27FC236}">
                <a16:creationId xmlns:a16="http://schemas.microsoft.com/office/drawing/2014/main" id="{77A394C2-DD63-10C3-6DD2-B4B1960C6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985434"/>
              </p:ext>
            </p:extLst>
          </p:nvPr>
        </p:nvGraphicFramePr>
        <p:xfrm>
          <a:off x="134938" y="949325"/>
          <a:ext cx="10658475" cy="531813"/>
        </p:xfrm>
        <a:graphic>
          <a:graphicData uri="http://schemas.openxmlformats.org/drawingml/2006/table">
            <a:tbl>
              <a:tblPr/>
              <a:tblGrid>
                <a:gridCol w="1081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2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99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008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인터페이스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INT-I01-006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단방향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(Palette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→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BO)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대상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홈페이지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내부연계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13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인터페이스 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답변 정보 연계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방법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■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Online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FTP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ETC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주기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답변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등록 시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399" name="TextBox 1">
            <a:extLst>
              <a:ext uri="{FF2B5EF4-FFF2-40B4-BE49-F238E27FC236}">
                <a16:creationId xmlns:a16="http://schemas.microsoft.com/office/drawing/2014/main" id="{33AA4AD7-0FA8-B294-B5A6-4BC783E2D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593850"/>
            <a:ext cx="14205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흐름</a:t>
            </a:r>
          </a:p>
        </p:txBody>
      </p:sp>
      <p:sp>
        <p:nvSpPr>
          <p:cNvPr id="18" name="Rectangle 69">
            <a:extLst>
              <a:ext uri="{FF2B5EF4-FFF2-40B4-BE49-F238E27FC236}">
                <a16:creationId xmlns:a16="http://schemas.microsoft.com/office/drawing/2014/main" id="{357CAB8B-FDC5-103C-950E-9EAC33197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735" y="4017975"/>
            <a:ext cx="862012" cy="35877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 이력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Oval 64">
            <a:extLst>
              <a:ext uri="{FF2B5EF4-FFF2-40B4-BE49-F238E27FC236}">
                <a16:creationId xmlns:a16="http://schemas.microsoft.com/office/drawing/2014/main" id="{F4985B50-F2E5-B967-4BA6-AD36D9C8A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5356" y="6408539"/>
            <a:ext cx="524916" cy="360362"/>
          </a:xfrm>
          <a:prstGeom prst="flowChartTerminator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START</a:t>
            </a:r>
            <a:endParaRPr kumimoji="0" lang="ko-KR" altLang="en-US" sz="8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50" name="Rectangle 69">
            <a:extLst>
              <a:ext uri="{FF2B5EF4-FFF2-40B4-BE49-F238E27FC236}">
                <a16:creationId xmlns:a16="http://schemas.microsoft.com/office/drawing/2014/main" id="{22FDB58D-DE51-B527-AA99-17746B86E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649" y="5010551"/>
            <a:ext cx="862012" cy="495785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1:1 </a:t>
            </a: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문의 내용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수집 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Rectangle 69">
            <a:extLst>
              <a:ext uri="{FF2B5EF4-FFF2-40B4-BE49-F238E27FC236}">
                <a16:creationId xmlns:a16="http://schemas.microsoft.com/office/drawing/2014/main" id="{0CB66398-574D-BA78-2BFE-00C5DC27E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735" y="3326649"/>
            <a:ext cx="862012" cy="358774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 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Rectangle 69">
            <a:extLst>
              <a:ext uri="{FF2B5EF4-FFF2-40B4-BE49-F238E27FC236}">
                <a16:creationId xmlns:a16="http://schemas.microsoft.com/office/drawing/2014/main" id="{0A3B5996-55CA-A9D0-4C10-8BF81075F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735" y="3052698"/>
            <a:ext cx="862012" cy="358774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문의 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Rectangle 69">
            <a:extLst>
              <a:ext uri="{FF2B5EF4-FFF2-40B4-BE49-F238E27FC236}">
                <a16:creationId xmlns:a16="http://schemas.microsoft.com/office/drawing/2014/main" id="{F49DB85C-7EAA-17FA-0BB7-916C35817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4286" y="5665010"/>
            <a:ext cx="862012" cy="395810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배분 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3" name="Rectangle 69">
            <a:extLst>
              <a:ext uri="{FF2B5EF4-FFF2-40B4-BE49-F238E27FC236}">
                <a16:creationId xmlns:a16="http://schemas.microsoft.com/office/drawing/2014/main" id="{8D8EB1A9-DBE6-07B8-40B6-90F2B0121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375" y="6409333"/>
            <a:ext cx="1049834" cy="358775"/>
          </a:xfrm>
          <a:prstGeom prst="flowChartDisplay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답변 등록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4D72516A-76F6-5B5D-CFE3-22A52745630E}"/>
              </a:ext>
            </a:extLst>
          </p:cNvPr>
          <p:cNvCxnSpPr>
            <a:cxnSpLocks/>
            <a:stCxn id="46" idx="3"/>
            <a:endCxn id="63" idx="0"/>
          </p:cNvCxnSpPr>
          <p:nvPr/>
        </p:nvCxnSpPr>
        <p:spPr bwMode="auto">
          <a:xfrm>
            <a:off x="3455292" y="6060820"/>
            <a:ext cx="0" cy="3485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3" name="Rectangle 69">
            <a:extLst>
              <a:ext uri="{FF2B5EF4-FFF2-40B4-BE49-F238E27FC236}">
                <a16:creationId xmlns:a16="http://schemas.microsoft.com/office/drawing/2014/main" id="{9F5B2571-627F-C344-E304-9135B0303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0714" y="6409333"/>
            <a:ext cx="1049834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답변내용</a:t>
            </a: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전달 요청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Rectangle 69">
            <a:extLst>
              <a:ext uri="{FF2B5EF4-FFF2-40B4-BE49-F238E27FC236}">
                <a16:creationId xmlns:a16="http://schemas.microsoft.com/office/drawing/2014/main" id="{888EFD44-E377-69FA-D970-DEEED9571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5843" y="4017975"/>
            <a:ext cx="1049834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답변내용 전달</a:t>
            </a: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처리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AutoShape 21">
            <a:extLst>
              <a:ext uri="{FF2B5EF4-FFF2-40B4-BE49-F238E27FC236}">
                <a16:creationId xmlns:a16="http://schemas.microsoft.com/office/drawing/2014/main" id="{E09F1D2F-9B40-B7C3-F960-3BC1640D0D86}"/>
              </a:ext>
            </a:extLst>
          </p:cNvPr>
          <p:cNvCxnSpPr>
            <a:cxnSpLocks noChangeShapeType="1"/>
            <a:stCxn id="11" idx="2"/>
            <a:endCxn id="3" idx="3"/>
          </p:cNvCxnSpPr>
          <p:nvPr/>
        </p:nvCxnSpPr>
        <p:spPr bwMode="auto">
          <a:xfrm rot="5400000">
            <a:off x="6674669" y="4872629"/>
            <a:ext cx="2211971" cy="1220212"/>
          </a:xfrm>
          <a:prstGeom prst="bentConnector2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miter lim="800000"/>
            <a:headEnd type="triangle" w="med" len="med"/>
            <a:tailEnd type="none" w="med" len="med"/>
          </a:ln>
        </p:spPr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85E384B-2ECF-84DA-691D-EE0335A56D6F}"/>
              </a:ext>
            </a:extLst>
          </p:cNvPr>
          <p:cNvCxnSpPr>
            <a:cxnSpLocks/>
            <a:stCxn id="63" idx="3"/>
            <a:endCxn id="62" idx="1"/>
          </p:cNvCxnSpPr>
          <p:nvPr/>
        </p:nvCxnSpPr>
        <p:spPr bwMode="auto">
          <a:xfrm>
            <a:off x="3980209" y="6588721"/>
            <a:ext cx="556617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Rectangle 69">
            <a:extLst>
              <a:ext uri="{FF2B5EF4-FFF2-40B4-BE49-F238E27FC236}">
                <a16:creationId xmlns:a16="http://schemas.microsoft.com/office/drawing/2014/main" id="{2781DFB2-C8AC-7E79-25F5-2982ECFBD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824" y="2175991"/>
            <a:ext cx="1049834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rIns="54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답변 조회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23FB55A-DCF9-657D-C8E0-2BC0E0A43B65}"/>
              </a:ext>
            </a:extLst>
          </p:cNvPr>
          <p:cNvCxnSpPr>
            <a:cxnSpLocks/>
            <a:stCxn id="16" idx="1"/>
            <a:endCxn id="25" idx="2"/>
          </p:cNvCxnSpPr>
          <p:nvPr/>
        </p:nvCxnSpPr>
        <p:spPr bwMode="auto">
          <a:xfrm flipV="1">
            <a:off x="5001741" y="2534766"/>
            <a:ext cx="0" cy="51793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45" name="Oval 64">
            <a:extLst>
              <a:ext uri="{FF2B5EF4-FFF2-40B4-BE49-F238E27FC236}">
                <a16:creationId xmlns:a16="http://schemas.microsoft.com/office/drawing/2014/main" id="{A444FBF2-44FE-756E-C27B-B43DF74A1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4230" y="4017181"/>
            <a:ext cx="524916" cy="360362"/>
          </a:xfrm>
          <a:prstGeom prst="flowChartTerminator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END</a:t>
            </a:r>
            <a:endParaRPr kumimoji="0" lang="ko-KR" altLang="en-US" sz="8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AC7DE40-2037-C14A-A710-27ED365D9459}"/>
              </a:ext>
            </a:extLst>
          </p:cNvPr>
          <p:cNvCxnSpPr>
            <a:cxnSpLocks/>
            <a:stCxn id="11" idx="3"/>
            <a:endCxn id="45" idx="1"/>
          </p:cNvCxnSpPr>
          <p:nvPr/>
        </p:nvCxnSpPr>
        <p:spPr bwMode="auto">
          <a:xfrm flipV="1">
            <a:off x="8915677" y="4197362"/>
            <a:ext cx="47855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7" name="타원 56">
            <a:extLst>
              <a:ext uri="{FF2B5EF4-FFF2-40B4-BE49-F238E27FC236}">
                <a16:creationId xmlns:a16="http://schemas.microsoft.com/office/drawing/2014/main" id="{1C17E417-33F6-1A95-8C6C-6001CE3921B9}"/>
              </a:ext>
            </a:extLst>
          </p:cNvPr>
          <p:cNvSpPr/>
          <p:nvPr/>
        </p:nvSpPr>
        <p:spPr bwMode="auto">
          <a:xfrm>
            <a:off x="3012834" y="6317815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7D09C965-283E-A19F-6CF4-4C62FC7920DF}"/>
              </a:ext>
            </a:extLst>
          </p:cNvPr>
          <p:cNvSpPr/>
          <p:nvPr/>
        </p:nvSpPr>
        <p:spPr bwMode="auto">
          <a:xfrm>
            <a:off x="6030714" y="6317815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2" name="Rectangle 69">
            <a:extLst>
              <a:ext uri="{FF2B5EF4-FFF2-40B4-BE49-F238E27FC236}">
                <a16:creationId xmlns:a16="http://schemas.microsoft.com/office/drawing/2014/main" id="{776E9905-E3CA-880E-B528-B35F41F8C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826" y="6409333"/>
            <a:ext cx="1049834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답변완료</a:t>
            </a: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문의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hangingPunct="1">
              <a:buSzPct val="120000"/>
              <a:defRPr/>
            </a:pP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Flag </a:t>
            </a: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처리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311B541A-189D-A413-07C3-99DFE71E0F7A}"/>
              </a:ext>
            </a:extLst>
          </p:cNvPr>
          <p:cNvCxnSpPr>
            <a:cxnSpLocks/>
            <a:endCxn id="50" idx="3"/>
          </p:cNvCxnSpPr>
          <p:nvPr/>
        </p:nvCxnSpPr>
        <p:spPr bwMode="auto">
          <a:xfrm flipV="1">
            <a:off x="5015655" y="5506336"/>
            <a:ext cx="0" cy="9014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CA974B81-250A-C138-9648-38E19A6E1DE5}"/>
              </a:ext>
            </a:extLst>
          </p:cNvPr>
          <p:cNvCxnSpPr>
            <a:cxnSpLocks/>
            <a:stCxn id="62" idx="3"/>
            <a:endCxn id="3" idx="1"/>
          </p:cNvCxnSpPr>
          <p:nvPr/>
        </p:nvCxnSpPr>
        <p:spPr bwMode="auto">
          <a:xfrm>
            <a:off x="5586660" y="6588721"/>
            <a:ext cx="53405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8D337E63-7E78-3EF0-CD75-5CDB3A1FC8CC}"/>
              </a:ext>
            </a:extLst>
          </p:cNvPr>
          <p:cNvSpPr/>
          <p:nvPr/>
        </p:nvSpPr>
        <p:spPr bwMode="auto">
          <a:xfrm>
            <a:off x="4459071" y="6317815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TextBox 281">
            <a:extLst>
              <a:ext uri="{FF2B5EF4-FFF2-40B4-BE49-F238E27FC236}">
                <a16:creationId xmlns:a16="http://schemas.microsoft.com/office/drawing/2014/main" id="{9D6DD36A-9E7D-BC7A-A768-65FE4DFCF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5513" y="4704369"/>
            <a:ext cx="6254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0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latinLnBrk="1" hangingPunct="1"/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[RESULT]</a:t>
            </a:r>
          </a:p>
          <a:p>
            <a:pPr algn="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회원번호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고유 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</a:t>
            </a:r>
          </a:p>
          <a:p>
            <a:pPr algn="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답변내용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TextBox 281">
            <a:extLst>
              <a:ext uri="{FF2B5EF4-FFF2-40B4-BE49-F238E27FC236}">
                <a16:creationId xmlns:a16="http://schemas.microsoft.com/office/drawing/2014/main" id="{2063B6EF-9825-55E1-9B60-DE5091935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5383" y="4680669"/>
            <a:ext cx="6254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0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[RESULT]</a:t>
            </a: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처리결과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2F94FC01-352E-28BA-4310-D8899C203E1C}"/>
              </a:ext>
            </a:extLst>
          </p:cNvPr>
          <p:cNvSpPr/>
          <p:nvPr/>
        </p:nvSpPr>
        <p:spPr bwMode="auto">
          <a:xfrm>
            <a:off x="7763143" y="3930744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799AC618-0696-E012-140F-6CF6AE481977}"/>
              </a:ext>
            </a:extLst>
          </p:cNvPr>
          <p:cNvCxnSpPr>
            <a:cxnSpLocks/>
            <a:stCxn id="22" idx="3"/>
            <a:endCxn id="63" idx="1"/>
          </p:cNvCxnSpPr>
          <p:nvPr/>
        </p:nvCxnSpPr>
        <p:spPr bwMode="auto">
          <a:xfrm>
            <a:off x="2560272" y="6588720"/>
            <a:ext cx="370103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7D8BE3B-5ABD-359A-2327-B04F2F02D4CC}"/>
              </a:ext>
            </a:extLst>
          </p:cNvPr>
          <p:cNvCxnSpPr>
            <a:cxnSpLocks/>
            <a:stCxn id="11" idx="1"/>
            <a:endCxn id="18" idx="4"/>
          </p:cNvCxnSpPr>
          <p:nvPr/>
        </p:nvCxnSpPr>
        <p:spPr bwMode="auto">
          <a:xfrm flipH="1" flipV="1">
            <a:off x="5432747" y="4197362"/>
            <a:ext cx="2433096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AutoShape 21">
            <a:extLst>
              <a:ext uri="{FF2B5EF4-FFF2-40B4-BE49-F238E27FC236}">
                <a16:creationId xmlns:a16="http://schemas.microsoft.com/office/drawing/2014/main" id="{435B14A6-E99A-75BB-633E-9B8C4AAAC229}"/>
              </a:ext>
            </a:extLst>
          </p:cNvPr>
          <p:cNvCxnSpPr>
            <a:cxnSpLocks noChangeShapeType="1"/>
            <a:stCxn id="16" idx="4"/>
            <a:endCxn id="11" idx="0"/>
          </p:cNvCxnSpPr>
          <p:nvPr/>
        </p:nvCxnSpPr>
        <p:spPr bwMode="auto">
          <a:xfrm>
            <a:off x="5432747" y="3232085"/>
            <a:ext cx="2958013" cy="785890"/>
          </a:xfrm>
          <a:prstGeom prst="bentConnector2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miter lim="800000"/>
            <a:headEnd type="triangl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09279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F9FD9-CDB1-742E-0A0B-33BA3A182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4" name="TextBox 1">
            <a:extLst>
              <a:ext uri="{FF2B5EF4-FFF2-40B4-BE49-F238E27FC236}">
                <a16:creationId xmlns:a16="http://schemas.microsoft.com/office/drawing/2014/main" id="{4EF63BEE-1E88-5ADD-C2B2-230251135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2563043"/>
            <a:ext cx="178125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Request Parameters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36C5E6B-90AC-051A-7F56-057CB5215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524022"/>
              </p:ext>
            </p:extLst>
          </p:nvPr>
        </p:nvGraphicFramePr>
        <p:xfrm>
          <a:off x="134937" y="2898328"/>
          <a:ext cx="10648945" cy="1401600"/>
        </p:xfrm>
        <a:graphic>
          <a:graphicData uri="http://schemas.openxmlformats.org/drawingml/2006/table">
            <a:tbl>
              <a:tblPr/>
              <a:tblGrid>
                <a:gridCol w="55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9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45970998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7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7206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번호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타입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필수 여부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설명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944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memberNo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회원번호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신규 등록 또는 변경할 회원의 고유번호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782071"/>
                  </a:ext>
                </a:extLst>
              </a:tr>
              <a:tr h="253944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cnstBoardId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글 고유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글 고유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ID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9421746"/>
                  </a:ext>
                </a:extLst>
              </a:tr>
              <a:tr h="328679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cnstBoardAns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답변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내용</a:t>
                      </a: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Y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상담직원이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Palette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에서 작성한 답변 내용</a:t>
                      </a:r>
                    </a:p>
                  </a:txBody>
                  <a:tcPr marL="18143" marR="18143" marT="108000" marB="108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956952"/>
                  </a:ext>
                </a:extLst>
              </a:tr>
            </a:tbl>
          </a:graphicData>
        </a:graphic>
      </p:graphicFrame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F578588B-9DF3-7EF1-89C4-DA59AEDD5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936640"/>
              </p:ext>
            </p:extLst>
          </p:nvPr>
        </p:nvGraphicFramePr>
        <p:xfrm>
          <a:off x="134939" y="1320800"/>
          <a:ext cx="10648948" cy="1055613"/>
        </p:xfrm>
        <a:graphic>
          <a:graphicData uri="http://schemas.openxmlformats.org/drawingml/2006/table">
            <a:tbl>
              <a:tblPr/>
              <a:tblGrid>
                <a:gridCol w="10801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4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85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5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2478">
                  <a:extLst>
                    <a:ext uri="{9D8B030D-6E8A-4147-A177-3AD203B41FA5}">
                      <a16:colId xmlns:a16="http://schemas.microsoft.com/office/drawing/2014/main" val="1554722480"/>
                    </a:ext>
                  </a:extLst>
                </a:gridCol>
                <a:gridCol w="863324">
                  <a:extLst>
                    <a:ext uri="{9D8B030D-6E8A-4147-A177-3AD203B41FA5}">
                      <a16:colId xmlns:a16="http://schemas.microsoft.com/office/drawing/2014/main" val="2273746892"/>
                    </a:ext>
                  </a:extLst>
                </a:gridCol>
                <a:gridCol w="14395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프로토콜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HTTPS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메서드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POST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변환 방식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포트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443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13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URI</a:t>
                      </a: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https://dev2-if.goodwearmall.com/palette/consultingBoardAns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3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설명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상담직원이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Palette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에서 문의내용에 대한 답변처리 시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시스템으로 답변 내용을 전송한다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28615"/>
                  </a:ext>
                </a:extLst>
              </a:tr>
            </a:tbl>
          </a:graphicData>
        </a:graphic>
      </p:graphicFrame>
      <p:sp>
        <p:nvSpPr>
          <p:cNvPr id="5" name="TextBox 1">
            <a:extLst>
              <a:ext uri="{FF2B5EF4-FFF2-40B4-BE49-F238E27FC236}">
                <a16:creationId xmlns:a16="http://schemas.microsoft.com/office/drawing/2014/main" id="{ECDBEAF8-DE94-E1C2-EAA1-B9A66346D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005903"/>
            <a:ext cx="102624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Overview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1517CE6-AACC-0D17-E47E-93D9E52E1B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514302"/>
              </p:ext>
            </p:extLst>
          </p:nvPr>
        </p:nvGraphicFramePr>
        <p:xfrm>
          <a:off x="134937" y="4853800"/>
          <a:ext cx="10648305" cy="991945"/>
        </p:xfrm>
        <a:graphic>
          <a:graphicData uri="http://schemas.openxmlformats.org/drawingml/2006/table">
            <a:tbl>
              <a:tblPr/>
              <a:tblGrid>
                <a:gridCol w="552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1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6387">
                  <a:extLst>
                    <a:ext uri="{9D8B030D-6E8A-4147-A177-3AD203B41FA5}">
                      <a16:colId xmlns:a16="http://schemas.microsoft.com/office/drawing/2014/main" val="2459709980"/>
                    </a:ext>
                  </a:extLst>
                </a:gridCol>
                <a:gridCol w="875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28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659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번호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항목명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타입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설명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resultCode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결과 코드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성공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 1,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실패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: 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resultMessage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결과 메시지</a:t>
                      </a: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String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dirty="0">
                          <a:solidFill>
                            <a:srgbClr val="44444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SUCCESS, </a:t>
                      </a:r>
                      <a:r>
                        <a:rPr lang="ko-KR" altLang="en-US" sz="1000" b="0" i="0" dirty="0">
                          <a:solidFill>
                            <a:srgbClr val="444444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오류인 경우 오류 메시지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72000" marB="7200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1">
            <a:extLst>
              <a:ext uri="{FF2B5EF4-FFF2-40B4-BE49-F238E27FC236}">
                <a16:creationId xmlns:a16="http://schemas.microsoft.com/office/drawing/2014/main" id="{E187988A-7631-36FB-D334-7E6EF7BFD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4538903"/>
            <a:ext cx="17075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Response Message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06670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9DE2570-FBD0-026E-746D-9195B7E85E04}"/>
              </a:ext>
            </a:extLst>
          </p:cNvPr>
          <p:cNvGrpSpPr/>
          <p:nvPr/>
        </p:nvGrpSpPr>
        <p:grpSpPr>
          <a:xfrm>
            <a:off x="8118948" y="1440309"/>
            <a:ext cx="1231801" cy="1231780"/>
            <a:chOff x="8118948" y="1440309"/>
            <a:chExt cx="1231801" cy="123178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71CD6C0-6A03-AB54-6BD6-F865039D7B8E}"/>
                </a:ext>
              </a:extLst>
            </p:cNvPr>
            <p:cNvSpPr/>
            <p:nvPr/>
          </p:nvSpPr>
          <p:spPr>
            <a:xfrm>
              <a:off x="8118948" y="1440309"/>
              <a:ext cx="1231801" cy="12317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79AFF1-7584-610B-4B2D-4BCBA78DBE56}"/>
                </a:ext>
              </a:extLst>
            </p:cNvPr>
            <p:cNvSpPr txBox="1"/>
            <p:nvPr/>
          </p:nvSpPr>
          <p:spPr>
            <a:xfrm>
              <a:off x="8487281" y="1698372"/>
              <a:ext cx="495135" cy="67755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0" b="1" kern="0" spc="-50" dirty="0">
                  <a:solidFill>
                    <a:prstClr val="white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Ⅰ</a:t>
              </a:r>
              <a:endParaRPr kumimoji="0" lang="ko-KR" altLang="en-US" sz="6000" b="1" kern="0" spc="-50" dirty="0">
                <a:solidFill>
                  <a:prstClr val="white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0DF1706-B098-FE07-52C1-31DEE1BA9C53}"/>
              </a:ext>
            </a:extLst>
          </p:cNvPr>
          <p:cNvSpPr txBox="1"/>
          <p:nvPr/>
        </p:nvSpPr>
        <p:spPr>
          <a:xfrm>
            <a:off x="6697460" y="2880470"/>
            <a:ext cx="2653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개요</a:t>
            </a:r>
          </a:p>
        </p:txBody>
      </p:sp>
    </p:spTree>
    <p:extLst>
      <p:ext uri="{BB962C8B-B14F-4D97-AF65-F5344CB8AC3E}">
        <p14:creationId xmlns:p14="http://schemas.microsoft.com/office/powerpoint/2010/main" val="1411533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6EBA4DB-E135-1BF1-E38F-64AF490EA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74" y="1464692"/>
            <a:ext cx="10164564" cy="857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47650" indent="-2476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655638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63638" indent="-3286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333333"/>
              </a:buClr>
              <a:buFont typeface="Wingdings" panose="05000000000000000000" pitchFamily="2" charset="2"/>
              <a:buNone/>
            </a:pPr>
            <a:r>
              <a:rPr lang="en-US" altLang="ko-KR" sz="1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1.1 </a:t>
            </a:r>
            <a:r>
              <a:rPr lang="ko-KR" altLang="en-US" sz="1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개요</a:t>
            </a:r>
          </a:p>
          <a:p>
            <a:pPr marL="266700" indent="0" eaLnBrk="1" hangingPunct="1">
              <a:lnSpc>
                <a:spcPct val="120000"/>
              </a:lnSpc>
              <a:spcBef>
                <a:spcPts val="300"/>
              </a:spcBef>
              <a:buClr>
                <a:srgbClr val="333333"/>
              </a:buClr>
              <a:buFont typeface="Wingdings" panose="05000000000000000000" pitchFamily="2" charset="2"/>
              <a:buNone/>
            </a:pP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신성통상㈜ 굿웨어몰 고객센터 운영과 관련하여 고객센터 상담시스템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(Palette)</a:t>
            </a: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시스템과 신성통상㈜ 내부 시스템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(BO)</a:t>
            </a: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과의 연계 대상 및 항목을 도출하고 이를 기반으로 시스템간 인터페이스 표준 프로세스 설계를 통해 최종 목표한 시스템을 구축하기 위함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8C70722-533D-2697-1882-83A62D5D6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74" y="2472804"/>
            <a:ext cx="10164564" cy="1387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47650" indent="-2476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655638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63638" indent="-3286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333333"/>
              </a:buClr>
              <a:buFont typeface="Wingdings" panose="05000000000000000000" pitchFamily="2" charset="2"/>
              <a:buNone/>
            </a:pPr>
            <a:r>
              <a:rPr lang="en-US" altLang="ko-KR" sz="1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1.2 </a:t>
            </a:r>
            <a:r>
              <a:rPr lang="ko-KR" altLang="en-US" sz="1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목적</a:t>
            </a:r>
          </a:p>
          <a:p>
            <a:pPr marL="450850" lvl="1" indent="-1841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333333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시스템 인터페이스 이해관계자와 공감대 형성을 통해 이해관계자의 적극적 지원을 유도하고  관련자료의 입수를 통해 인터페이스의 성공적 수행을 위한 기반 마련과 산출물과 최종 결과물의 품질 제고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  <a:p>
            <a:pPr marL="450850" lvl="1" indent="-184150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333333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상담시스템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(Palette)</a:t>
            </a: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와 신성통상㈜ 내부 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BO</a:t>
            </a: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시스템 간의 인터페이스 대상과 인터페이스 흐름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방법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항목 등에 대한 구체적인 내용을 정의하고 시스템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데이터 흐름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,</a:t>
            </a: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업무프로세스 측면의 현황과 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Issue</a:t>
            </a: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를 파악하고 이를 개선하기 위한 목표 방향을 정의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  <a:endParaRPr lang="ko-KR" altLang="en-US" sz="12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grpSp>
        <p:nvGrpSpPr>
          <p:cNvPr id="6" name="그룹 17">
            <a:extLst>
              <a:ext uri="{FF2B5EF4-FFF2-40B4-BE49-F238E27FC236}">
                <a16:creationId xmlns:a16="http://schemas.microsoft.com/office/drawing/2014/main" id="{C38325AA-33FF-F0BE-1ADA-883CC0AC51F6}"/>
              </a:ext>
            </a:extLst>
          </p:cNvPr>
          <p:cNvGrpSpPr>
            <a:grpSpLocks/>
          </p:cNvGrpSpPr>
          <p:nvPr/>
        </p:nvGrpSpPr>
        <p:grpSpPr bwMode="auto">
          <a:xfrm>
            <a:off x="643582" y="5303318"/>
            <a:ext cx="4758402" cy="1604268"/>
            <a:chOff x="594420" y="5026479"/>
            <a:chExt cx="2043822" cy="1378307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DAAEFCF-3EA3-729E-AC81-381AE59440F8}"/>
                </a:ext>
              </a:extLst>
            </p:cNvPr>
            <p:cNvSpPr/>
            <p:nvPr/>
          </p:nvSpPr>
          <p:spPr>
            <a:xfrm>
              <a:off x="594420" y="5026482"/>
              <a:ext cx="2040646" cy="1378304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893186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709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8" name="Rectangle 137">
              <a:extLst>
                <a:ext uri="{FF2B5EF4-FFF2-40B4-BE49-F238E27FC236}">
                  <a16:creationId xmlns:a16="http://schemas.microsoft.com/office/drawing/2014/main" id="{EFA06914-E841-43F9-DA19-6F1FC4B433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420" y="5026479"/>
              <a:ext cx="2043822" cy="347551"/>
            </a:xfrm>
            <a:prstGeom prst="rect">
              <a:avLst/>
            </a:prstGeom>
            <a:solidFill>
              <a:srgbClr val="666666">
                <a:lumMod val="75000"/>
              </a:srgbClr>
            </a:solidFill>
            <a:ln w="25400" cap="flat" cmpd="sng" algn="ctr">
              <a:noFill/>
              <a:prstDash val="solid"/>
              <a:miter lim="800000"/>
            </a:ln>
            <a:effectLst>
              <a:outerShdw dist="25400" dir="5400000" algn="t" rotWithShape="0">
                <a:srgbClr val="CFCFCF"/>
              </a:outerShdw>
            </a:effectLst>
          </p:spPr>
          <p:txBody>
            <a:bodyPr lIns="0" tIns="0" rIns="0" bIns="0" anchor="ctr"/>
            <a:lstStyle>
              <a:lvl1pPr defTabSz="1292225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defTabSz="1292225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defTabSz="1292225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defTabSz="1292225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defTabSz="1292225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1292225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1292225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1292225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1292225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ctr" defTabSz="129222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BO 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연계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4FA64C7C-5AC8-F8B0-7D3D-92E7427652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886" y="5427458"/>
              <a:ext cx="828683" cy="8065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85725" indent="-85725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85725" marR="0" lvl="0" indent="-85725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1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주문내역 정보</a:t>
              </a:r>
            </a:p>
            <a:p>
              <a:pPr marL="85725" marR="0" lvl="0" indent="-85725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1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배송내역 정보</a:t>
              </a:r>
              <a:endParaRPr kumimoji="1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85725" marR="0" lvl="0" indent="-85725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1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취소내역 정보</a:t>
              </a:r>
              <a:endParaRPr kumimoji="1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85725" marR="0" lvl="0" indent="-85725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1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교환내역 정보</a:t>
              </a:r>
              <a:endParaRPr kumimoji="1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marL="85725" marR="0" lvl="0" indent="-85725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1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반품내역 정보</a:t>
              </a:r>
            </a:p>
          </p:txBody>
        </p:sp>
      </p:grpSp>
      <p:sp>
        <p:nvSpPr>
          <p:cNvPr id="15" name="TextBox 10">
            <a:extLst>
              <a:ext uri="{FF2B5EF4-FFF2-40B4-BE49-F238E27FC236}">
                <a16:creationId xmlns:a16="http://schemas.microsoft.com/office/drawing/2014/main" id="{865A8A4A-EB9F-9D4E-6C83-54742DEE4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4603" y="5769784"/>
            <a:ext cx="2238974" cy="6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" indent="-85725">
              <a:defRPr kumimoji="1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defRPr kumimoji="1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defRPr kumimoji="1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defRPr kumimoji="1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defRPr kumimoji="1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4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marL="85725" marR="0" lvl="0" indent="-85725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고객</a:t>
            </a:r>
            <a:r>
              <a:rPr kumimoji="1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신규</a:t>
            </a:r>
            <a:r>
              <a:rPr kumimoji="1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수정</a:t>
            </a:r>
            <a:r>
              <a:rPr kumimoji="1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정보</a:t>
            </a:r>
            <a:endParaRPr kumimoji="1" lang="en-US" altLang="ko-KR" sz="11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5725" marR="0" lvl="0" indent="-85725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1:1 </a:t>
            </a: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문의</a:t>
            </a:r>
            <a:r>
              <a:rPr kumimoji="1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rPr>
              <a:t>정보</a:t>
            </a:r>
            <a:endParaRPr kumimoji="1" lang="en-US" altLang="ko-KR" sz="11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85725" marR="0" lvl="0" indent="-85725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sz="11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A/S</a:t>
            </a:r>
            <a:r>
              <a:rPr lang="ko-KR" altLang="en-US" sz="1100" kern="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수선 신청 정보</a:t>
            </a:r>
            <a:endParaRPr kumimoji="1" lang="ko-KR" alt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17" name="그룹 2">
            <a:extLst>
              <a:ext uri="{FF2B5EF4-FFF2-40B4-BE49-F238E27FC236}">
                <a16:creationId xmlns:a16="http://schemas.microsoft.com/office/drawing/2014/main" id="{70B9795E-E687-980F-44CD-9614A7954024}"/>
              </a:ext>
            </a:extLst>
          </p:cNvPr>
          <p:cNvGrpSpPr>
            <a:grpSpLocks/>
          </p:cNvGrpSpPr>
          <p:nvPr/>
        </p:nvGrpSpPr>
        <p:grpSpPr bwMode="auto">
          <a:xfrm>
            <a:off x="5541657" y="5303314"/>
            <a:ext cx="2330920" cy="1604268"/>
            <a:chOff x="5304743" y="5001921"/>
            <a:chExt cx="2043822" cy="137909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31F0262A-EAA2-D588-FF31-0F31A9957509}"/>
                </a:ext>
              </a:extLst>
            </p:cNvPr>
            <p:cNvSpPr/>
            <p:nvPr/>
          </p:nvSpPr>
          <p:spPr>
            <a:xfrm>
              <a:off x="5304743" y="5001924"/>
              <a:ext cx="2040646" cy="137908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893186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709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Rectangle 137">
              <a:extLst>
                <a:ext uri="{FF2B5EF4-FFF2-40B4-BE49-F238E27FC236}">
                  <a16:creationId xmlns:a16="http://schemas.microsoft.com/office/drawing/2014/main" id="{6B27AF35-36D0-3C21-4BC0-87F1002BC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4743" y="5001921"/>
              <a:ext cx="2043822" cy="347748"/>
            </a:xfrm>
            <a:prstGeom prst="rect">
              <a:avLst/>
            </a:prstGeom>
            <a:solidFill>
              <a:srgbClr val="666666">
                <a:lumMod val="75000"/>
              </a:srgbClr>
            </a:solidFill>
            <a:ln w="25400" cap="flat" cmpd="sng" algn="ctr">
              <a:noFill/>
              <a:prstDash val="solid"/>
              <a:miter lim="800000"/>
            </a:ln>
            <a:effectLst>
              <a:outerShdw dist="25400" dir="5400000" algn="t" rotWithShape="0">
                <a:srgbClr val="CFCFCF"/>
              </a:outerShdw>
            </a:effectLst>
          </p:spPr>
          <p:txBody>
            <a:bodyPr lIns="0" tIns="0" rIns="0" bIns="0" anchor="ctr"/>
            <a:lstStyle>
              <a:lvl1pPr defTabSz="1292225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defTabSz="1292225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defTabSz="1292225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defTabSz="1292225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defTabSz="1292225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1292225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1292225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1292225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1292225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ctr" defTabSz="129222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이메일 연계</a:t>
              </a:r>
            </a:p>
          </p:txBody>
        </p:sp>
        <p:sp>
          <p:nvSpPr>
            <p:cNvPr id="21" name="TextBox 13">
              <a:extLst>
                <a:ext uri="{FF2B5EF4-FFF2-40B4-BE49-F238E27FC236}">
                  <a16:creationId xmlns:a16="http://schemas.microsoft.com/office/drawing/2014/main" id="{ACBDDF80-731E-F4BE-741C-D566A286FA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7208" y="5402901"/>
              <a:ext cx="1961660" cy="515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85725" indent="-85725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85725" marR="0" lvl="0" indent="-85725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1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굿웨어몰 대표 이메일</a:t>
              </a:r>
              <a:r>
                <a:rPr kumimoji="1" lang="en-US" altLang="ko-KR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(gwm_help@ssts.co.kr)</a:t>
              </a:r>
              <a:r>
                <a:rPr kumimoji="1" lang="ko-KR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로 문의 내역 정보</a:t>
              </a:r>
            </a:p>
          </p:txBody>
        </p:sp>
      </p:grpSp>
      <p:grpSp>
        <p:nvGrpSpPr>
          <p:cNvPr id="22" name="그룹 1">
            <a:extLst>
              <a:ext uri="{FF2B5EF4-FFF2-40B4-BE49-F238E27FC236}">
                <a16:creationId xmlns:a16="http://schemas.microsoft.com/office/drawing/2014/main" id="{D3AC3252-5D0E-63DC-5B5D-E2B0907026D2}"/>
              </a:ext>
            </a:extLst>
          </p:cNvPr>
          <p:cNvGrpSpPr>
            <a:grpSpLocks/>
          </p:cNvGrpSpPr>
          <p:nvPr/>
        </p:nvGrpSpPr>
        <p:grpSpPr bwMode="auto">
          <a:xfrm>
            <a:off x="7989788" y="5303317"/>
            <a:ext cx="2332732" cy="1604267"/>
            <a:chOff x="7563671" y="5001919"/>
            <a:chExt cx="2043822" cy="1379088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DCA6E32B-7628-0926-E7A0-477EC0B62AC4}"/>
                </a:ext>
              </a:extLst>
            </p:cNvPr>
            <p:cNvSpPr/>
            <p:nvPr/>
          </p:nvSpPr>
          <p:spPr>
            <a:xfrm>
              <a:off x="7563671" y="5001924"/>
              <a:ext cx="2040648" cy="1379083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893186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709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5" name="Rectangle 137">
              <a:extLst>
                <a:ext uri="{FF2B5EF4-FFF2-40B4-BE49-F238E27FC236}">
                  <a16:creationId xmlns:a16="http://schemas.microsoft.com/office/drawing/2014/main" id="{7A06D699-D772-D20D-9BA7-566DDB0CA3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671" y="5001919"/>
              <a:ext cx="2043822" cy="347750"/>
            </a:xfrm>
            <a:prstGeom prst="rect">
              <a:avLst/>
            </a:prstGeom>
            <a:solidFill>
              <a:srgbClr val="666666">
                <a:lumMod val="75000"/>
              </a:srgbClr>
            </a:solidFill>
            <a:ln w="25400" cap="flat" cmpd="sng" algn="ctr">
              <a:noFill/>
              <a:prstDash val="solid"/>
              <a:miter lim="800000"/>
            </a:ln>
            <a:effectLst>
              <a:outerShdw dist="25400" dir="5400000" algn="t" rotWithShape="0">
                <a:srgbClr val="CFCFCF"/>
              </a:outerShdw>
            </a:effectLst>
          </p:spPr>
          <p:txBody>
            <a:bodyPr lIns="0" tIns="0" rIns="0" bIns="0" anchor="ctr"/>
            <a:lstStyle>
              <a:lvl1pPr defTabSz="1292225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defTabSz="1292225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defTabSz="1292225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defTabSz="1292225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defTabSz="1292225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1292225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1292225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1292225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1292225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0" marR="0" lvl="0" indent="0" algn="ctr" defTabSz="129222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1" kern="0" dirty="0">
                  <a:solidFill>
                    <a:srgbClr val="FFFFFF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e</a:t>
              </a:r>
              <a:r>
                <a:rPr kumimoji="0" lang="ko-KR" alt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나눔고딕" panose="020D0604000000000000" pitchFamily="50" charset="-127"/>
                  <a:ea typeface="나눔고딕" panose="020D0604000000000000" pitchFamily="50" charset="-127"/>
                </a:rPr>
                <a:t>커머스 연계</a:t>
              </a:r>
            </a:p>
          </p:txBody>
        </p:sp>
        <p:sp>
          <p:nvSpPr>
            <p:cNvPr id="26" name="TextBox 16">
              <a:extLst>
                <a:ext uri="{FF2B5EF4-FFF2-40B4-BE49-F238E27FC236}">
                  <a16:creationId xmlns:a16="http://schemas.microsoft.com/office/drawing/2014/main" id="{36B33BA8-268A-9C24-1E87-90956FE77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6137" y="5402901"/>
              <a:ext cx="1855807" cy="5159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85725" indent="-85725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40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marL="85725" marR="0" lvl="0" indent="-85725" defTabSz="91440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ko-KR" altLang="en-US" sz="1100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국내 </a:t>
              </a:r>
              <a:r>
                <a:rPr lang="en-US" altLang="ko-KR" sz="1100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e</a:t>
              </a:r>
              <a:r>
                <a:rPr lang="ko-KR" altLang="en-US" sz="1100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커머스</a:t>
              </a:r>
              <a:r>
                <a:rPr lang="en-US" altLang="ko-KR" sz="1100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(</a:t>
              </a:r>
              <a:r>
                <a:rPr lang="ko-KR" altLang="en-US" sz="1100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네이버 쇼핑</a:t>
              </a:r>
              <a:r>
                <a:rPr lang="en-US" altLang="ko-KR" sz="1100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, SSG, </a:t>
              </a:r>
              <a:r>
                <a:rPr lang="ko-KR" altLang="en-US" sz="1100" kern="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쿠팡</a:t>
              </a:r>
              <a:r>
                <a:rPr lang="ko-KR" altLang="en-US" sz="1100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등</a:t>
              </a:r>
              <a:r>
                <a:rPr lang="en-US" altLang="ko-KR" sz="1100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)</a:t>
              </a:r>
              <a:r>
                <a:rPr lang="ko-KR" altLang="en-US" sz="1100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에 </a:t>
              </a:r>
              <a:r>
                <a:rPr lang="ko-KR" altLang="en-US" sz="1100" kern="0" dirty="0" err="1">
                  <a:latin typeface="나눔고딕" panose="020D0604000000000000" pitchFamily="50" charset="-127"/>
                  <a:ea typeface="나눔고딕" panose="020D0604000000000000" pitchFamily="50" charset="-127"/>
                </a:rPr>
                <a:t>입점된</a:t>
              </a:r>
              <a:r>
                <a:rPr lang="ko-KR" altLang="en-US" sz="1100" kern="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 굿웨어몰 상품에 대한 고객 응대  </a:t>
              </a:r>
              <a:endParaRPr kumimoji="1" lang="ko-KR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27" name="Rectangle 2">
            <a:extLst>
              <a:ext uri="{FF2B5EF4-FFF2-40B4-BE49-F238E27FC236}">
                <a16:creationId xmlns:a16="http://schemas.microsoft.com/office/drawing/2014/main" id="{0F72F12B-06D6-7434-458E-AAFEBF0A5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74" y="976712"/>
            <a:ext cx="10164564" cy="39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47650" indent="-2476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655638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63638" indent="-3286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333333"/>
              </a:buClr>
              <a:buFont typeface="Wingdings" panose="05000000000000000000" pitchFamily="2" charset="2"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1. </a:t>
            </a:r>
            <a:r>
              <a:rPr lang="ko-KR" altLang="en-US" sz="18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인터페이스 개요</a:t>
            </a:r>
            <a:endParaRPr lang="ko-KR" altLang="en-US" sz="18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sym typeface="Wingdings" panose="05000000000000000000" pitchFamily="2" charset="2"/>
            </a:endParaRP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4BB1AF41-B818-82B8-C60B-6A22EAB2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74" y="3954207"/>
            <a:ext cx="10164564" cy="1117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47650" indent="-2476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655638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63638" indent="-328613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spcAft>
                <a:spcPct val="20000"/>
              </a:spcAft>
              <a:buClr>
                <a:srgbClr val="333333"/>
              </a:buClr>
              <a:buFont typeface="Wingdings" panose="05000000000000000000" pitchFamily="2" charset="2"/>
              <a:buNone/>
            </a:pPr>
            <a:r>
              <a:rPr lang="en-US" altLang="ko-KR" sz="1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1.3 </a:t>
            </a:r>
            <a:r>
              <a:rPr lang="ko-KR" altLang="en-US" sz="1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인터페이스 고려 대상</a:t>
            </a:r>
          </a:p>
          <a:p>
            <a:pPr marL="438150" indent="-171450" eaLnBrk="1" hangingPunct="1">
              <a:lnSpc>
                <a:spcPct val="120000"/>
              </a:lnSpc>
              <a:spcBef>
                <a:spcPts val="300"/>
              </a:spcBef>
              <a:buClr>
                <a:srgbClr val="333333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신성통상㈜ 굿웨어몰 고객센터 상담시스템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(Palette)</a:t>
            </a: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와 인터페이스 되어야 할 대상을 나열하고 시급도에 따른 우선 순위를 결정하고 이에 대한 인터페이스 방향과 방법을 정의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</a:p>
          <a:p>
            <a:pPr marL="438150" indent="-171450" eaLnBrk="1" hangingPunct="1">
              <a:lnSpc>
                <a:spcPct val="120000"/>
              </a:lnSpc>
              <a:spcBef>
                <a:spcPts val="300"/>
              </a:spcBef>
              <a:buClr>
                <a:srgbClr val="333333"/>
              </a:buClr>
              <a:buFont typeface="Wingdings" panose="05000000000000000000" pitchFamily="2" charset="2"/>
              <a:buChar char="§"/>
            </a:pP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신성통상㈜ 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BO</a:t>
            </a: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시스템과의 인터페이스를 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1</a:t>
            </a: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차 목표로 정의</a:t>
            </a:r>
            <a:r>
              <a:rPr lang="en-US" altLang="ko-KR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.</a:t>
            </a:r>
            <a:r>
              <a:rPr lang="ko-KR" altLang="en-US" sz="12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C8D3391-5360-4972-11D8-C53A324E9B0D}"/>
              </a:ext>
            </a:extLst>
          </p:cNvPr>
          <p:cNvSpPr/>
          <p:nvPr/>
        </p:nvSpPr>
        <p:spPr bwMode="auto">
          <a:xfrm>
            <a:off x="577155" y="5236638"/>
            <a:ext cx="7344255" cy="173566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굴림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0E5E2A10-42CF-F73B-0901-C2FEB4158A49}"/>
              </a:ext>
            </a:extLst>
          </p:cNvPr>
          <p:cNvCxnSpPr/>
          <p:nvPr/>
        </p:nvCxnSpPr>
        <p:spPr bwMode="auto">
          <a:xfrm>
            <a:off x="2831505" y="5859206"/>
            <a:ext cx="0" cy="897173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>
                <a:lumMod val="75000"/>
                <a:lumOff val="2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89DE2570-FBD0-026E-746D-9195B7E85E04}"/>
              </a:ext>
            </a:extLst>
          </p:cNvPr>
          <p:cNvGrpSpPr/>
          <p:nvPr/>
        </p:nvGrpSpPr>
        <p:grpSpPr>
          <a:xfrm>
            <a:off x="8118948" y="1440309"/>
            <a:ext cx="1231801" cy="1231780"/>
            <a:chOff x="8118948" y="1440309"/>
            <a:chExt cx="1231801" cy="1231780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71CD6C0-6A03-AB54-6BD6-F865039D7B8E}"/>
                </a:ext>
              </a:extLst>
            </p:cNvPr>
            <p:cNvSpPr/>
            <p:nvPr/>
          </p:nvSpPr>
          <p:spPr>
            <a:xfrm>
              <a:off x="8118948" y="1440309"/>
              <a:ext cx="1231801" cy="12317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79AFF1-7584-610B-4B2D-4BCBA78DBE56}"/>
                </a:ext>
              </a:extLst>
            </p:cNvPr>
            <p:cNvSpPr txBox="1"/>
            <p:nvPr/>
          </p:nvSpPr>
          <p:spPr>
            <a:xfrm>
              <a:off x="8487281" y="1698372"/>
              <a:ext cx="495135" cy="67755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0" b="1" kern="0" spc="-50" dirty="0">
                  <a:solidFill>
                    <a:prstClr val="white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Ⅱ</a:t>
              </a:r>
              <a:endParaRPr kumimoji="0" lang="ko-KR" altLang="en-US" sz="6000" b="1" kern="0" spc="-50" dirty="0">
                <a:solidFill>
                  <a:prstClr val="white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0DF1706-B098-FE07-52C1-31DEE1BA9C53}"/>
              </a:ext>
            </a:extLst>
          </p:cNvPr>
          <p:cNvSpPr txBox="1"/>
          <p:nvPr/>
        </p:nvSpPr>
        <p:spPr>
          <a:xfrm>
            <a:off x="5480780" y="2880470"/>
            <a:ext cx="3869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목록 및 흐름</a:t>
            </a:r>
          </a:p>
        </p:txBody>
      </p:sp>
    </p:spTree>
    <p:extLst>
      <p:ext uri="{BB962C8B-B14F-4D97-AF65-F5344CB8AC3E}">
        <p14:creationId xmlns:p14="http://schemas.microsoft.com/office/powerpoint/2010/main" val="808375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8">
            <a:extLst>
              <a:ext uri="{FF2B5EF4-FFF2-40B4-BE49-F238E27FC236}">
                <a16:creationId xmlns:a16="http://schemas.microsoft.com/office/drawing/2014/main" id="{2498225E-9223-4A84-096E-A4A0C7895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08261"/>
            <a:ext cx="109093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/>
            <a:r>
              <a:rPr kumimoji="0" lang="en-US" altLang="ko-KR" sz="1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kumimoji="0" lang="ko-KR" altLang="en-US" sz="1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목록</a:t>
            </a:r>
            <a:r>
              <a:rPr kumimoji="0" lang="en-US" altLang="ko-KR" sz="1400" b="1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</a:t>
            </a:r>
            <a:endParaRPr kumimoji="0" lang="ko-KR" altLang="en-US" sz="14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442E40D-44AB-4EA5-E416-DB6D7F23B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756394"/>
              </p:ext>
            </p:extLst>
          </p:nvPr>
        </p:nvGraphicFramePr>
        <p:xfrm>
          <a:off x="198066" y="1466850"/>
          <a:ext cx="10513169" cy="5789395"/>
        </p:xfrm>
        <a:graphic>
          <a:graphicData uri="http://schemas.openxmlformats.org/drawingml/2006/table">
            <a:tbl>
              <a:tblPr/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1999">
                  <a:extLst>
                    <a:ext uri="{9D8B030D-6E8A-4147-A177-3AD203B41FA5}">
                      <a16:colId xmlns:a16="http://schemas.microsoft.com/office/drawing/2014/main" val="593553447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281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0659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번호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대상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구분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인터페이스 명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인터페이스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ID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방향 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단방향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양방향</a:t>
                      </a: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)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방법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주기</a:t>
                      </a:r>
                      <a:endParaRPr kumimoji="0" lang="ko-KR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구매이력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내부연계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 내역 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INT-I01-001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단방향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(Palette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→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BO)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Online</a:t>
                      </a: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고객 문의 시</a:t>
                      </a: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2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내부연계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 내역 정보 연계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INT-I01-002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단방향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(Palette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→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BO)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Online</a:t>
                      </a:r>
                      <a:endParaRPr kumimoji="0" lang="ko-KR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고객 문의 시</a:t>
                      </a: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3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내부연계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주문내역 검색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INT-I01-003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단방향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(Palette 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→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BO)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Online</a:t>
                      </a: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고객 문의 시</a:t>
                      </a: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4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홈 페이지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내부연계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Palette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로 회원 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INT-I01-004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단방향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(BO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→ 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Palette)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Online</a:t>
                      </a:r>
                      <a:endParaRPr kumimoji="0" lang="ko-KR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회원 가입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수정 시</a:t>
                      </a: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5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내부연계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INT-I01-005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단방향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(Palette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→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BO)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Online</a:t>
                      </a:r>
                      <a:endParaRPr kumimoji="0" lang="ko-KR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고객 문의 시</a:t>
                      </a: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6</a:t>
                      </a: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내부연계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답변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INT-I01-006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단방향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(Palette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→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BO)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Online</a:t>
                      </a:r>
                      <a:endParaRPr kumimoji="0" lang="ko-KR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고객 문의 시</a:t>
                      </a: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75757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191254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866196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6740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DE10C-B16D-EDC3-55EF-A2E945278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1826492-A568-4BAB-937A-1FCDCC762637}"/>
              </a:ext>
            </a:extLst>
          </p:cNvPr>
          <p:cNvSpPr txBox="1"/>
          <p:nvPr/>
        </p:nvSpPr>
        <p:spPr>
          <a:xfrm>
            <a:off x="5480780" y="2880470"/>
            <a:ext cx="3869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목록 및 흐름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3BF1D30-6B6F-04EC-ABC6-21EA47934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243925"/>
              </p:ext>
            </p:extLst>
          </p:nvPr>
        </p:nvGraphicFramePr>
        <p:xfrm>
          <a:off x="5634614" y="3733899"/>
          <a:ext cx="3943542" cy="2056050"/>
        </p:xfrm>
        <a:graphic>
          <a:graphicData uri="http://schemas.openxmlformats.org/drawingml/2006/table">
            <a:tbl>
              <a:tblPr/>
              <a:tblGrid>
                <a:gridCol w="1351254">
                  <a:extLst>
                    <a:ext uri="{9D8B030D-6E8A-4147-A177-3AD203B41FA5}">
                      <a16:colId xmlns:a16="http://schemas.microsoft.com/office/drawing/2014/main" val="2763214843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1551795298"/>
                    </a:ext>
                  </a:extLst>
                </a:gridCol>
              </a:tblGrid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INT-I01-001</a:t>
                      </a: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</a:t>
                      </a: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 내역 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786496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INT-I01-002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클레임 내역 정보 연계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4797825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INT-I01-003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주문내역 검색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353879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INT-I01-004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Palette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로 회원 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76456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INT-I01-005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960661"/>
                  </a:ext>
                </a:extLst>
              </a:tr>
              <a:tr h="342675">
                <a:tc>
                  <a:txBody>
                    <a:bodyPr/>
                    <a:lstStyle/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INT-I01-006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5400" marR="0" lvl="0" indent="0" algn="l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1:1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문의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답변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정보 연계</a:t>
                      </a:r>
                    </a:p>
                  </a:txBody>
                  <a:tcPr marL="18143" marR="18143" marT="0" marB="0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7589937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B364122F-A0C4-CEB1-D05E-FCE46E617508}"/>
              </a:ext>
            </a:extLst>
          </p:cNvPr>
          <p:cNvGrpSpPr/>
          <p:nvPr/>
        </p:nvGrpSpPr>
        <p:grpSpPr>
          <a:xfrm>
            <a:off x="8118948" y="1440309"/>
            <a:ext cx="1231801" cy="1231780"/>
            <a:chOff x="8118948" y="1440309"/>
            <a:chExt cx="1231801" cy="123178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F20DE08C-3075-38EF-6C3E-FD874CADE739}"/>
                </a:ext>
              </a:extLst>
            </p:cNvPr>
            <p:cNvSpPr/>
            <p:nvPr/>
          </p:nvSpPr>
          <p:spPr>
            <a:xfrm>
              <a:off x="8118948" y="1440309"/>
              <a:ext cx="1231801" cy="123178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800" kern="0">
                <a:solidFill>
                  <a:prstClr val="white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3EC805-3557-954E-7712-CF58BBA5F0E1}"/>
                </a:ext>
              </a:extLst>
            </p:cNvPr>
            <p:cNvSpPr txBox="1"/>
            <p:nvPr/>
          </p:nvSpPr>
          <p:spPr>
            <a:xfrm>
              <a:off x="8487281" y="1698372"/>
              <a:ext cx="495135" cy="677555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6000" b="1" kern="0" spc="-50" dirty="0">
                  <a:solidFill>
                    <a:prstClr val="white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Ⅱ</a:t>
              </a:r>
              <a:endParaRPr kumimoji="0" lang="ko-KR" altLang="en-US" sz="6000" b="1" kern="0" spc="-50" dirty="0">
                <a:solidFill>
                  <a:prstClr val="white"/>
                </a:solidFill>
                <a:latin typeface="바탕" panose="02030600000101010101" pitchFamily="18" charset="-127"/>
                <a:ea typeface="바탕" panose="02030600000101010101" pitchFamily="18" charset="-127"/>
              </a:endParaRPr>
            </a:p>
          </p:txBody>
        </p:sp>
      </p:grp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B6B6CE3-7DAC-FC3D-2A7E-0EC7E19C8358}"/>
              </a:ext>
            </a:extLst>
          </p:cNvPr>
          <p:cNvCxnSpPr>
            <a:cxnSpLocks/>
          </p:cNvCxnSpPr>
          <p:nvPr/>
        </p:nvCxnSpPr>
        <p:spPr bwMode="auto">
          <a:xfrm>
            <a:off x="4446538" y="3456533"/>
            <a:ext cx="6462762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89614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" name="Group 4">
            <a:extLst>
              <a:ext uri="{FF2B5EF4-FFF2-40B4-BE49-F238E27FC236}">
                <a16:creationId xmlns:a16="http://schemas.microsoft.com/office/drawing/2014/main" id="{1A820531-C280-A604-8094-B29D28C28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448170"/>
              </p:ext>
            </p:extLst>
          </p:nvPr>
        </p:nvGraphicFramePr>
        <p:xfrm>
          <a:off x="134938" y="1900238"/>
          <a:ext cx="10648914" cy="5372719"/>
        </p:xfrm>
        <a:graphic>
          <a:graphicData uri="http://schemas.openxmlformats.org/drawingml/2006/table">
            <a:tbl>
              <a:tblPr/>
              <a:tblGrid>
                <a:gridCol w="720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5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08223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고객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전화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채팅</a:t>
                      </a: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8232">
                <a:tc rowSpan="2"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Palette</a:t>
                      </a: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상담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직원</a:t>
                      </a: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96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Gateway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993100"/>
                  </a:ext>
                </a:extLst>
              </a:tr>
              <a:tr h="151216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시스템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0" marR="0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3780233"/>
                  </a:ext>
                </a:extLst>
              </a:tr>
            </a:tbl>
          </a:graphicData>
        </a:graphic>
      </p:graphicFrame>
      <p:graphicFrame>
        <p:nvGraphicFramePr>
          <p:cNvPr id="10" name="Group 4">
            <a:extLst>
              <a:ext uri="{FF2B5EF4-FFF2-40B4-BE49-F238E27FC236}">
                <a16:creationId xmlns:a16="http://schemas.microsoft.com/office/drawing/2014/main" id="{EAAD17E6-765C-2368-6A64-4BD81A871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595100"/>
              </p:ext>
            </p:extLst>
          </p:nvPr>
        </p:nvGraphicFramePr>
        <p:xfrm>
          <a:off x="134938" y="949325"/>
          <a:ext cx="10648948" cy="531813"/>
        </p:xfrm>
        <a:graphic>
          <a:graphicData uri="http://schemas.openxmlformats.org/drawingml/2006/table">
            <a:tbl>
              <a:tblPr/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7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5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92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66700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인터페이스 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INT-I01-001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방향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25400" marR="0" lvl="0" indent="0" algn="ctr" defTabSz="914400" rtl="0" eaLnBrk="1" fontAlgn="base" latinLnBrk="1" hangingPunct="0">
                        <a:lnSpc>
                          <a:spcPts val="12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단방향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(Palette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→ 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BO)</a:t>
                      </a:r>
                      <a:endParaRPr kumimoji="0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Times New Roman" pitchFamily="18" charset="0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대상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구매이력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내부연계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113"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인터페이스 명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주문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배송 내역 정보 연계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방법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■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Online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Batch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FTP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File 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□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ETC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주기</a:t>
                      </a: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9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1pPr>
                      <a:lvl2pPr marL="32543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2pPr>
                      <a:lvl3pPr marL="652463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Monotype Sorts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3pPr>
                      <a:lvl4pPr marL="979488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4pPr>
                      <a:lvl5pPr marL="1304925" algn="just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5pPr>
                      <a:lvl6pPr marL="17621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6pPr>
                      <a:lvl7pPr marL="22193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7pPr>
                      <a:lvl8pPr marL="26765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8pPr>
                      <a:lvl9pPr marL="3133725" indent="-511175" algn="just" eaLnBrk="0" fontAlgn="base" hangingPunct="0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Font typeface="Wingdings" panose="05000000000000000000" pitchFamily="2" charset="2"/>
                        <a:defRPr sz="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바탕체" panose="02030609000101010101" pitchFamily="17" charset="-127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Times New Roman" pitchFamily="18" charset="0"/>
                        </a:rPr>
                        <a:t>고객 문의시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1446" marR="91446" marT="45636" marB="45636" anchor="ctr" horzOverflow="overflow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399" name="TextBox 1">
            <a:extLst>
              <a:ext uri="{FF2B5EF4-FFF2-40B4-BE49-F238E27FC236}">
                <a16:creationId xmlns:a16="http://schemas.microsoft.com/office/drawing/2014/main" id="{F28F6494-65E0-AA4A-02A7-019B5A822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" y="1593850"/>
            <a:ext cx="142058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흐름</a:t>
            </a:r>
          </a:p>
        </p:txBody>
      </p:sp>
      <p:sp>
        <p:nvSpPr>
          <p:cNvPr id="8" name="Rectangle 69">
            <a:extLst>
              <a:ext uri="{FF2B5EF4-FFF2-40B4-BE49-F238E27FC236}">
                <a16:creationId xmlns:a16="http://schemas.microsoft.com/office/drawing/2014/main" id="{549D755B-5FFE-962F-2538-81C10735D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812" y="3169295"/>
            <a:ext cx="1049834" cy="358775"/>
          </a:xfrm>
          <a:prstGeom prst="flowChartDisplay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</a:t>
            </a: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상담이력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조회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Rectangle 69">
            <a:extLst>
              <a:ext uri="{FF2B5EF4-FFF2-40B4-BE49-F238E27FC236}">
                <a16:creationId xmlns:a16="http://schemas.microsoft.com/office/drawing/2014/main" id="{FCFBBEAB-0A55-D47F-1FD9-E390F1780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342" y="3169295"/>
            <a:ext cx="1049834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주문내역 요청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55BD122-85B8-693A-0FE2-437400BA2CE9}"/>
              </a:ext>
            </a:extLst>
          </p:cNvPr>
          <p:cNvCxnSpPr>
            <a:cxnSpLocks/>
            <a:stCxn id="8" idx="3"/>
            <a:endCxn id="35" idx="1"/>
          </p:cNvCxnSpPr>
          <p:nvPr/>
        </p:nvCxnSpPr>
        <p:spPr bwMode="auto">
          <a:xfrm>
            <a:off x="3678646" y="3348683"/>
            <a:ext cx="46909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Rectangle 69">
            <a:extLst>
              <a:ext uri="{FF2B5EF4-FFF2-40B4-BE49-F238E27FC236}">
                <a16:creationId xmlns:a16="http://schemas.microsoft.com/office/drawing/2014/main" id="{ED148375-A292-AC29-1C2C-D95ACDDC2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812" y="2175991"/>
            <a:ext cx="1049834" cy="3587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rIns="54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고객문의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9263B05-B7DC-07EF-85AD-F3860C03F511}"/>
              </a:ext>
            </a:extLst>
          </p:cNvPr>
          <p:cNvCxnSpPr>
            <a:cxnSpLocks/>
            <a:stCxn id="23" idx="2"/>
            <a:endCxn id="8" idx="0"/>
          </p:cNvCxnSpPr>
          <p:nvPr/>
        </p:nvCxnSpPr>
        <p:spPr bwMode="auto">
          <a:xfrm>
            <a:off x="3153729" y="2534766"/>
            <a:ext cx="0" cy="6345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AutoShape 21">
            <a:extLst>
              <a:ext uri="{FF2B5EF4-FFF2-40B4-BE49-F238E27FC236}">
                <a16:creationId xmlns:a16="http://schemas.microsoft.com/office/drawing/2014/main" id="{62CBE92D-39CA-F835-6D71-C51E58BFFECA}"/>
              </a:ext>
            </a:extLst>
          </p:cNvPr>
          <p:cNvCxnSpPr>
            <a:cxnSpLocks noChangeShapeType="1"/>
            <a:stCxn id="28" idx="1"/>
            <a:endCxn id="8" idx="1"/>
          </p:cNvCxnSpPr>
          <p:nvPr/>
        </p:nvCxnSpPr>
        <p:spPr bwMode="auto">
          <a:xfrm rot="5400000" flipH="1" flipV="1">
            <a:off x="2199810" y="3371647"/>
            <a:ext cx="451965" cy="406039"/>
          </a:xfrm>
          <a:prstGeom prst="bentConnector2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prstDash val="sysDash"/>
            <a:miter lim="800000"/>
            <a:headEnd/>
            <a:tailEnd type="triangle" w="med" len="med"/>
          </a:ln>
        </p:spPr>
      </p:cxnSp>
      <p:sp>
        <p:nvSpPr>
          <p:cNvPr id="33" name="Rectangle 69">
            <a:extLst>
              <a:ext uri="{FF2B5EF4-FFF2-40B4-BE49-F238E27FC236}">
                <a16:creationId xmlns:a16="http://schemas.microsoft.com/office/drawing/2014/main" id="{BA95288F-7061-B0AD-986C-CF2B65ECB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767" y="4104605"/>
            <a:ext cx="862012" cy="35877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상담이력 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Rectangle 69">
            <a:extLst>
              <a:ext uri="{FF2B5EF4-FFF2-40B4-BE49-F238E27FC236}">
                <a16:creationId xmlns:a16="http://schemas.microsoft.com/office/drawing/2014/main" id="{C0A55D9D-1F7B-F99C-15AF-F7E13CE05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767" y="3800648"/>
            <a:ext cx="862012" cy="35877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고객 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Rectangle 69">
            <a:extLst>
              <a:ext uri="{FF2B5EF4-FFF2-40B4-BE49-F238E27FC236}">
                <a16:creationId xmlns:a16="http://schemas.microsoft.com/office/drawing/2014/main" id="{6838861C-7CB5-9354-FFD0-92DA9F825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9980" y="5141925"/>
            <a:ext cx="862012" cy="35877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 이력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Rectangle 69">
            <a:extLst>
              <a:ext uri="{FF2B5EF4-FFF2-40B4-BE49-F238E27FC236}">
                <a16:creationId xmlns:a16="http://schemas.microsoft.com/office/drawing/2014/main" id="{9C7A333A-59E7-8143-C73D-95A78FECF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7736" y="3169295"/>
            <a:ext cx="1049834" cy="358775"/>
          </a:xfrm>
          <a:prstGeom prst="flowChartDecision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회원여부</a:t>
            </a: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?</a:t>
            </a:r>
          </a:p>
        </p:txBody>
      </p:sp>
      <p:sp>
        <p:nvSpPr>
          <p:cNvPr id="36" name="Oval 64">
            <a:extLst>
              <a:ext uri="{FF2B5EF4-FFF2-40B4-BE49-F238E27FC236}">
                <a16:creationId xmlns:a16="http://schemas.microsoft.com/office/drawing/2014/main" id="{5437D94E-255E-4FD1-E454-28C993B72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984" y="3169295"/>
            <a:ext cx="524916" cy="360362"/>
          </a:xfrm>
          <a:prstGeom prst="flowChartTerminator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START</a:t>
            </a:r>
            <a:endParaRPr kumimoji="0" lang="ko-KR" altLang="en-US" sz="8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4524C2C3-DF08-D1AF-1649-1B0418F8C494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 bwMode="auto">
          <a:xfrm>
            <a:off x="5197570" y="3348683"/>
            <a:ext cx="822414" cy="7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4" name="Rectangle 69">
            <a:extLst>
              <a:ext uri="{FF2B5EF4-FFF2-40B4-BE49-F238E27FC236}">
                <a16:creationId xmlns:a16="http://schemas.microsoft.com/office/drawing/2014/main" id="{F6295C1C-4350-B16D-5FD0-4DCFB52CB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7736" y="3817566"/>
            <a:ext cx="1049834" cy="358775"/>
          </a:xfrm>
          <a:prstGeom prst="flowChartManualInput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주문내역 검색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F023351-6D75-99D6-8A06-67BD30AA5F38}"/>
              </a:ext>
            </a:extLst>
          </p:cNvPr>
          <p:cNvCxnSpPr>
            <a:cxnSpLocks/>
            <a:stCxn id="35" idx="2"/>
            <a:endCxn id="44" idx="0"/>
          </p:cNvCxnSpPr>
          <p:nvPr/>
        </p:nvCxnSpPr>
        <p:spPr bwMode="auto">
          <a:xfrm>
            <a:off x="4672653" y="3528070"/>
            <a:ext cx="0" cy="32537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8" name="TextBox 281">
            <a:extLst>
              <a:ext uri="{FF2B5EF4-FFF2-40B4-BE49-F238E27FC236}">
                <a16:creationId xmlns:a16="http://schemas.microsoft.com/office/drawing/2014/main" id="{0FF87C95-487F-0DFE-7108-F09268C13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6127" y="3102372"/>
            <a:ext cx="2873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</a:p>
        </p:txBody>
      </p:sp>
      <p:sp>
        <p:nvSpPr>
          <p:cNvPr id="49" name="TextBox 281">
            <a:extLst>
              <a:ext uri="{FF2B5EF4-FFF2-40B4-BE49-F238E27FC236}">
                <a16:creationId xmlns:a16="http://schemas.microsoft.com/office/drawing/2014/main" id="{322BC6BA-E400-282A-F2AC-D084872D3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4132" y="3503464"/>
            <a:ext cx="4921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아니오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BB15B69-8F11-0118-4C83-066329B1BDE7}"/>
              </a:ext>
            </a:extLst>
          </p:cNvPr>
          <p:cNvCxnSpPr>
            <a:cxnSpLocks/>
            <a:stCxn id="36" idx="3"/>
            <a:endCxn id="13" idx="1"/>
          </p:cNvCxnSpPr>
          <p:nvPr/>
        </p:nvCxnSpPr>
        <p:spPr bwMode="auto">
          <a:xfrm flipV="1">
            <a:off x="6544900" y="3348683"/>
            <a:ext cx="513442" cy="7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AutoShape 21">
            <a:extLst>
              <a:ext uri="{FF2B5EF4-FFF2-40B4-BE49-F238E27FC236}">
                <a16:creationId xmlns:a16="http://schemas.microsoft.com/office/drawing/2014/main" id="{734324D1-40D4-B839-56B9-1D9C82F210B4}"/>
              </a:ext>
            </a:extLst>
          </p:cNvPr>
          <p:cNvCxnSpPr>
            <a:cxnSpLocks noChangeShapeType="1"/>
            <a:stCxn id="44" idx="3"/>
            <a:endCxn id="36" idx="2"/>
          </p:cNvCxnSpPr>
          <p:nvPr/>
        </p:nvCxnSpPr>
        <p:spPr bwMode="auto">
          <a:xfrm flipV="1">
            <a:off x="5197570" y="3529657"/>
            <a:ext cx="1084872" cy="467297"/>
          </a:xfrm>
          <a:prstGeom prst="bentConnector2">
            <a:avLst/>
          </a:prstGeom>
          <a:noFill/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 type="triangle" w="med" len="med"/>
          </a:ln>
        </p:spPr>
      </p:cxnSp>
      <p:sp>
        <p:nvSpPr>
          <p:cNvPr id="59" name="TextBox 281">
            <a:extLst>
              <a:ext uri="{FF2B5EF4-FFF2-40B4-BE49-F238E27FC236}">
                <a16:creationId xmlns:a16="http://schemas.microsoft.com/office/drawing/2014/main" id="{0B380A12-53B2-FC3B-0355-944A63463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1276" y="4025757"/>
            <a:ext cx="5950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</a:p>
        </p:txBody>
      </p:sp>
      <p:sp>
        <p:nvSpPr>
          <p:cNvPr id="60" name="TextBox 281">
            <a:extLst>
              <a:ext uri="{FF2B5EF4-FFF2-40B4-BE49-F238E27FC236}">
                <a16:creationId xmlns:a16="http://schemas.microsoft.com/office/drawing/2014/main" id="{CC8DAC0D-30B0-6DCB-2D31-BD0DD0981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993" y="3386216"/>
            <a:ext cx="5950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회원번호</a:t>
            </a:r>
          </a:p>
        </p:txBody>
      </p:sp>
      <p:sp>
        <p:nvSpPr>
          <p:cNvPr id="62" name="Rectangle 69">
            <a:extLst>
              <a:ext uri="{FF2B5EF4-FFF2-40B4-BE49-F238E27FC236}">
                <a16:creationId xmlns:a16="http://schemas.microsoft.com/office/drawing/2014/main" id="{CBAEA2A3-5A9A-267D-D2FB-C1ECFCA65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0519" y="3169295"/>
            <a:ext cx="1049834" cy="358775"/>
          </a:xfrm>
          <a:prstGeom prst="flowChartDisplay">
            <a:avLst/>
          </a:prstGeom>
          <a:solidFill>
            <a:srgbClr val="FFFFFF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주문내역 조회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FDF1A1BF-EC05-35A1-F08D-D99B9F6AD56C}"/>
              </a:ext>
            </a:extLst>
          </p:cNvPr>
          <p:cNvCxnSpPr>
            <a:cxnSpLocks/>
            <a:stCxn id="13" idx="3"/>
            <a:endCxn id="62" idx="1"/>
          </p:cNvCxnSpPr>
          <p:nvPr/>
        </p:nvCxnSpPr>
        <p:spPr bwMode="auto">
          <a:xfrm>
            <a:off x="8108176" y="3348683"/>
            <a:ext cx="452343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9" name="Rectangle 69">
            <a:extLst>
              <a:ext uri="{FF2B5EF4-FFF2-40B4-BE49-F238E27FC236}">
                <a16:creationId xmlns:a16="http://schemas.microsoft.com/office/drawing/2014/main" id="{ECA43142-139F-65FD-E2A0-A0E846BA9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342" y="5141925"/>
            <a:ext cx="1049834" cy="358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0" rIns="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</a:t>
            </a:r>
            <a:r>
              <a:rPr kumimoji="0"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처리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917367BD-0D68-125C-BD56-6C102A3CD7AF}"/>
              </a:ext>
            </a:extLst>
          </p:cNvPr>
          <p:cNvCxnSpPr>
            <a:cxnSpLocks/>
            <a:stCxn id="69" idx="2"/>
            <a:endCxn id="19" idx="1"/>
          </p:cNvCxnSpPr>
          <p:nvPr/>
        </p:nvCxnSpPr>
        <p:spPr bwMode="auto">
          <a:xfrm>
            <a:off x="7583259" y="5500700"/>
            <a:ext cx="0" cy="54812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6A69D86-2CB3-9C0B-E1ED-21BFDB8A916D}"/>
              </a:ext>
            </a:extLst>
          </p:cNvPr>
          <p:cNvCxnSpPr>
            <a:cxnSpLocks/>
            <a:stCxn id="13" idx="2"/>
            <a:endCxn id="69" idx="0"/>
          </p:cNvCxnSpPr>
          <p:nvPr/>
        </p:nvCxnSpPr>
        <p:spPr bwMode="auto">
          <a:xfrm>
            <a:off x="7583259" y="3528070"/>
            <a:ext cx="0" cy="16138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EA7C37A8-74FC-C3AE-B2E4-C4B712E6628C}"/>
              </a:ext>
            </a:extLst>
          </p:cNvPr>
          <p:cNvCxnSpPr>
            <a:cxnSpLocks/>
            <a:stCxn id="69" idx="1"/>
            <a:endCxn id="34" idx="4"/>
          </p:cNvCxnSpPr>
          <p:nvPr/>
        </p:nvCxnSpPr>
        <p:spPr bwMode="auto">
          <a:xfrm flipH="1" flipV="1">
            <a:off x="6451992" y="5321312"/>
            <a:ext cx="606350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triangle"/>
          </a:ln>
          <a:effectLst/>
        </p:spPr>
      </p:cxnSp>
      <p:sp>
        <p:nvSpPr>
          <p:cNvPr id="97" name="Oval 64">
            <a:extLst>
              <a:ext uri="{FF2B5EF4-FFF2-40B4-BE49-F238E27FC236}">
                <a16:creationId xmlns:a16="http://schemas.microsoft.com/office/drawing/2014/main" id="{60D0AC83-1CDF-61B4-2B9D-F50B8CEBA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1143" y="3169295"/>
            <a:ext cx="525600" cy="360362"/>
          </a:xfrm>
          <a:prstGeom prst="flowChartTerminator">
            <a:avLst/>
          </a:prstGeom>
          <a:solidFill>
            <a:srgbClr val="000000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kumimoji="0" lang="en-US" altLang="ko-KR" sz="800" b="1" dirty="0">
                <a:solidFill>
                  <a:srgbClr val="FFFFFF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END</a:t>
            </a:r>
            <a:endParaRPr kumimoji="0" lang="ko-KR" altLang="en-US" sz="800" b="1" dirty="0">
              <a:solidFill>
                <a:srgbClr val="FFFFFF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582FBB7-5180-070F-9422-B06317E50AF3}"/>
              </a:ext>
            </a:extLst>
          </p:cNvPr>
          <p:cNvCxnSpPr>
            <a:cxnSpLocks/>
            <a:stCxn id="62" idx="3"/>
            <a:endCxn id="97" idx="1"/>
          </p:cNvCxnSpPr>
          <p:nvPr/>
        </p:nvCxnSpPr>
        <p:spPr bwMode="auto">
          <a:xfrm>
            <a:off x="9610353" y="3348683"/>
            <a:ext cx="440790" cy="7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1" name="TextBox 281">
            <a:extLst>
              <a:ext uri="{FF2B5EF4-FFF2-40B4-BE49-F238E27FC236}">
                <a16:creationId xmlns:a16="http://schemas.microsoft.com/office/drawing/2014/main" id="{AC11004D-31FA-2436-8452-63B066B6F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4797" y="3687471"/>
            <a:ext cx="95571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0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[RESULT]</a:t>
            </a: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주문날짜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주문번호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브랜드 명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상품번호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이미지 </a:t>
            </a:r>
            <a:r>
              <a:rPr lang="en-US" altLang="ko-KR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가격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주문상태 등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TextBox 281">
            <a:extLst>
              <a:ext uri="{FF2B5EF4-FFF2-40B4-BE49-F238E27FC236}">
                <a16:creationId xmlns:a16="http://schemas.microsoft.com/office/drawing/2014/main" id="{C54F3928-00A4-7078-B4DD-2E04F5552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9123" y="2825994"/>
            <a:ext cx="59503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</a:p>
        </p:txBody>
      </p:sp>
      <p:sp>
        <p:nvSpPr>
          <p:cNvPr id="124" name="TextBox 281">
            <a:extLst>
              <a:ext uri="{FF2B5EF4-FFF2-40B4-BE49-F238E27FC236}">
                <a16:creationId xmlns:a16="http://schemas.microsoft.com/office/drawing/2014/main" id="{00513C08-DEED-7FEA-C1EC-7C45D0C4A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737" y="3687471"/>
            <a:ext cx="7072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t" anchorCtr="0">
            <a:spAutoFit/>
          </a:bodyPr>
          <a:lstStyle>
            <a:lvl1pPr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0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pPr algn="r" eaLnBrk="1" latinLnBrk="1" hangingPunct="1"/>
            <a:r>
              <a:rPr lang="en-US" altLang="ko-KR" sz="8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[REQUEST]</a:t>
            </a:r>
          </a:p>
          <a:p>
            <a:pPr algn="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회원번호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eaLnBrk="1" latinLnBrk="1" hangingPunct="1"/>
            <a:r>
              <a:rPr lang="ko-KR" altLang="en-US" sz="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주문상태</a:t>
            </a: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6" name="Rectangle 69">
            <a:extLst>
              <a:ext uri="{FF2B5EF4-FFF2-40B4-BE49-F238E27FC236}">
                <a16:creationId xmlns:a16="http://schemas.microsoft.com/office/drawing/2014/main" id="{F71189BB-211F-85FF-2C0F-77CEACC10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9976" y="6387045"/>
            <a:ext cx="862012" cy="39581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회원정보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Rectangle 69">
            <a:extLst>
              <a:ext uri="{FF2B5EF4-FFF2-40B4-BE49-F238E27FC236}">
                <a16:creationId xmlns:a16="http://schemas.microsoft.com/office/drawing/2014/main" id="{C97E2520-B2FA-46EC-3F05-0E3013D6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2253" y="6048821"/>
            <a:ext cx="862012" cy="395810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>
                <a:lumMod val="75000"/>
                <a:lumOff val="25000"/>
              </a:schemeClr>
            </a:solidFill>
            <a:miter lim="800000"/>
            <a:headEnd/>
            <a:tailEnd/>
          </a:ln>
          <a:effectLst/>
        </p:spPr>
        <p:txBody>
          <a:bodyPr lIns="54000" tIns="108000" rIns="54000" bIns="36000" anchor="ctr"/>
          <a:lstStyle/>
          <a:p>
            <a:pPr algn="ctr" eaLnBrk="1" hangingPunct="1">
              <a:buSzPct val="120000"/>
              <a:defRPr/>
            </a:pPr>
            <a:r>
              <a:rPr kumimoji="0" lang="ko-KR" altLang="en-US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주문정보</a:t>
            </a:r>
            <a:endParaRPr kumimoji="0" lang="en-US" altLang="ko-KR" sz="9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538DC1F-BABD-4427-6E78-25D7E0C498E8}"/>
              </a:ext>
            </a:extLst>
          </p:cNvPr>
          <p:cNvSpPr/>
          <p:nvPr/>
        </p:nvSpPr>
        <p:spPr bwMode="auto">
          <a:xfrm>
            <a:off x="2560606" y="2088750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A1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E905B62-A8B2-BDB9-BB6E-637C50ED87DB}"/>
              </a:ext>
            </a:extLst>
          </p:cNvPr>
          <p:cNvSpPr/>
          <p:nvPr/>
        </p:nvSpPr>
        <p:spPr bwMode="auto">
          <a:xfrm>
            <a:off x="2744245" y="3049905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A2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0A568F04-4692-E864-1E19-368F26A358B6}"/>
              </a:ext>
            </a:extLst>
          </p:cNvPr>
          <p:cNvSpPr/>
          <p:nvPr/>
        </p:nvSpPr>
        <p:spPr bwMode="auto">
          <a:xfrm>
            <a:off x="4563908" y="3056367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A3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7B299EE-069E-7C15-580B-845EAFF7ABE3}"/>
              </a:ext>
            </a:extLst>
          </p:cNvPr>
          <p:cNvSpPr/>
          <p:nvPr/>
        </p:nvSpPr>
        <p:spPr bwMode="auto">
          <a:xfrm>
            <a:off x="6974079" y="3078502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A4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EC67420-8291-9E8E-123D-85F08DE0C8E2}"/>
              </a:ext>
            </a:extLst>
          </p:cNvPr>
          <p:cNvSpPr/>
          <p:nvPr/>
        </p:nvSpPr>
        <p:spPr bwMode="auto">
          <a:xfrm>
            <a:off x="6974079" y="5050157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A5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8FBCAF61-A2BF-3C42-43E9-545BC176AA2D}"/>
              </a:ext>
            </a:extLst>
          </p:cNvPr>
          <p:cNvSpPr/>
          <p:nvPr/>
        </p:nvSpPr>
        <p:spPr bwMode="auto">
          <a:xfrm>
            <a:off x="8629872" y="3078502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A6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37B1B37-57CF-DEB5-3C0E-98161F02B89B}"/>
              </a:ext>
            </a:extLst>
          </p:cNvPr>
          <p:cNvSpPr/>
          <p:nvPr/>
        </p:nvSpPr>
        <p:spPr bwMode="auto">
          <a:xfrm>
            <a:off x="4056598" y="3810872"/>
            <a:ext cx="180000" cy="180000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72000" rIns="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75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B1</a:t>
            </a:r>
            <a:endParaRPr kumimoji="0" lang="ko-KR" altLang="en-US" sz="7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3267078"/>
      </p:ext>
    </p:extLst>
  </p:cSld>
  <p:clrMapOvr>
    <a:masterClrMapping/>
  </p:clrMapOvr>
</p:sld>
</file>

<file path=ppt/theme/theme1.xml><?xml version="1.0" encoding="utf-8"?>
<a:theme xmlns:a="http://schemas.openxmlformats.org/drawingml/2006/main" name="2 표지 슬라이드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FF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0000"/>
      </a:accent6>
      <a:hlink>
        <a:srgbClr val="CCCCFF"/>
      </a:hlink>
      <a:folHlink>
        <a:srgbClr val="B2B2B2"/>
      </a:folHlink>
    </a:clrScheme>
    <a:fontScheme name="#.#.# 中section 기본서식">
      <a:majorFont>
        <a:latin typeface="Arial"/>
        <a:ea typeface="돋움체"/>
        <a:cs typeface=""/>
      </a:majorFont>
      <a:minorFont>
        <a:latin typeface="Times New Roman"/>
        <a:ea typeface="바탕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72000" rIns="72000" bIns="720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72000" rIns="72000" bIns="720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#.#.# 中section 기본서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#.#.# 中section 기본서식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 목차및이력관리 슬라이드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FF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0000"/>
      </a:accent6>
      <a:hlink>
        <a:srgbClr val="CCCCFF"/>
      </a:hlink>
      <a:folHlink>
        <a:srgbClr val="B2B2B2"/>
      </a:folHlink>
    </a:clrScheme>
    <a:fontScheme name="#.#.# 中section 기본서식">
      <a:majorFont>
        <a:latin typeface="Arial"/>
        <a:ea typeface="돋움체"/>
        <a:cs typeface=""/>
      </a:majorFont>
      <a:minorFont>
        <a:latin typeface="Times New Roman"/>
        <a:ea typeface="바탕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72000" rIns="72000" bIns="720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72000" rIns="72000" bIns="720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#.#.# 中section 기본서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#.#.# 中section 기본서식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3 목차및이력관리 슬라이드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FF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0000"/>
      </a:accent6>
      <a:hlink>
        <a:srgbClr val="CCCCFF"/>
      </a:hlink>
      <a:folHlink>
        <a:srgbClr val="B2B2B2"/>
      </a:folHlink>
    </a:clrScheme>
    <a:fontScheme name="#.#.# 中section 기본서식">
      <a:majorFont>
        <a:latin typeface="Arial"/>
        <a:ea typeface="돋움체"/>
        <a:cs typeface=""/>
      </a:majorFont>
      <a:minorFont>
        <a:latin typeface="Times New Roman"/>
        <a:ea typeface="바탕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72000" rIns="72000" bIns="720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72000" rIns="72000" bIns="720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#.#.# 中section 기본서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#.#.# 中section 기본서식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3 목차및이력관리 슬라이드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FF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0000"/>
      </a:accent6>
      <a:hlink>
        <a:srgbClr val="CCCCFF"/>
      </a:hlink>
      <a:folHlink>
        <a:srgbClr val="B2B2B2"/>
      </a:folHlink>
    </a:clrScheme>
    <a:fontScheme name="#.#.# 中section 기본서식">
      <a:majorFont>
        <a:latin typeface="Arial"/>
        <a:ea typeface="돋움체"/>
        <a:cs typeface=""/>
      </a:majorFont>
      <a:minorFont>
        <a:latin typeface="Times New Roman"/>
        <a:ea typeface="바탕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72000" rIns="72000" bIns="720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72000" rIns="72000" bIns="720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#.#.# 中section 기본서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#.#.# 中section 기본서식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2 표지 슬라이드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FFFFF"/>
      </a:accent1>
      <a:accent2>
        <a:srgbClr val="000000"/>
      </a:accent2>
      <a:accent3>
        <a:srgbClr val="FFFFFF"/>
      </a:accent3>
      <a:accent4>
        <a:srgbClr val="000000"/>
      </a:accent4>
      <a:accent5>
        <a:srgbClr val="FFFFFF"/>
      </a:accent5>
      <a:accent6>
        <a:srgbClr val="000000"/>
      </a:accent6>
      <a:hlink>
        <a:srgbClr val="CCCCFF"/>
      </a:hlink>
      <a:folHlink>
        <a:srgbClr val="B2B2B2"/>
      </a:folHlink>
    </a:clrScheme>
    <a:fontScheme name="#.#.# 中section 기본서식">
      <a:majorFont>
        <a:latin typeface="Arial"/>
        <a:ea typeface="돋움체"/>
        <a:cs typeface=""/>
      </a:majorFont>
      <a:minorFont>
        <a:latin typeface="Times New Roman"/>
        <a:ea typeface="바탕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72000" rIns="72000" bIns="720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72000" tIns="72000" rIns="72000" bIns="7200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굴림" pitchFamily="50" charset="-127"/>
          </a:defRPr>
        </a:defPPr>
      </a:lstStyle>
    </a:lnDef>
  </a:objectDefaults>
  <a:extraClrSchemeLst>
    <a:extraClrScheme>
      <a:clrScheme name="#.#.# 中section 기본서식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#.#.# 中section 기본서식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#.#.# 中section 기본서식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C:\aaa\prj\농수산물유통공사\산출물\2. 환경분석\#.#.# 中section 기본서식.pot</Template>
  <TotalTime>213047</TotalTime>
  <Words>4440</Words>
  <Application>Microsoft Office PowerPoint</Application>
  <PresentationFormat>사용자 지정</PresentationFormat>
  <Paragraphs>1589</Paragraphs>
  <Slides>34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34</vt:i4>
      </vt:variant>
    </vt:vector>
  </HeadingPairs>
  <TitlesOfParts>
    <vt:vector size="48" baseType="lpstr">
      <vt:lpstr>HY헤드라인M</vt:lpstr>
      <vt:lpstr>Monotype Sorts</vt:lpstr>
      <vt:lpstr>나눔고딕</vt:lpstr>
      <vt:lpstr>맑은 고딕</vt:lpstr>
      <vt:lpstr>바탕</vt:lpstr>
      <vt:lpstr>Arial</vt:lpstr>
      <vt:lpstr>Calibri</vt:lpstr>
      <vt:lpstr>Times New Roman</vt:lpstr>
      <vt:lpstr>Wingdings</vt:lpstr>
      <vt:lpstr>2 표지 슬라이드</vt:lpstr>
      <vt:lpstr>3 목차및이력관리 슬라이드</vt:lpstr>
      <vt:lpstr>3_3 목차및이력관리 슬라이드</vt:lpstr>
      <vt:lpstr>2_3 목차및이력관리 슬라이드</vt:lpstr>
      <vt:lpstr>1_2 표지 슬라이드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퓨쳐누리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프로세스정의서</dc:title>
  <dc:subject>일학습병행외부평가출제정보시스템</dc:subject>
  <dc:creator>허남식</dc:creator>
  <cp:lastModifiedBy>JONGDEOG KIM</cp:lastModifiedBy>
  <cp:revision>7594</cp:revision>
  <cp:lastPrinted>2020-05-21T18:37:20Z</cp:lastPrinted>
  <dcterms:created xsi:type="dcterms:W3CDTF">1999-11-16T00:49:22Z</dcterms:created>
  <dcterms:modified xsi:type="dcterms:W3CDTF">2024-05-24T00:38:16Z</dcterms:modified>
</cp:coreProperties>
</file>