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FontTx/>
      <a:buNone/>
      <a:defRPr kumimoji="0" sz="5000" b="0" i="0" u="none" strike="noStrike" cap="none" spc="0" normalizeH="0" baseline="0">
        <a:solidFill>
          <a:srgbClr val="747474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3C2611-4C71-4FC5-86AE-919BDF0F9419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solidFill>
                <a:srgbClr val="747474"/>
              </a:solidFill>
              <a:prstDash val="solid"/>
              <a:round/>
            </a:ln>
          </a:left>
          <a:right>
            <a:ln w="12700" cap="flat">
              <a:solidFill>
                <a:srgbClr val="747474"/>
              </a:solidFill>
              <a:prstDash val="solid"/>
              <a:round/>
            </a:ln>
          </a:right>
          <a:top>
            <a:ln w="12700" cap="flat">
              <a:solidFill>
                <a:srgbClr val="747474"/>
              </a:solidFill>
              <a:prstDash val="solid"/>
              <a:round/>
            </a:ln>
          </a:top>
          <a:bottom>
            <a:ln w="127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solidFill>
                <a:srgbClr val="747474"/>
              </a:solidFill>
              <a:prstDash val="solid"/>
              <a:round/>
            </a:ln>
          </a:insideH>
          <a:insideV>
            <a:ln w="12700" cap="flat">
              <a:solidFill>
                <a:srgbClr val="747474"/>
              </a:solidFill>
              <a:prstDash val="solid"/>
              <a:round/>
            </a:ln>
          </a:insideV>
        </a:tcBdr>
        <a:fill>
          <a:solidFill>
            <a:srgbClr val="74747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747474"/>
        </a:fontRef>
        <a:srgbClr val="747474"/>
      </a:tcTxStyle>
      <a:tcStyle>
        <a:tcBdr>
          <a:left>
            <a:ln w="12700" cap="flat">
              <a:solidFill>
                <a:srgbClr val="747474"/>
              </a:solidFill>
              <a:prstDash val="solid"/>
              <a:round/>
            </a:ln>
          </a:left>
          <a:right>
            <a:ln w="12700" cap="flat">
              <a:solidFill>
                <a:srgbClr val="747474"/>
              </a:solidFill>
              <a:prstDash val="solid"/>
              <a:round/>
            </a:ln>
          </a:right>
          <a:top>
            <a:ln w="12700" cap="flat">
              <a:solidFill>
                <a:srgbClr val="747474"/>
              </a:solidFill>
              <a:prstDash val="solid"/>
              <a:round/>
            </a:ln>
          </a:top>
          <a:bottom>
            <a:ln w="127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solidFill>
                <a:srgbClr val="747474"/>
              </a:solidFill>
              <a:prstDash val="solid"/>
              <a:round/>
            </a:ln>
          </a:insideH>
          <a:insideV>
            <a:ln w="12700" cap="flat">
              <a:solidFill>
                <a:srgbClr val="747474"/>
              </a:solidFill>
              <a:prstDash val="solid"/>
              <a:round/>
            </a:ln>
          </a:insideV>
        </a:tcBdr>
        <a:fill>
          <a:solidFill>
            <a:srgbClr val="747474">
              <a:alpha val="20000"/>
            </a:srgbClr>
          </a:solidFill>
        </a:fill>
      </a:tcStyle>
    </a:firstCol>
    <a:lastRow>
      <a:tcTxStyle b="on" i="off">
        <a:fontRef idx="minor">
          <a:srgbClr val="747474"/>
        </a:fontRef>
        <a:srgbClr val="747474"/>
      </a:tcTxStyle>
      <a:tcStyle>
        <a:tcBdr>
          <a:left>
            <a:ln w="12700" cap="flat">
              <a:solidFill>
                <a:srgbClr val="747474"/>
              </a:solidFill>
              <a:prstDash val="solid"/>
              <a:round/>
            </a:ln>
          </a:left>
          <a:right>
            <a:ln w="12700" cap="flat">
              <a:solidFill>
                <a:srgbClr val="747474"/>
              </a:solidFill>
              <a:prstDash val="solid"/>
              <a:round/>
            </a:ln>
          </a:right>
          <a:top>
            <a:ln w="50800" cap="flat">
              <a:solidFill>
                <a:srgbClr val="747474"/>
              </a:solidFill>
              <a:prstDash val="solid"/>
              <a:round/>
            </a:ln>
          </a:top>
          <a:bottom>
            <a:ln w="127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solidFill>
                <a:srgbClr val="747474"/>
              </a:solidFill>
              <a:prstDash val="solid"/>
              <a:round/>
            </a:ln>
          </a:insideH>
          <a:insideV>
            <a:ln w="12700" cap="flat">
              <a:solidFill>
                <a:srgbClr val="74747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747474"/>
        </a:fontRef>
        <a:srgbClr val="747474"/>
      </a:tcTxStyle>
      <a:tcStyle>
        <a:tcBdr>
          <a:left>
            <a:ln w="12700" cap="flat">
              <a:solidFill>
                <a:srgbClr val="747474"/>
              </a:solidFill>
              <a:prstDash val="solid"/>
              <a:round/>
            </a:ln>
          </a:left>
          <a:right>
            <a:ln w="12700" cap="flat">
              <a:solidFill>
                <a:srgbClr val="747474"/>
              </a:solidFill>
              <a:prstDash val="solid"/>
              <a:round/>
            </a:ln>
          </a:right>
          <a:top>
            <a:ln w="12700" cap="flat">
              <a:solidFill>
                <a:srgbClr val="747474"/>
              </a:solidFill>
              <a:prstDash val="solid"/>
              <a:round/>
            </a:ln>
          </a:top>
          <a:bottom>
            <a:ln w="254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solidFill>
                <a:srgbClr val="747474"/>
              </a:solidFill>
              <a:prstDash val="solid"/>
              <a:round/>
            </a:ln>
          </a:insideH>
          <a:insideV>
            <a:ln w="12700" cap="flat">
              <a:solidFill>
                <a:srgbClr val="74747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47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47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474"/>
          </a:solidFill>
        </a:fill>
      </a:tcStyle>
    </a:firstRow>
  </a:tblStyle>
  <a:tblStyle styleId="{CF821DB8-F4EB-4A41-A1BA-3FCAFE7338EE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47474"/>
        </a:fontRef>
        <a:srgbClr val="747474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747474"/>
              </a:solidFill>
              <a:prstDash val="solid"/>
              <a:round/>
            </a:ln>
          </a:top>
          <a:bottom>
            <a:ln w="254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747474"/>
              </a:solidFill>
              <a:prstDash val="solid"/>
              <a:round/>
            </a:ln>
          </a:top>
          <a:bottom>
            <a:ln w="25400" cap="flat">
              <a:solidFill>
                <a:srgbClr val="747474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74747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4318"/>
        <p:guide pos="76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1066800" y="6680200"/>
            <a:ext cx="22252677" cy="18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본문 첫 번째 줄…"/>
          <p:cNvSpPr txBox="1"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선"/>
          <p:cNvSpPr/>
          <p:nvPr/>
        </p:nvSpPr>
        <p:spPr>
          <a:xfrm flipH="1">
            <a:off x="15811738" y="711200"/>
            <a:ext cx="2" cy="1114360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선"/>
          <p:cNvSpPr/>
          <p:nvPr/>
        </p:nvSpPr>
        <p:spPr>
          <a:xfrm>
            <a:off x="15811499" y="6277569"/>
            <a:ext cx="7763087" cy="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도시 건물을 배경으로 강 위를 가로지르는 다리"/>
          <p:cNvSpPr/>
          <p:nvPr>
            <p:ph type="pic" sz="quarter" idx="21"/>
          </p:nvPr>
        </p:nvSpPr>
        <p:spPr>
          <a:xfrm>
            <a:off x="15930593" y="6423033"/>
            <a:ext cx="9151186" cy="61087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베니스를 배경으로 일렬로 늘어진 파란색 곤돌라"/>
          <p:cNvSpPr/>
          <p:nvPr>
            <p:ph type="pic" sz="half" idx="22"/>
          </p:nvPr>
        </p:nvSpPr>
        <p:spPr>
          <a:xfrm>
            <a:off x="15900400" y="-152400"/>
            <a:ext cx="7785100" cy="11595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이탈리아의 오래된 도시를 찍은 항공 사진"/>
          <p:cNvSpPr/>
          <p:nvPr>
            <p:ph type="pic" idx="23"/>
          </p:nvPr>
        </p:nvSpPr>
        <p:spPr>
          <a:xfrm>
            <a:off x="622300" y="711200"/>
            <a:ext cx="15544800" cy="1132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본문 첫 번째 줄…"/>
          <p:cNvSpPr txBox="1"/>
          <p:nvPr>
            <p:ph type="body" sz="quarter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본문 첫 번째 줄…"/>
          <p:cNvSpPr txBox="1"/>
          <p:nvPr>
            <p:ph type="body" sz="quarter" idx="1"/>
          </p:nvPr>
        </p:nvSpPr>
        <p:spPr>
          <a:xfrm>
            <a:off x="2387600" y="8953500"/>
            <a:ext cx="19621500" cy="647700"/>
          </a:xfrm>
          <a:prstGeom prst="rect">
            <a:avLst/>
          </a:prstGeom>
        </p:spPr>
        <p:txBody>
          <a:bodyPr/>
          <a:lstStyle>
            <a:lvl1pPr marL="0" indent="0" algn="ctr" defTabSz="647700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indent="-457200" algn="ctr" defTabSz="647700">
              <a:spcBef>
                <a:spcPts val="0"/>
              </a:spcBef>
              <a:buFontTx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727200" indent="-457200" algn="ctr" defTabSz="647700">
              <a:spcBef>
                <a:spcPts val="0"/>
              </a:spcBef>
              <a:buFontTx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62200" indent="-457200" algn="ctr" defTabSz="647700">
              <a:spcBef>
                <a:spcPts val="0"/>
              </a:spcBef>
              <a:buFontTx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997200" indent="-457200" algn="ctr" defTabSz="647700">
              <a:spcBef>
                <a:spcPts val="0"/>
              </a:spcBef>
              <a:buFontTx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2" name="“여기에 인용을 입력하십시오.”"/>
          <p:cNvSpPr txBox="1"/>
          <p:nvPr>
            <p:ph type="body" sz="quarter" idx="21"/>
          </p:nvPr>
        </p:nvSpPr>
        <p:spPr>
          <a:xfrm>
            <a:off x="2387600" y="6030926"/>
            <a:ext cx="19621500" cy="1006448"/>
          </a:xfrm>
          <a:prstGeom prst="rect">
            <a:avLst/>
          </a:prstGeom>
        </p:spPr>
        <p:txBody>
          <a:bodyPr anchor="ctr"/>
          <a:lstStyle/>
          <a:p>
            <a:pPr marL="0" indent="0" algn="ctr" defTabSz="647700">
              <a:spcBef>
                <a:spcPts val="3400"/>
              </a:spcBef>
              <a:buSzTx/>
              <a:buFontTx/>
              <a:buNone/>
              <a:defRPr sz="5600"/>
            </a:pPr>
          </a:p>
        </p:txBody>
      </p:sp>
      <p:sp>
        <p:nvSpPr>
          <p:cNvPr id="1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이탈리아의 오래된 도시를 찍은 항공 사진"/>
          <p:cNvSpPr/>
          <p:nvPr>
            <p:ph type="pic" idx="21"/>
          </p:nvPr>
        </p:nvSpPr>
        <p:spPr>
          <a:xfrm>
            <a:off x="-12700" y="-25400"/>
            <a:ext cx="24384000" cy="177743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14147800" y="11214099"/>
            <a:ext cx="0" cy="200043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파란 하늘 아래 콜로세움의 일부분을 올려다보는 모습"/>
          <p:cNvSpPr/>
          <p:nvPr>
            <p:ph type="pic" idx="21"/>
          </p:nvPr>
        </p:nvSpPr>
        <p:spPr>
          <a:xfrm>
            <a:off x="-88900" y="-38100"/>
            <a:ext cx="35966400" cy="2188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>
              <a:defRPr sz="5800"/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/>
            <a:r>
              <a:t>제목 텍스트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1066800" y="6845300"/>
            <a:ext cx="10002141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파란 하늘 아래 콜로세움의 일부분을 올려다보는 모습"/>
          <p:cNvSpPr/>
          <p:nvPr>
            <p:ph type="pic" idx="21"/>
          </p:nvPr>
        </p:nvSpPr>
        <p:spPr>
          <a:xfrm>
            <a:off x="9867900" y="-12700"/>
            <a:ext cx="20929600" cy="1398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제목 텍스트"/>
          <p:cNvSpPr txBox="1"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4" name="본문 첫 번째 줄…"/>
          <p:cNvSpPr txBox="1"/>
          <p:nvPr>
            <p:ph type="body" sz="quarter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xfrm>
            <a:off x="952500" y="12985801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1066799" y="2768599"/>
            <a:ext cx="9512613" cy="18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베니스를 배경으로 일렬로 늘어진 파란색 곤돌라"/>
          <p:cNvSpPr/>
          <p:nvPr>
            <p:ph type="pic" idx="21"/>
          </p:nvPr>
        </p:nvSpPr>
        <p:spPr>
          <a:xfrm>
            <a:off x="12052300" y="-1016000"/>
            <a:ext cx="12788900" cy="1903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제목 텍스트"/>
          <p:cNvSpPr txBox="1"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2" name="본문 첫 번째 줄…"/>
          <p:cNvSpPr txBox="1"/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9144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13716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18288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22860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" name="슬라이드 번호"/>
          <p:cNvSpPr txBox="1"/>
          <p:nvPr>
            <p:ph type="sldNum" sz="quarter" idx="2"/>
          </p:nvPr>
        </p:nvSpPr>
        <p:spPr>
          <a:xfrm>
            <a:off x="957643" y="12985801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선"/>
          <p:cNvSpPr/>
          <p:nvPr/>
        </p:nvSpPr>
        <p:spPr>
          <a:xfrm>
            <a:off x="1066798" y="2768600"/>
            <a:ext cx="22250403" cy="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제목 텍스트"/>
          <p:cNvSpPr txBox="1"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2" name="본문 첫 번째 줄…"/>
          <p:cNvSpPr txBox="1"/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9144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13716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18288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22860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3" name="슬라이드 번호"/>
          <p:cNvSpPr txBox="1"/>
          <p:nvPr>
            <p:ph type="sldNum" sz="quarter" idx="2"/>
          </p:nvPr>
        </p:nvSpPr>
        <p:spPr>
          <a:xfrm>
            <a:off x="957643" y="12985801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선"/>
          <p:cNvSpPr/>
          <p:nvPr/>
        </p:nvSpPr>
        <p:spPr>
          <a:xfrm>
            <a:off x="1066799" y="2768599"/>
            <a:ext cx="9512613" cy="18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제목 텍스트"/>
          <p:cNvSpPr txBox="1"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2" name="본문 첫 번째 줄…"/>
          <p:cNvSpPr txBox="1"/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1pPr>
            <a:lvl2pPr marL="9144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2pPr>
            <a:lvl3pPr marL="13716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3pPr>
            <a:lvl4pPr marL="18288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4pPr>
            <a:lvl5pPr marL="2286000" indent="-4572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957643" y="12985801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1066799" y="2768600"/>
            <a:ext cx="22252699" cy="18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23216222" y="12985801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spcBef>
                <a:spcPts val="0"/>
              </a:spcBef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빨간 직사각형과 하얀 직사각형이 층을 이루는 추상적 배경" descr="빨간 직사각형과 하얀 직사각형이 층을 이루는 추상적 배경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04" t="90" r="30643" b="1816"/>
          <a:stretch>
            <a:fillRect/>
          </a:stretch>
        </p:blipFill>
        <p:spPr>
          <a:xfrm>
            <a:off x="12192000" y="0"/>
            <a:ext cx="12192000" cy="13716000"/>
          </a:xfrm>
          <a:prstGeom prst="rect">
            <a:avLst/>
          </a:prstGeom>
        </p:spPr>
      </p:pic>
      <p:sp>
        <p:nvSpPr>
          <p:cNvPr id="148" name="5조 TEXT RPG"/>
          <p:cNvSpPr txBox="1"/>
          <p:nvPr>
            <p:ph type="title"/>
          </p:nvPr>
        </p:nvSpPr>
        <p:spPr>
          <a:xfrm>
            <a:off x="1064070" y="2295818"/>
            <a:ext cx="10007601" cy="4470403"/>
          </a:xfrm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5조 TEXT RPG</a:t>
            </a:r>
          </a:p>
        </p:txBody>
      </p:sp>
      <p:sp>
        <p:nvSpPr>
          <p:cNvPr id="149" name="강채린 매니조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/>
            <a:r>
              <a:t>강채린 매니조.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 1"/>
          <p:cNvSpPr txBox="1"/>
          <p:nvPr/>
        </p:nvSpPr>
        <p:spPr>
          <a:xfrm>
            <a:off x="2181786" y="6511925"/>
            <a:ext cx="20020430" cy="3883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55599" indent="-355599">
              <a:buSzPct val="75000"/>
              <a:buFont typeface="Helvetica Neue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 lang="ko-KR" altLang="en-US"/>
              <a:t>강채린매니조 팀원분들 고생 많으셨습니다. </a:t>
            </a:r>
            <a:r>
              <a:rPr lang="en-US" altLang="ko-KR"/>
              <a:t>(</a:t>
            </a:r>
            <a:r>
              <a:rPr lang="ko-KR" altLang="en-US"/>
              <a:t>리더는 강채린 매니저님</a:t>
            </a:r>
            <a:r>
              <a:rPr lang="en-US" altLang="ko-KR"/>
              <a:t>)</a:t>
            </a:r>
            <a:endParaRPr lang="en-US" altLang="ko-KR"/>
          </a:p>
          <a:p>
            <a:pPr marL="355599" indent="-355599">
              <a:buSzPct val="75000"/>
              <a:buFont typeface="Helvetica Neue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 lang="ko-KR" altLang="en-US"/>
              <a:t>소통과 팀워크가 개발의 핵심</a:t>
            </a:r>
            <a:r>
              <a:rPr lang="en-US" altLang="ko-KR"/>
              <a:t>.</a:t>
            </a:r>
            <a:endParaRPr lang="en-US" altLang="ko-KR"/>
          </a:p>
          <a:p>
            <a:pPr marL="355599" indent="-355599">
              <a:buSzPct val="75000"/>
              <a:buFont typeface="Helvetica Neue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 lang="ko-KR" altLang="en-US"/>
              <a:t>깃허브 사용법 숙지 무조건 필수</a:t>
            </a:r>
            <a:r>
              <a:rPr lang="en-US" altLang="ko-KR"/>
              <a:t>.</a:t>
            </a:r>
            <a:r>
              <a:rPr lang="ko-KR" altLang="en-US"/>
              <a:t> 다들 뇌에 물리적 각인 실시.</a:t>
            </a:r>
            <a:endParaRPr lang="ko-KR" altLang="en-US"/>
          </a:p>
        </p:txBody>
      </p:sp>
      <p:sp>
        <p:nvSpPr>
          <p:cNvPr id="237" name="Text 0"/>
          <p:cNvSpPr txBox="1"/>
          <p:nvPr/>
        </p:nvSpPr>
        <p:spPr>
          <a:xfrm>
            <a:off x="7067399" y="1867037"/>
            <a:ext cx="10249201" cy="12922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78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>
              <a:defRPr/>
            </a:pPr>
            <a:r>
              <a:rPr lang="ko-KR" altLang="en-US"/>
              <a:t>완성 소감 및 마무리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1"/>
          <p:cNvSpPr txBox="1"/>
          <p:nvPr/>
        </p:nvSpPr>
        <p:spPr>
          <a:xfrm>
            <a:off x="-537471" y="13447343"/>
            <a:ext cx="21701762" cy="392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•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추천 내용 </a:t>
            </a:r>
            <a:r>
              <a:t>: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게임의 개요 및 목표 설명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주요 특징 강조</a:t>
            </a:r>
          </a:p>
          <a:p>
            <a:pPr>
              <a:defRPr sz="2800"/>
            </a:pPr>
            <a:r>
              <a:t>•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예시 내용 </a:t>
            </a:r>
            <a:r>
              <a:t>: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우리 </a:t>
            </a:r>
            <a:r>
              <a:t>5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조는 </a:t>
            </a:r>
            <a:r>
              <a:t>TEXT_RPG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라는 텍스트 기반 롤플레잉 게임을 개발했습니다</a:t>
            </a:r>
            <a:r>
              <a:t>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이 게임은 플레이어가 텍스트 명령어를 통해 캐릭터를 조작하고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다양한 스토리라인을 경험할 수 있도록 설계되었습니다</a:t>
            </a:r>
            <a:r>
              <a:t>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주요 특징으로는 다채로운 캐릭터 선택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선택에 따른 스토리 전개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그리고 다양한 아이템과 퀘스트 시스템이 있습니다</a:t>
            </a:r>
            <a:r>
              <a:t>.</a:t>
            </a:r>
          </a:p>
          <a:p>
            <a:pPr>
              <a:defRPr sz="2800"/>
            </a:pPr>
            <a:r>
              <a:t>•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레이아웃 과 이미지 제안 </a:t>
            </a:r>
            <a:r>
              <a:t>: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슬라이드 상단에 게임 로고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중앙에 게임 스크린샷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하단에 주요 특징을 아이콘으로 나열</a:t>
            </a:r>
            <a:r>
              <a:t>.</a:t>
            </a:r>
          </a:p>
        </p:txBody>
      </p:sp>
      <p:sp>
        <p:nvSpPr>
          <p:cNvPr id="152" name="TextBox 5"/>
          <p:cNvSpPr txBox="1"/>
          <p:nvPr/>
        </p:nvSpPr>
        <p:spPr>
          <a:xfrm>
            <a:off x="6893094" y="688914"/>
            <a:ext cx="10597812" cy="2171225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/>
          <a:p>
            <a:pPr lvl="8" algn="ctr">
              <a:defRPr sz="128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/>
              <a:t>목      차</a:t>
            </a:r>
            <a:endParaRPr lang="ko-KR" altLang="en-US"/>
          </a:p>
        </p:txBody>
      </p:sp>
      <p:grpSp>
        <p:nvGrpSpPr>
          <p:cNvPr id="155" name="1. 소         개"/>
          <p:cNvGrpSpPr/>
          <p:nvPr/>
        </p:nvGrpSpPr>
        <p:grpSpPr>
          <a:xfrm rot="0">
            <a:off x="8920370" y="3084698"/>
            <a:ext cx="6543260" cy="1741302"/>
            <a:chOff x="0" y="0"/>
            <a:chExt cx="15240000" cy="1741300"/>
          </a:xfrm>
        </p:grpSpPr>
        <p:sp>
          <p:nvSpPr>
            <p:cNvPr id="153" name="도형"/>
            <p:cNvSpPr/>
            <p:nvPr/>
          </p:nvSpPr>
          <p:spPr>
            <a:xfrm>
              <a:off x="0" y="-1"/>
              <a:ext cx="15240000" cy="174130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325e6a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54" name="1. 소         개"/>
            <p:cNvSpPr txBox="1"/>
            <p:nvPr/>
          </p:nvSpPr>
          <p:spPr>
            <a:xfrm>
              <a:off x="-1" y="420435"/>
              <a:ext cx="15240000" cy="9004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5"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1. 소         개</a:t>
              </a:r>
              <a:endParaRPr lang="ko-KR" altLang="en-US"/>
            </a:p>
          </p:txBody>
        </p:sp>
      </p:grpSp>
      <p:grpSp>
        <p:nvGrpSpPr>
          <p:cNvPr id="158" name="2. 핵 심 기 능"/>
          <p:cNvGrpSpPr/>
          <p:nvPr/>
        </p:nvGrpSpPr>
        <p:grpSpPr>
          <a:xfrm rot="0">
            <a:off x="8920370" y="5116698"/>
            <a:ext cx="6543260" cy="1741302"/>
            <a:chOff x="0" y="0"/>
            <a:chExt cx="15240000" cy="1741300"/>
          </a:xfrm>
        </p:grpSpPr>
        <p:sp>
          <p:nvSpPr>
            <p:cNvPr id="156" name="도형"/>
            <p:cNvSpPr/>
            <p:nvPr/>
          </p:nvSpPr>
          <p:spPr>
            <a:xfrm>
              <a:off x="0" y="-1"/>
              <a:ext cx="15240000" cy="174130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325e6a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57" name="2. 핵 심 기 능"/>
            <p:cNvSpPr txBox="1"/>
            <p:nvPr/>
          </p:nvSpPr>
          <p:spPr>
            <a:xfrm>
              <a:off x="-1" y="420435"/>
              <a:ext cx="15240000" cy="9004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5"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2. 핵 심 기 능</a:t>
              </a:r>
              <a:endParaRPr lang="ko-KR" altLang="en-US"/>
            </a:p>
          </p:txBody>
        </p:sp>
      </p:grpSp>
      <p:grpSp>
        <p:nvGrpSpPr>
          <p:cNvPr id="161" name="3. 오 류 종 류"/>
          <p:cNvGrpSpPr/>
          <p:nvPr/>
        </p:nvGrpSpPr>
        <p:grpSpPr>
          <a:xfrm rot="0">
            <a:off x="8920370" y="7148697"/>
            <a:ext cx="6543260" cy="1741301"/>
            <a:chOff x="0" y="0"/>
            <a:chExt cx="15240000" cy="1741300"/>
          </a:xfrm>
        </p:grpSpPr>
        <p:sp>
          <p:nvSpPr>
            <p:cNvPr id="159" name="도형"/>
            <p:cNvSpPr/>
            <p:nvPr/>
          </p:nvSpPr>
          <p:spPr>
            <a:xfrm>
              <a:off x="0" y="-1"/>
              <a:ext cx="15240000" cy="174130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325e6a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60" name="3. 오 류 종 류"/>
            <p:cNvSpPr txBox="1"/>
            <p:nvPr/>
          </p:nvSpPr>
          <p:spPr>
            <a:xfrm>
              <a:off x="-1" y="420435"/>
              <a:ext cx="15240000" cy="9004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5"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3. 오 류 종 류</a:t>
              </a:r>
              <a:endParaRPr lang="ko-KR" altLang="en-US"/>
            </a:p>
          </p:txBody>
        </p:sp>
      </p:grpSp>
      <p:grpSp>
        <p:nvGrpSpPr>
          <p:cNvPr id="164" name="4. 팀 원 역 할"/>
          <p:cNvGrpSpPr/>
          <p:nvPr/>
        </p:nvGrpSpPr>
        <p:grpSpPr>
          <a:xfrm rot="0">
            <a:off x="8920370" y="9180698"/>
            <a:ext cx="6543260" cy="1741301"/>
            <a:chOff x="0" y="0"/>
            <a:chExt cx="15240000" cy="1741300"/>
          </a:xfrm>
        </p:grpSpPr>
        <p:sp>
          <p:nvSpPr>
            <p:cNvPr id="162" name="도형"/>
            <p:cNvSpPr/>
            <p:nvPr/>
          </p:nvSpPr>
          <p:spPr>
            <a:xfrm>
              <a:off x="0" y="-1"/>
              <a:ext cx="15240000" cy="174130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325e6a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63" name="4. 팀 원 역 할"/>
            <p:cNvSpPr txBox="1"/>
            <p:nvPr/>
          </p:nvSpPr>
          <p:spPr>
            <a:xfrm>
              <a:off x="-1" y="420435"/>
              <a:ext cx="15240000" cy="9004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5"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4. 팀 원 역 할</a:t>
              </a:r>
              <a:endParaRPr lang="ko-KR" altLang="en-US"/>
            </a:p>
          </p:txBody>
        </p:sp>
      </p:grpSp>
      <p:grpSp>
        <p:nvGrpSpPr>
          <p:cNvPr id="167" name="5. 완 성 소 감"/>
          <p:cNvGrpSpPr/>
          <p:nvPr/>
        </p:nvGrpSpPr>
        <p:grpSpPr>
          <a:xfrm rot="0">
            <a:off x="8920370" y="11212698"/>
            <a:ext cx="6543260" cy="1741301"/>
            <a:chOff x="0" y="0"/>
            <a:chExt cx="15240000" cy="1741300"/>
          </a:xfrm>
        </p:grpSpPr>
        <p:sp>
          <p:nvSpPr>
            <p:cNvPr id="165" name="도형"/>
            <p:cNvSpPr/>
            <p:nvPr/>
          </p:nvSpPr>
          <p:spPr>
            <a:xfrm>
              <a:off x="0" y="-1"/>
              <a:ext cx="15240000" cy="174130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325e6a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66" name="5. 완 성 소 감"/>
            <p:cNvSpPr txBox="1"/>
            <p:nvPr/>
          </p:nvSpPr>
          <p:spPr>
            <a:xfrm>
              <a:off x="-1" y="420435"/>
              <a:ext cx="15240000" cy="9004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5"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5. 완 성 소 감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0"/>
          <p:cNvSpPr txBox="1"/>
          <p:nvPr/>
        </p:nvSpPr>
        <p:spPr>
          <a:xfrm>
            <a:off x="1341118" y="757979"/>
            <a:ext cx="21701764" cy="925828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3634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직접 시연 또는 시연 영상 재생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0"/>
          <p:cNvSpPr txBox="1"/>
          <p:nvPr/>
        </p:nvSpPr>
        <p:spPr>
          <a:xfrm>
            <a:off x="1472012" y="982194"/>
            <a:ext cx="10356369" cy="113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핵 심 기 능 : Battle System</a:t>
            </a:r>
          </a:p>
        </p:txBody>
      </p:sp>
      <p:sp>
        <p:nvSpPr>
          <p:cNvPr id="172" name="던전 진입시…"/>
          <p:cNvSpPr txBox="1"/>
          <p:nvPr>
            <p:ph type="body" sz="quarter" idx="4294967295"/>
          </p:nvPr>
        </p:nvSpPr>
        <p:spPr>
          <a:xfrm>
            <a:off x="15210915" y="3360590"/>
            <a:ext cx="7226661" cy="4514376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3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던전 진입시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3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공격, 스킬, 아이템 선택지</a:t>
            </a:r>
          </a:p>
        </p:txBody>
      </p:sp>
      <p:pic>
        <p:nvPicPr>
          <p:cNvPr id="17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689" y="3334010"/>
            <a:ext cx="12051546" cy="8405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그룹화"/>
          <p:cNvGrpSpPr/>
          <p:nvPr/>
        </p:nvGrpSpPr>
        <p:grpSpPr>
          <a:xfrm>
            <a:off x="1598787" y="2220706"/>
            <a:ext cx="12093350" cy="10632310"/>
            <a:chOff x="0" y="0"/>
            <a:chExt cx="12093349" cy="10632309"/>
          </a:xfrm>
        </p:grpSpPr>
        <p:pic>
          <p:nvPicPr>
            <p:cNvPr id="174" name="그림 5" descr="그림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93350" cy="25534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그림 7" descr="그림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07272" y="2817620"/>
              <a:ext cx="8278805" cy="7814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9" name="While문으로 선택지를 표현했으며,…"/>
          <p:cNvGrpSpPr/>
          <p:nvPr/>
        </p:nvGrpSpPr>
        <p:grpSpPr>
          <a:xfrm>
            <a:off x="13614983" y="5007122"/>
            <a:ext cx="7226660" cy="5059479"/>
            <a:chOff x="0" y="0"/>
            <a:chExt cx="7226659" cy="5059477"/>
          </a:xfrm>
        </p:grpSpPr>
        <p:sp>
          <p:nvSpPr>
            <p:cNvPr id="177" name="인용 풍선"/>
            <p:cNvSpPr/>
            <p:nvPr/>
          </p:nvSpPr>
          <p:spPr>
            <a:xfrm>
              <a:off x="0" y="0"/>
              <a:ext cx="7226660" cy="5059478"/>
            </a:xfrm>
            <a:prstGeom prst="wedgeEllipseCallout">
              <a:avLst>
                <a:gd name="adj1" fmla="val -63035"/>
                <a:gd name="adj2" fmla="val -32219"/>
              </a:avLst>
            </a:prstGeom>
            <a:solidFill>
              <a:srgbClr val="CBCBCB"/>
            </a:solidFill>
            <a:ln w="12700" cap="flat">
              <a:solidFill>
                <a:srgbClr val="9A9A9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While문으로 선택지를 표현했으며,…"/>
            <p:cNvSpPr txBox="1"/>
            <p:nvPr/>
          </p:nvSpPr>
          <p:spPr>
            <a:xfrm>
              <a:off x="1064669" y="445031"/>
              <a:ext cx="5459252" cy="4169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t>While문으로 선택지를 표현했으며,</a:t>
              </a:r>
            </a:p>
            <a:p>
              <a:pPr algn="ctr"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t>선택시 성공적일 경우</a:t>
              </a:r>
            </a:p>
            <a:p>
              <a:pPr algn="ctr"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t>While문을 빠져나옵니다.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9" grpId="2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836" y="3067517"/>
            <a:ext cx="12511459" cy="660268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공격하거나 스킬, 아이템 사용시 텍스트가 나타나며, 오래된 텍스트는 위로 올라감. 일정 구간 통과 시 없어진다."/>
          <p:cNvSpPr txBox="1"/>
          <p:nvPr>
            <p:ph type="body" sz="quarter" idx="4294967295"/>
          </p:nvPr>
        </p:nvSpPr>
        <p:spPr>
          <a:xfrm>
            <a:off x="14631467" y="3457454"/>
            <a:ext cx="5230303" cy="3953429"/>
          </a:xfrm>
          <a:prstGeom prst="rect">
            <a:avLst/>
          </a:prstGeom>
          <a:solidFill>
            <a:srgbClr val="656837"/>
          </a:solidFill>
        </p:spPr>
        <p:txBody>
          <a:bodyPr lIns="45718" tIns="45718" rIns="45718" bIns="45718"/>
          <a:lstStyle>
            <a:lvl1pPr marL="0" indent="0" algn="ctr" defTabSz="742950">
              <a:spcBef>
                <a:spcPts val="0"/>
              </a:spcBef>
              <a:buSzTx/>
              <a:buNone/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공격하거나 스킬, 아이템 사용시 텍스트가 나타나며, 오래된 텍스트는 위로 올라감. 일정 구간 통과 시 없어진다.</a:t>
            </a:r>
          </a:p>
        </p:txBody>
      </p:sp>
      <p:sp>
        <p:nvSpPr>
          <p:cNvPr id="183" name="Text 0"/>
          <p:cNvSpPr txBox="1"/>
          <p:nvPr/>
        </p:nvSpPr>
        <p:spPr>
          <a:xfrm>
            <a:off x="1472012" y="982194"/>
            <a:ext cx="10356369" cy="113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핵 심 기 능 : Battle System</a:t>
            </a:r>
          </a:p>
        </p:txBody>
      </p:sp>
      <p:pic>
        <p:nvPicPr>
          <p:cNvPr id="184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718" y="2808490"/>
            <a:ext cx="18244704" cy="52513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Program.cs에 static으로 메소드를 생성.…"/>
          <p:cNvGrpSpPr/>
          <p:nvPr/>
        </p:nvGrpSpPr>
        <p:grpSpPr>
          <a:xfrm>
            <a:off x="1708798" y="8191281"/>
            <a:ext cx="18454544" cy="3549945"/>
            <a:chOff x="0" y="0"/>
            <a:chExt cx="18454543" cy="3549944"/>
          </a:xfrm>
        </p:grpSpPr>
        <p:sp>
          <p:nvSpPr>
            <p:cNvPr id="185" name="직사각형"/>
            <p:cNvSpPr/>
            <p:nvPr/>
          </p:nvSpPr>
          <p:spPr>
            <a:xfrm>
              <a:off x="0" y="-1"/>
              <a:ext cx="18454544" cy="3549946"/>
            </a:xfrm>
            <a:prstGeom prst="rect">
              <a:avLst/>
            </a:prstGeom>
            <a:solidFill>
              <a:srgbClr val="6568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just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Program.cs에 static으로 메소드를 생성.…"/>
            <p:cNvSpPr txBox="1"/>
            <p:nvPr/>
          </p:nvSpPr>
          <p:spPr>
            <a:xfrm>
              <a:off x="0" y="0"/>
              <a:ext cx="18454544" cy="354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/>
            <a:p>
              <a:pPr algn="just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t>Program.cs에 static으로 메소드를 생성.</a:t>
              </a:r>
            </a:p>
            <a:p>
              <a:pPr algn="just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t>SetCursorPosition을 통해 문구를 나타낼 곳을 지정해주었고,</a:t>
              </a:r>
            </a:p>
            <a:p>
              <a:pPr algn="just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t>글자의 바이트수와 실제 문자의 크기를 계산하여 가운데정렬 실시합니다,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7" grpId="1" animBg="1" advAuto="0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0"/>
          <p:cNvSpPr txBox="1"/>
          <p:nvPr/>
        </p:nvSpPr>
        <p:spPr>
          <a:xfrm>
            <a:off x="1472012" y="982194"/>
            <a:ext cx="10356369" cy="113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핵 심 기 능 : Battle System</a:t>
            </a:r>
          </a:p>
        </p:txBody>
      </p:sp>
      <p:pic>
        <p:nvPicPr>
          <p:cNvPr id="19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815" y="3392942"/>
            <a:ext cx="9935947" cy="693011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문구에 10글자가 들어있고,…"/>
          <p:cNvSpPr txBox="1"/>
          <p:nvPr>
            <p:ph type="body" sz="quarter" idx="4294967295"/>
          </p:nvPr>
        </p:nvSpPr>
        <p:spPr>
          <a:xfrm>
            <a:off x="12890881" y="3715159"/>
            <a:ext cx="6316556" cy="6285682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문구에 10글자가 들어있고,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상자의 중앙 x값이 50일 때,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X(45~55)에 문구를 넣으면 정렬이 될 것 같지만, 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실제로는 한쪽으로 치우쳐진 느낌을 주게 된다.</a:t>
            </a:r>
          </a:p>
        </p:txBody>
      </p:sp>
      <p:grpSp>
        <p:nvGrpSpPr>
          <p:cNvPr id="194" name="내용 개체 틀 2"/>
          <p:cNvGrpSpPr/>
          <p:nvPr/>
        </p:nvGrpSpPr>
        <p:grpSpPr>
          <a:xfrm rot="0">
            <a:off x="11883272" y="3392942"/>
            <a:ext cx="9060149" cy="6930116"/>
            <a:chOff x="-1" y="0"/>
            <a:chExt cx="9060148" cy="6930115"/>
          </a:xfrm>
        </p:grpSpPr>
        <p:sp>
          <p:nvSpPr>
            <p:cNvPr id="192" name="직사각형"/>
            <p:cNvSpPr/>
            <p:nvPr/>
          </p:nvSpPr>
          <p:spPr>
            <a:xfrm>
              <a:off x="-1" y="0"/>
              <a:ext cx="9060148" cy="6930115"/>
            </a:xfrm>
            <a:prstGeom prst="rect">
              <a:avLst/>
            </a:prstGeom>
            <a:solidFill>
              <a:srgbClr val="656837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t">
              <a:noAutofit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93" name="그 이유는, 실제 글자의 크기가 다르기 때문이다.…"/>
            <p:cNvSpPr txBox="1"/>
            <p:nvPr/>
          </p:nvSpPr>
          <p:spPr>
            <a:xfrm>
              <a:off x="-1" y="322216"/>
              <a:ext cx="9060148" cy="628568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8" tIns="45718" rIns="45718" bIns="45718" anchor="ctr" anchorCtr="0">
              <a:normAutofit lnSpcReduction="10000"/>
            </a:bodyPr>
            <a:lstStyle/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그 이유는, 실제 글자의 크기가 다르기 때문이다.</a:t>
              </a:r>
              <a:endParaRPr lang="ko-KR" altLang="en-US"/>
            </a:p>
            <a:p>
              <a:pPr algn="ctr">
                <a:spcBef>
                  <a:spcPts val="0"/>
                </a:spcBef>
                <a:defRPr>
                  <a:solidFill>
                    <a:srgbClr val="ffffff"/>
                  </a:solidFill>
                </a:defRPr>
              </a:pPr>
              <a:r>
                <a:rPr lang="ko-KR" altLang="en-US"/>
                <a:t>실제로 한글을 가운데정렬 하려면 2배 뒤로가서 write 해야한다.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0"/>
          <p:cNvSpPr txBox="1"/>
          <p:nvPr/>
        </p:nvSpPr>
        <p:spPr>
          <a:xfrm>
            <a:off x="1472012" y="982194"/>
            <a:ext cx="10356369" cy="113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핵 심 기 능 : Battle System</a:t>
            </a:r>
          </a:p>
        </p:txBody>
      </p:sp>
      <p:pic>
        <p:nvPicPr>
          <p:cNvPr id="197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439" y="3680528"/>
            <a:ext cx="3400573" cy="227950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내용 개체 틀 2"/>
          <p:cNvSpPr txBox="1"/>
          <p:nvPr/>
        </p:nvSpPr>
        <p:spPr>
          <a:xfrm>
            <a:off x="6087047" y="4011773"/>
            <a:ext cx="9321008" cy="161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914400">
              <a:lnSpc>
                <a:spcPct val="81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영어 1개 = 1byte</a:t>
            </a:r>
          </a:p>
          <a:p>
            <a:pPr defTabSz="914400">
              <a:lnSpc>
                <a:spcPct val="81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한글 1개 = 3byte</a:t>
            </a:r>
          </a:p>
        </p:txBody>
      </p:sp>
      <p:sp>
        <p:nvSpPr>
          <p:cNvPr id="199" name="내용 개체 틀 2"/>
          <p:cNvSpPr txBox="1"/>
          <p:nvPr/>
        </p:nvSpPr>
        <p:spPr>
          <a:xfrm>
            <a:off x="1652988" y="6781631"/>
            <a:ext cx="19083284" cy="417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“D의 턴!”에서 사용된 글자 수 = 5개 { ‘D’, ‘의’, ‘ ‘, ‘턴’, ‘!‘ }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“D의 턴!”의 바이트 수 = 9byte (‘D’ = 1, ‘의’ = 3, ‘ ‘ = 1, ‘턴’ = 3, ‘!’ = 1)</a:t>
            </a:r>
          </a:p>
        </p:txBody>
      </p:sp>
      <p:sp>
        <p:nvSpPr>
          <p:cNvPr id="200" name="내용 개체 틀 2"/>
          <p:cNvSpPr txBox="1"/>
          <p:nvPr/>
        </p:nvSpPr>
        <p:spPr>
          <a:xfrm>
            <a:off x="1715152" y="8599400"/>
            <a:ext cx="16908444" cy="417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의도 -&gt; 문장의 시작점이 가운데에서 문장의 절반길이만큼 왼쪽으로 가면 가운데 정렬이 될 것이다.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예상코드 -&gt; (상자길이/2) – (문장길이/2)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45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실제코드 -&gt; (상자길이/2) – (실제 작성된 문장 좌우 크기 / 2)</a:t>
            </a:r>
          </a:p>
        </p:txBody>
      </p:sp>
      <p:sp>
        <p:nvSpPr>
          <p:cNvPr id="201" name="실제 크기  = 7 = (1+2+1+2+1)…"/>
          <p:cNvSpPr txBox="1"/>
          <p:nvPr/>
        </p:nvSpPr>
        <p:spPr>
          <a:xfrm>
            <a:off x="1518315" y="8797925"/>
            <a:ext cx="16950184" cy="3149600"/>
          </a:xfrm>
          <a:prstGeom prst="rect">
            <a:avLst/>
          </a:prstGeom>
          <a:solidFill>
            <a:srgbClr val="656837"/>
          </a:solidFill>
          <a:ln w="12700">
            <a:miter/>
          </a:ln>
        </p:spPr>
        <p:txBody>
          <a:bodyPr lIns="50800" tIns="50800" rIns="50800" bIns="50800" anchor="ctr">
            <a:spAutoFit/>
          </a:bodyPr>
          <a:lstStyle/>
          <a:p>
            <a:pPr algn="just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ko-KR" altLang="en-US"/>
              <a:t>실제 크기  = 7 = (1+2+1+2+1)</a:t>
            </a:r>
            <a:endParaRPr lang="ko-KR" altLang="en-US"/>
          </a:p>
          <a:p>
            <a:pPr algn="just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ko-KR" altLang="en-US"/>
              <a:t>실제 크기를 구하는 식은</a:t>
            </a:r>
            <a:endParaRPr lang="ko-KR" altLang="en-US"/>
          </a:p>
          <a:p>
            <a:pPr algn="just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ko-KR" altLang="en-US"/>
              <a:t>int realSize = 글자수 + ((바이트 수 - 글자수) / 2);</a:t>
            </a:r>
            <a:endParaRPr lang="ko-KR" altLang="en-US"/>
          </a:p>
          <a:p>
            <a:pPr algn="just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ko-KR" altLang="en-US"/>
              <a:t>이렇게 정의할 수 있다.</a:t>
            </a:r>
            <a:endParaRPr lang="ko-KR" altLang="en-US"/>
          </a:p>
        </p:txBody>
      </p:sp>
      <p:grpSp>
        <p:nvGrpSpPr>
          <p:cNvPr id="205" name="내용 개체 틀 2"/>
          <p:cNvGrpSpPr/>
          <p:nvPr/>
        </p:nvGrpSpPr>
        <p:grpSpPr>
          <a:xfrm rot="0">
            <a:off x="6189300" y="3448403"/>
            <a:ext cx="13527742" cy="3100339"/>
            <a:chOff x="0" y="0"/>
            <a:chExt cx="13527741" cy="3100338"/>
          </a:xfrm>
        </p:grpSpPr>
        <p:sp>
          <p:nvSpPr>
            <p:cNvPr id="203" name="직사각형"/>
            <p:cNvSpPr/>
            <p:nvPr/>
          </p:nvSpPr>
          <p:spPr>
            <a:xfrm>
              <a:off x="0" y="-1"/>
              <a:ext cx="13527742" cy="3100340"/>
            </a:xfrm>
            <a:prstGeom prst="rect">
              <a:avLst/>
            </a:prstGeom>
            <a:solidFill>
              <a:srgbClr val="656837"/>
            </a:solidFill>
            <a:ln w="12700" cap="flat">
              <a:noFill/>
              <a:miter/>
            </a:ln>
            <a:effectLst/>
          </p:spPr>
          <p:txBody>
            <a:bodyPr wrap="square" lIns="50800" tIns="50800" rIns="50800" bIns="50800" anchor="t">
              <a:noAutofit/>
            </a:bodyPr>
            <a:lstStyle/>
            <a:p>
              <a:pPr algn="ctr" defTabSz="734693">
                <a:spcBef>
                  <a:spcPts val="0"/>
                </a:spcBef>
                <a:defRPr sz="4400"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204" name="예상코드 -&gt; (int)(100 / 2) – (int)(5 / 2) = 50 - 2 = 48…"/>
            <p:cNvSpPr txBox="1"/>
            <p:nvPr/>
          </p:nvSpPr>
          <p:spPr>
            <a:xfrm>
              <a:off x="0" y="0"/>
              <a:ext cx="13527742" cy="310033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8" tIns="45718" rIns="45718" bIns="45718" anchor="t">
              <a:normAutofit fontScale="92500" lnSpcReduction="10000"/>
            </a:bodyPr>
            <a:lstStyle/>
            <a:p>
              <a:pPr algn="ctr" defTabSz="734693">
                <a:spcBef>
                  <a:spcPts val="0"/>
                </a:spcBef>
                <a:defRPr sz="4400">
                  <a:solidFill>
                    <a:srgbClr val="ffffff"/>
                  </a:solidFill>
                </a:defRPr>
              </a:pPr>
              <a:r>
                <a:rPr lang="ko-KR" altLang="en-US"/>
                <a:t>예상코드 -&gt; (int)(100 / 2) – (int)(5 / 2) = 50 - 2 = 48</a:t>
              </a:r>
              <a:endParaRPr lang="ko-KR" altLang="en-US"/>
            </a:p>
            <a:p>
              <a:pPr algn="ctr" defTabSz="734693">
                <a:spcBef>
                  <a:spcPts val="0"/>
                </a:spcBef>
                <a:defRPr sz="4400">
                  <a:solidFill>
                    <a:srgbClr val="ffffff"/>
                  </a:solidFill>
                </a:defRPr>
              </a:pPr>
              <a:r>
                <a:rPr lang="ko-KR" altLang="en-US"/>
                <a:t>실제코드 -&gt; (int)(100 / 2) – (int)(7 / 2) = 50 – 3 = 47</a:t>
              </a:r>
              <a:endParaRPr lang="ko-KR" altLang="en-US"/>
            </a:p>
            <a:p>
              <a:pPr algn="ctr" defTabSz="734693">
                <a:spcBef>
                  <a:spcPts val="0"/>
                </a:spcBef>
                <a:defRPr sz="4400">
                  <a:solidFill>
                    <a:srgbClr val="ffffff"/>
                  </a:solidFill>
                </a:defRPr>
              </a:pPr>
              <a:r>
                <a:rPr lang="ko-KR" altLang="en-US"/>
                <a:t>실제로 가운데정렬이 된 것처럼 보이려면 x가 47이어야 한다.</a:t>
              </a:r>
              <a:endParaRPr lang="ko-KR" altLang="en-US"/>
            </a:p>
            <a:p>
              <a:pPr algn="ctr" defTabSz="734693">
                <a:spcBef>
                  <a:spcPts val="0"/>
                </a:spcBef>
                <a:defRPr sz="4400">
                  <a:solidFill>
                    <a:srgbClr val="ffffff"/>
                  </a:solidFill>
                </a:defRPr>
              </a:pPr>
              <a:r>
                <a:rPr lang="ko-KR" altLang="en-US"/>
                <a:t>예상코드대로 썼다면 오른쪽으로 기울어진 것처럼 보인다.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 advAuto="0"/>
      <p:bldP spid="205" grpId="1" animBg="1" advAuto="0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0"/>
          <p:cNvSpPr txBox="1"/>
          <p:nvPr/>
        </p:nvSpPr>
        <p:spPr>
          <a:xfrm>
            <a:off x="1595118" y="866234"/>
            <a:ext cx="21701764" cy="123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36363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개발 과정에서의 어려움</a:t>
            </a:r>
          </a:p>
        </p:txBody>
      </p:sp>
      <p:sp>
        <p:nvSpPr>
          <p:cNvPr id="208" name="프로젝트 병합시 실행 안되는 Console오류 (코드 컨벤션)…"/>
          <p:cNvSpPr txBox="1"/>
          <p:nvPr/>
        </p:nvSpPr>
        <p:spPr>
          <a:xfrm>
            <a:off x="805508" y="5483225"/>
            <a:ext cx="22967624" cy="4645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01315" indent="-501315">
              <a:buSzPct val="100000"/>
              <a:buChar char="•"/>
              <a:defRPr/>
            </a:pPr>
            <a:r>
              <a:rPr lang="ko-KR" altLang="en-US"/>
              <a:t>프로젝트 병합시 Console오류(변수명 통일X)로 인하여 실행되지 않는 현상이 발생</a:t>
            </a:r>
            <a:endParaRPr lang="en-US" altLang="ko-KR"/>
          </a:p>
          <a:p>
            <a:pPr>
              <a:defRPr/>
            </a:pPr>
            <a:r>
              <a:rPr lang="ko-KR" altLang="en-US"/>
              <a:t>• 깃허브에 대한 이해도 부족으로 병합을 잘못하여 이전 자료로 복귀되는 현상발생.</a:t>
            </a:r>
            <a:endParaRPr lang="ko-KR" altLang="en-US"/>
          </a:p>
          <a:p>
            <a:pPr>
              <a:defRPr/>
            </a:pPr>
            <a:r>
              <a:rPr lang="ko-KR" altLang="en-US"/>
              <a:t>• 장면 전환이 안됨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(While</a:t>
            </a:r>
            <a:r>
              <a:rPr lang="ko-KR" altLang="en-US"/>
              <a:t>문 무한 반복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3"/>
          <p:cNvSpPr txBox="1"/>
          <p:nvPr/>
        </p:nvSpPr>
        <p:spPr>
          <a:xfrm>
            <a:off x="6695440" y="634711"/>
            <a:ext cx="10993123" cy="1647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01384A"/>
                </a:solidFill>
                <a:latin typeface="Pretendard SemiBold"/>
                <a:ea typeface="Pretendard SemiBold"/>
                <a:cs typeface="Pretendard SemiBold"/>
                <a:sym typeface="Pretendard SemiBold"/>
              </a:defRPr>
            </a:lvl1pPr>
          </a:lstStyle>
          <a:p>
            <a:pPr/>
            <a:r>
              <a:t>4. 맡 은 역 할</a:t>
            </a:r>
          </a:p>
        </p:txBody>
      </p:sp>
      <p:sp>
        <p:nvSpPr>
          <p:cNvPr id="214" name="직사각형 10"/>
          <p:cNvSpPr/>
          <p:nvPr/>
        </p:nvSpPr>
        <p:spPr>
          <a:xfrm>
            <a:off x="-2" y="7417768"/>
            <a:ext cx="24384004" cy="6858002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15" name="사각형: 둥근 모서리 4"/>
          <p:cNvSpPr/>
          <p:nvPr/>
        </p:nvSpPr>
        <p:spPr>
          <a:xfrm>
            <a:off x="1283910" y="2572136"/>
            <a:ext cx="5080002" cy="9821336"/>
          </a:xfrm>
          <a:prstGeom prst="roundRect">
            <a:avLst>
              <a:gd name="adj" fmla="val 325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101600" dir="27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16" name="TextBox 7"/>
          <p:cNvSpPr txBox="1"/>
          <p:nvPr/>
        </p:nvSpPr>
        <p:spPr>
          <a:xfrm>
            <a:off x="1665132" y="6845300"/>
            <a:ext cx="3810004" cy="892174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5200">
                <a:latin typeface="Pretendard SemiBold"/>
                <a:ea typeface="Pretendard SemiBold"/>
                <a:cs typeface="Pretendard SemiBold"/>
                <a:sym typeface="Pretendard SemiBold"/>
              </a:defRPr>
            </a:pPr>
            <a:r>
              <a:rPr lang="ko-KR" altLang="en-US"/>
              <a:t>이 태 훈</a:t>
            </a:r>
            <a:endParaRPr sz="2600" b="1" i="1" u="sng"/>
          </a:p>
        </p:txBody>
      </p:sp>
      <p:sp>
        <p:nvSpPr>
          <p:cNvPr id="217" name="사각형: 둥근 모서리 13"/>
          <p:cNvSpPr/>
          <p:nvPr/>
        </p:nvSpPr>
        <p:spPr>
          <a:xfrm>
            <a:off x="12438743" y="2572136"/>
            <a:ext cx="5080002" cy="9821336"/>
          </a:xfrm>
          <a:prstGeom prst="roundRect">
            <a:avLst>
              <a:gd name="adj" fmla="val 325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101600" dir="27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18" name="TextBox 15"/>
          <p:cNvSpPr txBox="1"/>
          <p:nvPr/>
        </p:nvSpPr>
        <p:spPr>
          <a:xfrm>
            <a:off x="12860641" y="6864512"/>
            <a:ext cx="3810002" cy="93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>
                <a:latin typeface="Pretendard SemiBold"/>
                <a:ea typeface="Pretendard SemiBold"/>
                <a:cs typeface="Pretendard SemiBold"/>
                <a:sym typeface="Pretendard SemiBold"/>
              </a:defRPr>
            </a:lvl1pPr>
          </a:lstStyle>
          <a:p>
            <a:pPr/>
            <a:r>
              <a:t>장 현 우</a:t>
            </a:r>
          </a:p>
        </p:txBody>
      </p:sp>
      <p:sp>
        <p:nvSpPr>
          <p:cNvPr id="220" name="사각형: 둥근 모서리 19"/>
          <p:cNvSpPr/>
          <p:nvPr/>
        </p:nvSpPr>
        <p:spPr>
          <a:xfrm>
            <a:off x="18009812" y="2572136"/>
            <a:ext cx="5080002" cy="9821336"/>
          </a:xfrm>
          <a:prstGeom prst="roundRect">
            <a:avLst>
              <a:gd name="adj" fmla="val 3255"/>
            </a:avLst>
          </a:prstGeom>
          <a:solidFill>
            <a:srgbClr val="FFFFFF"/>
          </a:solidFill>
          <a:ln w="12700">
            <a:solidFill>
              <a:srgbClr val="9A9A9A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1" name="TextBox 21"/>
          <p:cNvSpPr txBox="1"/>
          <p:nvPr/>
        </p:nvSpPr>
        <p:spPr>
          <a:xfrm>
            <a:off x="18434279" y="6881499"/>
            <a:ext cx="3810002" cy="93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>
                <a:latin typeface="Pretendard SemiBold"/>
                <a:ea typeface="Pretendard SemiBold"/>
                <a:cs typeface="Pretendard SemiBold"/>
                <a:sym typeface="Pretendard SemiBold"/>
              </a:defRPr>
            </a:lvl1pPr>
          </a:lstStyle>
          <a:p>
            <a:pPr/>
            <a:r>
              <a:t>전 영 은</a:t>
            </a:r>
          </a:p>
        </p:txBody>
      </p:sp>
      <p:sp>
        <p:nvSpPr>
          <p:cNvPr id="223" name="사각형: 둥근 모서리 4"/>
          <p:cNvSpPr/>
          <p:nvPr/>
        </p:nvSpPr>
        <p:spPr>
          <a:xfrm>
            <a:off x="6871910" y="2606002"/>
            <a:ext cx="5080002" cy="9821336"/>
          </a:xfrm>
          <a:prstGeom prst="roundRect">
            <a:avLst>
              <a:gd name="adj" fmla="val 325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101600" dir="27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25" name="TextBox 7"/>
          <p:cNvSpPr txBox="1"/>
          <p:nvPr/>
        </p:nvSpPr>
        <p:spPr>
          <a:xfrm>
            <a:off x="7253134" y="6864566"/>
            <a:ext cx="3810002" cy="93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>
                <a:latin typeface="Pretendard SemiBold"/>
                <a:ea typeface="Pretendard SemiBold"/>
                <a:cs typeface="Pretendard SemiBold"/>
                <a:sym typeface="Pretendard SemiBold"/>
              </a:defRPr>
            </a:lvl1pPr>
          </a:lstStyle>
          <a:p>
            <a:pPr/>
            <a:r>
              <a:t>임 석 규</a:t>
            </a:r>
          </a:p>
        </p:txBody>
      </p:sp>
      <p:sp>
        <p:nvSpPr>
          <p:cNvPr id="231" name="텍스트"/>
          <p:cNvSpPr txBox="1"/>
          <p:nvPr/>
        </p:nvSpPr>
        <p:spPr>
          <a:xfrm>
            <a:off x="1665132" y="8548068"/>
            <a:ext cx="3162147" cy="38449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>
              <a:lnSpc>
                <a:spcPct val="0"/>
              </a:lnSpc>
              <a:defRPr/>
            </a:pPr>
            <a:r>
              <a:rPr lang="en-US" altLang="ko-KR"/>
              <a:t>UI/UX</a:t>
            </a:r>
            <a:endParaRPr lang="en-US" altLang="ko-KR"/>
          </a:p>
          <a:p>
            <a:pPr>
              <a:lnSpc>
                <a:spcPct val="0"/>
              </a:lnSpc>
              <a:defRPr/>
            </a:pPr>
            <a:r>
              <a:rPr lang="ko-KR" altLang="en-US"/>
              <a:t>저장 기능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플레이어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전투 기능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디버깅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endParaRPr lang="en-US" altLang="ko-KR"/>
          </a:p>
        </p:txBody>
      </p:sp>
      <p:sp>
        <p:nvSpPr>
          <p:cNvPr id="232" name="텍스트"/>
          <p:cNvSpPr txBox="1"/>
          <p:nvPr/>
        </p:nvSpPr>
        <p:spPr>
          <a:xfrm>
            <a:off x="7423922" y="8004490"/>
            <a:ext cx="1432561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</a:p>
        </p:txBody>
      </p:sp>
      <p:sp>
        <p:nvSpPr>
          <p:cNvPr id="235" name="텍스트"/>
          <p:cNvSpPr txBox="1"/>
          <p:nvPr/>
        </p:nvSpPr>
        <p:spPr>
          <a:xfrm>
            <a:off x="7253134" y="8548546"/>
            <a:ext cx="3162148" cy="310197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>
              <a:lnSpc>
                <a:spcPct val="0"/>
              </a:lnSpc>
              <a:defRPr/>
            </a:pPr>
            <a:r>
              <a:rPr lang="ko-KR" altLang="en-US"/>
              <a:t>직업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스테이터스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던전 시스템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전투 기능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발표자료</a:t>
            </a:r>
            <a:endParaRPr lang="ko-KR" altLang="en-US"/>
          </a:p>
        </p:txBody>
      </p:sp>
      <p:sp>
        <p:nvSpPr>
          <p:cNvPr id="236" name="텍스트"/>
          <p:cNvSpPr txBox="1"/>
          <p:nvPr/>
        </p:nvSpPr>
        <p:spPr>
          <a:xfrm>
            <a:off x="12860641" y="8548068"/>
            <a:ext cx="3162148" cy="459740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>
              <a:lnSpc>
                <a:spcPct val="0"/>
              </a:lnSpc>
              <a:defRPr/>
            </a:pPr>
            <a:r>
              <a:rPr lang="ko-KR" altLang="en-US"/>
              <a:t>아이템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스킬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몬스터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던전 시스템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전투 기능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endParaRPr lang="ko-KR" altLang="en-US"/>
          </a:p>
          <a:p>
            <a:pPr>
              <a:lnSpc>
                <a:spcPct val="0"/>
              </a:lnSpc>
              <a:defRPr/>
            </a:pPr>
            <a:endParaRPr lang="ko-KR" altLang="en-US"/>
          </a:p>
        </p:txBody>
      </p:sp>
      <p:sp>
        <p:nvSpPr>
          <p:cNvPr id="237" name="텍스트"/>
          <p:cNvSpPr txBox="1"/>
          <p:nvPr/>
        </p:nvSpPr>
        <p:spPr>
          <a:xfrm>
            <a:off x="18434280" y="8548546"/>
            <a:ext cx="4037770" cy="38449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>
              <a:lnSpc>
                <a:spcPct val="0"/>
              </a:lnSpc>
              <a:defRPr/>
            </a:pPr>
            <a:r>
              <a:rPr lang="ko-KR" altLang="en-US"/>
              <a:t>인벤토리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상점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아이템 기획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휴식기능</a:t>
            </a:r>
            <a:endParaRPr lang="ko-KR" altLang="en-US"/>
          </a:p>
          <a:p>
            <a:pPr>
              <a:lnSpc>
                <a:spcPct val="0"/>
              </a:lnSpc>
              <a:defRPr/>
            </a:pPr>
            <a:r>
              <a:rPr lang="ko-KR" altLang="en-US"/>
              <a:t>장비 장착</a:t>
            </a:r>
            <a:r>
              <a:rPr lang="en-US" altLang="ko-KR"/>
              <a:t>/</a:t>
            </a:r>
            <a:r>
              <a:rPr lang="ko-KR" altLang="en-US"/>
              <a:t>해제</a:t>
            </a:r>
            <a:endParaRPr lang="en-US" altLang="ko-KR"/>
          </a:p>
          <a:p>
            <a:pPr>
              <a:lnSpc>
                <a:spcPct val="0"/>
              </a:lnSpc>
              <a:defRPr/>
            </a:pPr>
            <a:endParaRPr lang="ko-KR" altLang="en-US"/>
          </a:p>
        </p:txBody>
      </p:sp>
      <p:pic>
        <p:nvPicPr>
          <p:cNvPr id="2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93630" y="2816589"/>
            <a:ext cx="4570228" cy="3311363"/>
          </a:xfrm>
          <a:prstGeom prst="rect">
            <a:avLst/>
          </a:prstGeom>
        </p:spPr>
      </p:pic>
      <p:pic>
        <p:nvPicPr>
          <p:cNvPr id="2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5430" y="2816589"/>
            <a:ext cx="4476962" cy="3311362"/>
          </a:xfrm>
          <a:prstGeom prst="rect">
            <a:avLst/>
          </a:prstGeom>
        </p:spPr>
      </p:pic>
      <p:pic>
        <p:nvPicPr>
          <p:cNvPr id="2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51016" y="2816589"/>
            <a:ext cx="4597595" cy="3311363"/>
          </a:xfrm>
          <a:prstGeom prst="rect">
            <a:avLst/>
          </a:prstGeom>
        </p:spPr>
      </p:pic>
      <p:pic>
        <p:nvPicPr>
          <p:cNvPr id="2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3134" y="2816589"/>
            <a:ext cx="4505625" cy="331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odernPortfolio">
  <a:themeElements>
    <a:clrScheme name="ModernPortfolio">
      <a:dk1>
        <a:srgbClr val="747474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FontTx/>
          <a:buNone/>
          <a:defRPr kumimoji="0" sz="5000" b="0" i="0" u="none" strike="noStrike" cap="none" spc="0" normalizeH="0" baseline="0">
            <a:solidFill>
              <a:srgbClr val="747474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FontTx/>
          <a:buNone/>
          <a:defRPr kumimoji="0" sz="5000" b="0" i="0" u="none" strike="noStrike" cap="none" spc="0" normalizeH="0" baseline="0">
            <a:solidFill>
              <a:srgbClr val="747474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FontTx/>
          <a:buNone/>
          <a:defRPr kumimoji="0" sz="5000" b="0" i="0" u="none" strike="noStrike" cap="none" spc="0" normalizeH="0" baseline="0">
            <a:solidFill>
              <a:srgbClr val="747474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FontTx/>
          <a:buNone/>
          <a:defRPr kumimoji="0" sz="5000" b="0" i="0" u="none" strike="noStrike" cap="none" spc="0" normalizeH="0" baseline="0">
            <a:solidFill>
              <a:srgbClr val="747474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421</ep:Words>
  <ep:PresentationFormat/>
  <ep:Paragraphs>72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ModernPortfolio</vt:lpstr>
      <vt:lpstr>5조 TEXT RPG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BL4CK_DoG</cp:lastModifiedBy>
  <dcterms:modified xsi:type="dcterms:W3CDTF">2024-10-04T01:43:40.444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