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3" r:id="rId3"/>
    <p:sldId id="257" r:id="rId4"/>
    <p:sldId id="258" r:id="rId5"/>
    <p:sldId id="264" r:id="rId6"/>
    <p:sldId id="273" r:id="rId7"/>
    <p:sldId id="274" r:id="rId8"/>
    <p:sldId id="275" r:id="rId9"/>
    <p:sldId id="260" r:id="rId10"/>
    <p:sldId id="272" r:id="rId11"/>
    <p:sldId id="270" r:id="rId12"/>
    <p:sldId id="261" r:id="rId13"/>
    <p:sldId id="265" r:id="rId14"/>
    <p:sldId id="262" r:id="rId15"/>
    <p:sldId id="271" r:id="rId16"/>
    <p:sldId id="269" r:id="rId17"/>
    <p:sldId id="266" r:id="rId18"/>
  </p:sldIdLst>
  <p:sldSz cx="9144000" cy="5143500" type="screen16x9"/>
  <p:notesSz cx="6858000" cy="9144000"/>
  <p:embeddedFontLst>
    <p:embeddedFont>
      <p:font typeface="Roboto" panose="02020500000000000000" charset="0"/>
      <p:regular r:id="rId20"/>
      <p:bold r:id="rId21"/>
      <p:italic r:id="rId22"/>
      <p:boldItalic r:id="rId23"/>
    </p:embeddedFont>
    <p:embeddedFont>
      <p:font typeface="微軟正黑體" panose="020B0604030504040204" pitchFamily="34" charset="-12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4" autoAdjust="0"/>
  </p:normalViewPr>
  <p:slideViewPr>
    <p:cSldViewPr snapToGrid="0">
      <p:cViewPr>
        <p:scale>
          <a:sx n="120" d="100"/>
          <a:sy n="120" d="100"/>
        </p:scale>
        <p:origin x="630" y="8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206ea82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206ea82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06ea825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06ea825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06ea825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06ea825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55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457ff7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457ff7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457ff72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9457ff72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9457ff72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9457ff72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07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9457ff72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9457ff72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60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9457ff72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9457ff72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23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1c92892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1c92892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1c92892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1c92892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47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1c92892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1c92892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altLang="en-US" sz="1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使用者一開始會被</a:t>
            </a:r>
            <a:r>
              <a:rPr lang="en-US" altLang="zh-TW" sz="1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__init__.py</a:t>
            </a:r>
            <a:r>
              <a:rPr lang="zh-TW" altLang="en-US" sz="1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導向</a:t>
            </a:r>
            <a:r>
              <a:rPr lang="en-US" altLang="zh-TW" sz="1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1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loginpage</a:t>
            </a:r>
            <a:r>
              <a:rPr lang="zh-TW" altLang="en-US" sz="1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，輸入完帳號密碼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zh-TW" sz="1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只有一組，不可以創建刪除</a:t>
            </a:r>
            <a:r>
              <a:rPr lang="en-US" altLang="zh-TW" sz="1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後導向到</a:t>
            </a:r>
            <a:r>
              <a:rPr lang="en-US" altLang="zh-TW" sz="1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1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myErp</a:t>
            </a:r>
            <a:r>
              <a:rPr lang="zh-TW" altLang="en-US" sz="1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，且使用者可以自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altLang="en-US" sz="1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由瀏覽其他頁面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68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B7D86AB7-FE64-401E-AEA6-A2AB4EA6026B}"/>
              </a:ext>
            </a:extLst>
          </p:cNvPr>
          <p:cNvSpPr/>
          <p:nvPr/>
        </p:nvSpPr>
        <p:spPr>
          <a:xfrm>
            <a:off x="1068148" y="582629"/>
            <a:ext cx="7007703" cy="2638003"/>
          </a:xfrm>
          <a:prstGeom prst="roundRect">
            <a:avLst>
              <a:gd name="adj" fmla="val 25563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35783"/>
            <a:ext cx="8520608" cy="1041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進銷存</a:t>
            </a:r>
            <a:r>
              <a:rPr lang="en-US" altLang="zh-TW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人事管理系統</a:t>
            </a:r>
            <a:endParaRPr sz="4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11393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ERP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資訊系統組</a:t>
            </a:r>
            <a:endParaRPr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CFE820-1400-4913-B6DD-299A07D93D4A}"/>
              </a:ext>
            </a:extLst>
          </p:cNvPr>
          <p:cNvSpPr txBox="1"/>
          <p:nvPr/>
        </p:nvSpPr>
        <p:spPr>
          <a:xfrm>
            <a:off x="1877353" y="3571678"/>
            <a:ext cx="539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109207438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楊仁溦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資科四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107703049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陳泓文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資科四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108207329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惠品嘉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109304018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孫敏恩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109703001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馮立楷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109703003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陳勵豐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19EDC556-1151-4276-BB72-0E372C985D1E}"/>
              </a:ext>
            </a:extLst>
          </p:cNvPr>
          <p:cNvSpPr/>
          <p:nvPr/>
        </p:nvSpPr>
        <p:spPr>
          <a:xfrm>
            <a:off x="1215906" y="1898676"/>
            <a:ext cx="710328" cy="233959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buSzPts val="1800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77D4519-3D8C-4235-ACF8-CD2EEF2FCD57}"/>
              </a:ext>
            </a:extLst>
          </p:cNvPr>
          <p:cNvSpPr/>
          <p:nvPr/>
        </p:nvSpPr>
        <p:spPr>
          <a:xfrm>
            <a:off x="564087" y="793245"/>
            <a:ext cx="899036" cy="308276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buSzPts val="1800"/>
            </a:pP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flaskr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65449" y="188165"/>
            <a:ext cx="15009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9BCE5CE-9C7B-409C-81DC-8B9051F2A3FF}"/>
              </a:ext>
            </a:extLst>
          </p:cNvPr>
          <p:cNvCxnSpPr>
            <a:cxnSpLocks/>
          </p:cNvCxnSpPr>
          <p:nvPr/>
        </p:nvCxnSpPr>
        <p:spPr>
          <a:xfrm>
            <a:off x="-210393" y="701002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61B816-70B1-4006-A95D-BB750A4421BE}"/>
              </a:ext>
            </a:extLst>
          </p:cNvPr>
          <p:cNvSpPr/>
          <p:nvPr/>
        </p:nvSpPr>
        <p:spPr>
          <a:xfrm>
            <a:off x="1215906" y="2818461"/>
            <a:ext cx="1224614" cy="294648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buSzPts val="1800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templates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E2A3352-983E-4824-9042-6E493284AFAC}"/>
              </a:ext>
            </a:extLst>
          </p:cNvPr>
          <p:cNvSpPr/>
          <p:nvPr/>
        </p:nvSpPr>
        <p:spPr>
          <a:xfrm>
            <a:off x="566980" y="4350255"/>
            <a:ext cx="1129157" cy="396509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buSzPts val="1800"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2DC443E-B236-4B54-B930-49D789DD4501}"/>
              </a:ext>
            </a:extLst>
          </p:cNvPr>
          <p:cNvGrpSpPr/>
          <p:nvPr/>
        </p:nvGrpSpPr>
        <p:grpSpPr>
          <a:xfrm>
            <a:off x="1246965" y="1193039"/>
            <a:ext cx="3392936" cy="560503"/>
            <a:chOff x="2277731" y="1359393"/>
            <a:chExt cx="3392936" cy="560503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BFF3162-AAED-47AA-8919-50EEACAE072F}"/>
                </a:ext>
              </a:extLst>
            </p:cNvPr>
            <p:cNvSpPr/>
            <p:nvPr/>
          </p:nvSpPr>
          <p:spPr>
            <a:xfrm>
              <a:off x="2277731" y="1362160"/>
              <a:ext cx="839238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db.py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A71B727-DD53-4C77-A2E3-4B1ECF82449D}"/>
                </a:ext>
              </a:extLst>
            </p:cNvPr>
            <p:cNvSpPr/>
            <p:nvPr/>
          </p:nvSpPr>
          <p:spPr>
            <a:xfrm>
              <a:off x="2277731" y="1682330"/>
              <a:ext cx="1433265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insert_data.py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7A48CB0-3641-4A3D-91A0-5169EE11851A}"/>
                </a:ext>
              </a:extLst>
            </p:cNvPr>
            <p:cNvSpPr/>
            <p:nvPr/>
          </p:nvSpPr>
          <p:spPr>
            <a:xfrm>
              <a:off x="4446053" y="1362160"/>
              <a:ext cx="1224614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schema.py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75417993-FD79-4EB8-B944-084003E56CAB}"/>
                </a:ext>
              </a:extLst>
            </p:cNvPr>
            <p:cNvSpPr/>
            <p:nvPr/>
          </p:nvSpPr>
          <p:spPr>
            <a:xfrm>
              <a:off x="3188351" y="1359393"/>
              <a:ext cx="1172961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schema.sql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EA6F6DEC-1A05-41FE-AA1A-1D0C7ABF8AEC}"/>
                </a:ext>
              </a:extLst>
            </p:cNvPr>
            <p:cNvSpPr/>
            <p:nvPr/>
          </p:nvSpPr>
          <p:spPr>
            <a:xfrm>
              <a:off x="3824412" y="1683761"/>
              <a:ext cx="1172960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__init__.py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723C1B74-D1F2-4A15-9CDD-B1C1EC85844E}"/>
              </a:ext>
            </a:extLst>
          </p:cNvPr>
          <p:cNvGrpSpPr/>
          <p:nvPr/>
        </p:nvGrpSpPr>
        <p:grpSpPr>
          <a:xfrm>
            <a:off x="1693244" y="2160932"/>
            <a:ext cx="6631472" cy="585745"/>
            <a:chOff x="3321410" y="2939248"/>
            <a:chExt cx="6631472" cy="585745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109DE59-514F-4B36-880B-B218CAC1C3DE}"/>
                </a:ext>
              </a:extLst>
            </p:cNvPr>
            <p:cNvSpPr/>
            <p:nvPr/>
          </p:nvSpPr>
          <p:spPr>
            <a:xfrm>
              <a:off x="3321410" y="2946250"/>
              <a:ext cx="1172960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income.py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9E10C00-D31B-4188-AB71-B59A703E5E4C}"/>
                </a:ext>
              </a:extLst>
            </p:cNvPr>
            <p:cNvSpPr/>
            <p:nvPr/>
          </p:nvSpPr>
          <p:spPr>
            <a:xfrm>
              <a:off x="3321410" y="3283296"/>
              <a:ext cx="899036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item.py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AD83FB57-CE81-4351-A5F5-7FF5229CCC0B}"/>
                </a:ext>
              </a:extLst>
            </p:cNvPr>
            <p:cNvSpPr/>
            <p:nvPr/>
          </p:nvSpPr>
          <p:spPr>
            <a:xfrm>
              <a:off x="4574532" y="2946249"/>
              <a:ext cx="1172960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member.py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E45DCBD2-6FF2-4D70-8A16-FF400D6FF584}"/>
                </a:ext>
              </a:extLst>
            </p:cNvPr>
            <p:cNvSpPr/>
            <p:nvPr/>
          </p:nvSpPr>
          <p:spPr>
            <a:xfrm>
              <a:off x="4299137" y="3283296"/>
              <a:ext cx="1706918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purchase_order.py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B7255C13-64EB-41E4-B62F-8E323E4A6371}"/>
                </a:ext>
              </a:extLst>
            </p:cNvPr>
            <p:cNvSpPr/>
            <p:nvPr/>
          </p:nvSpPr>
          <p:spPr>
            <a:xfrm>
              <a:off x="7437039" y="3288858"/>
              <a:ext cx="1504219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sale_order.py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3D6D71F4-1B0D-4611-B59B-EB88268A25A4}"/>
                </a:ext>
              </a:extLst>
            </p:cNvPr>
            <p:cNvSpPr/>
            <p:nvPr/>
          </p:nvSpPr>
          <p:spPr>
            <a:xfrm>
              <a:off x="9053846" y="3288858"/>
              <a:ext cx="899036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staff.py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D46EA53C-405B-4A99-B174-43AA996528EF}"/>
                </a:ext>
              </a:extLst>
            </p:cNvPr>
            <p:cNvSpPr/>
            <p:nvPr/>
          </p:nvSpPr>
          <p:spPr>
            <a:xfrm>
              <a:off x="5846579" y="2939249"/>
              <a:ext cx="1980570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staff_</a:t>
              </a: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performance.py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66E04AD-9AFF-4288-819C-2BA34F36673E}"/>
                </a:ext>
              </a:extLst>
            </p:cNvPr>
            <p:cNvSpPr/>
            <p:nvPr/>
          </p:nvSpPr>
          <p:spPr>
            <a:xfrm>
              <a:off x="6084746" y="3283296"/>
              <a:ext cx="1239705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supplier.py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27919C70-4AEF-44E2-B9C4-90B5CCF13679}"/>
                </a:ext>
              </a:extLst>
            </p:cNvPr>
            <p:cNvSpPr/>
            <p:nvPr/>
          </p:nvSpPr>
          <p:spPr>
            <a:xfrm>
              <a:off x="7926236" y="2939248"/>
              <a:ext cx="1651505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supplier_item.py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3A3E1FB-BB70-4EE4-A393-61201B1EF3FE}"/>
              </a:ext>
            </a:extLst>
          </p:cNvPr>
          <p:cNvGrpSpPr/>
          <p:nvPr/>
        </p:nvGrpSpPr>
        <p:grpSpPr>
          <a:xfrm>
            <a:off x="1733610" y="3148505"/>
            <a:ext cx="5830133" cy="1162969"/>
            <a:chOff x="3094482" y="2993695"/>
            <a:chExt cx="5830133" cy="1162969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771011C-46DB-46CF-8D3C-32D150C42A92}"/>
                </a:ext>
              </a:extLst>
            </p:cNvPr>
            <p:cNvSpPr/>
            <p:nvPr/>
          </p:nvSpPr>
          <p:spPr>
            <a:xfrm>
              <a:off x="3094483" y="2997149"/>
              <a:ext cx="899037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base.jinja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D0E97381-0ADB-4920-B63C-15AD1BEC52B4}"/>
                </a:ext>
              </a:extLst>
            </p:cNvPr>
            <p:cNvSpPr/>
            <p:nvPr/>
          </p:nvSpPr>
          <p:spPr>
            <a:xfrm>
              <a:off x="3099417" y="3305479"/>
              <a:ext cx="894103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hello.jinja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ECBDE597-BF3A-4715-BEB1-6ED64F7004FE}"/>
                </a:ext>
              </a:extLst>
            </p:cNvPr>
            <p:cNvSpPr/>
            <p:nvPr/>
          </p:nvSpPr>
          <p:spPr>
            <a:xfrm>
              <a:off x="3094482" y="3613808"/>
              <a:ext cx="986985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home.jinja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8381A9CB-11A9-4D8B-B2E9-EB79978B6BEB}"/>
                </a:ext>
              </a:extLst>
            </p:cNvPr>
            <p:cNvSpPr/>
            <p:nvPr/>
          </p:nvSpPr>
          <p:spPr>
            <a:xfrm>
              <a:off x="3094482" y="3918290"/>
              <a:ext cx="938657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item.jinja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E46D398D-0352-40FA-B8C8-A44EA71C74FD}"/>
                </a:ext>
              </a:extLst>
            </p:cNvPr>
            <p:cNvSpPr/>
            <p:nvPr/>
          </p:nvSpPr>
          <p:spPr>
            <a:xfrm>
              <a:off x="4036037" y="2993696"/>
              <a:ext cx="1224794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loginpage.jinja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E275E3CC-9790-4E30-9078-18A53EE2D4A8}"/>
                </a:ext>
              </a:extLst>
            </p:cNvPr>
            <p:cNvSpPr/>
            <p:nvPr/>
          </p:nvSpPr>
          <p:spPr>
            <a:xfrm>
              <a:off x="4057364" y="3304296"/>
              <a:ext cx="1166706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member.jinja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BCD6E415-72D9-461B-B08F-FDF9D9ABE006}"/>
                </a:ext>
              </a:extLst>
            </p:cNvPr>
            <p:cNvSpPr/>
            <p:nvPr/>
          </p:nvSpPr>
          <p:spPr>
            <a:xfrm>
              <a:off x="4145302" y="3611372"/>
              <a:ext cx="1575802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purchase_order.jinja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DFEF421F-D8FC-4EF3-92C7-57C36C2ED7A7}"/>
                </a:ext>
              </a:extLst>
            </p:cNvPr>
            <p:cNvSpPr/>
            <p:nvPr/>
          </p:nvSpPr>
          <p:spPr>
            <a:xfrm>
              <a:off x="4084387" y="3920529"/>
              <a:ext cx="1889987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purchase_order_add.jinja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ED77CFA6-799D-42E0-AE0B-73FBC7B190A3}"/>
                </a:ext>
              </a:extLst>
            </p:cNvPr>
            <p:cNvSpPr/>
            <p:nvPr/>
          </p:nvSpPr>
          <p:spPr>
            <a:xfrm>
              <a:off x="5303348" y="2993695"/>
              <a:ext cx="1969115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purchase_order_detail.jinja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CEA8060-35AC-4161-8DBB-4D47E6A9739B}"/>
                </a:ext>
              </a:extLst>
            </p:cNvPr>
            <p:cNvSpPr/>
            <p:nvPr/>
          </p:nvSpPr>
          <p:spPr>
            <a:xfrm>
              <a:off x="5287914" y="3301204"/>
              <a:ext cx="1224993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sale_order.jinja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39E88D07-0413-4E5A-BAEF-D8F7ABFABBDE}"/>
                </a:ext>
              </a:extLst>
            </p:cNvPr>
            <p:cNvSpPr/>
            <p:nvPr/>
          </p:nvSpPr>
          <p:spPr>
            <a:xfrm>
              <a:off x="5770396" y="3608157"/>
              <a:ext cx="1502067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sale_order_add.jinja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18A0A9-2D53-4B3C-AF92-C4F926E70F9E}"/>
                </a:ext>
              </a:extLst>
            </p:cNvPr>
            <p:cNvSpPr/>
            <p:nvPr/>
          </p:nvSpPr>
          <p:spPr>
            <a:xfrm>
              <a:off x="7314980" y="2993695"/>
              <a:ext cx="1609635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sale_order_detail.jinja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B06E3101-C533-473B-B33D-D5DC2BADBC5D}"/>
                </a:ext>
              </a:extLst>
            </p:cNvPr>
            <p:cNvSpPr/>
            <p:nvPr/>
          </p:nvSpPr>
          <p:spPr>
            <a:xfrm>
              <a:off x="8042280" y="3295671"/>
              <a:ext cx="859967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staff.jinja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F8DC800A-FA76-4F98-8B63-20E5FECEA19A}"/>
                </a:ext>
              </a:extLst>
            </p:cNvPr>
            <p:cNvSpPr/>
            <p:nvPr/>
          </p:nvSpPr>
          <p:spPr>
            <a:xfrm>
              <a:off x="6025622" y="3918289"/>
              <a:ext cx="1889987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staff_performance.jinja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95C80E9-CBBE-453F-9D57-BFC6DF1458BC}"/>
                </a:ext>
              </a:extLst>
            </p:cNvPr>
            <p:cNvSpPr/>
            <p:nvPr/>
          </p:nvSpPr>
          <p:spPr>
            <a:xfrm>
              <a:off x="7321755" y="3608156"/>
              <a:ext cx="1269258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supplier.jinja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5169EB2D-0272-4101-9EB4-691081ED647A}"/>
                </a:ext>
              </a:extLst>
            </p:cNvPr>
            <p:cNvSpPr/>
            <p:nvPr/>
          </p:nvSpPr>
          <p:spPr>
            <a:xfrm>
              <a:off x="6570866" y="3295785"/>
              <a:ext cx="1413455" cy="236135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lvl="0">
                <a:buSzPts val="1800"/>
              </a:pPr>
              <a:r>
                <a:rPr lang="en-US" altLang="zh-TW" sz="1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supplier_item.jinja</a:t>
              </a:r>
              <a:endParaRPr lang="zh-TW" altLang="en-US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5C18F1C4-1B21-46D0-B035-B1CC501CE9F1}"/>
              </a:ext>
            </a:extLst>
          </p:cNvPr>
          <p:cNvSpPr/>
          <p:nvPr/>
        </p:nvSpPr>
        <p:spPr>
          <a:xfrm>
            <a:off x="1318517" y="4796121"/>
            <a:ext cx="986986" cy="236135"/>
          </a:xfrm>
          <a:prstGeom prst="roundRect">
            <a:avLst>
              <a:gd name="adj" fmla="val 1432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buSzPts val="1800"/>
            </a:pPr>
            <a:r>
              <a:rPr lang="en-US" altLang="zh-TW" sz="1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flaskr.sqlite</a:t>
            </a:r>
            <a:endParaRPr lang="zh-TW" alt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2C76B56-7728-4A4B-B5F3-68E591C6B0AB}"/>
              </a:ext>
            </a:extLst>
          </p:cNvPr>
          <p:cNvCxnSpPr>
            <a:cxnSpLocks/>
          </p:cNvCxnSpPr>
          <p:nvPr/>
        </p:nvCxnSpPr>
        <p:spPr>
          <a:xfrm>
            <a:off x="400467" y="947383"/>
            <a:ext cx="0" cy="3631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C03903B-BF38-4A05-959E-FC40F6EC450D}"/>
              </a:ext>
            </a:extLst>
          </p:cNvPr>
          <p:cNvCxnSpPr>
            <a:cxnSpLocks/>
          </p:cNvCxnSpPr>
          <p:nvPr/>
        </p:nvCxnSpPr>
        <p:spPr>
          <a:xfrm>
            <a:off x="400467" y="934423"/>
            <a:ext cx="1636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93BE530-EA2E-4B1E-BAE3-4224EB696C1F}"/>
              </a:ext>
            </a:extLst>
          </p:cNvPr>
          <p:cNvCxnSpPr>
            <a:cxnSpLocks/>
          </p:cNvCxnSpPr>
          <p:nvPr/>
        </p:nvCxnSpPr>
        <p:spPr>
          <a:xfrm>
            <a:off x="400467" y="4578674"/>
            <a:ext cx="1636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46A0FA9-7CE8-498E-B521-8A367ACC6E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13605" y="1101521"/>
            <a:ext cx="0" cy="18642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9E40CC9-1754-4B86-90D4-B2B6057C8EC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06374" y="2015655"/>
            <a:ext cx="209532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BF0DC7F-D9D8-4F82-BFDB-3F53760577EF}"/>
              </a:ext>
            </a:extLst>
          </p:cNvPr>
          <p:cNvCxnSpPr>
            <a:cxnSpLocks/>
          </p:cNvCxnSpPr>
          <p:nvPr/>
        </p:nvCxnSpPr>
        <p:spPr>
          <a:xfrm>
            <a:off x="1018020" y="2964520"/>
            <a:ext cx="209532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8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277D4519-3D8C-4235-ACF8-CD2EEF2FCD57}"/>
              </a:ext>
            </a:extLst>
          </p:cNvPr>
          <p:cNvSpPr/>
          <p:nvPr/>
        </p:nvSpPr>
        <p:spPr>
          <a:xfrm>
            <a:off x="3560618" y="1883929"/>
            <a:ext cx="1500916" cy="687821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__init__.py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65449" y="188165"/>
            <a:ext cx="15009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9BCE5CE-9C7B-409C-81DC-8B9051F2A3FF}"/>
              </a:ext>
            </a:extLst>
          </p:cNvPr>
          <p:cNvCxnSpPr>
            <a:cxnSpLocks/>
          </p:cNvCxnSpPr>
          <p:nvPr/>
        </p:nvCxnSpPr>
        <p:spPr>
          <a:xfrm>
            <a:off x="-210393" y="701002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23B7E4C-19A4-4EF4-B55C-0788541D8D65}"/>
              </a:ext>
            </a:extLst>
          </p:cNvPr>
          <p:cNvSpPr/>
          <p:nvPr/>
        </p:nvSpPr>
        <p:spPr>
          <a:xfrm>
            <a:off x="5666538" y="1883928"/>
            <a:ext cx="1500916" cy="687821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loginpage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2BDA5D8-57E6-4EE7-AD2B-78AB7F6F676A}"/>
              </a:ext>
            </a:extLst>
          </p:cNvPr>
          <p:cNvSpPr/>
          <p:nvPr/>
        </p:nvSpPr>
        <p:spPr>
          <a:xfrm>
            <a:off x="1620338" y="3540963"/>
            <a:ext cx="1954666" cy="687821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輸入帳號密碼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1A74B7-3A1F-4CB1-9C76-163D0670EFD1}"/>
              </a:ext>
            </a:extLst>
          </p:cNvPr>
          <p:cNvGrpSpPr/>
          <p:nvPr/>
        </p:nvGrpSpPr>
        <p:grpSpPr>
          <a:xfrm>
            <a:off x="1310850" y="1195157"/>
            <a:ext cx="1622720" cy="1622720"/>
            <a:chOff x="465026" y="1431780"/>
            <a:chExt cx="1622720" cy="1622720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971A7B9D-5FBB-401C-B4D3-35234A2E0FA5}"/>
                </a:ext>
              </a:extLst>
            </p:cNvPr>
            <p:cNvSpPr/>
            <p:nvPr/>
          </p:nvSpPr>
          <p:spPr>
            <a:xfrm>
              <a:off x="465026" y="1431780"/>
              <a:ext cx="1622720" cy="1622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8D687536-C9E3-4E11-9CB5-12055430A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111" y="1765052"/>
              <a:ext cx="1153804" cy="1153804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1CF66F8-0563-4675-A498-4C5DAE7E321F}"/>
              </a:ext>
            </a:extLst>
          </p:cNvPr>
          <p:cNvSpPr/>
          <p:nvPr/>
        </p:nvSpPr>
        <p:spPr>
          <a:xfrm>
            <a:off x="4189291" y="3540962"/>
            <a:ext cx="1954666" cy="687821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myErp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121FB67-43C9-480D-AFDD-F44CD6760103}"/>
              </a:ext>
            </a:extLst>
          </p:cNvPr>
          <p:cNvSpPr/>
          <p:nvPr/>
        </p:nvSpPr>
        <p:spPr>
          <a:xfrm>
            <a:off x="6758244" y="3540961"/>
            <a:ext cx="1954666" cy="687821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瀏覽所有頁面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A5F017E3-AD12-4C5D-895F-FD6FEEFD5475}"/>
              </a:ext>
            </a:extLst>
          </p:cNvPr>
          <p:cNvSpPr/>
          <p:nvPr/>
        </p:nvSpPr>
        <p:spPr>
          <a:xfrm>
            <a:off x="2947855" y="2105331"/>
            <a:ext cx="590719" cy="1537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127E9F26-1AB8-4059-A928-BB19D824FD22}"/>
              </a:ext>
            </a:extLst>
          </p:cNvPr>
          <p:cNvSpPr/>
          <p:nvPr/>
        </p:nvSpPr>
        <p:spPr>
          <a:xfrm>
            <a:off x="5061534" y="2105331"/>
            <a:ext cx="590719" cy="1537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0D9BB21B-8266-4BA2-8BD0-DB57046A568B}"/>
              </a:ext>
            </a:extLst>
          </p:cNvPr>
          <p:cNvSpPr/>
          <p:nvPr/>
        </p:nvSpPr>
        <p:spPr>
          <a:xfrm>
            <a:off x="3561499" y="3762843"/>
            <a:ext cx="590719" cy="1537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A6D3B1D9-0FAB-498B-A51A-E2032DCA4563}"/>
              </a:ext>
            </a:extLst>
          </p:cNvPr>
          <p:cNvSpPr/>
          <p:nvPr/>
        </p:nvSpPr>
        <p:spPr>
          <a:xfrm>
            <a:off x="6142847" y="3762843"/>
            <a:ext cx="590719" cy="1537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9917FEDB-FABF-4BD7-96D8-0CE742002540}"/>
              </a:ext>
            </a:extLst>
          </p:cNvPr>
          <p:cNvSpPr/>
          <p:nvPr/>
        </p:nvSpPr>
        <p:spPr>
          <a:xfrm>
            <a:off x="969098" y="3767536"/>
            <a:ext cx="590719" cy="1537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0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-3173573" y="1260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ER Model</a:t>
            </a:r>
            <a:endParaRPr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39968E2-0133-44BB-A88F-1590E34E6DEF}"/>
              </a:ext>
            </a:extLst>
          </p:cNvPr>
          <p:cNvCxnSpPr>
            <a:cxnSpLocks/>
          </p:cNvCxnSpPr>
          <p:nvPr/>
        </p:nvCxnSpPr>
        <p:spPr>
          <a:xfrm>
            <a:off x="-210393" y="698752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2CA083AC-EE52-4057-B26B-468A99EF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17" y="151243"/>
            <a:ext cx="7928193" cy="4866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95CBB-8366-4F90-B0D7-4276103A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25" y="216861"/>
            <a:ext cx="8520600" cy="5727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Schema</a:t>
            </a:r>
            <a:endParaRPr lang="zh-TW" altLang="en-US" sz="2400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D0928F8-702F-4EAA-AF03-6598860871CB}"/>
              </a:ext>
            </a:extLst>
          </p:cNvPr>
          <p:cNvCxnSpPr>
            <a:cxnSpLocks/>
          </p:cNvCxnSpPr>
          <p:nvPr/>
        </p:nvCxnSpPr>
        <p:spPr>
          <a:xfrm>
            <a:off x="-210393" y="694328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https://lh4.googleusercontent.com/Zf9Jt6qB1pgfYpvwq1Q0Pf_MnMRGYiqTbN3O7y2kSO-eLptACUkXE9btXlYgCIgWDl5DkLrMYTcr4nUbiJa01JMziXWrXHABv7GXYlAfOS61d_ehca5DVPZvq6ly5Kprrwma3whQMghsIlnb5rRLOU4XzA=nw">
            <a:extLst>
              <a:ext uri="{FF2B5EF4-FFF2-40B4-BE49-F238E27FC236}">
                <a16:creationId xmlns:a16="http://schemas.microsoft.com/office/drawing/2014/main" id="{B630152D-6EA4-4E92-B6A9-7C66D120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0"/>
            <a:ext cx="42227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9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023799" y="1881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3742710"/>
            <a:ext cx="8520600" cy="1112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73C2868-6D0B-4FC4-B5DE-96B4B28FED6F}"/>
              </a:ext>
            </a:extLst>
          </p:cNvPr>
          <p:cNvCxnSpPr>
            <a:cxnSpLocks/>
          </p:cNvCxnSpPr>
          <p:nvPr/>
        </p:nvCxnSpPr>
        <p:spPr>
          <a:xfrm>
            <a:off x="-210393" y="701002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21D0A51-8112-45B5-BD10-7C2209795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41566"/>
              </p:ext>
            </p:extLst>
          </p:nvPr>
        </p:nvGraphicFramePr>
        <p:xfrm>
          <a:off x="1387031" y="1746250"/>
          <a:ext cx="6430472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15236">
                  <a:extLst>
                    <a:ext uri="{9D8B030D-6E8A-4147-A177-3AD203B41FA5}">
                      <a16:colId xmlns:a16="http://schemas.microsoft.com/office/drawing/2014/main" val="411735384"/>
                    </a:ext>
                  </a:extLst>
                </a:gridCol>
                <a:gridCol w="3215236">
                  <a:extLst>
                    <a:ext uri="{9D8B030D-6E8A-4147-A177-3AD203B41FA5}">
                      <a16:colId xmlns:a16="http://schemas.microsoft.com/office/drawing/2014/main" val="35743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遇到的問題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解決方法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SQLite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foreign key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無法使用</a:t>
                      </a:r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rowid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integer primary key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達成類似效果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8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事前難以定義明確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和前端溝通，寫出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example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確保風格一致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83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F7E50AA3-D177-41AF-A048-2359E15E9A41}"/>
              </a:ext>
            </a:extLst>
          </p:cNvPr>
          <p:cNvSpPr/>
          <p:nvPr/>
        </p:nvSpPr>
        <p:spPr>
          <a:xfrm>
            <a:off x="1294018" y="1263881"/>
            <a:ext cx="6385323" cy="2494888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023799" y="1881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1743990" y="1313950"/>
            <a:ext cx="5482197" cy="2319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架構難以在最初就完全定義，需要不斷修改優化，</a:t>
            </a:r>
            <a:r>
              <a:rPr lang="en-US" altLang="zh-TW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bg1"/>
                </a:solidFill>
              </a:rPr>
              <a:t>也需要組員時時溝通。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前後端</a:t>
            </a:r>
            <a:r>
              <a:rPr lang="en-US" altLang="zh-TW" dirty="0">
                <a:solidFill>
                  <a:schemeClr val="bg1"/>
                </a:solidFill>
              </a:rPr>
              <a:t>json</a:t>
            </a:r>
            <a:r>
              <a:rPr lang="zh-TW" altLang="en-US" dirty="0">
                <a:solidFill>
                  <a:schemeClr val="bg1"/>
                </a:solidFill>
              </a:rPr>
              <a:t>檔的</a:t>
            </a:r>
            <a:r>
              <a:rPr lang="en-US" altLang="zh-TW" dirty="0">
                <a:solidFill>
                  <a:schemeClr val="bg1"/>
                </a:solidFill>
              </a:rPr>
              <a:t>key</a:t>
            </a:r>
            <a:r>
              <a:rPr lang="zh-TW" altLang="en-US" dirty="0">
                <a:solidFill>
                  <a:schemeClr val="bg1"/>
                </a:solidFill>
              </a:rPr>
              <a:t>要事先討論出共識，才不會發生不一致的問題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要呈現出好的前端介面需要對應的後端</a:t>
            </a:r>
            <a:r>
              <a:rPr lang="en-US" altLang="zh-TW" dirty="0" err="1">
                <a:solidFill>
                  <a:schemeClr val="bg1"/>
                </a:solidFill>
              </a:rPr>
              <a:t>api</a:t>
            </a:r>
            <a:r>
              <a:rPr lang="en-US" altLang="zh-TW" dirty="0">
                <a:solidFill>
                  <a:schemeClr val="bg1"/>
                </a:solidFill>
              </a:rPr>
              <a:t> call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73C2868-6D0B-4FC4-B5DE-96B4B28FED6F}"/>
              </a:ext>
            </a:extLst>
          </p:cNvPr>
          <p:cNvCxnSpPr>
            <a:cxnSpLocks/>
          </p:cNvCxnSpPr>
          <p:nvPr/>
        </p:nvCxnSpPr>
        <p:spPr>
          <a:xfrm>
            <a:off x="-210393" y="701002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0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DF21F-4FEC-4648-8204-670E3996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89" y="230032"/>
            <a:ext cx="1419996" cy="58425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3040AD-8791-4F2E-99B4-E7EE5C9D0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98973"/>
              </p:ext>
            </p:extLst>
          </p:nvPr>
        </p:nvGraphicFramePr>
        <p:xfrm>
          <a:off x="1992112" y="1397630"/>
          <a:ext cx="515977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176">
                  <a:extLst>
                    <a:ext uri="{9D8B030D-6E8A-4147-A177-3AD203B41FA5}">
                      <a16:colId xmlns:a16="http://schemas.microsoft.com/office/drawing/2014/main" val="972042407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115856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8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楊仁溦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前端、後端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(Supplier's item)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惠品嘉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前端、後端、整合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7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陳泓文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前端、後端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(Purchase Order)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孫敏恩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(Sales Order)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0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馮立楷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後端（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Staff, </a:t>
                      </a:r>
                      <a:r>
                        <a:rPr lang="en-US" altLang="zh-TW" sz="1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Supplier,member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3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陳勵豐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nn-NO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後端</a:t>
                      </a:r>
                      <a:r>
                        <a:rPr lang="nn-NO" altLang="zh-TW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(create DB, insert data, item)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87504"/>
                  </a:ext>
                </a:extLst>
              </a:tr>
            </a:tbl>
          </a:graphicData>
        </a:graphic>
      </p:graphicFrame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32FA495-B35C-4F4A-AB80-90AF36D85945}"/>
              </a:ext>
            </a:extLst>
          </p:cNvPr>
          <p:cNvCxnSpPr>
            <a:cxnSpLocks/>
          </p:cNvCxnSpPr>
          <p:nvPr/>
        </p:nvCxnSpPr>
        <p:spPr>
          <a:xfrm>
            <a:off x="-210393" y="701002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12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20EEB-71C1-4C55-A2A5-4DDA621A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735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Demo </a:t>
            </a:r>
            <a:r>
              <a:rPr lang="zh-TW" altLang="en-US" dirty="0"/>
              <a:t>時間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553FA-80C3-4A9F-BCBC-99318A389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TW" dirty="0"/>
              <a:t>https://github.com/xoxonut/11102DBMS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1C774FC-3F2A-491A-B9F6-6FDCB40B3C09}"/>
              </a:ext>
            </a:extLst>
          </p:cNvPr>
          <p:cNvCxnSpPr>
            <a:cxnSpLocks/>
          </p:cNvCxnSpPr>
          <p:nvPr/>
        </p:nvCxnSpPr>
        <p:spPr>
          <a:xfrm>
            <a:off x="-72829" y="701003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5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846ABEA-286B-41B4-A416-E5E5FD6FA3E8}"/>
              </a:ext>
            </a:extLst>
          </p:cNvPr>
          <p:cNvSpPr/>
          <p:nvPr/>
        </p:nvSpPr>
        <p:spPr>
          <a:xfrm>
            <a:off x="3534232" y="1659755"/>
            <a:ext cx="2075535" cy="1224439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F81AB17-01DE-4784-A29D-5EF9822B18A5}"/>
              </a:ext>
            </a:extLst>
          </p:cNvPr>
          <p:cNvSpPr/>
          <p:nvPr/>
        </p:nvSpPr>
        <p:spPr>
          <a:xfrm>
            <a:off x="3534232" y="3403573"/>
            <a:ext cx="2075535" cy="1224439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AA0A250-B4DB-431F-93BD-C126FD45064E}"/>
              </a:ext>
            </a:extLst>
          </p:cNvPr>
          <p:cNvSpPr/>
          <p:nvPr/>
        </p:nvSpPr>
        <p:spPr>
          <a:xfrm>
            <a:off x="6219559" y="1658612"/>
            <a:ext cx="2075535" cy="1224439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E46DFE8-AA03-484D-9976-B5EBD6586B71}"/>
              </a:ext>
            </a:extLst>
          </p:cNvPr>
          <p:cNvSpPr/>
          <p:nvPr/>
        </p:nvSpPr>
        <p:spPr>
          <a:xfrm>
            <a:off x="6253883" y="3400542"/>
            <a:ext cx="2075535" cy="1224439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1D5A3BB-BB3F-4E92-942A-D7753957B4C0}"/>
              </a:ext>
            </a:extLst>
          </p:cNvPr>
          <p:cNvSpPr/>
          <p:nvPr/>
        </p:nvSpPr>
        <p:spPr>
          <a:xfrm>
            <a:off x="801111" y="1658611"/>
            <a:ext cx="2075535" cy="1224439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10F400C-5AD9-47B1-ADD6-6F2484C45E17}"/>
              </a:ext>
            </a:extLst>
          </p:cNvPr>
          <p:cNvSpPr/>
          <p:nvPr/>
        </p:nvSpPr>
        <p:spPr>
          <a:xfrm>
            <a:off x="814581" y="3416726"/>
            <a:ext cx="2075535" cy="1224439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0FB23F-7FDF-462E-A088-6692B715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71" y="165296"/>
            <a:ext cx="1179336" cy="640900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36FFA5F-453E-4088-A989-651498D1A76F}"/>
              </a:ext>
            </a:extLst>
          </p:cNvPr>
          <p:cNvSpPr txBox="1"/>
          <p:nvPr/>
        </p:nvSpPr>
        <p:spPr>
          <a:xfrm>
            <a:off x="1321662" y="2086164"/>
            <a:ext cx="117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bg1"/>
                </a:solidFill>
              </a:rPr>
              <a:t>需求分析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CA436F-D2E5-4F48-9099-CE0FF5393315}"/>
              </a:ext>
            </a:extLst>
          </p:cNvPr>
          <p:cNvSpPr txBox="1"/>
          <p:nvPr/>
        </p:nvSpPr>
        <p:spPr>
          <a:xfrm>
            <a:off x="3819439" y="2086164"/>
            <a:ext cx="16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bg1"/>
                </a:solidFill>
              </a:rPr>
              <a:t>系統功能分析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7670AF-7783-4E66-9E79-F13DD7897E90}"/>
              </a:ext>
            </a:extLst>
          </p:cNvPr>
          <p:cNvSpPr txBox="1"/>
          <p:nvPr/>
        </p:nvSpPr>
        <p:spPr>
          <a:xfrm>
            <a:off x="6219559" y="2086164"/>
            <a:ext cx="20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chemeClr val="bg1"/>
                </a:solidFill>
              </a:rPr>
              <a:t>系統架構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AA4072-7E27-4A35-B904-E65F0214193F}"/>
              </a:ext>
            </a:extLst>
          </p:cNvPr>
          <p:cNvSpPr txBox="1"/>
          <p:nvPr/>
        </p:nvSpPr>
        <p:spPr>
          <a:xfrm>
            <a:off x="801111" y="3844279"/>
            <a:ext cx="20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ER</a:t>
            </a:r>
            <a:r>
              <a:rPr lang="zh-TW" altLang="en-US" sz="1800" dirty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</a:rPr>
              <a:t>model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08122F-F7E4-4643-BC4F-C7221D2F1ED6}"/>
              </a:ext>
            </a:extLst>
          </p:cNvPr>
          <p:cNvSpPr txBox="1"/>
          <p:nvPr/>
        </p:nvSpPr>
        <p:spPr>
          <a:xfrm>
            <a:off x="3536098" y="3844279"/>
            <a:ext cx="20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bg1"/>
                </a:solidFill>
              </a:rPr>
              <a:t>Relational schema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B42578-2F23-4013-BEC8-79FA2B4FE9D1}"/>
              </a:ext>
            </a:extLst>
          </p:cNvPr>
          <p:cNvSpPr txBox="1"/>
          <p:nvPr/>
        </p:nvSpPr>
        <p:spPr>
          <a:xfrm>
            <a:off x="6755499" y="3828095"/>
            <a:ext cx="20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bg1"/>
                </a:solidFill>
              </a:rPr>
              <a:t>心得分享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0535FA5-C125-499F-AF2A-957F9572A9E1}"/>
              </a:ext>
            </a:extLst>
          </p:cNvPr>
          <p:cNvCxnSpPr>
            <a:cxnSpLocks/>
          </p:cNvCxnSpPr>
          <p:nvPr/>
        </p:nvCxnSpPr>
        <p:spPr>
          <a:xfrm>
            <a:off x="-210393" y="701002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A4F1EE12-1A2F-4AF6-AF9C-C8BAD5BB01CF}"/>
              </a:ext>
            </a:extLst>
          </p:cNvPr>
          <p:cNvSpPr/>
          <p:nvPr/>
        </p:nvSpPr>
        <p:spPr>
          <a:xfrm>
            <a:off x="1622574" y="1490145"/>
            <a:ext cx="428878" cy="4288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6D33DFF7-F6F9-437F-BE05-BCA2FF5221B4}"/>
              </a:ext>
            </a:extLst>
          </p:cNvPr>
          <p:cNvSpPr/>
          <p:nvPr/>
        </p:nvSpPr>
        <p:spPr>
          <a:xfrm>
            <a:off x="4357560" y="1490145"/>
            <a:ext cx="428878" cy="4288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76FFF1B-750A-413A-8E3C-092AFFD84027}"/>
              </a:ext>
            </a:extLst>
          </p:cNvPr>
          <p:cNvSpPr/>
          <p:nvPr/>
        </p:nvSpPr>
        <p:spPr>
          <a:xfrm>
            <a:off x="7092548" y="1490145"/>
            <a:ext cx="428878" cy="4288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0178CAA-14FC-4567-98CB-67BF0CA538DA}"/>
              </a:ext>
            </a:extLst>
          </p:cNvPr>
          <p:cNvSpPr/>
          <p:nvPr/>
        </p:nvSpPr>
        <p:spPr>
          <a:xfrm>
            <a:off x="1622574" y="3186103"/>
            <a:ext cx="428878" cy="4288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1DAC7D8-ADB0-42BD-A559-4FAAE77EFD67}"/>
              </a:ext>
            </a:extLst>
          </p:cNvPr>
          <p:cNvSpPr/>
          <p:nvPr/>
        </p:nvSpPr>
        <p:spPr>
          <a:xfrm>
            <a:off x="4348014" y="3186103"/>
            <a:ext cx="428878" cy="4288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3DB784E2-9723-4F6D-A820-4849FCF53CB7}"/>
              </a:ext>
            </a:extLst>
          </p:cNvPr>
          <p:cNvSpPr/>
          <p:nvPr/>
        </p:nvSpPr>
        <p:spPr>
          <a:xfrm>
            <a:off x="7118079" y="3202287"/>
            <a:ext cx="428878" cy="4288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6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254183-7C9D-4FDA-AD4B-30349DE952AC}"/>
              </a:ext>
            </a:extLst>
          </p:cNvPr>
          <p:cNvSpPr/>
          <p:nvPr/>
        </p:nvSpPr>
        <p:spPr>
          <a:xfrm>
            <a:off x="6195731" y="1454025"/>
            <a:ext cx="2466721" cy="2486796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293A3E2-8AA0-4E8A-8478-E20FB97439B5}"/>
              </a:ext>
            </a:extLst>
          </p:cNvPr>
          <p:cNvSpPr/>
          <p:nvPr/>
        </p:nvSpPr>
        <p:spPr>
          <a:xfrm>
            <a:off x="3145177" y="1454025"/>
            <a:ext cx="2466721" cy="2486796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6E2A69C-CA35-4CCA-B535-3C478B3611F5}"/>
              </a:ext>
            </a:extLst>
          </p:cNvPr>
          <p:cNvSpPr/>
          <p:nvPr/>
        </p:nvSpPr>
        <p:spPr>
          <a:xfrm>
            <a:off x="445278" y="1454025"/>
            <a:ext cx="2075535" cy="2486796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45278" y="176690"/>
            <a:ext cx="1545363" cy="596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需求分析</a:t>
            </a:r>
            <a:endParaRPr sz="6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81548" y="1426325"/>
            <a:ext cx="2039265" cy="2571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 (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tem)</a:t>
            </a:r>
            <a:endParaRPr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品項編號 (Item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ID)</a:t>
            </a:r>
            <a:endParaRPr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 (Name)</a:t>
            </a:r>
            <a:endParaRPr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售價 (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 </a:t>
            </a:r>
            <a:r>
              <a:rPr 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Price)</a:t>
            </a:r>
            <a:endParaRPr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成本 (Cost)</a:t>
            </a:r>
            <a:endParaRPr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存量 (stock)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種類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Type)</a:t>
            </a:r>
            <a:endParaRPr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298925" y="1426325"/>
            <a:ext cx="2312973" cy="220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 (Member)</a:t>
            </a:r>
            <a:endParaRPr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顧客編號 (Member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ID)</a:t>
            </a:r>
            <a:endParaRPr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 (Name)</a:t>
            </a:r>
            <a:endParaRPr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地址 (Address)</a:t>
            </a:r>
            <a:endParaRPr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電話 (Phone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number)</a:t>
            </a:r>
            <a:endParaRPr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電子郵件 (Email)</a:t>
            </a:r>
            <a:endParaRPr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8F6E91C6-AFBD-4E84-A6D6-F73399987419}"/>
              </a:ext>
            </a:extLst>
          </p:cNvPr>
          <p:cNvSpPr txBox="1">
            <a:spLocks/>
          </p:cNvSpPr>
          <p:nvPr/>
        </p:nvSpPr>
        <p:spPr>
          <a:xfrm>
            <a:off x="6314199" y="1454026"/>
            <a:ext cx="2384523" cy="228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75"/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 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(Supplier)</a:t>
            </a:r>
            <a:endParaRPr 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75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供應商編號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(Supplier ID)</a:t>
            </a:r>
            <a:endParaRPr 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75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(Name)</a:t>
            </a:r>
            <a:endParaRPr 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75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地址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(Address)</a:t>
            </a:r>
            <a:endParaRPr 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75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電話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(Phone number)</a:t>
            </a:r>
            <a:endParaRPr 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75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電子郵件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(Email)</a:t>
            </a:r>
            <a:endParaRPr 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C5A1EA1-20B7-4D65-BCC5-B8C75AB20265}"/>
              </a:ext>
            </a:extLst>
          </p:cNvPr>
          <p:cNvCxnSpPr>
            <a:cxnSpLocks/>
          </p:cNvCxnSpPr>
          <p:nvPr/>
        </p:nvCxnSpPr>
        <p:spPr>
          <a:xfrm>
            <a:off x="-210393" y="701002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B84081F-3276-4627-84E1-36B56A60FCDB}"/>
              </a:ext>
            </a:extLst>
          </p:cNvPr>
          <p:cNvSpPr/>
          <p:nvPr/>
        </p:nvSpPr>
        <p:spPr>
          <a:xfrm>
            <a:off x="6204085" y="1454024"/>
            <a:ext cx="2773129" cy="2494888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C3CC720-F52E-4004-BBA0-B10DE05ABE75}"/>
              </a:ext>
            </a:extLst>
          </p:cNvPr>
          <p:cNvSpPr/>
          <p:nvPr/>
        </p:nvSpPr>
        <p:spPr>
          <a:xfrm>
            <a:off x="3190702" y="1454024"/>
            <a:ext cx="2773129" cy="2494888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CA473F5-3DCF-4181-B22B-3ACEE32D9EC6}"/>
              </a:ext>
            </a:extLst>
          </p:cNvPr>
          <p:cNvSpPr/>
          <p:nvPr/>
        </p:nvSpPr>
        <p:spPr>
          <a:xfrm>
            <a:off x="177318" y="1454024"/>
            <a:ext cx="2773130" cy="2494888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C3DADAAC-2BC6-47C1-BC80-248E05D24B0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5428" y="153518"/>
            <a:ext cx="1416744" cy="612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需求分析</a:t>
            </a:r>
            <a:endParaRPr sz="6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FFA70F-201A-47FF-B17B-A5A7CB087DD4}"/>
              </a:ext>
            </a:extLst>
          </p:cNvPr>
          <p:cNvSpPr txBox="1"/>
          <p:nvPr/>
        </p:nvSpPr>
        <p:spPr>
          <a:xfrm>
            <a:off x="268085" y="1561372"/>
            <a:ext cx="24589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進貨訂單 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(Purchase Order)</a:t>
            </a: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訂單編號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(Order ID)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下單日期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(Order Date)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供應商編號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(Supplier ID)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負責人編號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(Staff ID)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品項編號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(Item ID)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品項數量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(Item Quantity)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42DA56-61AA-4986-8D6E-06A82771EC23}"/>
              </a:ext>
            </a:extLst>
          </p:cNvPr>
          <p:cNvSpPr txBox="1"/>
          <p:nvPr/>
        </p:nvSpPr>
        <p:spPr>
          <a:xfrm>
            <a:off x="3347800" y="1561372"/>
            <a:ext cx="24589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銷售訂單 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(Sales Order)</a:t>
            </a: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訂單編號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(Order ID)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下單日期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(Order Date)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顧客編號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(Member ID)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負責人編號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(Staff ID)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品項編號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(Item ID)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品項數量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(Item Quantity)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251F9EE-48AA-42F1-A887-10A8059BD4C0}"/>
              </a:ext>
            </a:extLst>
          </p:cNvPr>
          <p:cNvSpPr txBox="1"/>
          <p:nvPr/>
        </p:nvSpPr>
        <p:spPr>
          <a:xfrm>
            <a:off x="6280262" y="1561372"/>
            <a:ext cx="245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員工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(Staff)</a:t>
            </a:r>
          </a:p>
          <a:p>
            <a:endParaRPr lang="en-US" altLang="zh-TW" sz="1200" b="1" i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員工編號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(Staff ID)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(Name)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負責訂單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(Charging order)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主管編號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(Manager ID)</a:t>
            </a:r>
          </a:p>
          <a:p>
            <a:r>
              <a:rPr lang="en-US" altLang="zh-TW" sz="1200" b="1" i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i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位階最高的員工是 </a:t>
            </a:r>
            <a:r>
              <a:rPr lang="en-US" altLang="zh-TW" sz="1200" b="1" i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NULL)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2E8D0CB-B563-400D-85EA-FB1501E359D6}"/>
              </a:ext>
            </a:extLst>
          </p:cNvPr>
          <p:cNvCxnSpPr>
            <a:cxnSpLocks/>
          </p:cNvCxnSpPr>
          <p:nvPr/>
        </p:nvCxnSpPr>
        <p:spPr>
          <a:xfrm>
            <a:off x="-210393" y="701002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CCC4217F-676E-42C0-A45B-938208312522}"/>
              </a:ext>
            </a:extLst>
          </p:cNvPr>
          <p:cNvSpPr/>
          <p:nvPr/>
        </p:nvSpPr>
        <p:spPr>
          <a:xfrm>
            <a:off x="453156" y="1454024"/>
            <a:ext cx="8270058" cy="2494888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E8405948-C8EF-4EB4-B4C7-53A7435A579A}"/>
              </a:ext>
            </a:extLst>
          </p:cNvPr>
          <p:cNvSpPr txBox="1">
            <a:spLocks/>
          </p:cNvSpPr>
          <p:nvPr/>
        </p:nvSpPr>
        <p:spPr>
          <a:xfrm>
            <a:off x="453156" y="140170"/>
            <a:ext cx="1589226" cy="62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需求分析</a:t>
            </a:r>
            <a:endParaRPr lang="zh-TW" altLang="en-US" sz="6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6E34AE9-E0CC-412C-95AD-CD831FDF201B}"/>
              </a:ext>
            </a:extLst>
          </p:cNvPr>
          <p:cNvCxnSpPr>
            <a:cxnSpLocks/>
          </p:cNvCxnSpPr>
          <p:nvPr/>
        </p:nvCxnSpPr>
        <p:spPr>
          <a:xfrm>
            <a:off x="-210393" y="701002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0D467304-B4C8-43BB-98BC-7913D0D3B8D6}"/>
              </a:ext>
            </a:extLst>
          </p:cNvPr>
          <p:cNvSpPr txBox="1">
            <a:spLocks/>
          </p:cNvSpPr>
          <p:nvPr/>
        </p:nvSpPr>
        <p:spPr>
          <a:xfrm>
            <a:off x="687823" y="1521303"/>
            <a:ext cx="7452765" cy="2683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8300" indent="-285750">
              <a:lnSpc>
                <a:spcPct val="90000"/>
              </a:lnSpc>
              <a:buClr>
                <a:schemeClr val="bg1"/>
              </a:buClr>
              <a:buSzPts val="2300"/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一個供應商可以供應多個商品</a:t>
            </a:r>
          </a:p>
          <a:p>
            <a:pPr marL="368300" indent="-285750">
              <a:lnSpc>
                <a:spcPct val="90000"/>
              </a:lnSpc>
              <a:buClr>
                <a:schemeClr val="bg1"/>
              </a:buClr>
              <a:buSzPts val="2300"/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一個進貨訂單可以有多個商品但只能由一個供應商提供，且由一位負責人負責 </a:t>
            </a:r>
          </a:p>
          <a:p>
            <a:pPr marL="368300" indent="-285750">
              <a:lnSpc>
                <a:spcPct val="90000"/>
              </a:lnSpc>
              <a:buClr>
                <a:schemeClr val="bg1"/>
              </a:buClr>
              <a:buSzPts val="2300"/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一個銷售訂單可以有多個商品但只能有一個顧客及一位負責人</a:t>
            </a:r>
          </a:p>
          <a:p>
            <a:pPr marL="368300" indent="-285750">
              <a:lnSpc>
                <a:spcPct val="90000"/>
              </a:lnSpc>
              <a:buClr>
                <a:schemeClr val="bg1"/>
              </a:buClr>
              <a:buSzPts val="2300"/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一個負責人可以管理多個訂單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8300" indent="-285750">
              <a:lnSpc>
                <a:spcPct val="90000"/>
              </a:lnSpc>
              <a:buClr>
                <a:schemeClr val="bg1"/>
              </a:buClr>
              <a:buSzPts val="2300"/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一個主管可以管理多個員工</a:t>
            </a:r>
          </a:p>
          <a:p>
            <a:pPr marL="368300" indent="-285750">
              <a:lnSpc>
                <a:spcPct val="90000"/>
              </a:lnSpc>
              <a:buClr>
                <a:schemeClr val="bg1"/>
              </a:buClr>
              <a:buSzPts val="2300"/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商品的存量會受到進出貨、品項編號、品項數量影響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8300" indent="-285750">
              <a:lnSpc>
                <a:spcPct val="90000"/>
              </a:lnSpc>
              <a:buClr>
                <a:schemeClr val="bg1"/>
              </a:buClr>
              <a:buSzPts val="2300"/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若銷貨商品未設定單位價格，則無法建立銷貨訂單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8300" indent="-285750">
              <a:lnSpc>
                <a:spcPct val="90000"/>
              </a:lnSpc>
              <a:buClr>
                <a:schemeClr val="bg1"/>
              </a:buClr>
              <a:buSzPts val="2300"/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若銷貨訂單的訂購數量高於庫存，則無法建立銷貨訂單</a:t>
            </a:r>
          </a:p>
        </p:txBody>
      </p:sp>
    </p:spTree>
    <p:extLst>
      <p:ext uri="{BB962C8B-B14F-4D97-AF65-F5344CB8AC3E}">
        <p14:creationId xmlns:p14="http://schemas.microsoft.com/office/powerpoint/2010/main" val="50506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>
            <a:extLst>
              <a:ext uri="{FF2B5EF4-FFF2-40B4-BE49-F238E27FC236}">
                <a16:creationId xmlns:a16="http://schemas.microsoft.com/office/drawing/2014/main" id="{0D339B70-509B-4425-A5F3-0D5C2401FD55}"/>
              </a:ext>
            </a:extLst>
          </p:cNvPr>
          <p:cNvGrpSpPr/>
          <p:nvPr/>
        </p:nvGrpSpPr>
        <p:grpSpPr>
          <a:xfrm rot="16200000">
            <a:off x="550622" y="2952456"/>
            <a:ext cx="4078567" cy="428666"/>
            <a:chOff x="-414117" y="2479719"/>
            <a:chExt cx="8498226" cy="425726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7C23B096-AF6A-4D0F-B046-26EC2B1AB4FE}"/>
                </a:ext>
              </a:extLst>
            </p:cNvPr>
            <p:cNvGrpSpPr/>
            <p:nvPr/>
          </p:nvGrpSpPr>
          <p:grpSpPr>
            <a:xfrm rot="5400000">
              <a:off x="3697390" y="-1481273"/>
              <a:ext cx="275211" cy="8498226"/>
              <a:chOff x="2097140" y="1055787"/>
              <a:chExt cx="275211" cy="4106174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77375E63-E3C5-4156-AC78-6BFDD8A3F3C5}"/>
                  </a:ext>
                </a:extLst>
              </p:cNvPr>
              <p:cNvGrpSpPr/>
              <p:nvPr/>
            </p:nvGrpSpPr>
            <p:grpSpPr>
              <a:xfrm>
                <a:off x="2097140" y="1055787"/>
                <a:ext cx="275211" cy="4106174"/>
                <a:chOff x="394039" y="947383"/>
                <a:chExt cx="275211" cy="3962277"/>
              </a:xfrm>
            </p:grpSpPr>
            <p:cxnSp>
              <p:nvCxnSpPr>
                <p:cNvPr id="7" name="直線接點 6">
                  <a:extLst>
                    <a:ext uri="{FF2B5EF4-FFF2-40B4-BE49-F238E27FC236}">
                      <a16:creationId xmlns:a16="http://schemas.microsoft.com/office/drawing/2014/main" id="{FDC8BC04-8519-4D51-A7BA-D694531310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467" y="947383"/>
                  <a:ext cx="0" cy="39622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71D0F548-8574-447D-BE16-E527B6BC91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02643" y="845595"/>
                  <a:ext cx="0" cy="2043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54F84D8B-4517-450B-9D5D-23CADD0471BA}"/>
                    </a:ext>
                  </a:extLst>
                </p:cNvPr>
                <p:cNvCxnSpPr>
                  <a:cxnSpLocks/>
                  <a:endCxn id="18" idx="1"/>
                </p:cNvCxnSpPr>
                <p:nvPr/>
              </p:nvCxnSpPr>
              <p:spPr>
                <a:xfrm>
                  <a:off x="394039" y="4054256"/>
                  <a:ext cx="27521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766AD9D-BBA3-4D4E-BC66-EDCEAD0C5DBF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2110242" y="2596842"/>
                <a:ext cx="220011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F86389F6-BD7E-4D35-9C7A-0086A6D96B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09083" y="1772510"/>
                <a:ext cx="0" cy="1976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D6F37DCE-6527-4C32-9C58-92D56304F17D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2110242" y="3267624"/>
                <a:ext cx="212971" cy="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ABD7D70-CE12-4BC0-9ECC-E3CA588125EB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110975" y="3778013"/>
                <a:ext cx="21924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A7E7776-7765-4920-B381-D4D27D5E5936}"/>
                </a:ext>
              </a:extLst>
            </p:cNvPr>
            <p:cNvCxnSpPr>
              <a:cxnSpLocks/>
            </p:cNvCxnSpPr>
            <p:nvPr/>
          </p:nvCxnSpPr>
          <p:spPr>
            <a:xfrm>
              <a:off x="4705991" y="2479719"/>
              <a:ext cx="0" cy="1636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114631" y="120146"/>
            <a:ext cx="2514300" cy="635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系統功能分析</a:t>
            </a:r>
            <a:endParaRPr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4D54BA-0049-4975-A568-0C12CACCCE64}"/>
              </a:ext>
            </a:extLst>
          </p:cNvPr>
          <p:cNvSpPr/>
          <p:nvPr/>
        </p:nvSpPr>
        <p:spPr>
          <a:xfrm>
            <a:off x="1168385" y="2458642"/>
            <a:ext cx="1234774" cy="452146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64DFDA4-230E-4CD5-AE6C-868AF41297ED}"/>
              </a:ext>
            </a:extLst>
          </p:cNvPr>
          <p:cNvCxnSpPr>
            <a:cxnSpLocks/>
          </p:cNvCxnSpPr>
          <p:nvPr/>
        </p:nvCxnSpPr>
        <p:spPr>
          <a:xfrm>
            <a:off x="-210393" y="701002"/>
            <a:ext cx="248425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6FD3F71-83D0-405E-9C2C-9B636BD1BCA7}"/>
              </a:ext>
            </a:extLst>
          </p:cNvPr>
          <p:cNvSpPr/>
          <p:nvPr/>
        </p:nvSpPr>
        <p:spPr>
          <a:xfrm>
            <a:off x="2761854" y="996631"/>
            <a:ext cx="1366423" cy="384135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所有訂單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526BF4E-90F0-40E5-999F-56D8EFD85CBA}"/>
              </a:ext>
            </a:extLst>
          </p:cNvPr>
          <p:cNvSpPr/>
          <p:nvPr/>
        </p:nvSpPr>
        <p:spPr>
          <a:xfrm>
            <a:off x="2761854" y="1752662"/>
            <a:ext cx="1787149" cy="384134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查詢訂單詳細資訊</a:t>
            </a: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2905FD84-E101-4DED-9813-5C659E844554}"/>
              </a:ext>
            </a:extLst>
          </p:cNvPr>
          <p:cNvCxnSpPr>
            <a:cxnSpLocks/>
          </p:cNvCxnSpPr>
          <p:nvPr/>
        </p:nvCxnSpPr>
        <p:spPr>
          <a:xfrm>
            <a:off x="4645824" y="989704"/>
            <a:ext cx="136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B4C1CA2-2B90-4B3E-92AB-0218583EA962}"/>
              </a:ext>
            </a:extLst>
          </p:cNvPr>
          <p:cNvSpPr/>
          <p:nvPr/>
        </p:nvSpPr>
        <p:spPr>
          <a:xfrm>
            <a:off x="2762262" y="3151718"/>
            <a:ext cx="1106606" cy="349532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查詢庫存</a:t>
            </a:r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32AC4ACB-3915-45A5-A8E9-066DE0343D12}"/>
              </a:ext>
            </a:extLst>
          </p:cNvPr>
          <p:cNvCxnSpPr>
            <a:cxnSpLocks/>
          </p:cNvCxnSpPr>
          <p:nvPr/>
        </p:nvCxnSpPr>
        <p:spPr>
          <a:xfrm>
            <a:off x="4645824" y="1371186"/>
            <a:ext cx="136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D8CA720-CCC7-47B7-8338-2B61EE93013C}"/>
              </a:ext>
            </a:extLst>
          </p:cNvPr>
          <p:cNvSpPr/>
          <p:nvPr/>
        </p:nvSpPr>
        <p:spPr>
          <a:xfrm>
            <a:off x="2804242" y="4153540"/>
            <a:ext cx="1361529" cy="344046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查詢每月營收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D8ED5BD-F39E-4B0A-928E-FE875DC53E53}"/>
              </a:ext>
            </a:extLst>
          </p:cNvPr>
          <p:cNvSpPr/>
          <p:nvPr/>
        </p:nvSpPr>
        <p:spPr>
          <a:xfrm>
            <a:off x="2761854" y="2473308"/>
            <a:ext cx="1646491" cy="369785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lvl="0">
              <a:lnSpc>
                <a:spcPct val="90000"/>
              </a:lnSpc>
              <a:buClr>
                <a:schemeClr val="bg1"/>
              </a:buClr>
              <a:buSzPts val="2300"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查詢商品供應商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5D0B0A76-0926-469D-AE9B-3E9560C47951}"/>
              </a:ext>
            </a:extLst>
          </p:cNvPr>
          <p:cNvCxnSpPr>
            <a:cxnSpLocks/>
          </p:cNvCxnSpPr>
          <p:nvPr/>
        </p:nvCxnSpPr>
        <p:spPr>
          <a:xfrm>
            <a:off x="4645824" y="2214234"/>
            <a:ext cx="136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9549C401-3C32-45A5-9A51-92DC7245D3FA}"/>
              </a:ext>
            </a:extLst>
          </p:cNvPr>
          <p:cNvCxnSpPr>
            <a:cxnSpLocks/>
          </p:cNvCxnSpPr>
          <p:nvPr/>
        </p:nvCxnSpPr>
        <p:spPr>
          <a:xfrm>
            <a:off x="4645824" y="2591636"/>
            <a:ext cx="136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614FA99C-AD34-44BB-B89B-4D47E8BC2C21}"/>
              </a:ext>
            </a:extLst>
          </p:cNvPr>
          <p:cNvCxnSpPr>
            <a:cxnSpLocks/>
          </p:cNvCxnSpPr>
          <p:nvPr/>
        </p:nvCxnSpPr>
        <p:spPr>
          <a:xfrm>
            <a:off x="4645824" y="2970330"/>
            <a:ext cx="136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78D0CA9-8E41-4C0F-8FFF-DC5DFFDCC4FD}"/>
              </a:ext>
            </a:extLst>
          </p:cNvPr>
          <p:cNvCxnSpPr>
            <a:cxnSpLocks/>
          </p:cNvCxnSpPr>
          <p:nvPr/>
        </p:nvCxnSpPr>
        <p:spPr>
          <a:xfrm>
            <a:off x="4645824" y="1831590"/>
            <a:ext cx="245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7763572-B35D-4181-9F0F-036388F6A3E6}"/>
              </a:ext>
            </a:extLst>
          </p:cNvPr>
          <p:cNvSpPr/>
          <p:nvPr/>
        </p:nvSpPr>
        <p:spPr>
          <a:xfrm>
            <a:off x="2769312" y="3656666"/>
            <a:ext cx="2357473" cy="349529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lvl="0">
              <a:lnSpc>
                <a:spcPct val="90000"/>
              </a:lnSpc>
              <a:buClr>
                <a:schemeClr val="bg1"/>
              </a:buClr>
              <a:buSzPts val="2300"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查詢某供應商的供貨商品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E69B485-F00C-4AEA-B89D-00730713358D}"/>
              </a:ext>
            </a:extLst>
          </p:cNvPr>
          <p:cNvGrpSpPr/>
          <p:nvPr/>
        </p:nvGrpSpPr>
        <p:grpSpPr>
          <a:xfrm>
            <a:off x="4729481" y="2416777"/>
            <a:ext cx="1868022" cy="709422"/>
            <a:chOff x="4087940" y="239576"/>
            <a:chExt cx="1391783" cy="486975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B1E12B0-3963-4E41-9906-E35981120471}"/>
                </a:ext>
              </a:extLst>
            </p:cNvPr>
            <p:cNvSpPr/>
            <p:nvPr/>
          </p:nvSpPr>
          <p:spPr>
            <a:xfrm>
              <a:off x="4087940" y="513792"/>
              <a:ext cx="642367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負責人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BC69B57-736B-4CF4-9FFE-D3A20670FE41}"/>
                </a:ext>
              </a:extLst>
            </p:cNvPr>
            <p:cNvSpPr/>
            <p:nvPr/>
          </p:nvSpPr>
          <p:spPr>
            <a:xfrm>
              <a:off x="4832303" y="239576"/>
              <a:ext cx="642367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顧客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45400216-B853-47C8-882C-07FC1C2C493D}"/>
                </a:ext>
              </a:extLst>
            </p:cNvPr>
            <p:cNvSpPr/>
            <p:nvPr/>
          </p:nvSpPr>
          <p:spPr>
            <a:xfrm>
              <a:off x="4087940" y="246668"/>
              <a:ext cx="642367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供應商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EFF57E05-C83D-446F-BEC5-2A4AEB52D8A4}"/>
                </a:ext>
              </a:extLst>
            </p:cNvPr>
            <p:cNvSpPr/>
            <p:nvPr/>
          </p:nvSpPr>
          <p:spPr>
            <a:xfrm>
              <a:off x="4837356" y="503942"/>
              <a:ext cx="642367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D0E4847-9A9F-4485-BCB0-27B262D7BBE7}"/>
              </a:ext>
            </a:extLst>
          </p:cNvPr>
          <p:cNvGrpSpPr/>
          <p:nvPr/>
        </p:nvGrpSpPr>
        <p:grpSpPr>
          <a:xfrm>
            <a:off x="4729481" y="847785"/>
            <a:ext cx="1998137" cy="669456"/>
            <a:chOff x="4189937" y="1618019"/>
            <a:chExt cx="1721573" cy="509195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5A5C8766-A602-4D20-8576-3A1C4809CA46}"/>
                </a:ext>
              </a:extLst>
            </p:cNvPr>
            <p:cNvSpPr/>
            <p:nvPr/>
          </p:nvSpPr>
          <p:spPr>
            <a:xfrm>
              <a:off x="4189937" y="1618019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商品名稱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8E4EB2FA-4C42-4355-A6B5-DCD61AE96C1B}"/>
                </a:ext>
              </a:extLst>
            </p:cNvPr>
            <p:cNvSpPr/>
            <p:nvPr/>
          </p:nvSpPr>
          <p:spPr>
            <a:xfrm>
              <a:off x="5104720" y="1618019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商品種類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327AE484-7F06-41CD-9356-72A10C0984C9}"/>
                </a:ext>
              </a:extLst>
            </p:cNvPr>
            <p:cNvSpPr/>
            <p:nvPr/>
          </p:nvSpPr>
          <p:spPr>
            <a:xfrm>
              <a:off x="4189937" y="1914455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單位價格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62D60285-90DB-4FE7-BD8E-0E2147702BE3}"/>
                </a:ext>
              </a:extLst>
            </p:cNvPr>
            <p:cNvSpPr/>
            <p:nvPr/>
          </p:nvSpPr>
          <p:spPr>
            <a:xfrm>
              <a:off x="5104720" y="1913839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訂購數量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423C80A-035D-4B09-A245-09852549B673}"/>
              </a:ext>
            </a:extLst>
          </p:cNvPr>
          <p:cNvGrpSpPr/>
          <p:nvPr/>
        </p:nvGrpSpPr>
        <p:grpSpPr>
          <a:xfrm>
            <a:off x="4729482" y="1678511"/>
            <a:ext cx="3059876" cy="663086"/>
            <a:chOff x="4189937" y="2391810"/>
            <a:chExt cx="2636354" cy="492257"/>
          </a:xfrm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226268E-7B49-4A84-8BC8-B68866EE958C}"/>
                </a:ext>
              </a:extLst>
            </p:cNvPr>
            <p:cNvSpPr/>
            <p:nvPr/>
          </p:nvSpPr>
          <p:spPr>
            <a:xfrm>
              <a:off x="4189937" y="2399073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</a:t>
              </a:r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</a:t>
              </a:r>
              <a:endPara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E74FFE75-16BB-4C85-960F-5D03449E2265}"/>
                </a:ext>
              </a:extLst>
            </p:cNvPr>
            <p:cNvSpPr/>
            <p:nvPr/>
          </p:nvSpPr>
          <p:spPr>
            <a:xfrm>
              <a:off x="4189937" y="2670932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商品名稱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592FC580-4898-44D2-979B-9ECECC427CBE}"/>
                </a:ext>
              </a:extLst>
            </p:cNvPr>
            <p:cNvSpPr/>
            <p:nvPr/>
          </p:nvSpPr>
          <p:spPr>
            <a:xfrm>
              <a:off x="5104719" y="2399073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商品種類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33DD44EF-CBE1-4A1B-9E91-F424B89ACFC1}"/>
                </a:ext>
              </a:extLst>
            </p:cNvPr>
            <p:cNvSpPr/>
            <p:nvPr/>
          </p:nvSpPr>
          <p:spPr>
            <a:xfrm>
              <a:off x="5104718" y="2671308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單位價格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8F0AAF33-00D9-4B25-A5CA-D53438FDF058}"/>
                </a:ext>
              </a:extLst>
            </p:cNvPr>
            <p:cNvSpPr/>
            <p:nvPr/>
          </p:nvSpPr>
          <p:spPr>
            <a:xfrm>
              <a:off x="6019501" y="2391810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存貨數量</a:t>
              </a:r>
            </a:p>
          </p:txBody>
        </p:sp>
      </p:grp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C7EB0F63-F3A6-4C42-BD2A-0BC72FCE4308}"/>
              </a:ext>
            </a:extLst>
          </p:cNvPr>
          <p:cNvCxnSpPr>
            <a:cxnSpLocks/>
          </p:cNvCxnSpPr>
          <p:nvPr/>
        </p:nvCxnSpPr>
        <p:spPr>
          <a:xfrm>
            <a:off x="4645824" y="987645"/>
            <a:ext cx="0" cy="383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EC76A4C-4E9A-4C29-A125-F59D170E2FF1}"/>
              </a:ext>
            </a:extLst>
          </p:cNvPr>
          <p:cNvCxnSpPr>
            <a:cxnSpLocks/>
          </p:cNvCxnSpPr>
          <p:nvPr/>
        </p:nvCxnSpPr>
        <p:spPr>
          <a:xfrm>
            <a:off x="4645824" y="1831590"/>
            <a:ext cx="0" cy="383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B8D692A0-DB07-4AD7-BF09-8CA9B0C7A85F}"/>
              </a:ext>
            </a:extLst>
          </p:cNvPr>
          <p:cNvCxnSpPr>
            <a:cxnSpLocks/>
          </p:cNvCxnSpPr>
          <p:nvPr/>
        </p:nvCxnSpPr>
        <p:spPr>
          <a:xfrm>
            <a:off x="4645824" y="2587685"/>
            <a:ext cx="0" cy="383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BB8E15B9-2E71-4162-858C-106EAC94B31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28277" y="1188699"/>
            <a:ext cx="517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64E0B6F0-F741-48C7-BA44-7A31A2AAECB9}"/>
              </a:ext>
            </a:extLst>
          </p:cNvPr>
          <p:cNvCxnSpPr>
            <a:cxnSpLocks/>
          </p:cNvCxnSpPr>
          <p:nvPr/>
        </p:nvCxnSpPr>
        <p:spPr>
          <a:xfrm>
            <a:off x="4549003" y="1974887"/>
            <a:ext cx="9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E0F38953-95FC-421F-8843-9B831428B7FD}"/>
              </a:ext>
            </a:extLst>
          </p:cNvPr>
          <p:cNvCxnSpPr>
            <a:cxnSpLocks/>
          </p:cNvCxnSpPr>
          <p:nvPr/>
        </p:nvCxnSpPr>
        <p:spPr>
          <a:xfrm>
            <a:off x="4408345" y="2658200"/>
            <a:ext cx="237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1ADE2A35-BFB4-4ABF-8EEC-FF286A02A957}"/>
              </a:ext>
            </a:extLst>
          </p:cNvPr>
          <p:cNvSpPr/>
          <p:nvPr/>
        </p:nvSpPr>
        <p:spPr>
          <a:xfrm>
            <a:off x="2804238" y="4618152"/>
            <a:ext cx="1550347" cy="344046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查詢某員工業績</a:t>
            </a: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78597EE8-BD73-433D-89D2-CF3933059DB0}"/>
              </a:ext>
            </a:extLst>
          </p:cNvPr>
          <p:cNvCxnSpPr>
            <a:cxnSpLocks/>
          </p:cNvCxnSpPr>
          <p:nvPr/>
        </p:nvCxnSpPr>
        <p:spPr>
          <a:xfrm>
            <a:off x="2540055" y="4792257"/>
            <a:ext cx="277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7C23B096-AF6A-4D0F-B046-26EC2B1AB4FE}"/>
              </a:ext>
            </a:extLst>
          </p:cNvPr>
          <p:cNvGrpSpPr/>
          <p:nvPr/>
        </p:nvGrpSpPr>
        <p:grpSpPr>
          <a:xfrm>
            <a:off x="2533598" y="0"/>
            <a:ext cx="227990" cy="5143500"/>
            <a:chOff x="2103567" y="-79354"/>
            <a:chExt cx="226426" cy="5178315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77375E63-E3C5-4156-AC78-6BFDD8A3F3C5}"/>
                </a:ext>
              </a:extLst>
            </p:cNvPr>
            <p:cNvGrpSpPr/>
            <p:nvPr/>
          </p:nvGrpSpPr>
          <p:grpSpPr>
            <a:xfrm>
              <a:off x="2103567" y="-79354"/>
              <a:ext cx="204353" cy="5178315"/>
              <a:chOff x="400466" y="-147975"/>
              <a:chExt cx="204353" cy="4996846"/>
            </a:xfrm>
          </p:grpSpPr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FDC8BC04-8519-4D51-A7BA-D69453131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466" y="-147975"/>
                <a:ext cx="1" cy="4996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71D0F548-8574-447D-BE16-E527B6BC91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2643" y="307419"/>
                <a:ext cx="0" cy="2043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766AD9D-BBA3-4D4E-BC66-EDCEAD0C5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9979" y="3062899"/>
              <a:ext cx="220014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86389F6-BD7E-4D35-9C7A-0086A6D96B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09083" y="1772510"/>
              <a:ext cx="0" cy="1976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6FD3F71-83D0-405E-9C2C-9B636BD1BCA7}"/>
              </a:ext>
            </a:extLst>
          </p:cNvPr>
          <p:cNvSpPr/>
          <p:nvPr/>
        </p:nvSpPr>
        <p:spPr>
          <a:xfrm>
            <a:off x="2761854" y="375915"/>
            <a:ext cx="1366423" cy="384135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修改員工資料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526BF4E-90F0-40E5-999F-56D8EFD85CBA}"/>
              </a:ext>
            </a:extLst>
          </p:cNvPr>
          <p:cNvSpPr/>
          <p:nvPr/>
        </p:nvSpPr>
        <p:spPr>
          <a:xfrm>
            <a:off x="2761855" y="1752662"/>
            <a:ext cx="1411800" cy="384134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修改客戶資料</a:t>
            </a: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2905FD84-E101-4DED-9813-5C659E844554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4652605" y="373116"/>
            <a:ext cx="1020057" cy="2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32AC4ACB-3915-45A5-A8E9-066DE0343D12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4652605" y="756656"/>
            <a:ext cx="1020057" cy="6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D8ED5BD-F39E-4B0A-928E-FE875DC53E53}"/>
              </a:ext>
            </a:extLst>
          </p:cNvPr>
          <p:cNvSpPr/>
          <p:nvPr/>
        </p:nvSpPr>
        <p:spPr>
          <a:xfrm>
            <a:off x="2762459" y="2950730"/>
            <a:ext cx="1549892" cy="369785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lvl="0">
              <a:lnSpc>
                <a:spcPct val="90000"/>
              </a:lnSpc>
              <a:buClr>
                <a:schemeClr val="bg1"/>
              </a:buClr>
              <a:buSzPts val="2300"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修改供應商資料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5D0B0A76-0926-469D-AE9B-3E9560C47951}"/>
              </a:ext>
            </a:extLst>
          </p:cNvPr>
          <p:cNvCxnSpPr>
            <a:cxnSpLocks/>
          </p:cNvCxnSpPr>
          <p:nvPr/>
        </p:nvCxnSpPr>
        <p:spPr>
          <a:xfrm>
            <a:off x="4714272" y="2163006"/>
            <a:ext cx="813692" cy="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78D0CA9-8E41-4C0F-8FFF-DC5DFFDCC4FD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4714271" y="1780367"/>
            <a:ext cx="1020057" cy="8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2E66171-A413-4287-8E06-979CE804E39F}"/>
              </a:ext>
            </a:extLst>
          </p:cNvPr>
          <p:cNvCxnSpPr>
            <a:cxnSpLocks/>
          </p:cNvCxnSpPr>
          <p:nvPr/>
        </p:nvCxnSpPr>
        <p:spPr>
          <a:xfrm>
            <a:off x="4714271" y="1422814"/>
            <a:ext cx="835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D0E4847-9A9F-4485-BCB0-27B262D7BBE7}"/>
              </a:ext>
            </a:extLst>
          </p:cNvPr>
          <p:cNvGrpSpPr/>
          <p:nvPr/>
        </p:nvGrpSpPr>
        <p:grpSpPr>
          <a:xfrm>
            <a:off x="4736264" y="233255"/>
            <a:ext cx="936398" cy="669456"/>
            <a:chOff x="4189937" y="1618019"/>
            <a:chExt cx="806790" cy="509195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5A5C8766-A602-4D20-8576-3A1C4809CA46}"/>
                </a:ext>
              </a:extLst>
            </p:cNvPr>
            <p:cNvSpPr/>
            <p:nvPr/>
          </p:nvSpPr>
          <p:spPr>
            <a:xfrm>
              <a:off x="4189937" y="1618019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員工姓名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327AE484-7F06-41CD-9356-72A10C0984C9}"/>
                </a:ext>
              </a:extLst>
            </p:cNvPr>
            <p:cNvSpPr/>
            <p:nvPr/>
          </p:nvSpPr>
          <p:spPr>
            <a:xfrm>
              <a:off x="4189937" y="1914455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主管</a:t>
              </a:r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</a:t>
              </a:r>
              <a:endPara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26E482A-0492-4EEB-ADB2-2929CAFA81F2}"/>
              </a:ext>
            </a:extLst>
          </p:cNvPr>
          <p:cNvCxnSpPr>
            <a:cxnSpLocks/>
          </p:cNvCxnSpPr>
          <p:nvPr/>
        </p:nvCxnSpPr>
        <p:spPr>
          <a:xfrm>
            <a:off x="4714271" y="2571750"/>
            <a:ext cx="237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423C80A-035D-4B09-A245-09852549B673}"/>
              </a:ext>
            </a:extLst>
          </p:cNvPr>
          <p:cNvGrpSpPr/>
          <p:nvPr/>
        </p:nvGrpSpPr>
        <p:grpSpPr>
          <a:xfrm>
            <a:off x="4797930" y="1269087"/>
            <a:ext cx="937401" cy="1386984"/>
            <a:chOff x="4189937" y="2125892"/>
            <a:chExt cx="807654" cy="1029658"/>
          </a:xfrm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226268E-7B49-4A84-8BC8-B68866EE958C}"/>
                </a:ext>
              </a:extLst>
            </p:cNvPr>
            <p:cNvSpPr/>
            <p:nvPr/>
          </p:nvSpPr>
          <p:spPr>
            <a:xfrm>
              <a:off x="4189937" y="2399073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</a:t>
              </a:r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E74FFE75-16BB-4C85-960F-5D03449E2265}"/>
                </a:ext>
              </a:extLst>
            </p:cNvPr>
            <p:cNvSpPr/>
            <p:nvPr/>
          </p:nvSpPr>
          <p:spPr>
            <a:xfrm>
              <a:off x="4189937" y="2670932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住址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592FC580-4898-44D2-979B-9ECECC427CBE}"/>
                </a:ext>
              </a:extLst>
            </p:cNvPr>
            <p:cNvSpPr/>
            <p:nvPr/>
          </p:nvSpPr>
          <p:spPr>
            <a:xfrm>
              <a:off x="4190801" y="2125892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電話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33DD44EF-CBE1-4A1B-9E91-F424B89ACFC1}"/>
                </a:ext>
              </a:extLst>
            </p:cNvPr>
            <p:cNvSpPr/>
            <p:nvPr/>
          </p:nvSpPr>
          <p:spPr>
            <a:xfrm>
              <a:off x="4189937" y="2942791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email</a:t>
              </a:r>
              <a:endPara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C7EB0F63-F3A6-4C42-BD2A-0BC72FCE4308}"/>
              </a:ext>
            </a:extLst>
          </p:cNvPr>
          <p:cNvCxnSpPr>
            <a:cxnSpLocks/>
          </p:cNvCxnSpPr>
          <p:nvPr/>
        </p:nvCxnSpPr>
        <p:spPr>
          <a:xfrm>
            <a:off x="4652605" y="373115"/>
            <a:ext cx="0" cy="383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EC76A4C-4E9A-4C29-A125-F59D170E2FF1}"/>
              </a:ext>
            </a:extLst>
          </p:cNvPr>
          <p:cNvCxnSpPr>
            <a:cxnSpLocks/>
          </p:cNvCxnSpPr>
          <p:nvPr/>
        </p:nvCxnSpPr>
        <p:spPr>
          <a:xfrm flipH="1">
            <a:off x="4714271" y="1430827"/>
            <a:ext cx="1" cy="1140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BB8E15B9-2E71-4162-858C-106EAC94B31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28277" y="567983"/>
            <a:ext cx="517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64E0B6F0-F741-48C7-BA44-7A31A2AAECB9}"/>
              </a:ext>
            </a:extLst>
          </p:cNvPr>
          <p:cNvCxnSpPr>
            <a:cxnSpLocks/>
          </p:cNvCxnSpPr>
          <p:nvPr/>
        </p:nvCxnSpPr>
        <p:spPr>
          <a:xfrm>
            <a:off x="4196143" y="1923659"/>
            <a:ext cx="518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E0F38953-95FC-421F-8843-9B831428B7FD}"/>
              </a:ext>
            </a:extLst>
          </p:cNvPr>
          <p:cNvCxnSpPr>
            <a:cxnSpLocks/>
          </p:cNvCxnSpPr>
          <p:nvPr/>
        </p:nvCxnSpPr>
        <p:spPr>
          <a:xfrm>
            <a:off x="4312351" y="3115958"/>
            <a:ext cx="389119" cy="1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1ADE2A35-BFB4-4ABF-8EEC-FF286A02A957}"/>
              </a:ext>
            </a:extLst>
          </p:cNvPr>
          <p:cNvSpPr/>
          <p:nvPr/>
        </p:nvSpPr>
        <p:spPr>
          <a:xfrm>
            <a:off x="2804238" y="4618152"/>
            <a:ext cx="1673827" cy="344046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修改商品單位價格</a:t>
            </a: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78597EE8-BD73-433D-89D2-CF3933059DB0}"/>
              </a:ext>
            </a:extLst>
          </p:cNvPr>
          <p:cNvCxnSpPr>
            <a:cxnSpLocks/>
          </p:cNvCxnSpPr>
          <p:nvPr/>
        </p:nvCxnSpPr>
        <p:spPr>
          <a:xfrm>
            <a:off x="2540055" y="4792257"/>
            <a:ext cx="277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639A4DA2-4656-4D27-9638-C95D0507CE8A}"/>
              </a:ext>
            </a:extLst>
          </p:cNvPr>
          <p:cNvCxnSpPr>
            <a:cxnSpLocks/>
          </p:cNvCxnSpPr>
          <p:nvPr/>
        </p:nvCxnSpPr>
        <p:spPr>
          <a:xfrm>
            <a:off x="4701471" y="3754392"/>
            <a:ext cx="813692" cy="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C51EF87F-1099-4674-97C7-C4F232FA11A1}"/>
              </a:ext>
            </a:extLst>
          </p:cNvPr>
          <p:cNvCxnSpPr>
            <a:cxnSpLocks/>
          </p:cNvCxnSpPr>
          <p:nvPr/>
        </p:nvCxnSpPr>
        <p:spPr>
          <a:xfrm flipV="1">
            <a:off x="4701470" y="3378103"/>
            <a:ext cx="1020057" cy="8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8CC59BE1-EDB9-48D5-9339-92453C8BB444}"/>
              </a:ext>
            </a:extLst>
          </p:cNvPr>
          <p:cNvCxnSpPr>
            <a:cxnSpLocks/>
          </p:cNvCxnSpPr>
          <p:nvPr/>
        </p:nvCxnSpPr>
        <p:spPr>
          <a:xfrm>
            <a:off x="4701470" y="2988800"/>
            <a:ext cx="835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B9972A9C-D6C4-4EF6-98DA-24F114768523}"/>
              </a:ext>
            </a:extLst>
          </p:cNvPr>
          <p:cNvCxnSpPr>
            <a:cxnSpLocks/>
          </p:cNvCxnSpPr>
          <p:nvPr/>
        </p:nvCxnSpPr>
        <p:spPr>
          <a:xfrm>
            <a:off x="4701470" y="4125910"/>
            <a:ext cx="237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030B5D8D-BA4F-4540-BB79-4C93B51A0839}"/>
              </a:ext>
            </a:extLst>
          </p:cNvPr>
          <p:cNvCxnSpPr>
            <a:cxnSpLocks/>
          </p:cNvCxnSpPr>
          <p:nvPr/>
        </p:nvCxnSpPr>
        <p:spPr>
          <a:xfrm flipH="1">
            <a:off x="4693745" y="2985838"/>
            <a:ext cx="1" cy="1140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57CB26DF-291B-421D-A630-182FA3A1AF78}"/>
              </a:ext>
            </a:extLst>
          </p:cNvPr>
          <p:cNvGrpSpPr/>
          <p:nvPr/>
        </p:nvGrpSpPr>
        <p:grpSpPr>
          <a:xfrm>
            <a:off x="4791851" y="2869598"/>
            <a:ext cx="937401" cy="1386984"/>
            <a:chOff x="4189937" y="2125892"/>
            <a:chExt cx="807654" cy="1029658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AD417D15-9D58-4208-9C39-8F182410D0C6}"/>
                </a:ext>
              </a:extLst>
            </p:cNvPr>
            <p:cNvSpPr/>
            <p:nvPr/>
          </p:nvSpPr>
          <p:spPr>
            <a:xfrm>
              <a:off x="4189937" y="2399073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</a:t>
              </a: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40A68612-FE09-400A-BD13-981CA7035DBF}"/>
                </a:ext>
              </a:extLst>
            </p:cNvPr>
            <p:cNvSpPr/>
            <p:nvPr/>
          </p:nvSpPr>
          <p:spPr>
            <a:xfrm>
              <a:off x="4189937" y="2670932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住址</a:t>
              </a: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10B77D60-72EA-4092-AA11-4C5787027D00}"/>
                </a:ext>
              </a:extLst>
            </p:cNvPr>
            <p:cNvSpPr/>
            <p:nvPr/>
          </p:nvSpPr>
          <p:spPr>
            <a:xfrm>
              <a:off x="4190801" y="2125892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電話</a:t>
              </a: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20C91D43-F641-423A-8220-BFFB3E0D4C01}"/>
                </a:ext>
              </a:extLst>
            </p:cNvPr>
            <p:cNvSpPr/>
            <p:nvPr/>
          </p:nvSpPr>
          <p:spPr>
            <a:xfrm>
              <a:off x="4189937" y="2942791"/>
              <a:ext cx="806790" cy="212759"/>
            </a:xfrm>
            <a:prstGeom prst="roundRect">
              <a:avLst>
                <a:gd name="adj" fmla="val 1432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email</a:t>
              </a:r>
              <a:endPara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2412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7C23B096-AF6A-4D0F-B046-26EC2B1AB4FE}"/>
              </a:ext>
            </a:extLst>
          </p:cNvPr>
          <p:cNvGrpSpPr/>
          <p:nvPr/>
        </p:nvGrpSpPr>
        <p:grpSpPr>
          <a:xfrm>
            <a:off x="2538406" y="-1235918"/>
            <a:ext cx="223172" cy="5143500"/>
            <a:chOff x="2108351" y="-1147522"/>
            <a:chExt cx="221642" cy="5178315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77375E63-E3C5-4156-AC78-6BFDD8A3F3C5}"/>
                </a:ext>
              </a:extLst>
            </p:cNvPr>
            <p:cNvGrpSpPr/>
            <p:nvPr/>
          </p:nvGrpSpPr>
          <p:grpSpPr>
            <a:xfrm>
              <a:off x="2108351" y="-1147522"/>
              <a:ext cx="205981" cy="5178315"/>
              <a:chOff x="405250" y="-1178710"/>
              <a:chExt cx="205981" cy="4996846"/>
            </a:xfrm>
          </p:grpSpPr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FDC8BC04-8519-4D51-A7BA-D69453131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250" y="-1178710"/>
                <a:ext cx="1" cy="4996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71D0F548-8574-447D-BE16-E527B6BC91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9055" y="950214"/>
                <a:ext cx="0" cy="2043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766AD9D-BBA3-4D4E-BC66-EDCEAD0C5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9979" y="3062899"/>
              <a:ext cx="220014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86389F6-BD7E-4D35-9C7A-0086A6D96B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09080" y="1916603"/>
              <a:ext cx="0" cy="1976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6FD3F71-83D0-405E-9C2C-9B636BD1BCA7}"/>
              </a:ext>
            </a:extLst>
          </p:cNvPr>
          <p:cNvSpPr/>
          <p:nvPr/>
        </p:nvSpPr>
        <p:spPr>
          <a:xfrm>
            <a:off x="2754442" y="871827"/>
            <a:ext cx="1366423" cy="384135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刪除員工資料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526BF4E-90F0-40E5-999F-56D8EFD85CBA}"/>
              </a:ext>
            </a:extLst>
          </p:cNvPr>
          <p:cNvSpPr/>
          <p:nvPr/>
        </p:nvSpPr>
        <p:spPr>
          <a:xfrm>
            <a:off x="2761855" y="1728809"/>
            <a:ext cx="1411800" cy="384134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刪除客戶資料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D8ED5BD-F39E-4B0A-928E-FE875DC53E53}"/>
              </a:ext>
            </a:extLst>
          </p:cNvPr>
          <p:cNvSpPr/>
          <p:nvPr/>
        </p:nvSpPr>
        <p:spPr>
          <a:xfrm>
            <a:off x="2762459" y="2775798"/>
            <a:ext cx="1549892" cy="369785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lvl="0">
              <a:lnSpc>
                <a:spcPct val="90000"/>
              </a:lnSpc>
              <a:buClr>
                <a:schemeClr val="bg1"/>
              </a:buClr>
              <a:buSzPts val="2300"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刪除供應商資料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1ADE2A35-BFB4-4ABF-8EEC-FF286A02A957}"/>
              </a:ext>
            </a:extLst>
          </p:cNvPr>
          <p:cNvSpPr/>
          <p:nvPr/>
        </p:nvSpPr>
        <p:spPr>
          <a:xfrm>
            <a:off x="2804239" y="3735559"/>
            <a:ext cx="1266830" cy="344046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刪除訂單</a:t>
            </a: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78597EE8-BD73-433D-89D2-CF3933059DB0}"/>
              </a:ext>
            </a:extLst>
          </p:cNvPr>
          <p:cNvCxnSpPr>
            <a:cxnSpLocks/>
          </p:cNvCxnSpPr>
          <p:nvPr/>
        </p:nvCxnSpPr>
        <p:spPr>
          <a:xfrm>
            <a:off x="2540055" y="3909664"/>
            <a:ext cx="277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50275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19EDC556-1151-4276-BB72-0E372C985D1E}"/>
              </a:ext>
            </a:extLst>
          </p:cNvPr>
          <p:cNvSpPr/>
          <p:nvPr/>
        </p:nvSpPr>
        <p:spPr>
          <a:xfrm>
            <a:off x="2011025" y="3096216"/>
            <a:ext cx="5085686" cy="1135919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buSzPts val="1800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jinja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動態產生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pPr marL="400050" lvl="0" indent="-285750"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00050" lvl="0" indent="-285750"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都放在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資料夾裡</a:t>
            </a:r>
          </a:p>
          <a:p>
            <a:pPr marL="400050" lvl="0" indent="-285750"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靠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取得資料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77D4519-3D8C-4235-ACF8-CD2EEF2FCD57}"/>
              </a:ext>
            </a:extLst>
          </p:cNvPr>
          <p:cNvSpPr/>
          <p:nvPr/>
        </p:nvSpPr>
        <p:spPr>
          <a:xfrm>
            <a:off x="2011025" y="1087742"/>
            <a:ext cx="5085686" cy="1356051"/>
          </a:xfrm>
          <a:prstGeom prst="roundRect">
            <a:avLst>
              <a:gd name="adj" fmla="val 14328"/>
            </a:avLst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buSzPts val="1800"/>
            </a:pPr>
            <a:r>
              <a:rPr lang="zh-TW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 : python flask + sqlite 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>
              <a:buSzPts val="1800"/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00050" indent="-285750"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資料夾裡面分多個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CRUD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相對應的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</a:p>
          <a:p>
            <a:pPr marL="400050" indent="-285750"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__init__.py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去做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routing</a:t>
            </a:r>
          </a:p>
          <a:p>
            <a:pPr marL="400050" lvl="0" indent="-285750"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db.py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65449" y="188165"/>
            <a:ext cx="15009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9BCE5CE-9C7B-409C-81DC-8B9051F2A3FF}"/>
              </a:ext>
            </a:extLst>
          </p:cNvPr>
          <p:cNvCxnSpPr>
            <a:cxnSpLocks/>
          </p:cNvCxnSpPr>
          <p:nvPr/>
        </p:nvCxnSpPr>
        <p:spPr>
          <a:xfrm>
            <a:off x="-210393" y="701002"/>
            <a:ext cx="202300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893</Words>
  <Application>Microsoft Office PowerPoint</Application>
  <PresentationFormat>如螢幕大小 (16:9)</PresentationFormat>
  <Paragraphs>198</Paragraphs>
  <Slides>17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微軟正黑體</vt:lpstr>
      <vt:lpstr>Arial</vt:lpstr>
      <vt:lpstr>Roboto</vt:lpstr>
      <vt:lpstr>Simple Light</vt:lpstr>
      <vt:lpstr>進銷存&amp;人事管理系統</vt:lpstr>
      <vt:lpstr>目錄</vt:lpstr>
      <vt:lpstr>需求分析</vt:lpstr>
      <vt:lpstr>需求分析</vt:lpstr>
      <vt:lpstr>PowerPoint 簡報</vt:lpstr>
      <vt:lpstr>系統功能分析</vt:lpstr>
      <vt:lpstr>PowerPoint 簡報</vt:lpstr>
      <vt:lpstr>PowerPoint 簡報</vt:lpstr>
      <vt:lpstr>系統架構</vt:lpstr>
      <vt:lpstr>系統架構</vt:lpstr>
      <vt:lpstr>系統架構</vt:lpstr>
      <vt:lpstr>ER Model</vt:lpstr>
      <vt:lpstr>Schema</vt:lpstr>
      <vt:lpstr>心得</vt:lpstr>
      <vt:lpstr>心得</vt:lpstr>
      <vt:lpstr>分工表</vt:lpstr>
      <vt:lpstr>Demo 時間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資料庫系統報告</dc:title>
  <cp:lastModifiedBy>109304018</cp:lastModifiedBy>
  <cp:revision>54</cp:revision>
  <dcterms:modified xsi:type="dcterms:W3CDTF">2023-06-15T15:58:18Z</dcterms:modified>
</cp:coreProperties>
</file>