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sldIdLst>
    <p:sldId id="265" r:id="rId2"/>
    <p:sldId id="259" r:id="rId3"/>
    <p:sldId id="278" r:id="rId4"/>
    <p:sldId id="275" r:id="rId5"/>
    <p:sldId id="274" r:id="rId6"/>
    <p:sldId id="277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700" autoAdjust="0"/>
  </p:normalViewPr>
  <p:slideViewPr>
    <p:cSldViewPr snapToGrid="0" snapToObjects="1">
      <p:cViewPr varScale="1">
        <p:scale>
          <a:sx n="86" d="100"/>
          <a:sy n="86" d="100"/>
        </p:scale>
        <p:origin x="466" y="67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23E-479A-4EB0-A70B-73C1691D97F6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EE01-63A4-48E5-8F7D-FFC401D69764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25F-2381-4290-863F-423BE9855F13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DF20-F8CC-4AE9-9C6B-DFF834BAF6B5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B61E-3E55-45A5-9451-712E4718971C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39FC-E3F6-4212-8A0E-0F2FE10244AC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ACB-8758-4FDF-B7F8-FA9A7BA8455B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B6E1-C469-4658-ABB6-5749F1857583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988C-9CC7-482A-AC53-1DD2BBC88BF4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F80-5AFF-48A2-8A7C-27BBC9766F7D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6130-B5C4-4BC8-B5AB-45DE14DAB64E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4D33-168B-4E36-BA30-9B74CB2B3A53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060" y="6233160"/>
            <a:ext cx="10683240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060" y="619760"/>
            <a:ext cx="10683240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648970" y="2389505"/>
            <a:ext cx="3173095" cy="1771015"/>
            <a:chOff x="648970" y="2389505"/>
            <a:chExt cx="3173095" cy="1771015"/>
          </a:xfrm>
        </p:grpSpPr>
        <p:grpSp>
          <p:nvGrpSpPr>
            <p:cNvPr id="10" name="그룹 9"/>
            <p:cNvGrpSpPr/>
            <p:nvPr/>
          </p:nvGrpSpPr>
          <p:grpSpPr>
            <a:xfrm>
              <a:off x="648970" y="2389505"/>
              <a:ext cx="3173095" cy="1610995"/>
              <a:chOff x="648970" y="2389505"/>
              <a:chExt cx="3173095" cy="161099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546860" y="2389505"/>
                <a:ext cx="1611630" cy="1610995"/>
              </a:xfrm>
              <a:prstGeom prst="rect">
                <a:avLst/>
              </a:prstGeom>
              <a:solidFill>
                <a:srgbClr val="EB4C1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648970" y="2590800"/>
                <a:ext cx="1408430" cy="1408430"/>
              </a:xfrm>
              <a:prstGeom prst="ellipse">
                <a:avLst/>
              </a:prstGeom>
              <a:solidFill>
                <a:srgbClr val="39A1F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H="1">
                <a:off x="2494280" y="2867025"/>
                <a:ext cx="1327785" cy="1133475"/>
              </a:xfrm>
              <a:prstGeom prst="triangle">
                <a:avLst>
                  <a:gd name="adj" fmla="val 49780"/>
                </a:avLst>
              </a:prstGeom>
              <a:solidFill>
                <a:srgbClr val="F8B91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5400000">
              <a:off x="1757680" y="3860800"/>
              <a:ext cx="344805" cy="254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1204595" y="2907665"/>
              <a:ext cx="344805" cy="254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5400000">
              <a:off x="3270885" y="3884930"/>
              <a:ext cx="344805" cy="1841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22065" y="1681480"/>
            <a:ext cx="5490845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우가네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돌솥밥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endParaRPr lang="en-US" altLang="ko-KR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009505" y="4955540"/>
            <a:ext cx="1132840" cy="1044575"/>
            <a:chOff x="10009505" y="4955540"/>
            <a:chExt cx="1132840" cy="1044575"/>
          </a:xfrm>
        </p:grpSpPr>
        <p:sp>
          <p:nvSpPr>
            <p:cNvPr id="17" name="타원 16"/>
            <p:cNvSpPr/>
            <p:nvPr/>
          </p:nvSpPr>
          <p:spPr>
            <a:xfrm>
              <a:off x="10097770" y="4955540"/>
              <a:ext cx="1044575" cy="1044575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0009505" y="5362575"/>
              <a:ext cx="250190" cy="2349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50315" y="5362575"/>
            <a:ext cx="399224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 교수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권기태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교수님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하문식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김대원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김용태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2790" y="3653790"/>
            <a:ext cx="361124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제안서 발표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218690" y="2160905"/>
            <a:ext cx="3162300" cy="523240"/>
            <a:chOff x="2218690" y="2160905"/>
            <a:chExt cx="3162300" cy="523240"/>
          </a:xfrm>
        </p:grpSpPr>
        <p:sp>
          <p:nvSpPr>
            <p:cNvPr id="49" name="TextBox 48"/>
            <p:cNvSpPr txBox="1">
              <a:spLocks/>
            </p:cNvSpPr>
            <p:nvPr/>
          </p:nvSpPr>
          <p:spPr>
            <a:xfrm>
              <a:off x="2959735" y="2160905"/>
              <a:ext cx="1687830" cy="52260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0" strike="noStrike" cap="none" spc="-150" dirty="0">
                  <a:latin typeface="나눔스퀘어 Bold" charset="0"/>
                  <a:ea typeface="나눔스퀘어 Bold" charset="0"/>
                </a:rPr>
                <a:t>업체 개요</a:t>
              </a:r>
              <a:endParaRPr lang="ko-KR" altLang="en-US" sz="2800" b="0" strike="noStrike" cap="none" dirty="0"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53" name="타원 52"/>
            <p:cNvSpPr>
              <a:spLocks/>
            </p:cNvSpPr>
            <p:nvPr/>
          </p:nvSpPr>
          <p:spPr>
            <a:xfrm>
              <a:off x="2218690" y="2175510"/>
              <a:ext cx="447675" cy="4476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strike="noStrike" cap="none" dirty="0">
                  <a:latin typeface="나눔스퀘어 Bold" charset="0"/>
                  <a:ea typeface="나눔스퀘어 Bold" charset="0"/>
                </a:rPr>
                <a:t>1</a:t>
              </a:r>
              <a:endParaRPr lang="ko-KR" altLang="en-US" sz="2000" b="0" strike="noStrike" cap="none" dirty="0">
                <a:latin typeface="나눔스퀘어 Bold" charset="0"/>
                <a:ea typeface="나눔스퀘어 Bold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218690" y="2834640"/>
            <a:ext cx="5455285" cy="523240"/>
            <a:chOff x="2218690" y="2834640"/>
            <a:chExt cx="5455285" cy="523240"/>
          </a:xfrm>
        </p:grpSpPr>
        <p:sp>
          <p:nvSpPr>
            <p:cNvPr id="50" name="TextBox 49"/>
            <p:cNvSpPr txBox="1">
              <a:spLocks/>
            </p:cNvSpPr>
            <p:nvPr/>
          </p:nvSpPr>
          <p:spPr>
            <a:xfrm>
              <a:off x="2962275" y="2834640"/>
              <a:ext cx="3688080" cy="52260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0" strike="noStrike" cap="none" spc="-150" dirty="0">
                  <a:latin typeface="나눔스퀘어 Bold" charset="0"/>
                  <a:ea typeface="나눔스퀘어 Bold" charset="0"/>
                </a:rPr>
                <a:t>프로젝트 목표 및 내용</a:t>
              </a:r>
              <a:endParaRPr lang="ko-KR" altLang="en-US" sz="2800" b="0" strike="noStrike" cap="none" dirty="0"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56" name="타원 55"/>
            <p:cNvSpPr>
              <a:spLocks/>
            </p:cNvSpPr>
            <p:nvPr/>
          </p:nvSpPr>
          <p:spPr>
            <a:xfrm>
              <a:off x="2218690" y="2837815"/>
              <a:ext cx="447675" cy="4476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strike="noStrike" cap="none" dirty="0">
                  <a:latin typeface="나눔스퀘어 Bold" charset="0"/>
                  <a:ea typeface="나눔스퀘어 Bold" charset="0"/>
                </a:rPr>
                <a:t>2</a:t>
              </a:r>
              <a:endParaRPr lang="ko-KR" altLang="en-US" sz="2000" b="0" strike="noStrike" cap="none" dirty="0">
                <a:latin typeface="나눔스퀘어 Bold" charset="0"/>
                <a:ea typeface="나눔스퀘어 Bold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18690" y="3571240"/>
            <a:ext cx="2482215" cy="523240"/>
            <a:chOff x="2218690" y="3571240"/>
            <a:chExt cx="2482215" cy="523240"/>
          </a:xfrm>
        </p:grpSpPr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2959735" y="3571240"/>
              <a:ext cx="3034030" cy="52260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0" strike="noStrike" cap="none" spc="-150" dirty="0">
                  <a:latin typeface="나눔스퀘어 Bold" charset="0"/>
                  <a:ea typeface="나눔스퀘어 Bold" charset="0"/>
                </a:rPr>
                <a:t>프로젝트 수행조건</a:t>
              </a:r>
              <a:endParaRPr lang="ko-KR" altLang="en-US" sz="2800" b="0" strike="noStrike" cap="none" dirty="0"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59" name="타원 58"/>
            <p:cNvSpPr>
              <a:spLocks/>
            </p:cNvSpPr>
            <p:nvPr/>
          </p:nvSpPr>
          <p:spPr>
            <a:xfrm>
              <a:off x="2218690" y="3571240"/>
              <a:ext cx="447675" cy="4476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strike="noStrike" cap="none" dirty="0">
                  <a:latin typeface="나눔스퀘어 Bold" charset="0"/>
                  <a:ea typeface="나눔스퀘어 Bold" charset="0"/>
                </a:rPr>
                <a:t>3</a:t>
              </a:r>
              <a:endParaRPr lang="ko-KR" altLang="en-US" sz="2000" b="0" strike="noStrike" cap="none" dirty="0">
                <a:latin typeface="나눔스퀘어 Bold" charset="0"/>
                <a:ea typeface="나눔스퀘어 Bold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218690" y="4274820"/>
            <a:ext cx="2285365" cy="527685"/>
            <a:chOff x="2218690" y="4274820"/>
            <a:chExt cx="2285365" cy="527685"/>
          </a:xfrm>
        </p:grpSpPr>
        <p:sp>
          <p:nvSpPr>
            <p:cNvPr id="52" name="TextBox 51"/>
            <p:cNvSpPr txBox="1">
              <a:spLocks/>
            </p:cNvSpPr>
            <p:nvPr/>
          </p:nvSpPr>
          <p:spPr>
            <a:xfrm>
              <a:off x="2959735" y="4279265"/>
              <a:ext cx="1529080" cy="52260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0" strike="noStrike" cap="none" spc="-150" dirty="0">
                  <a:latin typeface="나눔스퀘어 Bold" charset="0"/>
                  <a:ea typeface="나눔스퀘어 Bold" charset="0"/>
                </a:rPr>
                <a:t>기대효과</a:t>
              </a:r>
              <a:endParaRPr lang="ko-KR" altLang="en-US" sz="2800" b="0" strike="noStrike" cap="none" dirty="0"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62" name="타원 61"/>
            <p:cNvSpPr>
              <a:spLocks/>
            </p:cNvSpPr>
            <p:nvPr/>
          </p:nvSpPr>
          <p:spPr>
            <a:xfrm>
              <a:off x="2218690" y="4274820"/>
              <a:ext cx="447675" cy="4476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strike="noStrike" cap="none" dirty="0">
                  <a:latin typeface="나눔스퀘어 Bold" charset="0"/>
                  <a:ea typeface="나눔스퀘어 Bold" charset="0"/>
                </a:rPr>
                <a:t>4</a:t>
              </a:r>
              <a:endParaRPr lang="ko-KR" altLang="en-US" sz="2000" b="0" strike="noStrike" cap="none" dirty="0">
                <a:latin typeface="나눔스퀘어 Bold" charset="0"/>
                <a:ea typeface="나눔스퀘어 Bold" charset="0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734060" y="6233160"/>
            <a:ext cx="10683240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060" y="1069975"/>
            <a:ext cx="10683240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5" y="228600"/>
            <a:ext cx="147891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5F5146E-D0BC-48C1-9317-1D8325D1E549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0009505" y="4955540"/>
            <a:ext cx="1132840" cy="1044575"/>
            <a:chOff x="10009505" y="4955540"/>
            <a:chExt cx="1132840" cy="1044575"/>
          </a:xfrm>
        </p:grpSpPr>
        <p:sp>
          <p:nvSpPr>
            <p:cNvPr id="22" name="타원 21"/>
            <p:cNvSpPr/>
            <p:nvPr/>
          </p:nvSpPr>
          <p:spPr>
            <a:xfrm>
              <a:off x="10097770" y="4955540"/>
              <a:ext cx="1044575" cy="1044575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009505" y="5362575"/>
              <a:ext cx="250190" cy="2349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18690" y="4975225"/>
            <a:ext cx="2286000" cy="528320"/>
            <a:chOff x="2218690" y="4975225"/>
            <a:chExt cx="2286000" cy="528320"/>
          </a:xfrm>
        </p:grpSpPr>
        <p:sp>
          <p:nvSpPr>
            <p:cNvPr id="64" name="TextBox 63"/>
            <p:cNvSpPr txBox="1">
              <a:spLocks/>
            </p:cNvSpPr>
            <p:nvPr/>
          </p:nvSpPr>
          <p:spPr>
            <a:xfrm>
              <a:off x="2959735" y="4979670"/>
              <a:ext cx="1529080" cy="522604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0" strike="noStrike" cap="none" spc="-150" dirty="0">
                  <a:latin typeface="나눔스퀘어 Bold" charset="0"/>
                  <a:ea typeface="나눔스퀘어 Bold" charset="0"/>
                </a:rPr>
                <a:t>질의응답</a:t>
              </a:r>
              <a:endParaRPr lang="ko-KR" altLang="en-US" sz="2800" b="0" strike="noStrike" cap="none" dirty="0"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65" name="타원 64"/>
            <p:cNvSpPr>
              <a:spLocks/>
            </p:cNvSpPr>
            <p:nvPr/>
          </p:nvSpPr>
          <p:spPr>
            <a:xfrm>
              <a:off x="2218690" y="4975225"/>
              <a:ext cx="447675" cy="4476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strike="noStrike" cap="none" dirty="0">
                  <a:latin typeface="나눔스퀘어 Bold" charset="0"/>
                  <a:ea typeface="나눔스퀘어 Bold" charset="0"/>
                </a:rPr>
                <a:t>5</a:t>
              </a:r>
              <a:endParaRPr lang="ko-KR" altLang="en-US" sz="2000" b="0" strike="noStrike" cap="none" dirty="0">
                <a:latin typeface="나눔스퀘어 Bold" charset="0"/>
                <a:ea typeface="나눔스퀘어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0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060" y="6233160"/>
            <a:ext cx="10683875" cy="635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500995" y="3128645"/>
            <a:ext cx="635" cy="762635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/>
          </p:cNvSpPr>
          <p:nvPr/>
        </p:nvSpPr>
        <p:spPr>
          <a:xfrm>
            <a:off x="9408160" y="3121025"/>
            <a:ext cx="976630" cy="7391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캐논남</a:t>
            </a:r>
            <a:endParaRPr lang="ko-KR" altLang="en-US" sz="1400" b="0" strike="noStrike" cap="none" dirty="0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파워포인트</a:t>
            </a:r>
            <a:endParaRPr lang="ko-KR" altLang="en-US" sz="1400" b="0" strike="noStrike" cap="none" dirty="0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템플릿</a:t>
            </a:r>
            <a:endParaRPr lang="ko-KR" altLang="en-US" sz="1400" b="0" strike="noStrike" cap="none" dirty="0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979805" y="2351405"/>
            <a:ext cx="5208905" cy="21685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eaLnBrk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업종 : 일반음식점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업체명 : 우가네돌솥밥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직원 : 1 인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주소 : 강원 삼척시 오십천로 461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위치 : 삼척버스터미널 뒤편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2018-03-15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4060" y="1069975"/>
            <a:ext cx="10683875" cy="635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>
            <a:off x="739775" y="228600"/>
            <a:ext cx="10614660" cy="7073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나눔스퀘어 Bold" charset="0"/>
                <a:ea typeface="나눔스퀘어 Bold" charset="0"/>
              </a:rPr>
              <a:t>업체 개요</a:t>
            </a:r>
            <a:endParaRPr lang="ko-KR" altLang="en-US" sz="4000" b="0" strike="noStrike" cap="none" dirty="0">
              <a:latin typeface="나눔스퀘어 Bold" charset="0"/>
              <a:ea typeface="나눔스퀘어 Bold" charset="0"/>
            </a:endParaRPr>
          </a:p>
        </p:txBody>
      </p:sp>
      <p:pic>
        <p:nvPicPr>
          <p:cNvPr id="43" name="그림 42" descr="C:/Users/Web/AppData/Roaming/PolarisOffice/ETemp/8976_42711312/fImage15336138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45" y="1911985"/>
            <a:ext cx="4313555" cy="331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060" y="6233160"/>
            <a:ext cx="10683240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500995" y="3128645"/>
            <a:ext cx="0" cy="76200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08795" y="3121025"/>
            <a:ext cx="975995" cy="73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</a:t>
            </a:r>
            <a:endParaRPr lang="en-US" altLang="ko-KR" sz="1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파워포인트</a:t>
            </a:r>
            <a:endParaRPr lang="en-US" altLang="ko-KR" sz="1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en-US" altLang="ko-KR" sz="1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23670" y="1435100"/>
            <a:ext cx="620903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그래픽을 이용한 사용하기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편리한 프로그램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23670" y="2541270"/>
            <a:ext cx="5208270" cy="341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그래픽을 활용한 가시성 높은 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식당 내 테이블 </a:t>
            </a:r>
            <a:r>
              <a:rPr lang="ko-KR" altLang="en-US" dirty="0" err="1"/>
              <a:t>구조도로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식당 메뉴 및 테이블 등 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편집 및 관리를 위한 기타 메뉴 구현</a:t>
            </a: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주문내역 데이터를 저장하기 위한 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기록 </a:t>
            </a:r>
            <a:r>
              <a:rPr lang="en-US" altLang="ko-KR" dirty="0"/>
              <a:t>DB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예약 및 알림 기능</a:t>
            </a: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테이블 별 단축키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400165" y="1616710"/>
            <a:ext cx="4075430" cy="4070350"/>
            <a:chOff x="6400165" y="1616710"/>
            <a:chExt cx="4075430" cy="4070350"/>
          </a:xfrm>
        </p:grpSpPr>
        <p:sp>
          <p:nvSpPr>
            <p:cNvPr id="2" name="타원 1"/>
            <p:cNvSpPr>
              <a:spLocks/>
            </p:cNvSpPr>
            <p:nvPr/>
          </p:nvSpPr>
          <p:spPr>
            <a:xfrm>
              <a:off x="6400165" y="1616710"/>
              <a:ext cx="4070985" cy="4070985"/>
            </a:xfrm>
            <a:prstGeom prst="ellipse">
              <a:avLst/>
            </a:prstGeom>
            <a:gradFill rotWithShape="1">
              <a:gsLst>
                <a:gs pos="0">
                  <a:srgbClr val="EB4C1A">
                    <a:alpha val="80000"/>
                  </a:srgbClr>
                </a:gs>
                <a:gs pos="100000">
                  <a:srgbClr val="F8B910">
                    <a:alpha val="80000"/>
                  </a:srgbClr>
                </a:gs>
              </a:gsLst>
              <a:lin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8832850" y="3859530"/>
              <a:ext cx="1103630" cy="6813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0" strike="noStrike" cap="none" spc="-150" dirty="0">
                  <a:solidFill>
                    <a:schemeClr val="bg1"/>
                  </a:solidFill>
                  <a:latin typeface="나눔스퀘어 Bold" charset="0"/>
                  <a:ea typeface="나눔스퀘어 Bold" charset="0"/>
                </a:rPr>
                <a:t>SCRUM</a:t>
              </a:r>
              <a:endParaRPr lang="ko-KR" altLang="en-US" sz="3200" b="0" strike="noStrike" cap="none" dirty="0">
                <a:solidFill>
                  <a:schemeClr val="bg1"/>
                </a:solidFill>
                <a:latin typeface="나눔스퀘어 Bold" charset="0"/>
                <a:ea typeface="나눔스퀘어 Bold" charset="0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8439150" y="3389630"/>
              <a:ext cx="635" cy="1511935"/>
            </a:xfrm>
            <a:prstGeom prst="line">
              <a:avLst/>
            </a:prstGeom>
            <a:ln w="508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7477125" y="2158365"/>
              <a:ext cx="1916430" cy="107759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0" strike="noStrike" cap="none" spc="-150" dirty="0">
                  <a:solidFill>
                    <a:schemeClr val="bg1"/>
                  </a:solidFill>
                  <a:latin typeface="나눔스퀘어 Bold" charset="0"/>
                  <a:ea typeface="나눔스퀘어 Bold" charset="0"/>
                </a:rPr>
                <a:t>GITHUB</a:t>
              </a:r>
              <a:endParaRPr lang="ko-KR" altLang="en-US" sz="3200" b="0" strike="noStrike" cap="none" dirty="0">
                <a:solidFill>
                  <a:schemeClr val="bg1"/>
                </a:solidFill>
                <a:latin typeface="나눔스퀘어 Bold" charset="0"/>
                <a:ea typeface="나눔스퀘어 Bold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b="0" strike="noStrike" cap="none" spc="-150" dirty="0">
                  <a:solidFill>
                    <a:schemeClr val="bg1"/>
                  </a:solidFill>
                  <a:latin typeface="나눔스퀘어 Bold" charset="0"/>
                  <a:ea typeface="나눔스퀘어 Bold" charset="0"/>
                </a:rPr>
                <a:t>형상 관리</a:t>
              </a:r>
              <a:endParaRPr lang="ko-KR" altLang="en-US" sz="3200" b="0" strike="noStrike" cap="none" dirty="0">
                <a:solidFill>
                  <a:schemeClr val="bg1"/>
                </a:solidFill>
                <a:latin typeface="나눔스퀘어 Bold" charset="0"/>
                <a:ea typeface="나눔스퀘어 Bold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flipH="1">
              <a:off x="7477760" y="3389630"/>
              <a:ext cx="1923415" cy="635"/>
            </a:xfrm>
            <a:prstGeom prst="line">
              <a:avLst/>
            </a:prstGeom>
            <a:ln w="508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6820535" y="3866514"/>
              <a:ext cx="1332230" cy="52387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0" strike="noStrike" cap="none" spc="-150" dirty="0">
                  <a:solidFill>
                    <a:schemeClr val="bg1"/>
                  </a:solidFill>
                  <a:latin typeface="나눔스퀘어 Bold" charset="0"/>
                  <a:ea typeface="나눔스퀘어 Bold" charset="0"/>
                </a:rPr>
                <a:t>DB 설계</a:t>
              </a:r>
              <a:endParaRPr lang="ko-KR" altLang="en-US" sz="2800" b="0" strike="noStrike" cap="none" dirty="0">
                <a:solidFill>
                  <a:schemeClr val="bg1"/>
                </a:solidFill>
                <a:latin typeface="나눔스퀘어 Bold" charset="0"/>
                <a:ea typeface="나눔스퀘어 Bold" charset="0"/>
              </a:endParaRPr>
            </a:p>
          </p:txBody>
        </p:sp>
        <p:sp>
          <p:nvSpPr>
            <p:cNvPr id="52" name="모서리가 둥근 직사각형 51"/>
            <p:cNvSpPr>
              <a:spLocks/>
            </p:cNvSpPr>
            <p:nvPr/>
          </p:nvSpPr>
          <p:spPr>
            <a:xfrm>
              <a:off x="10014585" y="2520950"/>
              <a:ext cx="461645" cy="4641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4B5764D5-49E8-4CA3-B29F-C56D22A65C9B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734060" y="1069975"/>
            <a:ext cx="10683240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775" y="228600"/>
            <a:ext cx="1061466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나눔스퀘어 Bold" charset="0"/>
                <a:ea typeface="나눔스퀘어 Bold" charset="0"/>
              </a:rPr>
              <a:t>프로젝트 목표 및 내용</a:t>
            </a:r>
            <a:endParaRPr lang="ko-KR" altLang="en-US" sz="4000" b="0" strike="noStrike" cap="none" dirty="0">
              <a:latin typeface="나눔스퀘어 Bold" charset="0"/>
              <a:ea typeface="나눔스퀘어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9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060" y="6233160"/>
            <a:ext cx="10683240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500995" y="3128645"/>
            <a:ext cx="0" cy="76200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08795" y="3121025"/>
            <a:ext cx="975995" cy="73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</a:t>
            </a:r>
            <a:endParaRPr lang="en-US" altLang="ko-KR" sz="1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파워포인트</a:t>
            </a:r>
            <a:endParaRPr lang="en-US" altLang="ko-KR" sz="1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en-US" altLang="ko-KR" sz="1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8200" y="1616710"/>
            <a:ext cx="4075430" cy="4070350"/>
            <a:chOff x="838200" y="1616710"/>
            <a:chExt cx="4075430" cy="4070350"/>
          </a:xfrm>
        </p:grpSpPr>
        <p:sp>
          <p:nvSpPr>
            <p:cNvPr id="2" name="타원 1"/>
            <p:cNvSpPr/>
            <p:nvPr/>
          </p:nvSpPr>
          <p:spPr>
            <a:xfrm>
              <a:off x="838200" y="1616710"/>
              <a:ext cx="4070350" cy="4070350"/>
            </a:xfrm>
            <a:prstGeom prst="ellipse">
              <a:avLst/>
            </a:prstGeom>
            <a:gradFill flip="none" rotWithShape="1">
              <a:gsLst>
                <a:gs pos="0">
                  <a:srgbClr val="EB4C1A">
                    <a:alpha val="80000"/>
                  </a:srgbClr>
                </a:gs>
                <a:gs pos="100000">
                  <a:srgbClr val="F8B910"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0885" y="3859530"/>
              <a:ext cx="1102995" cy="680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SCRUM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77185" y="3389630"/>
              <a:ext cx="0" cy="1511300"/>
            </a:xfrm>
            <a:prstGeom prst="line">
              <a:avLst/>
            </a:prstGeom>
            <a:ln w="508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914525" y="2158365"/>
              <a:ext cx="1915795" cy="1076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GITHUB</a:t>
              </a:r>
            </a:p>
            <a:p>
              <a:pPr algn="ctr"/>
              <a:r>
                <a:rPr lang="ko-KR" altLang="en-US" sz="32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형상 관리</a:t>
              </a:r>
              <a:endParaRPr lang="en-US" altLang="ko-KR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flipH="1">
              <a:off x="1597025" y="3389630"/>
              <a:ext cx="2560320" cy="0"/>
            </a:xfrm>
            <a:prstGeom prst="line">
              <a:avLst/>
            </a:prstGeom>
            <a:ln w="508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57935" y="3866515"/>
              <a:ext cx="1331595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</a:t>
              </a:r>
              <a:r>
                <a:rPr lang="ko-KR" altLang="en-US" sz="28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설계</a:t>
              </a:r>
              <a:endParaRPr lang="en-US" altLang="ko-KR" sz="28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451985" y="2520950"/>
              <a:ext cx="461010" cy="4635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4B5764D5-49E8-4CA3-B29F-C56D22A65C9B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734060" y="1069975"/>
            <a:ext cx="10683240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775" y="228600"/>
            <a:ext cx="1061466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나눔스퀘어 Bold" charset="0"/>
                <a:ea typeface="나눔스퀘어 Bold" charset="0"/>
              </a:rPr>
              <a:t>프로젝트 수행조건</a:t>
            </a:r>
            <a:endParaRPr lang="ko-KR" altLang="en-US" sz="4000" b="0" strike="noStrike" cap="none" dirty="0">
              <a:latin typeface="나눔스퀘어 Bold" charset="0"/>
              <a:ea typeface="나눔스퀘어 Bold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6280" y="1435100"/>
            <a:ext cx="5142230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형상관리 및 문서화가</a:t>
            </a:r>
            <a:endParaRPr lang="en-US" altLang="ko-KR" sz="28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잘된 프로그램</a:t>
            </a:r>
            <a:endParaRPr lang="en-US" altLang="ko-KR" sz="28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10935" y="3046095"/>
            <a:ext cx="4313555" cy="23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 내부 </a:t>
            </a:r>
            <a:r>
              <a:rPr lang="en-US" altLang="ko-KR" sz="2400" dirty="0"/>
              <a:t>DB </a:t>
            </a:r>
            <a:r>
              <a:rPr lang="ko-KR" altLang="en-US" sz="2400" dirty="0"/>
              <a:t>설계</a:t>
            </a:r>
            <a:endParaRPr lang="en-US" altLang="ko-KR" sz="24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Github</a:t>
            </a:r>
            <a:r>
              <a:rPr lang="ko-KR" altLang="en-US" sz="2400" dirty="0"/>
              <a:t>를 이용한 형상관리</a:t>
            </a:r>
            <a:endParaRPr lang="en-US" altLang="ko-KR" sz="24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JAVA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GUI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SCRUM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035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060" y="6233160"/>
            <a:ext cx="10683875" cy="635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500995" y="3128645"/>
            <a:ext cx="635" cy="762635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/>
          </p:cNvSpPr>
          <p:nvPr/>
        </p:nvSpPr>
        <p:spPr>
          <a:xfrm>
            <a:off x="9408160" y="3121025"/>
            <a:ext cx="976630" cy="7391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캐논남</a:t>
            </a:r>
            <a:endParaRPr lang="ko-KR" altLang="en-US" sz="1400" b="0" strike="noStrike" cap="none" dirty="0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파워포인트</a:t>
            </a:r>
            <a:endParaRPr lang="ko-KR" altLang="en-US" sz="1400" b="0" strike="noStrike" cap="none" dirty="0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템플릿</a:t>
            </a:r>
            <a:endParaRPr lang="ko-KR" altLang="en-US" sz="1400" b="0" strike="noStrike" cap="none" dirty="0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2018-03-15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34060" y="1069975"/>
            <a:ext cx="10683875" cy="635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>
            <a:off x="739775" y="228600"/>
            <a:ext cx="10614660" cy="7073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나눔스퀘어 Bold" charset="0"/>
                <a:ea typeface="나눔스퀘어 Bold" charset="0"/>
              </a:rPr>
              <a:t>기대 효과</a:t>
            </a:r>
            <a:endParaRPr lang="ko-KR" altLang="en-US" sz="4000" b="0" strike="noStrike" cap="none" dirty="0">
              <a:latin typeface="나눔스퀘어 Bold" charset="0"/>
              <a:ea typeface="나눔스퀘어 Bold" charset="0"/>
            </a:endParaRP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870585" y="1850390"/>
            <a:ext cx="10161270" cy="33210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eaLnBrk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편리하고 정확한 계산이 가능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데이터 수집 및 관리에 용이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기기조작에 익숙지 않은 중장년층의 사용에 용이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060" y="6233160"/>
            <a:ext cx="10683240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060" y="1654810"/>
            <a:ext cx="10683240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5" y="228600"/>
            <a:ext cx="564832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질의응답</a:t>
            </a:r>
            <a:endParaRPr lang="en-US" altLang="ko-KR" sz="6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5F5146E-D0BC-48C1-9317-1D8325D1E549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0009505" y="4955540"/>
            <a:ext cx="1132840" cy="1044575"/>
            <a:chOff x="10009505" y="4955540"/>
            <a:chExt cx="1132840" cy="1044575"/>
          </a:xfrm>
        </p:grpSpPr>
        <p:sp>
          <p:nvSpPr>
            <p:cNvPr id="22" name="타원 21"/>
            <p:cNvSpPr/>
            <p:nvPr/>
          </p:nvSpPr>
          <p:spPr>
            <a:xfrm>
              <a:off x="10097770" y="4955540"/>
              <a:ext cx="1044575" cy="1044575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009505" y="5362575"/>
              <a:ext cx="250190" cy="2349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92175" y="2867025"/>
            <a:ext cx="10276205" cy="156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궁금하신 사항 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질문해주시기 바랍니다</a:t>
            </a:r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91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7</Pages>
  <Words>185</Words>
  <Characters>0</Characters>
  <Application>Microsoft Office PowerPoint</Application>
  <DocSecurity>0</DocSecurity>
  <PresentationFormat>와이드스크린</PresentationFormat>
  <Lines>0</Lines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김대원</cp:lastModifiedBy>
  <cp:revision>4</cp:revision>
  <dcterms:modified xsi:type="dcterms:W3CDTF">2018-03-15T14:17:42Z</dcterms:modified>
</cp:coreProperties>
</file>