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65" r:id="rId9"/>
    <p:sldId id="261" r:id="rId10"/>
    <p:sldId id="266" r:id="rId11"/>
  </p:sldIdLst>
  <p:sldSz cx="10691813" cy="7559675"/>
  <p:notesSz cx="6858000" cy="9144000"/>
  <p:defaultTextStyle>
    <a:defPPr>
      <a:defRPr lang="ko-KR"/>
    </a:defPPr>
    <a:lvl1pPr marL="0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39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478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17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0957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695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435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174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1914" algn="l" defTabSz="995478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9" userDrawn="1">
          <p15:clr>
            <a:srgbClr val="A4A3A4"/>
          </p15:clr>
        </p15:guide>
        <p15:guide id="2" pos="33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655" autoAdjust="0"/>
  </p:normalViewPr>
  <p:slideViewPr>
    <p:cSldViewPr>
      <p:cViewPr>
        <p:scale>
          <a:sx n="75" d="100"/>
          <a:sy n="75" d="100"/>
        </p:scale>
        <p:origin x="-2496" y="-732"/>
      </p:cViewPr>
      <p:guideLst>
        <p:guide orient="horz" pos="2379"/>
        <p:guide pos="3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88" y="2348401"/>
            <a:ext cx="9088041" cy="162043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773" y="4283819"/>
            <a:ext cx="748426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3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4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7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4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8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1566" y="302741"/>
            <a:ext cx="2405658" cy="645022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2" y="302741"/>
            <a:ext cx="7038777" cy="645022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581" y="4857793"/>
            <a:ext cx="9088041" cy="1501435"/>
          </a:xfrm>
        </p:spPr>
        <p:txBody>
          <a:bodyPr anchor="t"/>
          <a:lstStyle>
            <a:lvl1pPr algn="l">
              <a:defRPr sz="4318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581" y="3204116"/>
            <a:ext cx="9088041" cy="1653678"/>
          </a:xfrm>
        </p:spPr>
        <p:txBody>
          <a:bodyPr anchor="b"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93507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987015" indent="0">
              <a:buNone/>
              <a:defRPr sz="1727">
                <a:solidFill>
                  <a:schemeClr val="tx1">
                    <a:tint val="75000"/>
                  </a:schemeClr>
                </a:solidFill>
              </a:defRPr>
            </a:lvl3pPr>
            <a:lvl4pPr marL="148052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974028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467533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961042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454548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94805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592" y="1763926"/>
            <a:ext cx="4722217" cy="4989036"/>
          </a:xfrm>
        </p:spPr>
        <p:txBody>
          <a:bodyPr/>
          <a:lstStyle>
            <a:lvl1pPr>
              <a:defRPr sz="3022"/>
            </a:lvl1pPr>
            <a:lvl2pPr>
              <a:defRPr sz="2590"/>
            </a:lvl2pPr>
            <a:lvl3pPr>
              <a:defRPr sz="2160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005" y="1763926"/>
            <a:ext cx="4722217" cy="4989036"/>
          </a:xfrm>
        </p:spPr>
        <p:txBody>
          <a:bodyPr/>
          <a:lstStyle>
            <a:lvl1pPr>
              <a:defRPr sz="3022"/>
            </a:lvl1pPr>
            <a:lvl2pPr>
              <a:defRPr sz="2590"/>
            </a:lvl2pPr>
            <a:lvl3pPr>
              <a:defRPr sz="2160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3" y="1692181"/>
            <a:ext cx="4724074" cy="705219"/>
          </a:xfrm>
        </p:spPr>
        <p:txBody>
          <a:bodyPr anchor="b">
            <a:normAutofit fontScale="92500" lnSpcReduction="20000"/>
          </a:bodyPr>
          <a:lstStyle>
            <a:lvl1pPr marL="0" indent="0">
              <a:buNone/>
              <a:defRPr sz="2590" b="1"/>
            </a:lvl1pPr>
            <a:lvl2pPr marL="493507" indent="0">
              <a:buNone/>
              <a:defRPr sz="2160" b="1"/>
            </a:lvl2pPr>
            <a:lvl3pPr marL="987015" indent="0">
              <a:buNone/>
              <a:defRPr sz="1943" b="1"/>
            </a:lvl3pPr>
            <a:lvl4pPr marL="1480520" indent="0">
              <a:buNone/>
              <a:defRPr sz="1727" b="1"/>
            </a:lvl4pPr>
            <a:lvl5pPr marL="1974028" indent="0">
              <a:buNone/>
              <a:defRPr sz="1727" b="1"/>
            </a:lvl5pPr>
            <a:lvl6pPr marL="2467533" indent="0">
              <a:buNone/>
              <a:defRPr sz="1727" b="1"/>
            </a:lvl6pPr>
            <a:lvl7pPr marL="2961042" indent="0">
              <a:buNone/>
              <a:defRPr sz="1727" b="1"/>
            </a:lvl7pPr>
            <a:lvl8pPr marL="3454548" indent="0">
              <a:buNone/>
              <a:defRPr sz="1727" b="1"/>
            </a:lvl8pPr>
            <a:lvl9pPr marL="3948055" indent="0">
              <a:buNone/>
              <a:defRPr sz="1727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593" y="2397397"/>
            <a:ext cx="4724074" cy="4355563"/>
          </a:xfrm>
        </p:spPr>
        <p:txBody>
          <a:bodyPr/>
          <a:lstStyle>
            <a:lvl1pPr>
              <a:defRPr sz="2590"/>
            </a:lvl1pPr>
            <a:lvl2pPr>
              <a:defRPr sz="2160"/>
            </a:lvl2pPr>
            <a:lvl3pPr>
              <a:defRPr sz="1943"/>
            </a:lvl3pPr>
            <a:lvl4pPr>
              <a:defRPr sz="1727"/>
            </a:lvl4pPr>
            <a:lvl5pPr>
              <a:defRPr sz="1727"/>
            </a:lvl5pPr>
            <a:lvl6pPr>
              <a:defRPr sz="1727"/>
            </a:lvl6pPr>
            <a:lvl7pPr>
              <a:defRPr sz="1727"/>
            </a:lvl7pPr>
            <a:lvl8pPr>
              <a:defRPr sz="1727"/>
            </a:lvl8pPr>
            <a:lvl9pPr>
              <a:defRPr sz="1727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1296" y="1692181"/>
            <a:ext cx="4725929" cy="705219"/>
          </a:xfrm>
        </p:spPr>
        <p:txBody>
          <a:bodyPr anchor="b">
            <a:normAutofit fontScale="92500" lnSpcReduction="20000"/>
          </a:bodyPr>
          <a:lstStyle>
            <a:lvl1pPr marL="0" indent="0">
              <a:buNone/>
              <a:defRPr sz="2590" b="1"/>
            </a:lvl1pPr>
            <a:lvl2pPr marL="493507" indent="0">
              <a:buNone/>
              <a:defRPr sz="2160" b="1"/>
            </a:lvl2pPr>
            <a:lvl3pPr marL="987015" indent="0">
              <a:buNone/>
              <a:defRPr sz="1943" b="1"/>
            </a:lvl3pPr>
            <a:lvl4pPr marL="1480520" indent="0">
              <a:buNone/>
              <a:defRPr sz="1727" b="1"/>
            </a:lvl4pPr>
            <a:lvl5pPr marL="1974028" indent="0">
              <a:buNone/>
              <a:defRPr sz="1727" b="1"/>
            </a:lvl5pPr>
            <a:lvl6pPr marL="2467533" indent="0">
              <a:buNone/>
              <a:defRPr sz="1727" b="1"/>
            </a:lvl6pPr>
            <a:lvl7pPr marL="2961042" indent="0">
              <a:buNone/>
              <a:defRPr sz="1727" b="1"/>
            </a:lvl7pPr>
            <a:lvl8pPr marL="3454548" indent="0">
              <a:buNone/>
              <a:defRPr sz="1727" b="1"/>
            </a:lvl8pPr>
            <a:lvl9pPr marL="3948055" indent="0">
              <a:buNone/>
              <a:defRPr sz="1727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1296" y="2397397"/>
            <a:ext cx="4725929" cy="4355563"/>
          </a:xfrm>
        </p:spPr>
        <p:txBody>
          <a:bodyPr/>
          <a:lstStyle>
            <a:lvl1pPr>
              <a:defRPr sz="2590"/>
            </a:lvl1pPr>
            <a:lvl2pPr>
              <a:defRPr sz="2160"/>
            </a:lvl2pPr>
            <a:lvl3pPr>
              <a:defRPr sz="1943"/>
            </a:lvl3pPr>
            <a:lvl4pPr>
              <a:defRPr sz="1727"/>
            </a:lvl4pPr>
            <a:lvl5pPr>
              <a:defRPr sz="1727"/>
            </a:lvl5pPr>
            <a:lvl6pPr>
              <a:defRPr sz="1727"/>
            </a:lvl6pPr>
            <a:lvl7pPr>
              <a:defRPr sz="1727"/>
            </a:lvl7pPr>
            <a:lvl8pPr>
              <a:defRPr sz="1727"/>
            </a:lvl8pPr>
            <a:lvl9pPr>
              <a:defRPr sz="1727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1" cy="1280945"/>
          </a:xfrm>
        </p:spPr>
        <p:txBody>
          <a:bodyPr anchor="b"/>
          <a:lstStyle>
            <a:lvl1pPr algn="l">
              <a:defRPr sz="216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203" y="300990"/>
            <a:ext cx="5977020" cy="6451973"/>
          </a:xfrm>
        </p:spPr>
        <p:txBody>
          <a:bodyPr/>
          <a:lstStyle>
            <a:lvl1pPr>
              <a:defRPr sz="3454"/>
            </a:lvl1pPr>
            <a:lvl2pPr>
              <a:defRPr sz="3022"/>
            </a:lvl2pPr>
            <a:lvl3pPr>
              <a:defRPr sz="259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591" y="1581934"/>
            <a:ext cx="3517531" cy="5171028"/>
          </a:xfrm>
        </p:spPr>
        <p:txBody>
          <a:bodyPr/>
          <a:lstStyle>
            <a:lvl1pPr marL="0" indent="0">
              <a:buNone/>
              <a:defRPr sz="1510"/>
            </a:lvl1pPr>
            <a:lvl2pPr marL="493507" indent="0">
              <a:buNone/>
              <a:defRPr sz="1295"/>
            </a:lvl2pPr>
            <a:lvl3pPr marL="987015" indent="0">
              <a:buNone/>
              <a:defRPr sz="1079"/>
            </a:lvl3pPr>
            <a:lvl4pPr marL="1480520" indent="0">
              <a:buNone/>
              <a:defRPr sz="972"/>
            </a:lvl4pPr>
            <a:lvl5pPr marL="1974028" indent="0">
              <a:buNone/>
              <a:defRPr sz="972"/>
            </a:lvl5pPr>
            <a:lvl6pPr marL="2467533" indent="0">
              <a:buNone/>
              <a:defRPr sz="972"/>
            </a:lvl6pPr>
            <a:lvl7pPr marL="2961042" indent="0">
              <a:buNone/>
              <a:defRPr sz="972"/>
            </a:lvl7pPr>
            <a:lvl8pPr marL="3454548" indent="0">
              <a:buNone/>
              <a:defRPr sz="972"/>
            </a:lvl8pPr>
            <a:lvl9pPr marL="3948055" indent="0">
              <a:buNone/>
              <a:defRPr sz="97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16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670" y="675472"/>
            <a:ext cx="6415088" cy="4535805"/>
          </a:xfrm>
        </p:spPr>
        <p:txBody>
          <a:bodyPr/>
          <a:lstStyle>
            <a:lvl1pPr marL="0" indent="0">
              <a:buNone/>
              <a:defRPr sz="3454"/>
            </a:lvl1pPr>
            <a:lvl2pPr marL="493507" indent="0">
              <a:buNone/>
              <a:defRPr sz="3022"/>
            </a:lvl2pPr>
            <a:lvl3pPr marL="987015" indent="0">
              <a:buNone/>
              <a:defRPr sz="2590"/>
            </a:lvl3pPr>
            <a:lvl4pPr marL="1480520" indent="0">
              <a:buNone/>
              <a:defRPr sz="2160"/>
            </a:lvl4pPr>
            <a:lvl5pPr marL="1974028" indent="0">
              <a:buNone/>
              <a:defRPr sz="2160"/>
            </a:lvl5pPr>
            <a:lvl6pPr marL="2467533" indent="0">
              <a:buNone/>
              <a:defRPr sz="2160"/>
            </a:lvl6pPr>
            <a:lvl7pPr marL="2961042" indent="0">
              <a:buNone/>
              <a:defRPr sz="2160"/>
            </a:lvl7pPr>
            <a:lvl8pPr marL="3454548" indent="0">
              <a:buNone/>
              <a:defRPr sz="2160"/>
            </a:lvl8pPr>
            <a:lvl9pPr marL="3948055" indent="0">
              <a:buNone/>
              <a:defRPr sz="216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670" y="5916497"/>
            <a:ext cx="6415088" cy="887211"/>
          </a:xfrm>
        </p:spPr>
        <p:txBody>
          <a:bodyPr/>
          <a:lstStyle>
            <a:lvl1pPr marL="0" indent="0">
              <a:buNone/>
              <a:defRPr sz="1510"/>
            </a:lvl1pPr>
            <a:lvl2pPr marL="493507" indent="0">
              <a:buNone/>
              <a:defRPr sz="1295"/>
            </a:lvl2pPr>
            <a:lvl3pPr marL="987015" indent="0">
              <a:buNone/>
              <a:defRPr sz="1079"/>
            </a:lvl3pPr>
            <a:lvl4pPr marL="1480520" indent="0">
              <a:buNone/>
              <a:defRPr sz="972"/>
            </a:lvl4pPr>
            <a:lvl5pPr marL="1974028" indent="0">
              <a:buNone/>
              <a:defRPr sz="972"/>
            </a:lvl5pPr>
            <a:lvl6pPr marL="2467533" indent="0">
              <a:buNone/>
              <a:defRPr sz="972"/>
            </a:lvl6pPr>
            <a:lvl7pPr marL="2961042" indent="0">
              <a:buNone/>
              <a:defRPr sz="972"/>
            </a:lvl7pPr>
            <a:lvl8pPr marL="3454548" indent="0">
              <a:buNone/>
              <a:defRPr sz="972"/>
            </a:lvl8pPr>
            <a:lvl9pPr marL="3948055" indent="0">
              <a:buNone/>
              <a:defRPr sz="97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763926"/>
            <a:ext cx="9622632" cy="49890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F918FF6-76EE-4833-AFA0-DF0444FC0E00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038" y="7006700"/>
            <a:ext cx="3385741" cy="40248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AB8BD45-6CB7-49E9-A17F-77996A401BE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87015" rtl="0" eaLnBrk="1" latinLnBrk="1" hangingPunct="1">
        <a:spcBef>
          <a:spcPct val="0"/>
        </a:spcBef>
        <a:buNone/>
        <a:defRPr sz="4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129" indent="-370129" algn="l" defTabSz="987015" rtl="0" eaLnBrk="1" latinLnBrk="1" hangingPunct="1">
        <a:spcBef>
          <a:spcPct val="20000"/>
        </a:spcBef>
        <a:buFont typeface="Arial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1pPr>
      <a:lvl2pPr marL="801948" indent="-308442" algn="l" defTabSz="987015" rtl="0" eaLnBrk="1" latinLnBrk="1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2pPr>
      <a:lvl3pPr marL="1233767" indent="-246753" algn="l" defTabSz="987015" rtl="0" eaLnBrk="1" latinLnBrk="1" hangingPunct="1">
        <a:spcBef>
          <a:spcPct val="20000"/>
        </a:spcBef>
        <a:buFont typeface="Arial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3pPr>
      <a:lvl4pPr marL="1727275" indent="-246753" algn="l" defTabSz="987015" rtl="0" eaLnBrk="1" latinLnBrk="1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220782" indent="-246753" algn="l" defTabSz="987015" rtl="0" eaLnBrk="1" latinLnBrk="1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14288" indent="-246753" algn="l" defTabSz="987015" rtl="0" eaLnBrk="1" latinLnBrk="1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07794" indent="-246753" algn="l" defTabSz="987015" rtl="0" eaLnBrk="1" latinLnBrk="1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701302" indent="-246753" algn="l" defTabSz="987015" rtl="0" eaLnBrk="1" latinLnBrk="1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94808" indent="-246753" algn="l" defTabSz="987015" rtl="0" eaLnBrk="1" latinLnBrk="1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1pPr>
      <a:lvl2pPr marL="493507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2pPr>
      <a:lvl3pPr marL="987015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480520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4pPr>
      <a:lvl5pPr marL="1974028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5pPr>
      <a:lvl6pPr marL="2467533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6pPr>
      <a:lvl7pPr marL="2961042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7pPr>
      <a:lvl8pPr marL="3454548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8pPr>
      <a:lvl9pPr marL="3948055" algn="l" defTabSz="987015" rtl="0" eaLnBrk="1" latinLnBrk="1" hangingPunct="1">
        <a:defRPr sz="1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MySQL" TargetMode="External"/><Relationship Id="rId2" Type="http://schemas.openxmlformats.org/officeDocument/2006/relationships/hyperlink" Target="https://opentutorials.org/course/19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ava.com/ko/about/whatis_java.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/>
        </p:nvSpPr>
        <p:spPr>
          <a:xfrm>
            <a:off x="0" y="-5857"/>
            <a:ext cx="10691813" cy="96919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8694" tIns="49347" rIns="98694" bIns="49347" anchor="ctr">
            <a:normAutofit fontScale="77500" lnSpcReduction="20000"/>
          </a:bodyPr>
          <a:lstStyle/>
          <a:p>
            <a:pPr fontAlgn="base" latinLnBrk="0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소규모 사진관을 위한 사진 및 고객 통합 관리 시스템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8" y="5308285"/>
            <a:ext cx="10453535" cy="374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ko-KR" sz="1836" dirty="0">
                <a:latin typeface="함초롬바탕"/>
                <a:ea typeface="휴먼명조"/>
              </a:rPr>
              <a:t>  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500150"/>
            <a:ext cx="10691813" cy="417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ko-KR" sz="4101" b="1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algn="ctr" fontAlgn="base" latinLnBrk="0"/>
            <a:endParaRPr lang="en-US" altLang="ko-KR" sz="2400" dirty="0" smtClean="0"/>
          </a:p>
          <a:p>
            <a:pPr algn="ctr" fontAlgn="base" latinLnBrk="0"/>
            <a:endParaRPr lang="en-US" altLang="ko-KR" sz="2400" dirty="0"/>
          </a:p>
          <a:p>
            <a:pPr algn="ctr" fontAlgn="base" latinLnBrk="0"/>
            <a:endParaRPr lang="en-US" altLang="ko-KR" sz="2400" dirty="0" smtClean="0"/>
          </a:p>
          <a:p>
            <a:pPr algn="ctr" fontAlgn="base" latinLnBrk="0"/>
            <a:endParaRPr lang="en-US" altLang="ko-KR" sz="2400" dirty="0"/>
          </a:p>
          <a:p>
            <a:pPr algn="ctr" fontAlgn="base" latinLnBrk="0"/>
            <a:endParaRPr lang="en-US" altLang="ko-KR" sz="2400" dirty="0" smtClean="0"/>
          </a:p>
          <a:p>
            <a:pPr algn="ctr" fontAlgn="base" latinLnBrk="0"/>
            <a:endParaRPr lang="en-US" altLang="ko-KR" sz="2400" dirty="0"/>
          </a:p>
          <a:p>
            <a:pPr algn="ctr" fontAlgn="base" latinLnBrk="0"/>
            <a:endParaRPr lang="en-US" altLang="ko-KR" sz="2400" dirty="0" smtClean="0"/>
          </a:p>
          <a:p>
            <a:pPr algn="ctr" fontAlgn="base" latinLnBrk="0"/>
            <a:r>
              <a:rPr lang="ko-KR" altLang="en-US" sz="2400" dirty="0" smtClean="0"/>
              <a:t>김대원</a:t>
            </a:r>
            <a:r>
              <a:rPr lang="en-US" altLang="ko-KR" sz="2400" dirty="0"/>
              <a:t>, </a:t>
            </a:r>
            <a:r>
              <a:rPr lang="ko-KR" altLang="en-US" sz="2400" dirty="0"/>
              <a:t>김민수</a:t>
            </a:r>
            <a:r>
              <a:rPr lang="en-US" altLang="ko-KR" sz="2400" dirty="0"/>
              <a:t>, </a:t>
            </a:r>
            <a:r>
              <a:rPr lang="ko-KR" altLang="en-US" sz="2400" dirty="0"/>
              <a:t>김용태</a:t>
            </a:r>
            <a:r>
              <a:rPr lang="en-US" altLang="ko-KR" sz="2400" dirty="0"/>
              <a:t>, </a:t>
            </a:r>
            <a:r>
              <a:rPr lang="ko-KR" altLang="en-US" sz="2400" dirty="0"/>
              <a:t>하문식</a:t>
            </a:r>
            <a:r>
              <a:rPr lang="en-US" altLang="ko-KR" sz="2400" dirty="0"/>
              <a:t>, </a:t>
            </a:r>
            <a:r>
              <a:rPr lang="ko-KR" altLang="en-US" sz="2400" dirty="0"/>
              <a:t>권기태</a:t>
            </a:r>
          </a:p>
          <a:p>
            <a:pPr algn="ctr" fontAlgn="base" latinLnBrk="0"/>
            <a:endParaRPr lang="en-US" altLang="ko-KR" sz="1600" dirty="0" smtClean="0"/>
          </a:p>
          <a:p>
            <a:pPr algn="ctr" fontAlgn="base" latinLnBrk="0"/>
            <a:r>
              <a:rPr lang="ko-KR" altLang="en-US" sz="1600" dirty="0" smtClean="0"/>
              <a:t>국립 </a:t>
            </a:r>
            <a:r>
              <a:rPr lang="ko-KR" altLang="en-US" sz="1600" dirty="0"/>
              <a:t>강릉원주대학교 컴퓨터공학과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90442"/>
            <a:ext cx="10691813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참고자료 및 출처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997" y="1882326"/>
            <a:ext cx="10103626" cy="263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/>
              <a:t>[1]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생활코딩</a:t>
            </a:r>
            <a:r>
              <a:rPr lang="en-US" altLang="ko-KR" sz="2400" dirty="0" smtClean="0"/>
              <a:t>CodingEverybodyOpentutorials.org </a:t>
            </a:r>
          </a:p>
          <a:p>
            <a:pPr fontAlgn="base"/>
            <a:r>
              <a:rPr lang="en-US" altLang="ko-KR" sz="2400" dirty="0" smtClean="0"/>
              <a:t>:</a:t>
            </a:r>
            <a:r>
              <a:rPr lang="en-US" altLang="ko-KR" sz="2400" u="sng" dirty="0" smtClean="0">
                <a:hlinkClick r:id="rId2"/>
              </a:rPr>
              <a:t>https</a:t>
            </a:r>
            <a:r>
              <a:rPr lang="en-US" altLang="ko-KR" sz="2400" u="sng" dirty="0">
                <a:hlinkClick r:id="rId2"/>
              </a:rPr>
              <a:t>://</a:t>
            </a:r>
            <a:r>
              <a:rPr lang="en-US" altLang="ko-KR" sz="2400" u="sng" dirty="0" smtClean="0">
                <a:hlinkClick r:id="rId2"/>
              </a:rPr>
              <a:t>opentutorials.org/course/195</a:t>
            </a:r>
            <a:endParaRPr lang="en-US" altLang="ko-KR" sz="2400" u="sng" dirty="0" smtClean="0"/>
          </a:p>
          <a:p>
            <a:pPr fontAlgn="base"/>
            <a:r>
              <a:rPr lang="en-US" altLang="ko-KR" sz="2400" u="sng" dirty="0" smtClean="0"/>
              <a:t>[2]</a:t>
            </a:r>
            <a:r>
              <a:rPr lang="ko-KR" altLang="en-US" sz="2400" u="sng" dirty="0" err="1" smtClean="0"/>
              <a:t>위키피디아</a:t>
            </a:r>
            <a:endParaRPr lang="en-US" altLang="ko-KR" sz="2400" dirty="0"/>
          </a:p>
          <a:p>
            <a:pPr fontAlgn="base"/>
            <a:r>
              <a:rPr lang="en-US" altLang="ko-KR" sz="2400" u="sng" dirty="0" smtClean="0">
                <a:hlinkClick r:id="rId3"/>
              </a:rPr>
              <a:t>https</a:t>
            </a:r>
            <a:r>
              <a:rPr lang="en-US" altLang="ko-KR" sz="2400" u="sng" dirty="0">
                <a:hlinkClick r:id="rId3"/>
              </a:rPr>
              <a:t>://</a:t>
            </a:r>
            <a:r>
              <a:rPr lang="en-US" altLang="ko-KR" sz="2400" u="sng" dirty="0" smtClean="0">
                <a:hlinkClick r:id="rId3"/>
              </a:rPr>
              <a:t>ko.wikipedia.org/wiki/MySQL</a:t>
            </a:r>
            <a:endParaRPr lang="en-US" altLang="ko-KR" sz="2400" u="sng" dirty="0" smtClean="0"/>
          </a:p>
          <a:p>
            <a:pPr fontAlgn="base"/>
            <a:r>
              <a:rPr lang="en-US" altLang="ko-KR" sz="2400" u="sng" dirty="0" smtClean="0"/>
              <a:t>[3] Java</a:t>
            </a:r>
            <a:endParaRPr lang="en-US" altLang="ko-KR" sz="2400" dirty="0"/>
          </a:p>
          <a:p>
            <a:pPr fontAlgn="base"/>
            <a:r>
              <a:rPr lang="ko-KR" altLang="en-US" sz="2400" u="sng" dirty="0" smtClean="0">
                <a:hlinkClick r:id="rId4"/>
              </a:rPr>
              <a:t>자바  </a:t>
            </a:r>
            <a:r>
              <a:rPr lang="en-US" altLang="ko-KR" sz="2400" u="sng" dirty="0" smtClean="0">
                <a:hlinkClick r:id="rId4"/>
              </a:rPr>
              <a:t>:  https</a:t>
            </a:r>
            <a:r>
              <a:rPr lang="en-US" altLang="ko-KR" sz="2400" u="sng" dirty="0">
                <a:hlinkClick r:id="rId4"/>
              </a:rPr>
              <a:t>://java.com/ko/about/whatis_java.jsp</a:t>
            </a:r>
            <a:endParaRPr lang="en-US" altLang="ko-KR" sz="2400" dirty="0"/>
          </a:p>
          <a:p>
            <a:pPr lvl="0">
              <a:defRPr lang="ko-KR" altLang="en-US"/>
            </a:pPr>
            <a:endParaRPr lang="ko-KR" altLang="en-US" sz="2116" dirty="0"/>
          </a:p>
        </p:txBody>
      </p:sp>
    </p:spTree>
    <p:extLst>
      <p:ext uri="{BB962C8B-B14F-4D97-AF65-F5344CB8AC3E}">
        <p14:creationId xmlns:p14="http://schemas.microsoft.com/office/powerpoint/2010/main" val="12836628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27" y="0"/>
            <a:ext cx="10691813" cy="96919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>
            <a:normAutofit/>
          </a:bodyPr>
          <a:lstStyle>
            <a:lvl1pPr algn="ctr" defTabSz="987015" rtl="0" eaLnBrk="1" latinLnBrk="1" hangingPunct="1">
              <a:spcBef>
                <a:spcPct val="0"/>
              </a:spcBef>
              <a:buNone/>
              <a:defRPr sz="47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+mn-lt"/>
              </a:rPr>
              <a:t>목차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508" y="755501"/>
            <a:ext cx="9757084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pPr algn="ctr"/>
            <a:endParaRPr lang="en-US" altLang="ko-KR" dirty="0"/>
          </a:p>
          <a:p>
            <a:pPr marL="342900" indent="-342900" algn="ctr">
              <a:buFont typeface="Arial" pitchFamily="34" charset="0"/>
              <a:buChar char="•"/>
            </a:pPr>
            <a:r>
              <a:rPr lang="ko-KR" altLang="en-US" dirty="0" smtClean="0"/>
              <a:t>서론</a:t>
            </a:r>
            <a:endParaRPr lang="en-US" altLang="ko-KR" dirty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r>
              <a:rPr lang="ko-KR" altLang="en-US" dirty="0" smtClean="0"/>
              <a:t>구현 </a:t>
            </a:r>
            <a:r>
              <a:rPr lang="en-US" altLang="ko-KR" dirty="0" smtClean="0"/>
              <a:t> </a:t>
            </a:r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프로그램 </a:t>
            </a:r>
            <a:r>
              <a:rPr lang="en-US" altLang="ko-KR" dirty="0" smtClean="0"/>
              <a:t>UI</a:t>
            </a:r>
          </a:p>
          <a:p>
            <a:pPr algn="ctr"/>
            <a:r>
              <a:rPr lang="ko-KR" altLang="en-US" dirty="0" smtClean="0"/>
              <a:t>고객 추가 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사진저장 기본경로 설정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썸네일</a:t>
            </a:r>
            <a:r>
              <a:rPr lang="ko-KR" altLang="en-US" dirty="0" smtClean="0"/>
              <a:t> 세부기능</a:t>
            </a: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r>
              <a:rPr lang="en-US" altLang="ko-KR" dirty="0" smtClean="0"/>
              <a:t>4.</a:t>
            </a:r>
            <a:r>
              <a:rPr lang="ko-KR" altLang="en-US" dirty="0" smtClean="0"/>
              <a:t>결론 및 기대효과</a:t>
            </a: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 algn="ctr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 algn="ctr">
              <a:buFont typeface="Arial" pitchFamily="34" charset="0"/>
              <a:buChar char="•"/>
            </a:pPr>
            <a:r>
              <a:rPr lang="en-US" altLang="ko-KR" dirty="0" smtClean="0"/>
              <a:t>5.</a:t>
            </a:r>
            <a:r>
              <a:rPr lang="ko-KR" altLang="en-US" dirty="0" smtClean="0"/>
              <a:t>참고자료 및 출처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46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701390" y="1619597"/>
            <a:ext cx="9088041" cy="53645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>
                <a:latin typeface="+mn-lt"/>
              </a:rPr>
              <a:t>대부분의 </a:t>
            </a:r>
            <a:r>
              <a:rPr lang="ko-KR" altLang="en-US" sz="1900" dirty="0">
                <a:latin typeface="+mn-lt"/>
              </a:rPr>
              <a:t>소상공인이 운영을 하는 사진관에서는 고객에 대한 사진을 찍고 해당 사진 파일을 관리할 때</a:t>
            </a:r>
            <a:r>
              <a:rPr lang="en-US" altLang="ko-KR" sz="1900" dirty="0">
                <a:latin typeface="+mn-lt"/>
              </a:rPr>
              <a:t>, </a:t>
            </a:r>
            <a:r>
              <a:rPr lang="ko-KR" altLang="en-US" sz="1900" dirty="0">
                <a:latin typeface="+mn-lt"/>
              </a:rPr>
              <a:t>관리자가 직접 </a:t>
            </a:r>
            <a:r>
              <a:rPr lang="ko-KR" altLang="en-US" sz="1900" dirty="0" err="1">
                <a:latin typeface="+mn-lt"/>
              </a:rPr>
              <a:t>디렉토리를</a:t>
            </a:r>
            <a:r>
              <a:rPr lang="ko-KR" altLang="en-US" sz="1900" dirty="0">
                <a:latin typeface="+mn-lt"/>
              </a:rPr>
              <a:t> 생성 및 분류하여 보관하고 </a:t>
            </a:r>
            <a:r>
              <a:rPr lang="ko-KR" altLang="en-US" sz="1900" dirty="0" err="1">
                <a:latin typeface="+mn-lt"/>
              </a:rPr>
              <a:t>사진별로</a:t>
            </a:r>
            <a:r>
              <a:rPr lang="ko-KR" altLang="en-US" sz="1900" dirty="0">
                <a:latin typeface="+mn-lt"/>
              </a:rPr>
              <a:t> 각각 메모 프로그램을 통해 편집 내용에 대해 관리하는 방식을 사용하고 있다</a:t>
            </a:r>
            <a:r>
              <a:rPr lang="en-US" altLang="ko-KR" sz="1900" dirty="0" smtClean="0">
                <a:latin typeface="+mn-lt"/>
              </a:rPr>
              <a:t>.</a:t>
            </a:r>
            <a:br>
              <a:rPr lang="en-US" altLang="ko-KR" sz="1900" dirty="0" smtClean="0">
                <a:latin typeface="+mn-lt"/>
              </a:rPr>
            </a:br>
            <a:r>
              <a:rPr lang="ko-KR" altLang="en-US" sz="1900" dirty="0">
                <a:latin typeface="+mn-lt"/>
              </a:rPr>
              <a:t>이 방식은 사용자가 직접적으로 </a:t>
            </a:r>
            <a:r>
              <a:rPr lang="ko-KR" altLang="en-US" sz="1900" dirty="0" smtClean="0">
                <a:latin typeface="+mn-lt"/>
              </a:rPr>
              <a:t>고객의 </a:t>
            </a:r>
            <a:r>
              <a:rPr lang="ko-KR" altLang="en-US" sz="1900" dirty="0">
                <a:latin typeface="+mn-lt"/>
              </a:rPr>
              <a:t>메모 및 일정 예약에 관해서 </a:t>
            </a:r>
            <a:r>
              <a:rPr lang="en-US" altLang="ko-KR" sz="1900" dirty="0">
                <a:latin typeface="+mn-lt"/>
              </a:rPr>
              <a:t>Note Pad, </a:t>
            </a:r>
            <a:r>
              <a:rPr lang="en-US" altLang="ko-KR" sz="1900" dirty="0" err="1">
                <a:latin typeface="+mn-lt"/>
              </a:rPr>
              <a:t>Naver-Calender</a:t>
            </a:r>
            <a:r>
              <a:rPr lang="ko-KR" altLang="en-US" sz="1900" dirty="0">
                <a:latin typeface="+mn-lt"/>
              </a:rPr>
              <a:t>와 같은 각각의 개별적인 프로그램을 사용해야 했다</a:t>
            </a:r>
            <a:r>
              <a:rPr lang="en-US" altLang="ko-KR" sz="1900" dirty="0" smtClean="0">
                <a:latin typeface="+mn-lt"/>
              </a:rPr>
              <a:t>.</a:t>
            </a:r>
            <a:br>
              <a:rPr lang="en-US" altLang="ko-KR" sz="1900" dirty="0" smtClean="0">
                <a:latin typeface="+mn-lt"/>
              </a:rPr>
            </a:br>
            <a:r>
              <a:rPr lang="en-US" altLang="ko-KR" sz="1900" dirty="0">
                <a:latin typeface="+mn-lt"/>
              </a:rPr>
              <a:t/>
            </a:r>
            <a:br>
              <a:rPr lang="en-US" altLang="ko-KR" sz="1900" dirty="0">
                <a:latin typeface="+mn-lt"/>
              </a:rPr>
            </a:br>
            <a:r>
              <a:rPr lang="ko-KR" altLang="en-US" sz="1900" dirty="0"/>
              <a:t>기존에 유사한 프로그램 중 </a:t>
            </a:r>
            <a:r>
              <a:rPr lang="en-US" altLang="ko-KR" sz="1900" dirty="0"/>
              <a:t>Adobe</a:t>
            </a:r>
            <a:r>
              <a:rPr lang="ko-KR" altLang="en-US" sz="1900" dirty="0"/>
              <a:t>사에서 개발한 </a:t>
            </a:r>
            <a:r>
              <a:rPr lang="en-US" altLang="ko-KR" sz="1900" dirty="0"/>
              <a:t>Adobe Photoshop </a:t>
            </a:r>
            <a:r>
              <a:rPr lang="en-US" altLang="ko-KR" sz="1900" dirty="0" err="1"/>
              <a:t>Lightroom</a:t>
            </a:r>
            <a:r>
              <a:rPr lang="en-US" altLang="ko-KR" sz="1900" dirty="0"/>
              <a:t> </a:t>
            </a:r>
            <a:r>
              <a:rPr lang="ko-KR" altLang="en-US" sz="1900" dirty="0"/>
              <a:t>프로그램은 사진 관리에 있어서 편리함을 주었으나</a:t>
            </a:r>
            <a:r>
              <a:rPr lang="en-US" altLang="ko-KR" sz="1900" dirty="0"/>
              <a:t>, </a:t>
            </a:r>
            <a:r>
              <a:rPr lang="ko-KR" altLang="en-US" sz="1900" dirty="0"/>
              <a:t>고객 관리에 대한 데이터 관리는 연동되지 않아 불편함을 주었다</a:t>
            </a:r>
            <a:r>
              <a:rPr lang="en-US" altLang="ko-KR" sz="1900" dirty="0"/>
              <a:t>.</a:t>
            </a:r>
            <a:r>
              <a:rPr lang="ko-KR" altLang="en-US" sz="1900" dirty="0"/>
              <a:t/>
            </a:r>
            <a:br>
              <a:rPr lang="ko-KR" altLang="en-US" sz="1900" dirty="0"/>
            </a:br>
            <a:r>
              <a:rPr lang="en-US" altLang="ko-KR" sz="1900" dirty="0">
                <a:latin typeface="+mn-lt"/>
              </a:rPr>
              <a:t/>
            </a:r>
            <a:br>
              <a:rPr lang="en-US" altLang="ko-KR" sz="1900" dirty="0">
                <a:latin typeface="+mn-lt"/>
              </a:rPr>
            </a:br>
            <a:r>
              <a:rPr lang="ko-KR" altLang="en-US" sz="1900" dirty="0">
                <a:latin typeface="+mn-lt"/>
              </a:rPr>
              <a:t>이에 대해 본 논문은 위에서 언급한 불편함을 해소하고자</a:t>
            </a:r>
            <a:r>
              <a:rPr lang="en-US" altLang="ko-KR" sz="1900" dirty="0">
                <a:latin typeface="+mn-lt"/>
              </a:rPr>
              <a:t>, </a:t>
            </a:r>
            <a:r>
              <a:rPr lang="ko-KR" altLang="en-US" sz="1900" dirty="0">
                <a:latin typeface="+mn-lt"/>
              </a:rPr>
              <a:t>원주지역 소상공인을 위한 </a:t>
            </a:r>
            <a:r>
              <a:rPr lang="en-US" altLang="ko-KR" sz="1900" dirty="0">
                <a:latin typeface="+mn-lt"/>
              </a:rPr>
              <a:t>S/W </a:t>
            </a:r>
            <a:r>
              <a:rPr lang="ko-KR" altLang="en-US" sz="1900" dirty="0">
                <a:latin typeface="+mn-lt"/>
              </a:rPr>
              <a:t>재능기부 프로젝트의 </a:t>
            </a:r>
            <a:r>
              <a:rPr lang="ko-KR" altLang="en-US" sz="1900" dirty="0" smtClean="0">
                <a:latin typeface="+mn-lt"/>
              </a:rPr>
              <a:t>일환으로</a:t>
            </a:r>
            <a:r>
              <a:rPr lang="en-US" altLang="ko-KR" sz="1900" dirty="0" smtClean="0">
                <a:latin typeface="+mn-lt"/>
              </a:rPr>
              <a:t>,</a:t>
            </a:r>
            <a:r>
              <a:rPr lang="ko-KR" altLang="en-US" sz="1900" dirty="0" smtClean="0">
                <a:latin typeface="+mn-lt"/>
              </a:rPr>
              <a:t> </a:t>
            </a:r>
            <a:r>
              <a:rPr lang="en-US" altLang="ko-KR" sz="1900" dirty="0">
                <a:latin typeface="+mn-lt"/>
              </a:rPr>
              <a:t>B </a:t>
            </a:r>
            <a:r>
              <a:rPr lang="ko-KR" altLang="en-US" sz="1900" dirty="0">
                <a:latin typeface="+mn-lt"/>
              </a:rPr>
              <a:t>사진관을 위한 사진 및 고객 관리 시스템 개발을 다룬다</a:t>
            </a:r>
            <a:r>
              <a:rPr lang="en-US" altLang="ko-KR" sz="1900" dirty="0">
                <a:latin typeface="+mn-lt"/>
              </a:rPr>
              <a:t>.</a:t>
            </a:r>
            <a:r>
              <a:rPr lang="ko-KR" altLang="en-US" sz="1900" dirty="0">
                <a:latin typeface="+mn-lt"/>
              </a:rPr>
              <a:t/>
            </a:r>
            <a:br>
              <a:rPr lang="ko-KR" altLang="en-US" sz="1900" dirty="0">
                <a:latin typeface="+mn-lt"/>
              </a:rPr>
            </a:br>
            <a:r>
              <a:rPr lang="ko-KR" altLang="en-US" sz="1900" dirty="0" smtClean="0">
                <a:latin typeface="+mn-lt"/>
              </a:rPr>
              <a:t>각각의 </a:t>
            </a:r>
            <a:r>
              <a:rPr lang="ko-KR" altLang="en-US" sz="1900" dirty="0">
                <a:latin typeface="+mn-lt"/>
              </a:rPr>
              <a:t>개별적인 프로그램을 연동 및 통합 관리하고자 했으며</a:t>
            </a:r>
            <a:r>
              <a:rPr lang="en-US" altLang="ko-KR" sz="1900" dirty="0">
                <a:latin typeface="+mn-lt"/>
              </a:rPr>
              <a:t>, </a:t>
            </a:r>
            <a:r>
              <a:rPr lang="ko-KR" altLang="en-US" sz="1900" dirty="0">
                <a:latin typeface="+mn-lt"/>
              </a:rPr>
              <a:t>고객에 대한 정보를 </a:t>
            </a:r>
            <a:r>
              <a:rPr lang="en-US" altLang="ko-KR" sz="1900" dirty="0" err="1">
                <a:latin typeface="+mn-lt"/>
              </a:rPr>
              <a:t>DataBase</a:t>
            </a:r>
            <a:r>
              <a:rPr lang="ko-KR" altLang="en-US" sz="1900" dirty="0">
                <a:latin typeface="+mn-lt"/>
              </a:rPr>
              <a:t>와 연동하여 관리하고자 한다</a:t>
            </a:r>
            <a:r>
              <a:rPr lang="en-US" altLang="ko-KR" sz="1900" dirty="0">
                <a:latin typeface="+mn-lt"/>
              </a:rPr>
              <a:t>.</a:t>
            </a:r>
            <a:r>
              <a:rPr lang="ko-KR" altLang="en-US" sz="1900" dirty="0"/>
              <a:t/>
            </a:r>
            <a:br>
              <a:rPr lang="ko-KR" altLang="en-US" sz="1900" dirty="0"/>
            </a:b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900" dirty="0"/>
              <a:t/>
            </a:r>
            <a:br>
              <a:rPr lang="ko-KR" altLang="en-US" sz="19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1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27" y="0"/>
            <a:ext cx="10691813" cy="96919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>
            <a:normAutofit/>
          </a:bodyPr>
          <a:lstStyle>
            <a:lvl1pPr algn="ctr" defTabSz="987015" rtl="0" eaLnBrk="1" latinLnBrk="1" hangingPunct="1">
              <a:spcBef>
                <a:spcPct val="0"/>
              </a:spcBef>
              <a:buNone/>
              <a:defRPr sz="47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+mn-lt"/>
              </a:rPr>
              <a:t>서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332" y="0"/>
            <a:ext cx="10699145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시스템 구성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3575" y="3779837"/>
            <a:ext cx="2122101" cy="275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ko-KR" sz="1187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5797" y="1007529"/>
            <a:ext cx="5786015" cy="674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800" dirty="0"/>
              <a:t>프로그램 실행 후 구성되는 기능은 크게 검색</a:t>
            </a:r>
            <a:r>
              <a:rPr lang="en-US" altLang="ko-KR" sz="1800" dirty="0"/>
              <a:t>, </a:t>
            </a:r>
            <a:r>
              <a:rPr lang="ko-KR" altLang="en-US" sz="1800" dirty="0"/>
              <a:t>고객 리스트 출력</a:t>
            </a:r>
            <a:r>
              <a:rPr lang="en-US" altLang="ko-KR" sz="1800" dirty="0"/>
              <a:t>, </a:t>
            </a:r>
            <a:r>
              <a:rPr lang="ko-KR" altLang="en-US" sz="1800" dirty="0"/>
              <a:t>고객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파일 관리</a:t>
            </a:r>
            <a:r>
              <a:rPr lang="en-US" altLang="ko-KR" sz="1800" dirty="0"/>
              <a:t>, </a:t>
            </a:r>
            <a:r>
              <a:rPr lang="ko-KR" altLang="en-US" sz="1800" dirty="0"/>
              <a:t>고객 정보 관리로 나뉜다</a:t>
            </a:r>
            <a:r>
              <a:rPr lang="en-US" altLang="ko-KR" sz="1800" dirty="0" smtClean="0"/>
              <a:t>.</a:t>
            </a:r>
          </a:p>
          <a:p>
            <a:pPr fontAlgn="base"/>
            <a:endParaRPr lang="en-US" altLang="ko-KR" sz="1800" dirty="0"/>
          </a:p>
          <a:p>
            <a:pPr fontAlgn="base"/>
            <a:r>
              <a:rPr lang="ko-KR" altLang="en-US" sz="1800" dirty="0"/>
              <a:t>각각의 기능에는 하위 기능이 포함되어 있으며 개략적인 설명은 다음과 같다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 smtClean="0"/>
              <a:t>- </a:t>
            </a:r>
            <a:r>
              <a:rPr lang="ko-KR" altLang="en-US" sz="1800" dirty="0"/>
              <a:t>검색 </a:t>
            </a:r>
            <a:r>
              <a:rPr lang="en-US" altLang="ko-KR" sz="1800" dirty="0"/>
              <a:t>: </a:t>
            </a:r>
            <a:r>
              <a:rPr lang="ko-KR" altLang="en-US" sz="1800" dirty="0"/>
              <a:t>이름</a:t>
            </a:r>
            <a:r>
              <a:rPr lang="en-US" altLang="ko-KR" sz="1800" dirty="0"/>
              <a:t>/</a:t>
            </a:r>
            <a:r>
              <a:rPr lang="ko-KR" altLang="en-US" sz="1800" dirty="0"/>
              <a:t>날짜</a:t>
            </a:r>
            <a:r>
              <a:rPr lang="en-US" altLang="ko-KR" sz="1800" dirty="0"/>
              <a:t>/</a:t>
            </a:r>
            <a:r>
              <a:rPr lang="ko-KR" altLang="en-US" sz="1800" dirty="0"/>
              <a:t>전화번호의 키워드를 이용하여 검색</a:t>
            </a:r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 smtClean="0"/>
              <a:t>- </a:t>
            </a:r>
            <a:r>
              <a:rPr lang="ko-KR" altLang="en-US" sz="1800" dirty="0"/>
              <a:t>고객 리스트 </a:t>
            </a:r>
            <a:r>
              <a:rPr lang="en-US" altLang="ko-KR" sz="1800" dirty="0"/>
              <a:t>: </a:t>
            </a:r>
            <a:r>
              <a:rPr lang="ko-KR" altLang="en-US" sz="1800" dirty="0"/>
              <a:t>고객 리스트를 출력하며</a:t>
            </a:r>
            <a:r>
              <a:rPr lang="en-US" altLang="ko-KR" sz="1800" dirty="0"/>
              <a:t>, </a:t>
            </a:r>
            <a:r>
              <a:rPr lang="ko-KR" altLang="en-US" sz="1800" dirty="0"/>
              <a:t>출력된 리스트 중 고객을 선택이 가능하고 선택 시</a:t>
            </a:r>
            <a:r>
              <a:rPr lang="en-US" altLang="ko-KR" sz="1800" dirty="0"/>
              <a:t>, </a:t>
            </a:r>
            <a:r>
              <a:rPr lang="ko-KR" altLang="en-US" sz="1800" dirty="0"/>
              <a:t>고객 정보 관리 기능을 호출</a:t>
            </a:r>
            <a:r>
              <a:rPr lang="en-US" altLang="ko-KR" sz="1800" dirty="0"/>
              <a:t>. </a:t>
            </a:r>
            <a:r>
              <a:rPr lang="ko-KR" altLang="en-US" sz="1800" dirty="0"/>
              <a:t>이 기능은 고객 정보 수정을 담당</a:t>
            </a:r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 smtClean="0"/>
              <a:t>- </a:t>
            </a:r>
            <a:r>
              <a:rPr lang="ko-KR" altLang="en-US" sz="1800" dirty="0"/>
              <a:t>고객 관리 </a:t>
            </a:r>
            <a:r>
              <a:rPr lang="en-US" altLang="ko-KR" sz="1800" dirty="0"/>
              <a:t>: </a:t>
            </a:r>
            <a:r>
              <a:rPr lang="ko-KR" altLang="en-US" sz="1800" dirty="0"/>
              <a:t>고객 추가</a:t>
            </a:r>
            <a:r>
              <a:rPr lang="en-US" altLang="ko-KR" sz="1800" dirty="0"/>
              <a:t>/</a:t>
            </a:r>
            <a:r>
              <a:rPr lang="ko-KR" altLang="en-US" sz="1800" dirty="0"/>
              <a:t>제거 기능을 담당</a:t>
            </a:r>
            <a:r>
              <a:rPr lang="en-US" altLang="ko-KR" sz="1800" dirty="0"/>
              <a:t>. </a:t>
            </a:r>
            <a:r>
              <a:rPr lang="ko-KR" altLang="en-US" sz="1800" dirty="0"/>
              <a:t>고객 추가 시 삽입되는 데이터에는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전화번호</a:t>
            </a:r>
            <a:r>
              <a:rPr lang="en-US" altLang="ko-KR" sz="1800" dirty="0"/>
              <a:t>, </a:t>
            </a:r>
            <a:r>
              <a:rPr lang="ko-KR" altLang="en-US" sz="1800" dirty="0"/>
              <a:t>예약 날짜</a:t>
            </a:r>
            <a:r>
              <a:rPr lang="en-US" altLang="ko-KR" sz="1800" dirty="0"/>
              <a:t>, </a:t>
            </a:r>
            <a:r>
              <a:rPr lang="ko-KR" altLang="en-US" sz="1800" dirty="0"/>
              <a:t>촬영 종류</a:t>
            </a:r>
            <a:r>
              <a:rPr lang="en-US" altLang="ko-KR" sz="1800" dirty="0"/>
              <a:t>, </a:t>
            </a:r>
            <a:r>
              <a:rPr lang="ko-KR" altLang="en-US" sz="1800" dirty="0"/>
              <a:t>인원수에 대한 내용이 들어가야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추가적인 기능은 생략하였다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 fontAlgn="base"/>
            <a:endParaRPr lang="en-US" altLang="ko-KR" sz="1800" dirty="0" smtClean="0"/>
          </a:p>
          <a:p>
            <a:pPr lvl="0" fontAlgn="base"/>
            <a:r>
              <a:rPr lang="ko-KR" altLang="en-US" sz="1800" dirty="0" smtClean="0"/>
              <a:t>파일 </a:t>
            </a:r>
            <a:r>
              <a:rPr lang="ko-KR" altLang="en-US" sz="1800" dirty="0"/>
              <a:t>관리 </a:t>
            </a:r>
            <a:r>
              <a:rPr lang="en-US" altLang="ko-KR" sz="1800" dirty="0"/>
              <a:t>: </a:t>
            </a:r>
            <a:r>
              <a:rPr lang="ko-KR" altLang="en-US" sz="1800" dirty="0"/>
              <a:t>사진</a:t>
            </a:r>
            <a:r>
              <a:rPr lang="en-US" altLang="ko-KR" sz="1800" dirty="0"/>
              <a:t>/RAW </a:t>
            </a:r>
            <a:r>
              <a:rPr lang="ko-KR" altLang="en-US" sz="1800" dirty="0"/>
              <a:t>파일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디렉토리</a:t>
            </a:r>
            <a:r>
              <a:rPr lang="en-US" altLang="ko-KR" sz="1800" dirty="0"/>
              <a:t>/</a:t>
            </a:r>
            <a:r>
              <a:rPr lang="ko-KR" altLang="en-US" sz="1800" dirty="0"/>
              <a:t>기타 파일로 구분된다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 말하는 </a:t>
            </a:r>
            <a:r>
              <a:rPr lang="en-US" altLang="ko-KR" sz="1800" dirty="0"/>
              <a:t>RAW </a:t>
            </a:r>
            <a:r>
              <a:rPr lang="ko-KR" altLang="en-US" sz="1800" dirty="0"/>
              <a:t>파일은 사진 파일 생성 시에 만들어지는 사진 원본 파일을 의미한다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/>
            <a:endParaRPr lang="ko-KR" altLang="en-US" sz="1800" dirty="0"/>
          </a:p>
          <a:p>
            <a:pPr>
              <a:defRPr lang="ko-KR" altLang="en-US"/>
            </a:pPr>
            <a:r>
              <a:rPr lang="ko-KR" altLang="en-US" sz="1836" dirty="0" smtClean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endParaRPr lang="ko-KR" altLang="en-US" sz="1836" dirty="0">
              <a:solidFill>
                <a:srgbClr val="000000"/>
              </a:solidFill>
              <a:latin typeface="휴먼명조"/>
              <a:ea typeface="휴먼명조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2845392" descr="EMB0000111051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>
            <a:fillRect/>
          </a:stretch>
        </p:blipFill>
        <p:spPr bwMode="auto">
          <a:xfrm>
            <a:off x="413357" y="1295561"/>
            <a:ext cx="4482425" cy="57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369" y="6729490"/>
            <a:ext cx="4374413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/>
              <a:t>정보구조도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0702332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00413" y="1821322"/>
            <a:ext cx="39964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상단에 고객리스트 검색을 위한 검색 바가 있고 그 밑으로 고객의 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예약날짜가 출력되는 고객리스트가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고객리스트에서 </a:t>
            </a:r>
            <a:r>
              <a:rPr lang="ko-KR" altLang="en-US" dirty="0"/>
              <a:t>고객을 선택할 시에 좌측하단에 있는 </a:t>
            </a:r>
            <a:r>
              <a:rPr lang="en-US" altLang="ko-KR" dirty="0" err="1"/>
              <a:t>JPanel</a:t>
            </a:r>
            <a:r>
              <a:rPr lang="ko-KR" altLang="en-US" dirty="0"/>
              <a:t>에 그 고객의 상세정보가 출력이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중앙은 </a:t>
            </a:r>
            <a:r>
              <a:rPr lang="ko-KR" altLang="en-US" dirty="0" err="1"/>
              <a:t>썸네일</a:t>
            </a:r>
            <a:r>
              <a:rPr lang="ko-KR" altLang="en-US" dirty="0"/>
              <a:t> </a:t>
            </a:r>
            <a:r>
              <a:rPr lang="en-US" altLang="ko-KR" dirty="0" err="1"/>
              <a:t>JPanel</a:t>
            </a:r>
            <a:r>
              <a:rPr lang="ko-KR" altLang="en-US" dirty="0"/>
              <a:t>로 고객리스트에서 선택된 고객의 </a:t>
            </a:r>
            <a:r>
              <a:rPr lang="ko-KR" altLang="en-US" dirty="0" err="1"/>
              <a:t>디렉토리의</a:t>
            </a:r>
            <a:r>
              <a:rPr lang="ko-KR" altLang="en-US" dirty="0"/>
              <a:t> 파일들의 이름과 </a:t>
            </a:r>
            <a:r>
              <a:rPr lang="ko-KR" altLang="en-US" dirty="0" err="1"/>
              <a:t>썸네일이</a:t>
            </a:r>
            <a:r>
              <a:rPr lang="ko-KR" altLang="en-US" dirty="0"/>
              <a:t> 출력되는 </a:t>
            </a:r>
            <a:r>
              <a:rPr lang="en-US" altLang="ko-KR" dirty="0" err="1"/>
              <a:t>JPanel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우측에는 각종 기능을 위한 버튼 </a:t>
            </a:r>
            <a:r>
              <a:rPr lang="en-US" altLang="ko-KR" dirty="0" err="1"/>
              <a:t>JPanel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334" y="1026685"/>
            <a:ext cx="284431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프로그램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422" y="5929508"/>
            <a:ext cx="428447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그림</a:t>
            </a: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프로그램 </a:t>
            </a:r>
            <a:r>
              <a:rPr lang="en-US" altLang="ko-KR" dirty="0"/>
              <a:t>UI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3" y="1826532"/>
            <a:ext cx="6336705" cy="396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0702332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457" y="683493"/>
            <a:ext cx="2844316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fontAlgn="base"/>
            <a:r>
              <a:rPr lang="en-US" altLang="ko-KR" sz="1600" dirty="0" smtClean="0"/>
              <a:t>-</a:t>
            </a:r>
            <a:r>
              <a:rPr lang="ko-KR" altLang="en-US" sz="1600" dirty="0"/>
              <a:t>고객 추가</a:t>
            </a:r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70042" y="1799617"/>
            <a:ext cx="3816424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30" dirty="0" smtClean="0"/>
              <a:t>고객 추가 버튼을 이용해 고객을 추가할 수 있다</a:t>
            </a:r>
            <a:r>
              <a:rPr lang="en-US" altLang="ko-KR" sz="1730" dirty="0" smtClean="0"/>
              <a:t>. </a:t>
            </a:r>
            <a:r>
              <a:rPr lang="ko-KR" altLang="en-US" sz="1730" dirty="0" smtClean="0"/>
              <a:t>고객 추가 시 고객이름</a:t>
            </a:r>
            <a:r>
              <a:rPr lang="en-US" altLang="ko-KR" sz="1730" dirty="0" smtClean="0"/>
              <a:t>, </a:t>
            </a:r>
            <a:r>
              <a:rPr lang="ko-KR" altLang="en-US" sz="1730" dirty="0" smtClean="0"/>
              <a:t>전화번호</a:t>
            </a:r>
            <a:r>
              <a:rPr lang="en-US" altLang="ko-KR" sz="1730" dirty="0" smtClean="0"/>
              <a:t>, </a:t>
            </a:r>
            <a:r>
              <a:rPr lang="ko-KR" altLang="en-US" sz="1730" dirty="0" smtClean="0"/>
              <a:t>촬영종류</a:t>
            </a:r>
            <a:r>
              <a:rPr lang="en-US" altLang="ko-KR" sz="1730" dirty="0" smtClean="0"/>
              <a:t>, </a:t>
            </a:r>
            <a:r>
              <a:rPr lang="ko-KR" altLang="en-US" sz="1730" dirty="0" smtClean="0"/>
              <a:t>예약날짜</a:t>
            </a:r>
            <a:r>
              <a:rPr lang="en-US" altLang="ko-KR" sz="1730" dirty="0" smtClean="0"/>
              <a:t>, </a:t>
            </a:r>
            <a:r>
              <a:rPr lang="ko-KR" altLang="en-US" sz="1730" dirty="0" smtClean="0"/>
              <a:t>인원수를 입력해 </a:t>
            </a:r>
            <a:r>
              <a:rPr lang="ko-KR" altLang="en-US" sz="1730" dirty="0" err="1" smtClean="0"/>
              <a:t>주어야한다</a:t>
            </a:r>
            <a:r>
              <a:rPr lang="en-US" altLang="ko-KR" sz="1730" dirty="0" smtClean="0"/>
              <a:t>. </a:t>
            </a:r>
            <a:r>
              <a:rPr lang="ko-KR" altLang="en-US" sz="1730" dirty="0" smtClean="0"/>
              <a:t>입력한 내용은 </a:t>
            </a:r>
            <a:r>
              <a:rPr lang="en-US" altLang="ko-KR" sz="1730" dirty="0" err="1" smtClean="0"/>
              <a:t>DataBase</a:t>
            </a:r>
            <a:r>
              <a:rPr lang="ko-KR" altLang="en-US" sz="1730" dirty="0" smtClean="0"/>
              <a:t>에 반영된다</a:t>
            </a:r>
            <a:r>
              <a:rPr lang="en-US" altLang="ko-KR" sz="1730" dirty="0" smtClean="0"/>
              <a:t>.</a:t>
            </a:r>
            <a:endParaRPr lang="ko-KR" altLang="en-US" sz="1730" dirty="0" smtClean="0"/>
          </a:p>
          <a:p>
            <a:endParaRPr lang="ko-KR" altLang="en-US" sz="173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273" y="410387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고객 삭제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4018333"/>
            <a:ext cx="396044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30" dirty="0"/>
              <a:t>고객 리스트에서 고객을 선택 후 고객삭제 버튼을 클릭해 고객을 삭제할 수 있다</a:t>
            </a:r>
            <a:r>
              <a:rPr lang="en-US" altLang="ko-KR" sz="1730" dirty="0"/>
              <a:t>. </a:t>
            </a:r>
            <a:r>
              <a:rPr lang="ko-KR" altLang="en-US" sz="1730" dirty="0"/>
              <a:t>삭제된 고객은 </a:t>
            </a:r>
            <a:r>
              <a:rPr lang="en-US" altLang="ko-KR" sz="1730" dirty="0" err="1"/>
              <a:t>DataBase</a:t>
            </a:r>
            <a:r>
              <a:rPr lang="ko-KR" altLang="en-US" sz="1730" dirty="0"/>
              <a:t>에서도 삭제된다</a:t>
            </a:r>
            <a:r>
              <a:rPr lang="en-US" altLang="ko-KR" sz="1730" dirty="0" smtClean="0"/>
              <a:t>.</a:t>
            </a:r>
          </a:p>
          <a:p>
            <a:endParaRPr lang="en-US" altLang="ko-KR" sz="1730" dirty="0"/>
          </a:p>
          <a:p>
            <a:r>
              <a:rPr lang="en-US" altLang="ko-KR" sz="1730" dirty="0" smtClean="0"/>
              <a:t>-</a:t>
            </a:r>
            <a:r>
              <a:rPr lang="ko-KR" altLang="en-US" sz="1730" dirty="0" smtClean="0"/>
              <a:t>결과</a:t>
            </a:r>
            <a:endParaRPr lang="ko-KR" altLang="en-US" sz="1730" dirty="0"/>
          </a:p>
          <a:p>
            <a:endParaRPr lang="ko-KR" altLang="en-US" sz="173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3778" y="402959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3. </a:t>
            </a:r>
            <a:r>
              <a:rPr lang="ko-KR" altLang="en-US" sz="1200" dirty="0" smtClean="0"/>
              <a:t>고객추가 프레임 팝업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8573" y="719366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4. </a:t>
            </a:r>
            <a:r>
              <a:rPr lang="ko-KR" altLang="en-US" sz="1200" dirty="0" smtClean="0"/>
              <a:t>고객삭제 프레임 팝업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544617" y="715174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5. </a:t>
            </a:r>
            <a:r>
              <a:rPr lang="ko-KR" altLang="en-US" sz="1200" dirty="0" smtClean="0"/>
              <a:t>고객삭제 결과</a:t>
            </a:r>
            <a:endParaRPr lang="ko-KR" altLang="en-US" sz="1200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3" y="1214299"/>
            <a:ext cx="6156684" cy="281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" y="4442427"/>
            <a:ext cx="6141500" cy="275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1" y="5628845"/>
            <a:ext cx="399644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736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0702332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1003" y="1098584"/>
            <a:ext cx="280831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기본경로 설정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5376" y="6084093"/>
            <a:ext cx="954106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기본경로는 프로그램이 시작했을 때 사진 및 정리된 폴더가 저장되어 있는 경로를 의미한다</a:t>
            </a:r>
            <a:r>
              <a:rPr lang="en-US" altLang="ko-KR" dirty="0"/>
              <a:t>. </a:t>
            </a:r>
            <a:r>
              <a:rPr lang="ko-KR" altLang="en-US" dirty="0"/>
              <a:t>기본경로 변경 시 프로그램이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되며</a:t>
            </a:r>
            <a:r>
              <a:rPr lang="en-US" altLang="ko-KR" dirty="0"/>
              <a:t>, </a:t>
            </a:r>
            <a:r>
              <a:rPr lang="ko-KR" altLang="en-US" dirty="0"/>
              <a:t>변경된 기본경로가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5694" y="540553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사진 저장 기본경로 변경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390022" y="540553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5. </a:t>
            </a:r>
            <a:r>
              <a:rPr lang="ko-KR" altLang="en-US" sz="1200" dirty="0" err="1" smtClean="0"/>
              <a:t>변경시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재부팅</a:t>
            </a:r>
            <a:r>
              <a:rPr lang="ko-KR" altLang="en-US" sz="1200" dirty="0" smtClean="0"/>
              <a:t> 확인 여부</a:t>
            </a:r>
            <a:endParaRPr lang="ko-KR" alt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34" y="1492538"/>
            <a:ext cx="4518502" cy="36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 descr="brow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2" y="1492538"/>
            <a:ext cx="47053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372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10702332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1003" y="1098584"/>
            <a:ext cx="2808312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세부기능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6819" y="529513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5. </a:t>
            </a:r>
            <a:r>
              <a:rPr lang="ko-KR" altLang="en-US" sz="1200" dirty="0" err="1" smtClean="0"/>
              <a:t>썸네일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컨텍스트</a:t>
            </a:r>
            <a:r>
              <a:rPr lang="ko-KR" altLang="en-US" sz="1200" dirty="0" smtClean="0"/>
              <a:t> 메뉴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7552" y="5760057"/>
            <a:ext cx="10074918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썸네일에</a:t>
            </a:r>
            <a:r>
              <a:rPr lang="ko-KR" altLang="en-US" dirty="0"/>
              <a:t> 커서를 옮기고 마우스를 </a:t>
            </a:r>
            <a:r>
              <a:rPr lang="ko-KR" altLang="en-US" dirty="0" err="1"/>
              <a:t>우클릭하였을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썸네일에</a:t>
            </a:r>
            <a:r>
              <a:rPr lang="ko-KR" altLang="en-US" dirty="0"/>
              <a:t> 따른 파일의 </a:t>
            </a:r>
            <a:r>
              <a:rPr lang="ko-KR" altLang="en-US" dirty="0" err="1"/>
              <a:t>컨텍스트</a:t>
            </a:r>
            <a:r>
              <a:rPr lang="ko-KR" altLang="en-US" dirty="0"/>
              <a:t> 메뉴가 생성된다</a:t>
            </a:r>
            <a:r>
              <a:rPr lang="en-US" altLang="ko-KR" dirty="0"/>
              <a:t>. </a:t>
            </a:r>
            <a:r>
              <a:rPr lang="ko-KR" altLang="en-US" dirty="0"/>
              <a:t>생성된 </a:t>
            </a:r>
            <a:r>
              <a:rPr lang="ko-KR" altLang="en-US" dirty="0" err="1"/>
              <a:t>컨텍스트</a:t>
            </a:r>
            <a:r>
              <a:rPr lang="ko-KR" altLang="en-US" dirty="0"/>
              <a:t> 메뉴에서 열기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 err="1"/>
              <a:t>포토샵에서</a:t>
            </a:r>
            <a:r>
              <a:rPr lang="ko-KR" altLang="en-US" dirty="0"/>
              <a:t> 열기</a:t>
            </a:r>
            <a:r>
              <a:rPr lang="en-US" altLang="ko-KR" dirty="0"/>
              <a:t>, </a:t>
            </a:r>
            <a:r>
              <a:rPr lang="ko-KR" altLang="en-US" dirty="0"/>
              <a:t>파일 이름 수정</a:t>
            </a:r>
            <a:r>
              <a:rPr lang="en-US" altLang="ko-KR" dirty="0"/>
              <a:t>, </a:t>
            </a:r>
            <a:r>
              <a:rPr lang="ko-KR" altLang="en-US" dirty="0"/>
              <a:t>메모 추가의 기능 중 선택하여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9" name="Picture 5" descr="ì¤ë¥¸ìª½ë²í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34" y="1480865"/>
            <a:ext cx="6402736" cy="40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88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40"/>
            <a:ext cx="10691813" cy="96919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</a:rPr>
              <a:t>결론 및 기대효과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1370" y="2087649"/>
            <a:ext cx="954106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본 논문에서는 사진관에서 찍힌 고객의 사진을 고객별로 나누어 분류 보관하며</a:t>
            </a:r>
            <a:r>
              <a:rPr lang="en-US" altLang="ko-KR" dirty="0"/>
              <a:t>, </a:t>
            </a:r>
            <a:r>
              <a:rPr lang="ko-KR" altLang="en-US" dirty="0"/>
              <a:t>분류된 고객에 따른 각각의 정보와 예약 일정을 </a:t>
            </a:r>
            <a:r>
              <a:rPr lang="en-US" altLang="ko-KR" dirty="0" err="1"/>
              <a:t>DataBase</a:t>
            </a:r>
            <a:r>
              <a:rPr lang="ko-KR" altLang="en-US" dirty="0"/>
              <a:t>를 통해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, </a:t>
            </a:r>
            <a:r>
              <a:rPr lang="ko-KR" altLang="en-US" dirty="0"/>
              <a:t>자동화된 관리 시스템을 </a:t>
            </a:r>
            <a:r>
              <a:rPr lang="ko-KR" altLang="en-US" dirty="0" smtClean="0"/>
              <a:t>구축하여 </a:t>
            </a:r>
            <a:r>
              <a:rPr lang="ko-KR" altLang="en-US" dirty="0"/>
              <a:t>통합 관리 할 수 있는 사진 및 고객 </a:t>
            </a:r>
            <a:r>
              <a:rPr lang="ko-KR" altLang="en-US" dirty="0" smtClean="0"/>
              <a:t>통합 관리프로그램에 </a:t>
            </a:r>
            <a:r>
              <a:rPr lang="ko-KR" altLang="en-US" dirty="0"/>
              <a:t>대해서 설명했다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○ 기존의 </a:t>
            </a:r>
            <a:r>
              <a:rPr lang="ko-KR" altLang="en-US" dirty="0"/>
              <a:t>방식은 사용자가 직접적으로 파일에 접근 및 관리해야 되었고</a:t>
            </a:r>
            <a:r>
              <a:rPr lang="en-US" altLang="ko-KR" dirty="0"/>
              <a:t>, </a:t>
            </a:r>
            <a:r>
              <a:rPr lang="ko-KR" altLang="en-US" dirty="0"/>
              <a:t>고객에 대해 메모 및 일정 예약에 관해서 </a:t>
            </a:r>
            <a:r>
              <a:rPr lang="en-US" altLang="ko-KR" dirty="0"/>
              <a:t>Note Pad, </a:t>
            </a:r>
            <a:r>
              <a:rPr lang="en-US" altLang="ko-KR" dirty="0" err="1"/>
              <a:t>Naver-Calender</a:t>
            </a:r>
            <a:r>
              <a:rPr lang="ko-KR" altLang="en-US" dirty="0"/>
              <a:t>와 같은 각각의 개별적인 프로그램을 사용해야 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○ </a:t>
            </a:r>
            <a:r>
              <a:rPr lang="ko-KR" altLang="en-US" dirty="0"/>
              <a:t>본 논문의 프로그램</a:t>
            </a:r>
            <a:r>
              <a:rPr lang="ko-KR" altLang="en-US" dirty="0" smtClean="0"/>
              <a:t> </a:t>
            </a:r>
            <a:r>
              <a:rPr lang="ko-KR" altLang="en-US" dirty="0"/>
              <a:t>고객별로 </a:t>
            </a:r>
            <a:r>
              <a:rPr lang="ko-KR" altLang="en-US" dirty="0" err="1"/>
              <a:t>디렉토리를</a:t>
            </a:r>
            <a:r>
              <a:rPr lang="ko-KR" altLang="en-US" dirty="0"/>
              <a:t> 알아서 생성하고 이를 고객의 정보</a:t>
            </a:r>
            <a:r>
              <a:rPr lang="en-US" altLang="ko-KR" dirty="0"/>
              <a:t>, </a:t>
            </a:r>
            <a:r>
              <a:rPr lang="ko-KR" altLang="en-US" dirty="0"/>
              <a:t>일정 예약과 통합해 관리해 번거로움을 줄이고 사용자에게 시각적으로 더 나은 작업환경을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552</Words>
  <Application>Microsoft Office PowerPoint</Application>
  <PresentationFormat>사용자 지정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  대부분의 소상공인이 운영을 하는 사진관에서는 고객에 대한 사진을 찍고 해당 사진 파일을 관리할 때, 관리자가 직접 디렉토리를 생성 및 분류하여 보관하고 사진별로 각각 메모 프로그램을 통해 편집 내용에 대해 관리하는 방식을 사용하고 있다. 이 방식은 사용자가 직접적으로 고객의 메모 및 일정 예약에 관해서 Note Pad, Naver-Calender와 같은 각각의 개별적인 프로그램을 사용해야 했다.  기존에 유사한 프로그램 중 Adobe사에서 개발한 Adobe Photoshop Lightroom 프로그램은 사진 관리에 있어서 편리함을 주었으나, 고객 관리에 대한 데이터 관리는 연동되지 않아 불편함을 주었다.  이에 대해 본 논문은 위에서 언급한 불편함을 해소하고자, 원주지역 소상공인을 위한 S/W 재능기부 프로젝트의 일환으로, B 사진관을 위한 사진 및 고객 관리 시스템 개발을 다룬다. 각각의 개별적인 프로그램을 연동 및 통합 관리하고자 했으며, 고객에 대한 정보를 DataBase와 연동하여 관리하고자 한다.      </vt:lpstr>
      <vt:lpstr>시스템 구성</vt:lpstr>
      <vt:lpstr>구현</vt:lpstr>
      <vt:lpstr>구현</vt:lpstr>
      <vt:lpstr>구현</vt:lpstr>
      <vt:lpstr>구현</vt:lpstr>
      <vt:lpstr>결론 및 기대효과</vt:lpstr>
      <vt:lpstr>참고자료 및 출처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배경이론</dc:title>
  <dc:creator>Windows 사용자</dc:creator>
  <cp:lastModifiedBy>Windows 사용자</cp:lastModifiedBy>
  <cp:revision>35</cp:revision>
  <dcterms:created xsi:type="dcterms:W3CDTF">2017-11-24T01:15:52Z</dcterms:created>
  <dcterms:modified xsi:type="dcterms:W3CDTF">2018-05-31T13:37:13Z</dcterms:modified>
</cp:coreProperties>
</file>