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9" r:id="rId2"/>
    <p:sldId id="363" r:id="rId3"/>
    <p:sldId id="263" r:id="rId4"/>
    <p:sldId id="361" r:id="rId5"/>
    <p:sldId id="362" r:id="rId6"/>
    <p:sldId id="364" r:id="rId7"/>
    <p:sldId id="360" r:id="rId8"/>
    <p:sldId id="340" r:id="rId9"/>
    <p:sldId id="365" r:id="rId10"/>
    <p:sldId id="34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8180DC-F121-489B-9480-7DAF292800FF}">
          <p14:sldIdLst>
            <p14:sldId id="259"/>
            <p14:sldId id="363"/>
            <p14:sldId id="263"/>
            <p14:sldId id="361"/>
            <p14:sldId id="362"/>
            <p14:sldId id="364"/>
            <p14:sldId id="360"/>
            <p14:sldId id="340"/>
            <p14:sldId id="365"/>
            <p14:sldId id="34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C12"/>
    <a:srgbClr val="354151"/>
    <a:srgbClr val="C81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42"/>
    <p:restoredTop sz="83758"/>
  </p:normalViewPr>
  <p:slideViewPr>
    <p:cSldViewPr snapToGrid="0" snapToObjects="1">
      <p:cViewPr varScale="1">
        <p:scale>
          <a:sx n="94" d="100"/>
          <a:sy n="94" d="100"/>
        </p:scale>
        <p:origin x="11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B899E-974E-5247-8647-216FBF097DED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1DB07-48CF-C14A-86FF-953644981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835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Teen_Titans_Go!_horizontal_logo.svg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sa/3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508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958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996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871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contract is an agreement between two parties. In this case a consumer and a producer. Two sides of a client / server or API relationship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0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185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832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924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Ok lets get coding</a:t>
            </a:r>
          </a:p>
          <a:p>
            <a:endParaRPr lang="en-GB" dirty="0"/>
          </a:p>
          <a:p>
            <a:r>
              <a:rPr lang="en-GB" dirty="0"/>
              <a:t>Last minute instructions (mention you can download the ZIP if you have problems)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58061-DEF5-324E-9188-99667E1B41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56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hlinkClick r:id="rId3" tooltip="https://commons.wikimedia.org/wiki/File:Teen_Titans_Go!_horizontal_logo.svg"/>
              </a:rPr>
              <a:t>This Photo</a:t>
            </a:r>
            <a:r>
              <a:rPr lang="en-GB" sz="1200" dirty="0"/>
              <a:t> by Unknown Author is licensed under </a:t>
            </a:r>
            <a:r>
              <a:rPr lang="en-GB" sz="1200" dirty="0">
                <a:hlinkClick r:id="rId4" tooltip="https://creativecommons.org/licenses/by-sa/3.0/"/>
              </a:rPr>
              <a:t>CC BY-SA</a:t>
            </a:r>
            <a:endParaRPr lang="en-GB" sz="12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62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078C3-E84C-1347-8381-F82A19717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8AA10-9B97-3549-948F-3A735C97C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FF8FE-FE73-6B49-A21A-C6C5EF00F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AFED9-27B1-1840-8474-5F03EDE6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4DE86-382C-714E-8589-1C45E7FCB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51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84A2-4675-7A4B-A706-D15E00208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779D4-665C-814B-BDB6-ED2AB443D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93B32-B5AF-444B-9C9C-48A3CC16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5E41F-B0D5-9F4E-841C-F662A2DE9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E8EDB-9452-C74D-AE51-05DC6E36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16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EAFEDE-92D8-B74E-A64C-6B445BF39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4EDB7-24B2-2C4D-95EF-5874B59C4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732EA-EA13-E947-82D6-99965EC0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5D5CA-0688-D049-ABB7-D20E115E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49252-E9CE-C74C-B73E-B1272F1F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20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39E3-F1C5-2445-BD10-01744EB6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1567E-729A-CA41-B002-CB9F3D83F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9CA19-C97F-1545-8A2C-02FAFA1C9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9DB45-16CF-B641-AA1F-12E53878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27347-7F93-074B-B3B0-8979EFF4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63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7DFD2-962C-7646-9186-45C6E2F08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12FA5-D058-AC47-A5A3-DF81EFFF5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761A5-1517-174A-920F-164F69F49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91AE9-D58A-7A4C-98D2-D6A94E9DA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6C989-B377-C34B-B2F2-141C92BE2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11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B03C7-DFA4-7D42-9FD4-19DA45B27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68FEC-7E93-9844-9CCF-D901AB3F4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D998D-E22D-704B-A56B-1DD6F8584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4D7D5-C9C4-0349-AEB1-074E15CE5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6C95C-DE7B-E545-876D-157527462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66C75-CAB9-604C-87C7-F635CC39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90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EF57-35E3-AA43-BFD7-71BB83C16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2B397-AEF8-674F-8C33-847A44038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D3740-94C7-8448-89FD-5F253D6B0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25642D-5CC9-F24F-80AC-FB673DDFE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9D6517-BD8B-B944-98A0-B776E7723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6235AE-3918-4B45-8801-B6B01861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E7E9BD-41ED-414A-B0DA-B8DAE99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A88EEE-6526-FB45-A699-47F2A58E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895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D31B-0013-CA4A-8B3B-438D453B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C8AC6B-6195-934E-A34A-87586F68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26BA60-BA5E-5A4F-BBE1-272AE593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F2E59D-30FA-4E4E-A753-51F5B69C5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05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DA23A54-E1F6-E848-86ED-0D1D441C20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4860" y="5912009"/>
            <a:ext cx="889336" cy="86942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A0197E-A3B1-B446-83F5-18201651F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A638D-BFA5-294E-8E31-A07D199D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94463-8C98-5A40-A892-FE32DCD2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209800" cy="365125"/>
          </a:xfrm>
        </p:spPr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7D0D8F-5EC7-9643-AB32-F9A96705243F}"/>
              </a:ext>
            </a:extLst>
          </p:cNvPr>
          <p:cNvSpPr/>
          <p:nvPr userDrawn="1"/>
        </p:nvSpPr>
        <p:spPr>
          <a:xfrm>
            <a:off x="10949459" y="5586413"/>
            <a:ext cx="1100137" cy="127158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313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CFD5-77C6-3C41-8C73-E11CEC600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8C296-9F02-5242-A3C1-2D0359283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9DC09-B623-6A41-9FF8-55357102F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5CBD7-6F0B-364C-851A-D42F70B73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7CC2C-DED7-F946-BF9C-B8C7BF2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B6EE0-CEB7-9C4B-8F0D-70BE6233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16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C496-D97C-9349-A06B-1451AA282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05DD42-997B-E445-BB0E-C11C39D98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9ACA7-E2A2-D34D-8E23-5F36C9042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2808B-4FEC-094F-8510-B2817F0E5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F9EA9-D58D-BA42-B96A-9C0F3C79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65BAB-0CCE-9D40-8D52-CA0DAB216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48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DA1A3E-9CB5-934B-88C2-AB5D33906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3DBB2-47E7-4741-944F-125EDFAFE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9C40E-3367-0D43-B4F0-5D333D54D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E4BF1-5A1D-CC4A-92B5-635B62E278AD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B909C-1A34-CD48-A097-93DBD8887A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52D07-3C6F-B04F-8D58-942FA5FC8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MSIPCMContentMarking" descr="{&quot;HashCode&quot;:-1864096203,&quot;Placement&quot;:&quot;Footer&quot;}">
            <a:extLst>
              <a:ext uri="{FF2B5EF4-FFF2-40B4-BE49-F238E27FC236}">
                <a16:creationId xmlns:a16="http://schemas.microsoft.com/office/drawing/2014/main" id="{50BF8755-B040-4951-AD32-8BCDA7E7E669}"/>
              </a:ext>
            </a:extLst>
          </p:cNvPr>
          <p:cNvSpPr txBox="1"/>
          <p:nvPr userDrawn="1"/>
        </p:nvSpPr>
        <p:spPr>
          <a:xfrm>
            <a:off x="5965613" y="6595656"/>
            <a:ext cx="260773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441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mmons.wikimedia.org/wiki/File:Teen_Titans_Go!_horizontal_logo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C88C9C-B723-434D-A17D-05FAFD33CEC2}"/>
              </a:ext>
            </a:extLst>
          </p:cNvPr>
          <p:cNvSpPr/>
          <p:nvPr/>
        </p:nvSpPr>
        <p:spPr>
          <a:xfrm flipH="1" flipV="1">
            <a:off x="0" y="-1"/>
            <a:ext cx="12192000" cy="4183693"/>
          </a:xfrm>
          <a:prstGeom prst="rect">
            <a:avLst/>
          </a:prstGeom>
          <a:solidFill>
            <a:srgbClr val="3541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DC6AB7-A6BF-4C47-8325-97EC4D5ADA52}"/>
              </a:ext>
            </a:extLst>
          </p:cNvPr>
          <p:cNvSpPr txBox="1"/>
          <p:nvPr/>
        </p:nvSpPr>
        <p:spPr>
          <a:xfrm>
            <a:off x="0" y="892582"/>
            <a:ext cx="121919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Safer APIs</a:t>
            </a:r>
          </a:p>
          <a:p>
            <a:pPr algn="ctr"/>
            <a:r>
              <a:rPr lang="en-GB" sz="6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Using Contract Based Testing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3E0AC-806F-FB49-B71D-487C4005FA17}"/>
              </a:ext>
            </a:extLst>
          </p:cNvPr>
          <p:cNvSpPr txBox="1"/>
          <p:nvPr/>
        </p:nvSpPr>
        <p:spPr>
          <a:xfrm>
            <a:off x="237995" y="5928799"/>
            <a:ext cx="1955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354151"/>
                </a:solidFill>
              </a:rPr>
              <a:t>Peter Suggitt</a:t>
            </a:r>
          </a:p>
          <a:p>
            <a:r>
              <a:rPr lang="en-GB" dirty="0">
                <a:solidFill>
                  <a:srgbClr val="354151"/>
                </a:solidFill>
              </a:rPr>
              <a:t>Toby Weston</a:t>
            </a:r>
          </a:p>
          <a:p>
            <a:r>
              <a:rPr lang="en-GB" dirty="0">
                <a:solidFill>
                  <a:srgbClr val="354151"/>
                </a:solidFill>
              </a:rPr>
              <a:t>Ben Lithgow-Smith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376B45-EB46-714D-AB3B-F0794066D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4860" y="5912009"/>
            <a:ext cx="889336" cy="86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741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747536-DF41-9546-9B6B-6FF6A9E2ECD2}"/>
              </a:ext>
            </a:extLst>
          </p:cNvPr>
          <p:cNvSpPr/>
          <p:nvPr/>
        </p:nvSpPr>
        <p:spPr>
          <a:xfrm flipH="1" flipV="1">
            <a:off x="0" y="-2"/>
            <a:ext cx="12192000" cy="1271590"/>
          </a:xfrm>
          <a:prstGeom prst="rect">
            <a:avLst/>
          </a:prstGeom>
          <a:solidFill>
            <a:srgbClr val="3541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DC6AB7-A6BF-4C47-8325-97EC4D5ADA52}"/>
              </a:ext>
            </a:extLst>
          </p:cNvPr>
          <p:cNvSpPr txBox="1"/>
          <p:nvPr/>
        </p:nvSpPr>
        <p:spPr>
          <a:xfrm>
            <a:off x="328613" y="240342"/>
            <a:ext cx="11863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Wrap-up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78253-D005-4242-9DDF-2243019E05A9}"/>
              </a:ext>
            </a:extLst>
          </p:cNvPr>
          <p:cNvSpPr txBox="1"/>
          <p:nvPr/>
        </p:nvSpPr>
        <p:spPr>
          <a:xfrm>
            <a:off x="328612" y="1614486"/>
            <a:ext cx="11630025" cy="370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How to defend against changing APIs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How to protect your consumers from  your changes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How “contract” testing gives you confidence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Developing without expensive integration testing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When contract testing should not be used</a:t>
            </a:r>
            <a:endParaRPr lang="en-GB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497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747536-DF41-9546-9B6B-6FF6A9E2ECD2}"/>
              </a:ext>
            </a:extLst>
          </p:cNvPr>
          <p:cNvSpPr/>
          <p:nvPr/>
        </p:nvSpPr>
        <p:spPr>
          <a:xfrm flipH="1" flipV="1">
            <a:off x="0" y="-2"/>
            <a:ext cx="12192000" cy="1271590"/>
          </a:xfrm>
          <a:prstGeom prst="rect">
            <a:avLst/>
          </a:prstGeom>
          <a:solidFill>
            <a:srgbClr val="3541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DC6AB7-A6BF-4C47-8325-97EC4D5ADA52}"/>
              </a:ext>
            </a:extLst>
          </p:cNvPr>
          <p:cNvSpPr txBox="1"/>
          <p:nvPr/>
        </p:nvSpPr>
        <p:spPr>
          <a:xfrm>
            <a:off x="328613" y="240342"/>
            <a:ext cx="11863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Learning 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78253-D005-4242-9DDF-2243019E05A9}"/>
              </a:ext>
            </a:extLst>
          </p:cNvPr>
          <p:cNvSpPr txBox="1"/>
          <p:nvPr/>
        </p:nvSpPr>
        <p:spPr>
          <a:xfrm>
            <a:off x="328612" y="1614486"/>
            <a:ext cx="11630025" cy="370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+mj-lt"/>
              </a:rPr>
              <a:t>How to defend against changing APIs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+mj-lt"/>
              </a:rPr>
              <a:t>How to protect your consumers from  your changes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+mj-lt"/>
              </a:rPr>
              <a:t>How “contract” testing gives you confidence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+mj-lt"/>
              </a:rPr>
              <a:t>Developing without expensive integration testing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+mj-lt"/>
              </a:rPr>
              <a:t>When contract testing should not be used</a:t>
            </a:r>
          </a:p>
        </p:txBody>
      </p:sp>
    </p:spTree>
    <p:extLst>
      <p:ext uri="{BB962C8B-B14F-4D97-AF65-F5344CB8AC3E}">
        <p14:creationId xmlns:p14="http://schemas.microsoft.com/office/powerpoint/2010/main" val="317799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747536-DF41-9546-9B6B-6FF6A9E2ECD2}"/>
              </a:ext>
            </a:extLst>
          </p:cNvPr>
          <p:cNvSpPr/>
          <p:nvPr/>
        </p:nvSpPr>
        <p:spPr>
          <a:xfrm flipH="1" flipV="1">
            <a:off x="0" y="-2"/>
            <a:ext cx="12192000" cy="1271590"/>
          </a:xfrm>
          <a:prstGeom prst="rect">
            <a:avLst/>
          </a:prstGeom>
          <a:solidFill>
            <a:srgbClr val="3541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DC6AB7-A6BF-4C47-8325-97EC4D5ADA52}"/>
              </a:ext>
            </a:extLst>
          </p:cNvPr>
          <p:cNvSpPr txBox="1"/>
          <p:nvPr/>
        </p:nvSpPr>
        <p:spPr>
          <a:xfrm>
            <a:off x="328613" y="240342"/>
            <a:ext cx="11863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Agenda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78253-D005-4242-9DDF-2243019E05A9}"/>
              </a:ext>
            </a:extLst>
          </p:cNvPr>
          <p:cNvSpPr txBox="1"/>
          <p:nvPr/>
        </p:nvSpPr>
        <p:spPr>
          <a:xfrm>
            <a:off x="328612" y="1614486"/>
            <a:ext cx="11630025" cy="370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+mj-lt"/>
              </a:rPr>
              <a:t>Talk a little about the topic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+mj-lt"/>
              </a:rPr>
              <a:t>Explore an existing (multi service) system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+mj-lt"/>
              </a:rPr>
              <a:t>Do some coding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+mj-lt"/>
              </a:rPr>
              <a:t>Explore the relationships between services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+mj-lt"/>
              </a:rPr>
              <a:t>Enforce these relationships through “contracts”</a:t>
            </a:r>
          </a:p>
        </p:txBody>
      </p:sp>
    </p:spTree>
    <p:extLst>
      <p:ext uri="{BB962C8B-B14F-4D97-AF65-F5344CB8AC3E}">
        <p14:creationId xmlns:p14="http://schemas.microsoft.com/office/powerpoint/2010/main" val="91893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747536-DF41-9546-9B6B-6FF6A9E2ECD2}"/>
              </a:ext>
            </a:extLst>
          </p:cNvPr>
          <p:cNvSpPr/>
          <p:nvPr/>
        </p:nvSpPr>
        <p:spPr>
          <a:xfrm flipH="1" flipV="1">
            <a:off x="0" y="-2"/>
            <a:ext cx="12192000" cy="1271590"/>
          </a:xfrm>
          <a:prstGeom prst="rect">
            <a:avLst/>
          </a:prstGeom>
          <a:solidFill>
            <a:srgbClr val="3541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DC6AB7-A6BF-4C47-8325-97EC4D5ADA52}"/>
              </a:ext>
            </a:extLst>
          </p:cNvPr>
          <p:cNvSpPr txBox="1"/>
          <p:nvPr/>
        </p:nvSpPr>
        <p:spPr>
          <a:xfrm>
            <a:off x="328613" y="240342"/>
            <a:ext cx="11863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What are Contracts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054D67-629C-405C-950C-B19F27343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29" y="1511932"/>
            <a:ext cx="9948278" cy="48888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2BC080D-DD60-415A-898F-70F5D6885F01}"/>
              </a:ext>
            </a:extLst>
          </p:cNvPr>
          <p:cNvSpPr/>
          <p:nvPr/>
        </p:nvSpPr>
        <p:spPr>
          <a:xfrm>
            <a:off x="187296" y="1612669"/>
            <a:ext cx="3636558" cy="4563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7F7426-2FB1-4258-A5AD-D47073C0FC46}"/>
              </a:ext>
            </a:extLst>
          </p:cNvPr>
          <p:cNvSpPr/>
          <p:nvPr/>
        </p:nvSpPr>
        <p:spPr>
          <a:xfrm>
            <a:off x="7540596" y="1411778"/>
            <a:ext cx="3636558" cy="4563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25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4A69A14-C678-4B3C-B5BA-CD06A9C6DA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561"/>
          <a:stretch/>
        </p:blipFill>
        <p:spPr>
          <a:xfrm>
            <a:off x="795251" y="1371556"/>
            <a:ext cx="1736469" cy="271427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C747536-DF41-9546-9B6B-6FF6A9E2ECD2}"/>
              </a:ext>
            </a:extLst>
          </p:cNvPr>
          <p:cNvSpPr/>
          <p:nvPr/>
        </p:nvSpPr>
        <p:spPr>
          <a:xfrm flipH="1" flipV="1">
            <a:off x="0" y="-2"/>
            <a:ext cx="12192000" cy="1271590"/>
          </a:xfrm>
          <a:prstGeom prst="rect">
            <a:avLst/>
          </a:prstGeom>
          <a:solidFill>
            <a:srgbClr val="3541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DC6AB7-A6BF-4C47-8325-97EC4D5ADA52}"/>
              </a:ext>
            </a:extLst>
          </p:cNvPr>
          <p:cNvSpPr txBox="1"/>
          <p:nvPr/>
        </p:nvSpPr>
        <p:spPr>
          <a:xfrm>
            <a:off x="328613" y="240342"/>
            <a:ext cx="11863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Under the (Pact) Covers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054D67-629C-405C-950C-B19F27343C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42" r="31741"/>
          <a:stretch/>
        </p:blipFill>
        <p:spPr>
          <a:xfrm>
            <a:off x="5378143" y="1522498"/>
            <a:ext cx="1612669" cy="2106850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DDB5EE0-F858-4E0B-83EB-35FAFAE24B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852"/>
          <a:stretch/>
        </p:blipFill>
        <p:spPr>
          <a:xfrm>
            <a:off x="395115" y="3891153"/>
            <a:ext cx="5992160" cy="2522220"/>
          </a:xfrm>
          <a:prstGeom prst="rect">
            <a:avLst/>
          </a:prstGeo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E3B487A-E986-4C71-87CB-B6F6B17E85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876"/>
          <a:stretch/>
        </p:blipFill>
        <p:spPr>
          <a:xfrm>
            <a:off x="6184478" y="3891153"/>
            <a:ext cx="5745411" cy="25222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64D3AD-3476-4D4B-A98B-67AA403477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561"/>
          <a:stretch/>
        </p:blipFill>
        <p:spPr>
          <a:xfrm>
            <a:off x="9991898" y="1584390"/>
            <a:ext cx="1404851" cy="219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10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747536-DF41-9546-9B6B-6FF6A9E2ECD2}"/>
              </a:ext>
            </a:extLst>
          </p:cNvPr>
          <p:cNvSpPr/>
          <p:nvPr/>
        </p:nvSpPr>
        <p:spPr>
          <a:xfrm flipH="1" flipV="1">
            <a:off x="0" y="-2"/>
            <a:ext cx="12192000" cy="1271590"/>
          </a:xfrm>
          <a:prstGeom prst="rect">
            <a:avLst/>
          </a:prstGeom>
          <a:solidFill>
            <a:srgbClr val="3541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DC6AB7-A6BF-4C47-8325-97EC4D5ADA52}"/>
              </a:ext>
            </a:extLst>
          </p:cNvPr>
          <p:cNvSpPr txBox="1"/>
          <p:nvPr/>
        </p:nvSpPr>
        <p:spPr>
          <a:xfrm>
            <a:off x="328613" y="240342"/>
            <a:ext cx="11863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Existing System Architecture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EC56180D-9653-4023-BFC8-2ECC8D48B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106" y="1375756"/>
            <a:ext cx="9410971" cy="548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00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747536-DF41-9546-9B6B-6FF6A9E2ECD2}"/>
              </a:ext>
            </a:extLst>
          </p:cNvPr>
          <p:cNvSpPr/>
          <p:nvPr/>
        </p:nvSpPr>
        <p:spPr>
          <a:xfrm flipH="1" flipV="1">
            <a:off x="0" y="-2"/>
            <a:ext cx="12192000" cy="1271590"/>
          </a:xfrm>
          <a:prstGeom prst="rect">
            <a:avLst/>
          </a:prstGeom>
          <a:solidFill>
            <a:srgbClr val="3541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DC6AB7-A6BF-4C47-8325-97EC4D5ADA52}"/>
              </a:ext>
            </a:extLst>
          </p:cNvPr>
          <p:cNvSpPr txBox="1"/>
          <p:nvPr/>
        </p:nvSpPr>
        <p:spPr>
          <a:xfrm>
            <a:off x="328613" y="240342"/>
            <a:ext cx="11863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Instructions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78253-D005-4242-9DDF-2243019E05A9}"/>
              </a:ext>
            </a:extLst>
          </p:cNvPr>
          <p:cNvSpPr txBox="1"/>
          <p:nvPr/>
        </p:nvSpPr>
        <p:spPr>
          <a:xfrm>
            <a:off x="328612" y="1614486"/>
            <a:ext cx="11630025" cy="4632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2800" dirty="0">
                <a:latin typeface="+mj-lt"/>
              </a:rPr>
              <a:t>Setup the project </a:t>
            </a:r>
            <a:r>
              <a:rPr lang="en-GB" sz="2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(in your IDE)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2800" dirty="0">
                <a:latin typeface="+mj-lt"/>
              </a:rPr>
              <a:t>Read the README.md and get the know the architecture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2800" dirty="0">
                <a:latin typeface="+mj-lt"/>
              </a:rPr>
              <a:t>Update the </a:t>
            </a:r>
            <a:r>
              <a:rPr lang="en-GB" sz="2800" b="1" u="sng" dirty="0">
                <a:latin typeface="+mj-lt"/>
              </a:rPr>
              <a:t>mobile app</a:t>
            </a:r>
            <a:r>
              <a:rPr lang="en-GB" sz="2800" dirty="0">
                <a:latin typeface="+mj-lt"/>
              </a:rPr>
              <a:t> to consume a new attribute</a:t>
            </a:r>
          </a:p>
          <a:p>
            <a:pPr lvl="1">
              <a:lnSpc>
                <a:spcPct val="150000"/>
              </a:lnSpc>
            </a:pPr>
            <a:r>
              <a:rPr lang="en-GB" sz="2800" dirty="0">
                <a:latin typeface="+mj-lt"/>
              </a:rPr>
              <a:t>- Enshrine this in the contract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2800" dirty="0">
                <a:latin typeface="+mj-lt"/>
              </a:rPr>
              <a:t>Implement a </a:t>
            </a:r>
            <a:r>
              <a:rPr lang="en-GB" sz="2800" b="1" u="sng" dirty="0">
                <a:latin typeface="+mj-lt"/>
              </a:rPr>
              <a:t>new data attribute</a:t>
            </a:r>
            <a:r>
              <a:rPr lang="en-GB" sz="2800" dirty="0">
                <a:latin typeface="+mj-lt"/>
              </a:rPr>
              <a:t> across the other services</a:t>
            </a:r>
          </a:p>
          <a:p>
            <a:pPr lvl="1">
              <a:lnSpc>
                <a:spcPct val="150000"/>
              </a:lnSpc>
            </a:pPr>
            <a:r>
              <a:rPr lang="en-GB" sz="2800" dirty="0">
                <a:latin typeface="+mj-lt"/>
              </a:rPr>
              <a:t>- working with the contracts as you go	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GB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72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C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AF4EE17-4C75-804E-84C9-75609D233DA2}"/>
              </a:ext>
            </a:extLst>
          </p:cNvPr>
          <p:cNvGrpSpPr/>
          <p:nvPr/>
        </p:nvGrpSpPr>
        <p:grpSpPr>
          <a:xfrm>
            <a:off x="0" y="491827"/>
            <a:ext cx="12192000" cy="1271590"/>
            <a:chOff x="0" y="2846893"/>
            <a:chExt cx="12192000" cy="127159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1811C2-6B3C-CD47-959D-42C554FA31F8}"/>
                </a:ext>
              </a:extLst>
            </p:cNvPr>
            <p:cNvSpPr/>
            <p:nvPr/>
          </p:nvSpPr>
          <p:spPr>
            <a:xfrm flipH="1" flipV="1">
              <a:off x="0" y="2846893"/>
              <a:ext cx="12192000" cy="1271590"/>
            </a:xfrm>
            <a:prstGeom prst="rect">
              <a:avLst/>
            </a:prstGeom>
            <a:solidFill>
              <a:srgbClr val="35415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5B9A566-772A-5D4F-91FE-AF203115B363}"/>
                </a:ext>
              </a:extLst>
            </p:cNvPr>
            <p:cNvSpPr txBox="1"/>
            <p:nvPr/>
          </p:nvSpPr>
          <p:spPr>
            <a:xfrm>
              <a:off x="0" y="3087237"/>
              <a:ext cx="121919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https://github.com/xp-dojo/consumer-driven-contracts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61F2756-9DB7-48DE-9705-350C61B2F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58868"/>
            <a:ext cx="12122870" cy="436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3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BF048137-E6B8-4678-ACF1-1277E351E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916382" y="1462024"/>
            <a:ext cx="6705600" cy="393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35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Office PowerPoint</Application>
  <PresentationFormat>Widescreen</PresentationFormat>
  <Paragraphs>49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 Weston</dc:creator>
  <cp:lastModifiedBy>Toby Weston</cp:lastModifiedBy>
  <cp:revision>59</cp:revision>
  <dcterms:created xsi:type="dcterms:W3CDTF">2019-03-07T17:46:49Z</dcterms:created>
  <dcterms:modified xsi:type="dcterms:W3CDTF">2021-06-09T09:01:20Z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58510b9-3810-472f-9abf-3a689c488070_Enabled">
    <vt:lpwstr>True</vt:lpwstr>
  </property>
  <property fmtid="{D5CDD505-2E9C-101B-9397-08002B2CF9AE}" pid="3" name="MSIP_Label_958510b9-3810-472f-9abf-3a689c488070_SiteId">
    <vt:lpwstr>1e9b61e8-e590-4abc-b1af-24125e330d2a</vt:lpwstr>
  </property>
  <property fmtid="{D5CDD505-2E9C-101B-9397-08002B2CF9AE}" pid="4" name="MSIP_Label_958510b9-3810-472f-9abf-3a689c488070_Owner">
    <vt:lpwstr>toby.weston@db.com</vt:lpwstr>
  </property>
  <property fmtid="{D5CDD505-2E9C-101B-9397-08002B2CF9AE}" pid="5" name="MSIP_Label_958510b9-3810-472f-9abf-3a689c488070_SetDate">
    <vt:lpwstr>2021-06-08T08:30:44.1064234Z</vt:lpwstr>
  </property>
  <property fmtid="{D5CDD505-2E9C-101B-9397-08002B2CF9AE}" pid="6" name="MSIP_Label_958510b9-3810-472f-9abf-3a689c488070_Name">
    <vt:lpwstr>Public</vt:lpwstr>
  </property>
  <property fmtid="{D5CDD505-2E9C-101B-9397-08002B2CF9AE}" pid="7" name="MSIP_Label_958510b9-3810-472f-9abf-3a689c488070_Application">
    <vt:lpwstr>Microsoft Azure Information Protection</vt:lpwstr>
  </property>
  <property fmtid="{D5CDD505-2E9C-101B-9397-08002B2CF9AE}" pid="8" name="MSIP_Label_958510b9-3810-472f-9abf-3a689c488070_ActionId">
    <vt:lpwstr>51465279-219d-44e1-b2d1-3124362d03a5</vt:lpwstr>
  </property>
  <property fmtid="{D5CDD505-2E9C-101B-9397-08002B2CF9AE}" pid="9" name="MSIP_Label_958510b9-3810-472f-9abf-3a689c488070_Extended_MSFT_Method">
    <vt:lpwstr>Manual</vt:lpwstr>
  </property>
  <property fmtid="{D5CDD505-2E9C-101B-9397-08002B2CF9AE}" pid="10" name="db.comClassification">
    <vt:lpwstr>Public</vt:lpwstr>
  </property>
</Properties>
</file>