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2" r:id="rId1"/>
  </p:sldMasterIdLst>
  <p:notesMasterIdLst>
    <p:notesMasterId r:id="rId45"/>
  </p:notesMasterIdLst>
  <p:sldIdLst>
    <p:sldId id="476" r:id="rId2"/>
    <p:sldId id="624" r:id="rId3"/>
    <p:sldId id="477" r:id="rId4"/>
    <p:sldId id="604" r:id="rId5"/>
    <p:sldId id="330" r:id="rId6"/>
    <p:sldId id="375" r:id="rId7"/>
    <p:sldId id="414" r:id="rId8"/>
    <p:sldId id="379" r:id="rId9"/>
    <p:sldId id="457" r:id="rId10"/>
    <p:sldId id="453" r:id="rId11"/>
    <p:sldId id="464" r:id="rId12"/>
    <p:sldId id="465" r:id="rId13"/>
    <p:sldId id="466" r:id="rId14"/>
    <p:sldId id="467" r:id="rId15"/>
    <p:sldId id="468" r:id="rId16"/>
    <p:sldId id="470" r:id="rId17"/>
    <p:sldId id="478" r:id="rId18"/>
    <p:sldId id="479" r:id="rId19"/>
    <p:sldId id="546" r:id="rId20"/>
    <p:sldId id="482" r:id="rId21"/>
    <p:sldId id="484" r:id="rId22"/>
    <p:sldId id="552" r:id="rId23"/>
    <p:sldId id="485" r:id="rId24"/>
    <p:sldId id="598" r:id="rId25"/>
    <p:sldId id="488" r:id="rId26"/>
    <p:sldId id="566" r:id="rId27"/>
    <p:sldId id="326" r:id="rId28"/>
    <p:sldId id="603" r:id="rId29"/>
    <p:sldId id="356" r:id="rId30"/>
    <p:sldId id="297" r:id="rId31"/>
    <p:sldId id="314" r:id="rId32"/>
    <p:sldId id="323" r:id="rId33"/>
    <p:sldId id="376" r:id="rId34"/>
    <p:sldId id="387" r:id="rId35"/>
    <p:sldId id="607" r:id="rId36"/>
    <p:sldId id="309" r:id="rId37"/>
    <p:sldId id="331" r:id="rId38"/>
    <p:sldId id="438" r:id="rId39"/>
    <p:sldId id="619" r:id="rId40"/>
    <p:sldId id="327" r:id="rId41"/>
    <p:sldId id="340" r:id="rId42"/>
    <p:sldId id="623" r:id="rId43"/>
    <p:sldId id="434" r:id="rId4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5" autoAdjust="0"/>
  </p:normalViewPr>
  <p:slideViewPr>
    <p:cSldViewPr>
      <p:cViewPr varScale="1">
        <p:scale>
          <a:sx n="64" d="100"/>
          <a:sy n="64" d="100"/>
        </p:scale>
        <p:origin x="67" y="466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9319E2A-0A4E-415D-9FB7-E7922142BA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1A381A7-216B-49DE-A7B4-557BA7B3F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639829F-A049-4E3D-8270-431CF024C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14CAEFCC-F862-4FD8-9336-EC19D6B15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3945387-53B1-4855-8041-35F14C2C89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6BFC1D2-75AB-47EB-AF9A-8C7F9A8CA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49F233C-FC94-41DF-AC38-08C1BA0EE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3C5BE4F-FF2F-4864-B0D0-C563C6E4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A7B9040-B12C-4B67-BF13-5253F03B43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2C80ED8-93AC-470F-8AE5-0CE6A61AC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45AE573-8243-4EDB-BE90-DB7562DFB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B059387-C050-4028-97AF-434B020C8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6526E28-C4F9-44F7-AD5C-86B2F98E3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DD48484-562B-4BB9-AFD7-89A9FDE2E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B5BD709-E0F4-498F-B666-9E2308D9B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3294005-32C9-4C30-818B-4F8CBD341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5A51-4D44-4EFA-9634-E2FBFAE0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2955-1449-4E76-932F-C46F36EBC545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3276-FD34-4A89-8CF1-35DFCBB3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B71A-3077-47D3-BE46-B2840CF0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68197-C7D1-47C1-B6C3-C67C6B73E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48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8C30-5D90-4CA0-81A8-89F97ACE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ED5E6-A558-45C3-B13D-1FFE1CD8B04D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EB1F-8F5A-4977-9494-6CDBD0D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DDAE-CB2B-467E-AF40-26CA9972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A6896-DFA6-4F9C-BC41-1F1736CB6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8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6E0E-26C6-426D-B1EF-6BE7972E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4BEBC-54F6-4A4C-99B4-732859ED713C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1A93-ADCD-4FFE-90D7-8350689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08EE-1764-4D61-8658-90CC3ABC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215F9-11AA-4B69-9C3A-6DC798676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9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0E80-7B8B-42FB-B6B2-887BD876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6795C-99E8-4817-B68C-887F99C31C77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57D-0204-4101-8182-ADB83D84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16CB-5733-4BE0-AFD7-8DB1F367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A82DA6-D7EE-4631-BE37-E7E75FA4A2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1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FE5D-269D-4032-96F1-777855D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29B9-D495-4FB1-B80A-2A857F61917A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5F00-9037-4372-AC3F-B7A16B00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3E6A1-188C-4FB3-A9A7-D06AA8BB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808E-E987-4076-BE46-3311EDC4B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6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3D09DD-1D52-4C71-A119-97302C2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49D0E-FFC2-44A1-A47A-26CCBA9D8B2D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7E1382-C147-49F9-BE69-E0F5613A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8CD85D-2F8D-42A2-AE16-A5704893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5BD0B-36CA-4EC2-8C5C-494A7B4C7B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42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AA71ED-31B2-43EA-AD72-44AA5D1F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81AB-3684-479A-85BB-1CAEC3DBA0A5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F6A50-8328-44F5-8D40-5CFC1AEF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9D9520F-95DB-4439-B9B4-4983D6EF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A22D2-BCB5-4236-8F26-796B1D6955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84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3B90D0-3DEF-447F-9D9F-153C6DBA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8093-8B7C-4EC3-B6C7-753C88488286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686F90A-B4B3-4069-AC5F-28EB9A6D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2F4163-199F-4EFA-9161-75CB0E9B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6981E-9A87-4A65-8E28-5812D29EC0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5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4250C2-D5B0-4949-B1A2-B2AE7ED1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7B790-787F-49DB-AA58-84CE0F511DE5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55A569-AC35-4E1E-9FD8-08B34584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1AD9C7-CD0F-44A5-9001-1DB9C3A5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FB45C-F96B-4049-BC15-D2EB47CDC8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5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9A7ED4-1139-4737-9947-5DB6B8A5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33DB-6977-4D85-8FB5-AE3F6E975565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BEEC9D-68A5-485A-917E-226FDCCB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0D3406-40EA-4EFD-84D9-E294AE8D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3D972-0017-431A-83AC-B344F4211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C37A53-1723-4939-8B80-DA5BADE9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1026-53DE-4040-923D-A416B6B7F5A9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5245CA-22C5-4EA1-B5E8-34110F1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087A24-22CE-4531-AF09-8DC5305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B2E36-D6F7-46F6-8170-F70FBB6A8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9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AE34B3D-0E34-49D2-935B-7DC48C67C5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BF4F63F-8630-48DF-8A9F-5C328BDFDC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2035-EB8A-4240-94D8-96D2AFB01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A7D367-002E-449F-8874-0C8DD20E78B3}" type="datetime1">
              <a:rPr lang="en-US" altLang="en-US"/>
              <a:pPr>
                <a:defRPr/>
              </a:pPr>
              <a:t>10/11/2022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C2A1-C0EC-4DBB-AC7F-89F04DE90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4896B-58D3-4807-865B-6500CE7A9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0059B4C-B172-4CC4-9658-1276FDBB4D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933D5DC-4EB9-45FD-9F07-1F464B25C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971800"/>
            <a:ext cx="7772400" cy="1143000"/>
          </a:xfrm>
        </p:spPr>
        <p:txBody>
          <a:bodyPr>
            <a:normAutofit fontScale="9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 1600</a:t>
            </a:r>
            <a:br>
              <a:rPr lang="en-US" sz="4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Introduction to </a:t>
            </a:r>
            <a:br>
              <a:rPr lang="en-US" sz="4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 and Computation</a:t>
            </a:r>
            <a:br>
              <a:rPr lang="en-US" sz="4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Fall Term 2022</a:t>
            </a: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/>
              <a:t>Midterm Exam</a:t>
            </a:r>
            <a:br>
              <a:rPr lang="en-US" altLang="en-US"/>
            </a:br>
            <a:br>
              <a:rPr lang="en-US" altLang="en-US"/>
            </a:br>
            <a:br>
              <a:rPr lang="en-US" altLang="en-US" b="1">
                <a:solidFill>
                  <a:srgbClr val="FF0000"/>
                </a:solidFill>
              </a:rPr>
            </a:br>
            <a:endParaRPr lang="en-US" altLang="en-US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6C8A961F-75B1-47EA-8677-3966ECB6F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C697EE-B6BB-4BAF-A159-F91E02DA14E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2F3EA6B-3018-4FC7-B5CA-A8CEB3801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362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b="1"/>
              <a:t>Chapter 2 </a:t>
            </a:r>
            <a:br>
              <a:rPr lang="en-US" altLang="en-US" b="1"/>
            </a:br>
            <a:r>
              <a:rPr lang="en-US" altLang="en-US" b="1"/>
              <a:t>Elementary Programming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AFEFFA84-AFDE-428A-9403-C59E2B0E87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73A531-C746-4290-8156-27A2CF2CF556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10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4D60AA5-F20F-4C45-B89E-8BA1C7722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Displaying Multiple Items with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4EF131F-9DE0-497D-887C-A8B26E99C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allows one to display multiple items with a single call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/>
              <a:t>Items are separated by commas when passed as arguments</a:t>
            </a:r>
          </a:p>
          <a:p>
            <a:pPr lvl="1" eaLnBrk="1" hangingPunct="1"/>
            <a:r>
              <a:rPr lang="en-US" altLang="en-US"/>
              <a:t>Arguments displayed in the order they are passed to the function</a:t>
            </a:r>
          </a:p>
          <a:p>
            <a:pPr lvl="1" eaLnBrk="1" hangingPunct="1"/>
            <a:r>
              <a:rPr lang="en-US" altLang="en-US"/>
              <a:t>Items are automatically separated by a space when displayed on screen</a:t>
            </a:r>
            <a:endParaRPr lang="he-IL" altLang="en-US"/>
          </a:p>
        </p:txBody>
      </p:sp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F5765229-1396-4430-B2AE-197DE0D00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945224-677A-4128-9A97-E6E030F0A3E6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11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80F6952-33F3-4281-A4ED-440B09CC3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Numeric Data Types, Literals, and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en-US"/>
              <a:t> Data Type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B44677D-A34D-4CA3-890F-D4FB9A42F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Data types</a:t>
            </a:r>
            <a:r>
              <a:rPr lang="en-US" altLang="en-US"/>
              <a:t>:  </a:t>
            </a:r>
          </a:p>
          <a:p>
            <a:pPr lvl="1" eaLnBrk="1" hangingPunct="1"/>
            <a:r>
              <a:rPr lang="en-US" altLang="en-US"/>
              <a:t>e.g., int for integer, float for real number, str used for storing strings in memory</a:t>
            </a: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46455327-7009-413C-906F-ACC573998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0F8260-E1DC-47E3-AB53-8DF17EF63331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12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595140A-B327-45D8-8E99-7A702DD6C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44FF9D0-3447-4121-BBCD-FFAFBF2822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String</a:t>
            </a:r>
            <a:r>
              <a:rPr lang="en-US"/>
              <a:t>: sequence of characters that is used as data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String literal</a:t>
            </a:r>
            <a:r>
              <a:rPr lang="en-US"/>
              <a:t>: string that appears in actual code of a program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Must be enclosed in single (‘) or double (“) quote marks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String literal can be enclosed in triple quotes (''' or </a:t>
            </a:r>
            <a:r>
              <a:rPr lang="en-US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>
                <a:cs typeface="Courier New" pitchFamily="49" charset="0"/>
              </a:rPr>
              <a:t>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Enclosed string can contain both single and double quotes and can have multiple lines</a:t>
            </a:r>
          </a:p>
        </p:txBody>
      </p:sp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D0430E68-A19B-4A46-A5C7-A7F7B3CC60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3210D-F7DE-4D4B-B95D-CF26C38D715D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13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7529B49-1B7E-444F-BED2-790620DD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Literals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57B64B0-87F8-47A1-ACB1-1C6DF1E4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4651375"/>
          </a:xfrm>
        </p:spPr>
        <p:txBody>
          <a:bodyPr/>
          <a:lstStyle/>
          <a:p>
            <a:pPr eaLnBrk="1" hangingPunct="1"/>
            <a:r>
              <a:rPr lang="en-US" altLang="en-US" u="sng"/>
              <a:t>Numeric literal</a:t>
            </a:r>
            <a:r>
              <a:rPr lang="en-US" altLang="en-US"/>
              <a:t>: number written in a program</a:t>
            </a:r>
          </a:p>
          <a:p>
            <a:pPr lvl="1" eaLnBrk="1" hangingPunct="1"/>
            <a:r>
              <a:rPr lang="en-US" altLang="en-US"/>
              <a:t>No decimal point considered int, otherwise, considered float</a:t>
            </a:r>
          </a:p>
          <a:p>
            <a:pPr eaLnBrk="1" hangingPunct="1"/>
            <a:r>
              <a:rPr lang="en-US" altLang="en-US"/>
              <a:t>Some operations behave differently depending on data type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integer: e.g., 3, 4</a:t>
            </a:r>
          </a:p>
          <a:p>
            <a:pPr lvl="1"/>
            <a:r>
              <a:rPr lang="en-US" altLang="en-US"/>
              <a:t>float: e.g., 3.0, 4.0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EA79FC0-D7FD-439B-BF29-D91D8F35E8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EAC71E-64DE-4F98-8B87-FB3D1739281A}" type="slidenum">
              <a:rPr lang="en-US" altLang="en-US" sz="1400">
                <a:latin typeface="Calibri" panose="020F0502020204030204" pitchFamily="34" charset="0"/>
              </a:rPr>
              <a:pPr/>
              <a:t>14</a:t>
            </a:fld>
            <a:endParaRPr lang="en-US" altLang="en-US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2E3ADB1-6DC3-430D-B9FA-0D2B09194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4B997A4-259F-4FCC-B807-D36C7F124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Variable</a:t>
            </a:r>
            <a:r>
              <a:rPr lang="en-US"/>
              <a:t>: name that represents a value stored in the computer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Used to access and manipulate data stored in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A variable references the value it represents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Assignment statement</a:t>
            </a:r>
            <a:r>
              <a:rPr lang="en-US"/>
              <a:t>: used to create a variable and make it reference data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General format is </a:t>
            </a:r>
            <a:r>
              <a:rPr lang="en-US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Example: </a:t>
            </a:r>
            <a:r>
              <a:rPr lang="en-US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u="sng">
                <a:cs typeface="Courier New" pitchFamily="49" charset="0"/>
              </a:rPr>
              <a:t>Assignment operator</a:t>
            </a:r>
            <a:r>
              <a:rPr lang="en-US">
                <a:cs typeface="Courier New" pitchFamily="49" charset="0"/>
              </a:rPr>
              <a:t>: the equal sign (=)</a:t>
            </a:r>
            <a:endParaRPr lang="he-IL">
              <a:cs typeface="Courier New" pitchFamily="49" charset="0"/>
            </a:endParaRPr>
          </a:p>
        </p:txBody>
      </p:sp>
      <p:sp>
        <p:nvSpPr>
          <p:cNvPr id="27652" name="Slide Number Placeholder 1">
            <a:extLst>
              <a:ext uri="{FF2B5EF4-FFF2-40B4-BE49-F238E27FC236}">
                <a16:creationId xmlns:a16="http://schemas.microsoft.com/office/drawing/2014/main" id="{765EA507-CE7B-4D97-995D-9B4AAC2CB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5FE8AB-26D9-4F5B-A413-66A8EFF5212C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15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50D9CD8-34A1-42E5-B7E6-7813DE9AD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E3E3FFE-477F-41DE-99F9-1F22AD3B1C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 for naming variables in Python:</a:t>
            </a:r>
          </a:p>
          <a:p>
            <a:pPr lvl="1" eaLnBrk="1" hangingPunct="1"/>
            <a:r>
              <a:rPr lang="en-US" altLang="en-US"/>
              <a:t>Variable name cannot be a Python key word </a:t>
            </a:r>
          </a:p>
          <a:p>
            <a:pPr lvl="1" eaLnBrk="1" hangingPunct="1"/>
            <a:r>
              <a:rPr lang="en-US" altLang="en-US"/>
              <a:t>Variable name cannot contain spaces</a:t>
            </a:r>
          </a:p>
          <a:p>
            <a:pPr lvl="1" eaLnBrk="1" hangingPunct="1"/>
            <a:r>
              <a:rPr lang="en-US" altLang="en-US"/>
              <a:t>First character must be a letter or an underscore</a:t>
            </a:r>
          </a:p>
          <a:p>
            <a:pPr lvl="1" eaLnBrk="1" hangingPunct="1"/>
            <a:r>
              <a:rPr lang="en-US" altLang="en-US"/>
              <a:t>After first character may use letters, digits, or underscores</a:t>
            </a:r>
          </a:p>
          <a:p>
            <a:pPr lvl="1" eaLnBrk="1" hangingPunct="1"/>
            <a:r>
              <a:rPr lang="en-US" altLang="en-US"/>
              <a:t>Variable names are case sensitive</a:t>
            </a:r>
          </a:p>
          <a:p>
            <a:pPr eaLnBrk="1" hangingPunct="1"/>
            <a:r>
              <a:rPr lang="en-US" altLang="en-US"/>
              <a:t>Variable name should reflect its use</a:t>
            </a:r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91CB0901-3FCA-44D3-9F04-1AE58760E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30E231-0BAA-4913-9E9A-4A63B89ED971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16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B92FE62-B5A4-4B2F-BFB2-E0B0948D3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6021E10D-518E-4EBB-8247-B997894916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Most programs need to read input from the user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Built-in </a:t>
            </a:r>
            <a:r>
              <a:rPr lang="en-US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/>
              <a:t> function reads input from keyboard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Returns the data as a string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Format: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>
                <a:cs typeface="Courier New" pitchFamily="49" charset="0"/>
              </a:rPr>
              <a:t>is typically a string instructing user to enter a value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>
                <a:cs typeface="Courier New" pitchFamily="49" charset="0"/>
              </a:rPr>
              <a:t>Does not automatically display a space after the prompt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5556AC8F-D632-4A2E-9DA8-40A419ECD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B5CFB-4E6A-4AEF-9A14-4F46D94FBF60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17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8BD7DA9-5FE8-45B9-909E-8E944EF01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Reading Input from the Keyboard (cont’d.)</a:t>
            </a:r>
            <a:endParaRPr lang="he-IL" altLang="en-US"/>
          </a:p>
        </p:txBody>
      </p:sp>
      <p:sp>
        <p:nvSpPr>
          <p:cNvPr id="39939" name="Content Placeholder 5">
            <a:extLst>
              <a:ext uri="{FF2B5EF4-FFF2-40B4-BE49-F238E27FC236}">
                <a16:creationId xmlns:a16="http://schemas.microsoft.com/office/drawing/2014/main" id="{7AECD728-86AB-4707-8843-25F67BA72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altLang="en-US"/>
              <a:t>function always returns a string</a:t>
            </a:r>
          </a:p>
          <a:p>
            <a:pPr eaLnBrk="1" hangingPunct="1"/>
            <a:r>
              <a:rPr lang="en-US" altLang="en-US"/>
              <a:t>Built-in functions convert between data types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int(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/>
              <a:t> </a:t>
            </a:r>
            <a:r>
              <a:rPr lang="en-US" altLang="en-US"/>
              <a:t>converts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/>
              <a:t> to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float(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b="1"/>
              <a:t> </a:t>
            </a:r>
            <a:r>
              <a:rPr lang="en-US" altLang="en-US"/>
              <a:t>converts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en-US"/>
              <a:t> to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 u="sng">
                <a:cs typeface="Courier New" panose="02070309020205020404" pitchFamily="49" charset="0"/>
              </a:rPr>
              <a:t>Nested function call</a:t>
            </a:r>
            <a:r>
              <a:rPr lang="en-US" altLang="en-US">
                <a:cs typeface="Courier New" panose="02070309020205020404" pitchFamily="49" charset="0"/>
              </a:rPr>
              <a:t>: general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function1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function2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value returned by function2 is passed to function1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Type conversion only works if item is valid numeric value, otherwise, generates an error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7FE04294-CD92-45AF-A779-A04AE8A81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27DDA8-0F53-4FD2-86FA-B0ADD94101E8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18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8B524073-6099-4317-9444-C2BE09092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8433D8-28F7-467B-8CA8-ED8821416C9A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CCA0F2E-D8D5-4CDA-A6E3-8CA7CE652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241300"/>
            <a:ext cx="7772400" cy="611188"/>
          </a:xfrm>
          <a:noFill/>
        </p:spPr>
        <p:txBody>
          <a:bodyPr/>
          <a:lstStyle/>
          <a:p>
            <a:r>
              <a:rPr lang="en-US" altLang="en-US" sz="4000"/>
              <a:t>Numeric Operators</a:t>
            </a: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55BC8DF9-5956-451F-AB93-910CAF18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8">
            <a:extLst>
              <a:ext uri="{FF2B5EF4-FFF2-40B4-BE49-F238E27FC236}">
                <a16:creationId xmlns:a16="http://schemas.microsoft.com/office/drawing/2014/main" id="{ED713FF9-7451-471C-8593-54D967B9D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4" name="Object 7">
            <a:extLst>
              <a:ext uri="{FF2B5EF4-FFF2-40B4-BE49-F238E27FC236}">
                <a16:creationId xmlns:a16="http://schemas.microsoft.com/office/drawing/2014/main" id="{4D0D547B-7048-4E0A-9770-82047F9B8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1314450"/>
          <a:ext cx="8748713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924300" imgH="1981200" progId="Word.Picture.8">
                  <p:embed/>
                </p:oleObj>
              </mc:Choice>
              <mc:Fallback>
                <p:oleObj name="Picture" r:id="rId2" imgW="3924300" imgH="1981200" progId="Word.Picture.8">
                  <p:embed/>
                  <p:pic>
                    <p:nvPicPr>
                      <p:cNvPr id="43014" name="Object 7">
                        <a:extLst>
                          <a:ext uri="{FF2B5EF4-FFF2-40B4-BE49-F238E27FC236}">
                            <a16:creationId xmlns:a16="http://schemas.microsoft.com/office/drawing/2014/main" id="{4D0D547B-7048-4E0A-9770-82047F9B8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314450"/>
                        <a:ext cx="8748713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25A6-E33B-9ACA-C687-15C7DE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89C6-4953-F7B5-13CA-30B8730F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800" dirty="0"/>
              <a:t>For students in Lab sections 2 and 3 (Tuesday's Labs)</a:t>
            </a:r>
          </a:p>
          <a:p>
            <a:pPr lvl="1"/>
            <a:r>
              <a:rPr lang="en-US" sz="2400" dirty="0"/>
              <a:t>Tuesday (10/18/2022) at lab time</a:t>
            </a:r>
          </a:p>
          <a:p>
            <a:r>
              <a:rPr lang="en-US" sz="2800" dirty="0"/>
              <a:t>For students in Lab sections 4 and 5 (Thursday’s Labs)</a:t>
            </a:r>
          </a:p>
          <a:p>
            <a:pPr lvl="1"/>
            <a:r>
              <a:rPr lang="en-US" sz="2400" dirty="0"/>
              <a:t>Thursday (10/20/2022) at lab time</a:t>
            </a:r>
            <a:endParaRPr lang="en-US" sz="2800" dirty="0"/>
          </a:p>
          <a:p>
            <a:r>
              <a:rPr lang="en-US" sz="2800" dirty="0"/>
              <a:t>Two parts:</a:t>
            </a:r>
          </a:p>
          <a:p>
            <a:pPr lvl="1"/>
            <a:r>
              <a:rPr lang="en-US" sz="2400" dirty="0"/>
              <a:t>Part 01 (Multiple-choice) begins at 10:30 A.M. and end at 11:20 A.M.</a:t>
            </a:r>
          </a:p>
          <a:p>
            <a:pPr lvl="1"/>
            <a:r>
              <a:rPr lang="en-US" sz="2400" dirty="0"/>
              <a:t>Part 02 (Programming) begins at 11:20 A.M. and end at 12:20 P.M.</a:t>
            </a:r>
          </a:p>
          <a:p>
            <a:r>
              <a:rPr lang="en-US" sz="2800" dirty="0"/>
              <a:t>If you completed part 1 before time expired, you must wait in class until part 2 begins.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21C5-6A2D-88B7-5CC2-7FD5D6EE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2DA6-D7EE-4631-BE37-E7E75FA4A22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385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2491687-5817-4058-8F35-5E63AE60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 (cont’d.)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470D3CAE-1A77-4103-8C38-141A2FF8D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E7B95F-BDB3-4430-BB0C-B3C86955AAC4}" type="slidenum">
              <a:rPr lang="en-US" altLang="en-US" sz="1400">
                <a:latin typeface="Calibri" panose="020F0502020204030204" pitchFamily="34" charset="0"/>
              </a:rPr>
              <a:pPr/>
              <a:t>20</a:t>
            </a:fld>
            <a:endParaRPr lang="en-US" altLang="en-US" sz="1400">
              <a:latin typeface="Calibri" panose="020F0502020204030204" pitchFamily="34" charset="0"/>
            </a:endParaRPr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530CBC8D-619F-4FF0-8D68-553F1B2A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528888"/>
            <a:ext cx="8124825" cy="21193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E9BBB01-6D7D-4D0B-B3A8-9D2671529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239A5341-EBBC-4E44-84EA-567846F54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 resulting from math operation depends on data types of operands</a:t>
            </a:r>
          </a:p>
          <a:p>
            <a:pPr lvl="1" eaLnBrk="1" hangingPunct="1"/>
            <a:r>
              <a:rPr lang="en-US" altLang="en-US"/>
              <a:t>Two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values: result is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 eaLnBrk="1" hangingPunct="1"/>
            <a:r>
              <a:rPr lang="en-US" altLang="en-US"/>
              <a:t>Two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values: result is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temporarily converted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, result of the operation is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/>
              <a:t>Type conversion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causes truncation of fractional part</a:t>
            </a:r>
            <a:endParaRPr lang="he-IL" altLang="en-US"/>
          </a:p>
        </p:txBody>
      </p:sp>
      <p:sp>
        <p:nvSpPr>
          <p:cNvPr id="54276" name="Slide Number Placeholder 1">
            <a:extLst>
              <a:ext uri="{FF2B5EF4-FFF2-40B4-BE49-F238E27FC236}">
                <a16:creationId xmlns:a16="http://schemas.microsoft.com/office/drawing/2014/main" id="{02C78D03-5B77-4B63-A8D7-92B29CA6A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017D8D-8991-4331-B383-07334A62CCAC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21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23AAEEA4-FD43-41C9-9060-7B47E9CB1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5F9097-0CC2-4163-8FDB-2F4E1877D19C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8B18AF5-B7E8-4FC0-A0BE-08278A289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371600"/>
          </a:xfrm>
          <a:noFill/>
        </p:spPr>
        <p:txBody>
          <a:bodyPr/>
          <a:lstStyle/>
          <a:p>
            <a:r>
              <a:rPr lang="en-US" altLang="en-US" sz="4000"/>
              <a:t>Augmented Assignment Operators</a:t>
            </a:r>
          </a:p>
        </p:txBody>
      </p:sp>
      <p:sp>
        <p:nvSpPr>
          <p:cNvPr id="55300" name="Text Box 7">
            <a:extLst>
              <a:ext uri="{FF2B5EF4-FFF2-40B4-BE49-F238E27FC236}">
                <a16:creationId xmlns:a16="http://schemas.microsoft.com/office/drawing/2014/main" id="{EF0C189A-8971-4CDE-9EC1-3B57C4C1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371600"/>
            <a:ext cx="6096000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1"/>
              <a:t>Operator	Example	Equivalent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+=	i += 8	i = i + 8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-=	f -= 8.0	f = f - 8.0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*=	i *= 8	i = i * 8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/=	i /= 8	i = i / 8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//=	i //= 8	i = i // 8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%=	i %= 8	i = i % 8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2E2B0B8D-2FA9-4A94-84F9-BEB473801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Printing without the Newline</a:t>
            </a:r>
            <a:endParaRPr lang="he-IL" altLang="en-US"/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5FB23C04-EC1F-439C-BA42-47719B81F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/>
              <a:t>function displays line of output </a:t>
            </a:r>
          </a:p>
          <a:p>
            <a:pPr lvl="1" eaLnBrk="1" hangingPunct="1"/>
            <a:r>
              <a:rPr lang="en-US" altLang="en-US"/>
              <a:t>Newline character at end of printed data</a:t>
            </a:r>
          </a:p>
          <a:p>
            <a:pPr lvl="1" eaLnBrk="1" hangingPunct="1"/>
            <a:r>
              <a:rPr lang="en-US" altLang="en-US"/>
              <a:t>Special argument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end=‘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/>
              <a:t> causes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to place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/>
              <a:t> at end of data instead of newline character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 uses space as item separator</a:t>
            </a:r>
          </a:p>
          <a:p>
            <a:pPr lvl="1" eaLnBrk="1" hangingPunct="1"/>
            <a:r>
              <a:rPr lang="en-US" altLang="en-US"/>
              <a:t>Special argument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sep=‘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en-US"/>
              <a:t> causes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to use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/>
              <a:t> as item separator</a:t>
            </a:r>
          </a:p>
          <a:p>
            <a:pPr lvl="1" eaLnBrk="1" hangingPunct="1"/>
            <a:endParaRPr lang="he-IL" altLang="en-US"/>
          </a:p>
        </p:txBody>
      </p:sp>
      <p:sp>
        <p:nvSpPr>
          <p:cNvPr id="57348" name="Slide Number Placeholder 1">
            <a:extLst>
              <a:ext uri="{FF2B5EF4-FFF2-40B4-BE49-F238E27FC236}">
                <a16:creationId xmlns:a16="http://schemas.microsoft.com/office/drawing/2014/main" id="{2C864787-9122-48D1-A0B0-C7A589BDC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53CE61-DFF5-4FCC-A610-A22859B14FB5}" type="slidenum">
              <a:rPr lang="en-US" altLang="en-US" sz="1400">
                <a:solidFill>
                  <a:srgbClr val="FFFFFF"/>
                </a:solidFill>
                <a:latin typeface="Century Gothic" panose="020B0502020202020204" pitchFamily="34" charset="0"/>
              </a:rPr>
              <a:pPr/>
              <a:t>23</a:t>
            </a:fld>
            <a:endParaRPr lang="en-US" altLang="en-US" sz="14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27F632BE-3AFB-4209-A0DB-B145B74B2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93961E-8EE8-437C-AE87-0D2EF9031694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245FDBE-E1C7-49A2-899F-4C6AB9C46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0050"/>
            <a:ext cx="8486775" cy="742950"/>
          </a:xfrm>
        </p:spPr>
        <p:txBody>
          <a:bodyPr/>
          <a:lstStyle/>
          <a:p>
            <a:r>
              <a:rPr lang="en-US" altLang="en-US" sz="4000"/>
              <a:t>Escape Sequences for Special Characters (cont’d.)</a:t>
            </a: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44F7A274-83C0-4EB3-98F7-734CE777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229600" cy="42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229100" algn="l"/>
                <a:tab pos="5600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229100" algn="l"/>
                <a:tab pos="5600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229100" algn="l"/>
                <a:tab pos="5600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229100" algn="l"/>
                <a:tab pos="5600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229100" algn="l"/>
                <a:tab pos="5600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800" b="1" i="1" u="sng"/>
          </a:p>
          <a:p>
            <a:pPr>
              <a:spcBef>
                <a:spcPts val="600"/>
              </a:spcBef>
            </a:pPr>
            <a:r>
              <a:rPr lang="en-US" altLang="en-US" sz="2800" b="1" i="1" u="sng"/>
              <a:t>Description</a:t>
            </a:r>
            <a:r>
              <a:rPr lang="en-US" altLang="en-US" sz="2800" b="1" i="1"/>
              <a:t>                       </a:t>
            </a:r>
            <a:r>
              <a:rPr lang="en-US" altLang="en-US" sz="2800" b="1" i="1" u="sng"/>
              <a:t>Escape Sequence </a:t>
            </a:r>
            <a:r>
              <a:rPr lang="en-US" altLang="en-US" sz="2800" i="1"/>
              <a:t>	</a:t>
            </a:r>
            <a:r>
              <a:rPr lang="en-US" altLang="en-US" sz="2800"/>
              <a:t>	</a:t>
            </a:r>
            <a:r>
              <a:rPr lang="en-US" altLang="en-US" sz="2600">
                <a:latin typeface="Courier New" panose="02070309020205020404" pitchFamily="49" charset="0"/>
              </a:rPr>
              <a:t> </a:t>
            </a:r>
            <a:endParaRPr lang="en-US" altLang="en-US" sz="2800"/>
          </a:p>
          <a:p>
            <a:pPr>
              <a:spcBef>
                <a:spcPct val="50000"/>
              </a:spcBef>
            </a:pPr>
            <a:r>
              <a:rPr lang="en-US" altLang="en-US" sz="2800"/>
              <a:t>Tab                    	</a:t>
            </a:r>
            <a:r>
              <a:rPr lang="en-US" altLang="en-US" sz="2600">
                <a:latin typeface="Courier New" panose="02070309020205020404" pitchFamily="49" charset="0"/>
              </a:rPr>
              <a:t>\t</a:t>
            </a:r>
            <a:r>
              <a:rPr lang="en-US" altLang="en-US" sz="2800"/>
              <a:t>			</a:t>
            </a:r>
            <a:r>
              <a:rPr lang="en-US" altLang="en-US" sz="2600">
                <a:latin typeface="Courier New" panose="02070309020205020404" pitchFamily="49" charset="0"/>
              </a:rPr>
              <a:t> </a:t>
            </a:r>
            <a:endParaRPr lang="en-US" altLang="en-US" sz="2800"/>
          </a:p>
          <a:p>
            <a:pPr>
              <a:spcBef>
                <a:spcPct val="50000"/>
              </a:spcBef>
            </a:pPr>
            <a:r>
              <a:rPr lang="en-US" altLang="en-US" sz="2800"/>
              <a:t>Linefeed           	</a:t>
            </a:r>
            <a:r>
              <a:rPr lang="en-US" altLang="en-US" sz="2600">
                <a:latin typeface="Courier New" panose="02070309020205020404" pitchFamily="49" charset="0"/>
              </a:rPr>
              <a:t>\n</a:t>
            </a:r>
            <a:r>
              <a:rPr lang="en-US" altLang="en-US" sz="2800"/>
              <a:t>			</a:t>
            </a:r>
            <a:r>
              <a:rPr lang="en-US" altLang="en-US" sz="260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Backslash          	</a:t>
            </a:r>
            <a:r>
              <a:rPr lang="en-US" altLang="en-US" sz="2600">
                <a:latin typeface="Courier New" panose="02070309020205020404" pitchFamily="49" charset="0"/>
              </a:rPr>
              <a:t>\\</a:t>
            </a:r>
            <a:r>
              <a:rPr lang="en-US" altLang="en-US" sz="2800"/>
              <a:t>			</a:t>
            </a:r>
            <a:r>
              <a:rPr lang="en-US" altLang="en-US" sz="260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Single Quote      	</a:t>
            </a:r>
            <a:r>
              <a:rPr lang="en-US" altLang="en-US" sz="2600">
                <a:latin typeface="Courier New" panose="02070309020205020404" pitchFamily="49" charset="0"/>
              </a:rPr>
              <a:t>\</a:t>
            </a:r>
            <a:r>
              <a:rPr lang="en-US" altLang="en-US" sz="2600">
                <a:latin typeface="Courier" charset="0"/>
                <a:cs typeface="Times New Roman" panose="02020603050405020304" pitchFamily="18" charset="0"/>
              </a:rPr>
              <a:t>'</a:t>
            </a:r>
            <a:r>
              <a:rPr lang="en-US" altLang="en-US" sz="2600">
                <a:latin typeface="Courier New" panose="02070309020205020404" pitchFamily="49" charset="0"/>
              </a:rPr>
              <a:t> </a:t>
            </a:r>
            <a:r>
              <a:rPr lang="en-US" altLang="en-US" sz="2800"/>
              <a:t>			</a:t>
            </a:r>
            <a:r>
              <a:rPr lang="en-US" altLang="en-US" sz="260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Double Quote     	</a:t>
            </a:r>
            <a:r>
              <a:rPr lang="en-US" altLang="en-US" sz="2600">
                <a:latin typeface="Courier New" panose="02070309020205020404" pitchFamily="49" charset="0"/>
              </a:rPr>
              <a:t>\</a:t>
            </a:r>
            <a:r>
              <a:rPr lang="en-US" altLang="en-US" sz="2600">
                <a:latin typeface="Courier" charset="0"/>
                <a:cs typeface="Times New Roman" panose="02020603050405020304" pitchFamily="18" charset="0"/>
              </a:rPr>
              <a:t>"</a:t>
            </a:r>
            <a:r>
              <a:rPr lang="en-US" altLang="en-US" sz="2600">
                <a:latin typeface="Courier New" panose="02070309020205020404" pitchFamily="49" charset="0"/>
              </a:rPr>
              <a:t> </a:t>
            </a:r>
            <a:r>
              <a:rPr lang="en-US" altLang="en-US" sz="2800"/>
              <a:t>			</a:t>
            </a:r>
            <a:r>
              <a:rPr lang="en-US" altLang="en-US" sz="26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>
            <a:extLst>
              <a:ext uri="{FF2B5EF4-FFF2-40B4-BE49-F238E27FC236}">
                <a16:creationId xmlns:a16="http://schemas.microsoft.com/office/drawing/2014/main" id="{CBD609E9-0032-4BA5-87FE-03D034A4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98CE9-7377-4912-BDF3-227B7F4B8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0090"/>
                </a:solidFill>
                <a:latin typeface="Courier New"/>
                <a:cs typeface="Courier New"/>
              </a:rPr>
              <a:t>format</a:t>
            </a:r>
            <a:r>
              <a:rPr lang="en-US">
                <a:solidFill>
                  <a:srgbClr val="000090"/>
                </a:solidFill>
              </a:rPr>
              <a:t> </a:t>
            </a:r>
            <a:r>
              <a:rPr lang="en-US"/>
              <a:t>is a method that creates a new string where certain elements of the string are </a:t>
            </a:r>
            <a:r>
              <a:rPr lang="en-US" i="1"/>
              <a:t>formatted.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To understand string formatting, it is probably better to start with an example.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i="1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>
                <a:solidFill>
                  <a:srgbClr val="000090"/>
                </a:solidFill>
                <a:latin typeface="Courier New"/>
                <a:ea typeface="Courier New" pitchFamily="-108" charset="0"/>
                <a:cs typeface="Courier New"/>
              </a:rPr>
              <a:t> print("Sorry, is this the {} minute{}?"</a:t>
            </a:r>
            <a:r>
              <a:rPr lang="en-US" sz="2400" b="1">
                <a:solidFill>
                  <a:srgbClr val="000090"/>
                </a:solidFill>
                <a:latin typeface="Courier New"/>
                <a:ea typeface="Courier New" pitchFamily="-108" charset="0"/>
                <a:cs typeface="Courier New"/>
              </a:rPr>
              <a:t>.</a:t>
            </a:r>
            <a:r>
              <a:rPr lang="en-US" sz="2400">
                <a:solidFill>
                  <a:srgbClr val="000090"/>
                </a:solidFill>
                <a:latin typeface="Courier New"/>
                <a:ea typeface="Courier New" pitchFamily="-108" charset="0"/>
                <a:cs typeface="Courier New"/>
              </a:rPr>
              <a:t> format(5, </a:t>
            </a:r>
            <a:r>
              <a:rPr lang="fr-FR" sz="2400">
                <a:solidFill>
                  <a:srgbClr val="000090"/>
                </a:solidFill>
                <a:latin typeface="Courier New"/>
                <a:ea typeface="Courier New" pitchFamily="-108" charset="0"/>
                <a:cs typeface="Courier New"/>
              </a:rPr>
              <a:t>'</a:t>
            </a:r>
            <a:r>
              <a:rPr lang="en-US" sz="2400">
                <a:solidFill>
                  <a:srgbClr val="000090"/>
                </a:solidFill>
                <a:latin typeface="Courier New"/>
                <a:ea typeface="Courier New" pitchFamily="-108" charset="0"/>
                <a:cs typeface="Courier New"/>
              </a:rPr>
              <a:t>ARGUMENT</a:t>
            </a:r>
            <a:r>
              <a:rPr lang="fr-FR" sz="2400">
                <a:solidFill>
                  <a:srgbClr val="000090"/>
                </a:solidFill>
                <a:latin typeface="Courier New"/>
                <a:ea typeface="Courier New" pitchFamily="-108" charset="0"/>
                <a:cs typeface="Courier New"/>
              </a:rPr>
              <a:t>'</a:t>
            </a:r>
            <a:r>
              <a:rPr lang="en-US" sz="2400">
                <a:solidFill>
                  <a:srgbClr val="00009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>
              <a:latin typeface="Courier New" pitchFamily="-108" charset="0"/>
              <a:ea typeface="Courier New" pitchFamily="-108" charset="0"/>
              <a:cs typeface="Courier New" pitchFamily="-10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>
                <a:ea typeface="Arial" pitchFamily="-108" charset="0"/>
                <a:cs typeface="Arial" pitchFamily="-108" charset="0"/>
              </a:rPr>
              <a:t>  prints</a:t>
            </a:r>
            <a:r>
              <a:rPr lang="en-US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400">
                <a:solidFill>
                  <a:srgbClr val="002060"/>
                </a:solidFill>
                <a:latin typeface="Courier New"/>
                <a:ea typeface="Courier New" pitchFamily="-108" charset="0"/>
                <a:cs typeface="Courier New"/>
              </a:rPr>
              <a:t>Sorry, is this the 5 minuteARGUMENT</a:t>
            </a:r>
            <a:endParaRPr 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17CF13C-CF33-46B9-96AA-495720369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Programming Errors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D9D0649-ACBC-411F-82CF-A9CDD6FE8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696200" cy="4114800"/>
          </a:xfrm>
        </p:spPr>
        <p:txBody>
          <a:bodyPr/>
          <a:lstStyle/>
          <a:p>
            <a:pPr algn="just" eaLnBrk="1" hangingPunct="1"/>
            <a:r>
              <a:rPr lang="en-US" altLang="en-US"/>
              <a:t>Syntax Errors</a:t>
            </a:r>
          </a:p>
          <a:p>
            <a:pPr lvl="1" algn="just" eaLnBrk="1" hangingPunct="1"/>
            <a:r>
              <a:rPr lang="en-US" altLang="en-US"/>
              <a:t>Error in code construction</a:t>
            </a:r>
          </a:p>
          <a:p>
            <a:pPr algn="just" eaLnBrk="1" hangingPunct="1"/>
            <a:r>
              <a:rPr lang="en-US" altLang="en-US"/>
              <a:t>Runtime Errors</a:t>
            </a:r>
          </a:p>
          <a:p>
            <a:pPr lvl="1" algn="just" eaLnBrk="1" hangingPunct="1"/>
            <a:r>
              <a:rPr lang="en-US" altLang="en-US"/>
              <a:t>Causes the program to abort</a:t>
            </a:r>
          </a:p>
          <a:p>
            <a:pPr algn="just" eaLnBrk="1" hangingPunct="1"/>
            <a:r>
              <a:rPr lang="en-US" altLang="en-US"/>
              <a:t>Logic Errors</a:t>
            </a:r>
          </a:p>
          <a:p>
            <a:pPr lvl="1" algn="just" eaLnBrk="1" hangingPunct="1"/>
            <a:r>
              <a:rPr lang="en-US" altLang="en-US"/>
              <a:t>Produces incorrect result</a:t>
            </a:r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4C7CB825-36E6-4509-B132-4D75BB2F7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</p:spPr>
        <p:txBody>
          <a:bodyPr wrap="square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8EE7EC-9482-43BD-A10D-DE2E65FA87AA}" type="slidenum">
              <a:rPr lang="en-US" altLang="en-US" sz="1400"/>
              <a:pPr/>
              <a:t>26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6">
            <a:extLst>
              <a:ext uri="{FF2B5EF4-FFF2-40B4-BE49-F238E27FC236}">
                <a16:creationId xmlns:a16="http://schemas.microsoft.com/office/drawing/2014/main" id="{42DAD29B-0AF2-4A63-A680-6B96A7006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36F747-7E58-4EA4-8818-403DFF087DCF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937D8073-CAA2-416A-9FD4-B7AC9D7A90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3738" y="2776538"/>
            <a:ext cx="7772400" cy="838200"/>
          </a:xfrm>
        </p:spPr>
        <p:txBody>
          <a:bodyPr/>
          <a:lstStyle/>
          <a:p>
            <a:r>
              <a:rPr lang="en-US" altLang="en-US" b="1"/>
              <a:t>Chapter 3 Selections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0012D5A3-9430-4FD8-A863-BABAA5C471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DBD831-FC3A-4F99-AC9A-FDB7D01DD7B4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9DF2D4C-E8B0-430C-BBE2-CF2120BFF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371600"/>
          </a:xfrm>
          <a:noFill/>
        </p:spPr>
        <p:txBody>
          <a:bodyPr/>
          <a:lstStyle/>
          <a:p>
            <a:r>
              <a:rPr lang="en-US" altLang="en-US"/>
              <a:t>Relational Operators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64FBE98F-E1B0-4B7B-8416-F4469C632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74676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1650" algn="l"/>
                <a:tab pos="3657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1"/>
              <a:t>Operator 	Name	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Courier New" panose="02070309020205020404" pitchFamily="49" charset="0"/>
              </a:rPr>
              <a:t>&lt;</a:t>
            </a:r>
            <a:r>
              <a:rPr lang="en-US" altLang="en-US" sz="3000"/>
              <a:t>	less than	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Courier New" panose="02070309020205020404" pitchFamily="49" charset="0"/>
              </a:rPr>
              <a:t>&lt;=</a:t>
            </a:r>
            <a:r>
              <a:rPr lang="en-US" altLang="en-US" sz="3000"/>
              <a:t>	less than or equal to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Courier New" panose="02070309020205020404" pitchFamily="49" charset="0"/>
              </a:rPr>
              <a:t>&gt;</a:t>
            </a:r>
            <a:r>
              <a:rPr lang="en-US" altLang="en-US" sz="3000"/>
              <a:t>	greater than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Courier New" panose="02070309020205020404" pitchFamily="49" charset="0"/>
              </a:rPr>
              <a:t>&gt;=</a:t>
            </a:r>
            <a:r>
              <a:rPr lang="en-US" altLang="en-US" sz="3000"/>
              <a:t>	greater than or equal to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Courier New" panose="02070309020205020404" pitchFamily="49" charset="0"/>
              </a:rPr>
              <a:t>==</a:t>
            </a:r>
            <a:r>
              <a:rPr lang="en-US" altLang="en-US" sz="3000"/>
              <a:t>	equal to</a:t>
            </a:r>
          </a:p>
          <a:p>
            <a:pPr>
              <a:spcBef>
                <a:spcPct val="50000"/>
              </a:spcBef>
            </a:pPr>
            <a:r>
              <a:rPr lang="en-US" altLang="en-US" sz="3000">
                <a:latin typeface="Courier New" panose="02070309020205020404" pitchFamily="49" charset="0"/>
              </a:rPr>
              <a:t>!=	</a:t>
            </a:r>
            <a:r>
              <a:rPr lang="en-US" altLang="en-US" sz="3000"/>
              <a:t>not equal to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6A3E746B-CB6C-4719-BBDB-98122F2385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7DAA1-9115-4DC4-85D0-1A1A7CA2BF5F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DB6A8D9-CE82-43BE-B901-B4FB1F395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/>
              <a:t>One-way </a:t>
            </a:r>
            <a:r>
              <a:rPr lang="en-US" altLang="en-US" sz="4200" b="1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  <a:endParaRPr lang="en-US" altLang="en-US" sz="54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200B89C-681A-4E86-87B5-342071F2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F67AF2B6-3F02-447D-91C4-29A0E97A2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355725"/>
            <a:ext cx="3886200" cy="9144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if boolean-expression: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/>
              <a:t>    statement(s)</a:t>
            </a:r>
          </a:p>
        </p:txBody>
      </p:sp>
      <p:sp>
        <p:nvSpPr>
          <p:cNvPr id="21510" name="Rectangle 9">
            <a:extLst>
              <a:ext uri="{FF2B5EF4-FFF2-40B4-BE49-F238E27FC236}">
                <a16:creationId xmlns:a16="http://schemas.microsoft.com/office/drawing/2014/main" id="{ACB5F995-18DF-44D4-81C1-EAFF7558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1009650"/>
            <a:ext cx="5686425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b="1"/>
              <a:t>if</a:t>
            </a:r>
            <a:r>
              <a:rPr lang="en-US" altLang="en-US"/>
              <a:t> radius &gt;= 0: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    area = radius * radius * 3.14159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    print("The area for the circle of radius“,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/>
              <a:t>           radius, "is“, area)</a:t>
            </a:r>
          </a:p>
        </p:txBody>
      </p:sp>
      <p:graphicFrame>
        <p:nvGraphicFramePr>
          <p:cNvPr id="21511" name="Object 14">
            <a:extLst>
              <a:ext uri="{FF2B5EF4-FFF2-40B4-BE49-F238E27FC236}">
                <a16:creationId xmlns:a16="http://schemas.microsoft.com/office/drawing/2014/main" id="{8CF98F19-A68F-494D-9585-CC9E0FF8E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3" y="2968625"/>
          <a:ext cx="6099175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148072" imgH="2715006" progId="Word.Picture.8">
                  <p:embed/>
                </p:oleObj>
              </mc:Choice>
              <mc:Fallback>
                <p:oleObj name="Picture" r:id="rId3" imgW="5148072" imgH="2715006" progId="Word.Picture.8">
                  <p:embed/>
                  <p:pic>
                    <p:nvPicPr>
                      <p:cNvPr id="21511" name="Object 14">
                        <a:extLst>
                          <a:ext uri="{FF2B5EF4-FFF2-40B4-BE49-F238E27FC236}">
                            <a16:creationId xmlns:a16="http://schemas.microsoft.com/office/drawing/2014/main" id="{8CF98F19-A68F-494D-9585-CC9E0FF8E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968625"/>
                        <a:ext cx="6099175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Line 10">
            <a:extLst>
              <a:ext uri="{FF2B5EF4-FFF2-40B4-BE49-F238E27FC236}">
                <a16:creationId xmlns:a16="http://schemas.microsoft.com/office/drawing/2014/main" id="{DA966090-B3CD-4552-86E3-EC3C5ECC3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8413" y="2122488"/>
            <a:ext cx="500062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6">
            <a:extLst>
              <a:ext uri="{FF2B5EF4-FFF2-40B4-BE49-F238E27FC236}">
                <a16:creationId xmlns:a16="http://schemas.microsoft.com/office/drawing/2014/main" id="{D013ED36-B52E-419F-87E3-0C506453D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9350" y="2506663"/>
            <a:ext cx="500063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D99B-3D5B-4C9A-A6AC-5D725A6A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2954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Closed Book</a:t>
            </a:r>
          </a:p>
          <a:p>
            <a:pPr>
              <a:defRPr/>
            </a:pPr>
            <a:r>
              <a:rPr lang="fr-FR" altLang="en-US" sz="2400" dirty="0"/>
              <a:t>Part 01 : 30 Multiple-</a:t>
            </a:r>
            <a:r>
              <a:rPr lang="fr-FR" altLang="en-US" sz="2400" dirty="0" err="1"/>
              <a:t>Choice</a:t>
            </a:r>
            <a:r>
              <a:rPr lang="fr-FR" altLang="en-US" sz="2400" dirty="0"/>
              <a:t> Questions (120 points)</a:t>
            </a:r>
          </a:p>
          <a:p>
            <a:pPr>
              <a:defRPr/>
            </a:pPr>
            <a:r>
              <a:rPr lang="fr-FR" altLang="en-US" sz="2400" dirty="0"/>
              <a:t>Part 02: </a:t>
            </a:r>
            <a:r>
              <a:rPr lang="fr-FR" altLang="en-US" sz="2400" dirty="0" err="1"/>
              <a:t>two-programming</a:t>
            </a:r>
            <a:r>
              <a:rPr lang="fr-FR" altLang="en-US" sz="2400" dirty="0"/>
              <a:t> questions (30 points) </a:t>
            </a:r>
          </a:p>
          <a:p>
            <a:pPr>
              <a:defRPr/>
            </a:pPr>
            <a:r>
              <a:rPr lang="fr-FR" altLang="en-US" sz="2400" dirty="0" err="1"/>
              <a:t>Both</a:t>
            </a:r>
            <a:r>
              <a:rPr lang="fr-FR" altLang="en-US" sz="2400" dirty="0"/>
              <a:t> parts </a:t>
            </a:r>
            <a:r>
              <a:rPr lang="fr-FR" altLang="en-US" sz="2400" dirty="0" err="1"/>
              <a:t>will</a:t>
            </a:r>
            <a:r>
              <a:rPr lang="fr-FR" altLang="en-US" sz="2400" dirty="0"/>
              <a:t> </a:t>
            </a:r>
            <a:r>
              <a:rPr lang="fr-FR" altLang="en-US" sz="2400" dirty="0" err="1"/>
              <a:t>be</a:t>
            </a:r>
            <a:r>
              <a:rPr lang="fr-FR" altLang="en-US" sz="2400" dirty="0"/>
              <a:t> </a:t>
            </a:r>
            <a:r>
              <a:rPr lang="fr-FR" altLang="en-US" sz="2400" dirty="0" err="1"/>
              <a:t>taken</a:t>
            </a:r>
            <a:r>
              <a:rPr lang="fr-FR" altLang="en-US" sz="2400" dirty="0"/>
              <a:t> on Canvas</a:t>
            </a:r>
          </a:p>
          <a:p>
            <a:pPr>
              <a:defRPr/>
            </a:pPr>
            <a:r>
              <a:rPr lang="fr-FR" altLang="en-US" sz="2400" dirty="0"/>
              <a:t>Exam requiers </a:t>
            </a:r>
            <a:r>
              <a:rPr lang="fr-FR" altLang="en-US" sz="2400" dirty="0" err="1"/>
              <a:t>Respondus</a:t>
            </a:r>
            <a:r>
              <a:rPr lang="fr-FR" altLang="en-US" sz="2400" dirty="0"/>
              <a:t> </a:t>
            </a:r>
            <a:r>
              <a:rPr lang="fr-FR" altLang="en-US" sz="2400" dirty="0" err="1"/>
              <a:t>LockDown</a:t>
            </a:r>
            <a:r>
              <a:rPr lang="fr-FR" altLang="en-US" sz="2400" dirty="0"/>
              <a:t> Browser software</a:t>
            </a:r>
          </a:p>
          <a:p>
            <a:pPr>
              <a:defRPr/>
            </a:pPr>
            <a:r>
              <a:rPr lang="en-US" altLang="en-US" sz="2400" dirty="0"/>
              <a:t>There will be No make-up Exam (NO EXCEPTION)</a:t>
            </a:r>
          </a:p>
          <a:p>
            <a:pPr marL="0" indent="0">
              <a:buFont typeface="Monotype Sorts"/>
              <a:buNone/>
              <a:defRPr/>
            </a:pPr>
            <a:endParaRPr lang="en-US" altLang="en-US" sz="2400" dirty="0"/>
          </a:p>
          <a:p>
            <a:pPr marL="0" indent="0">
              <a:buFont typeface="Monotype Sorts"/>
              <a:buNone/>
              <a:defRPr/>
            </a:pPr>
            <a:endParaRPr lang="en-US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365F2E4F-63A4-4EE8-ADA2-FF6D13E503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BB0867-1449-41DD-9257-65944CB0EEA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4340" name="Title 1">
            <a:extLst>
              <a:ext uri="{FF2B5EF4-FFF2-40B4-BE49-F238E27FC236}">
                <a16:creationId xmlns:a16="http://schemas.microsoft.com/office/drawing/2014/main" id="{7049947A-1190-4188-8DA0-39DDC0541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 Instructions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9D042665-8381-4847-9B8A-407589FFB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AB6B43-D1FC-4CE8-98F0-0651E3898321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EBECA50-1B3D-49FF-8F90-81CA6B564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The Two-way </a:t>
            </a:r>
            <a:r>
              <a:rPr lang="en-US" altLang="en-US" sz="4000" b="1"/>
              <a:t>if-else</a:t>
            </a:r>
            <a:r>
              <a:rPr lang="en-US" altLang="en-US"/>
              <a:t> Statements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F3BEA27-E773-4AAA-B943-D15949A31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2057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800">
                <a:solidFill>
                  <a:schemeClr val="tx2"/>
                </a:solidFill>
                <a:latin typeface="Courier New" panose="02070309020205020404" pitchFamily="49" charset="0"/>
              </a:rPr>
              <a:t> boolean-expression: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latin typeface="Courier New" panose="02070309020205020404" pitchFamily="49" charset="0"/>
              </a:rPr>
              <a:t>    statement(s)-for-the-true-case</a:t>
            </a:r>
            <a:endParaRPr lang="en-US" altLang="en-US" sz="2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else:</a:t>
            </a:r>
            <a:r>
              <a:rPr lang="en-US" altLang="en-US" sz="280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latin typeface="Courier New" panose="02070309020205020404" pitchFamily="49" charset="0"/>
              </a:rPr>
              <a:t>    statement(s)-for-the-false-case</a:t>
            </a:r>
            <a:endParaRPr lang="en-US" altLang="en-US" sz="180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409412CD-DFF0-4B60-AB46-DFFFDDAF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2428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8">
            <a:extLst>
              <a:ext uri="{FF2B5EF4-FFF2-40B4-BE49-F238E27FC236}">
                <a16:creationId xmlns:a16="http://schemas.microsoft.com/office/drawing/2014/main" id="{D2C8E13F-CCE2-479D-8157-24BD16F76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FC9B69A4-12E4-4978-BD42-68147EBB2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3467100"/>
          <a:ext cx="6875462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826000" imgH="2006600" progId="Word.Picture.8">
                  <p:embed/>
                </p:oleObj>
              </mc:Choice>
              <mc:Fallback>
                <p:oleObj name="Picture" r:id="rId3" imgW="4826000" imgH="2006600" progId="Word.Picture.8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id="{FC9B69A4-12E4-4978-BD42-68147EBB29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467100"/>
                        <a:ext cx="6875462" cy="285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6F6A37D-1BB3-4A26-BD20-E9F3FB44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Random Numbers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8A5005C-D7A4-4233-B560-2CBCCEF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+mj-lt"/>
                <a:cs typeface="Courier New" pitchFamily="49" charset="0"/>
              </a:rPr>
              <a:t>Random number are useful in a lot of programming tasks</a:t>
            </a:r>
          </a:p>
          <a:p>
            <a:pPr eaLnBrk="1" hangingPunct="1">
              <a:defRPr/>
            </a:pPr>
            <a:r>
              <a:rPr lang="en-US" u="sng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u="sng">
                <a:latin typeface="+mj-lt"/>
                <a:cs typeface="Courier New" pitchFamily="49" charset="0"/>
              </a:rPr>
              <a:t> module</a:t>
            </a:r>
            <a:r>
              <a:rPr lang="en-US">
                <a:latin typeface="+mj-lt"/>
                <a:cs typeface="Courier New" pitchFamily="49" charset="0"/>
              </a:rPr>
              <a:t>: includes library functions for working with random numbers</a:t>
            </a:r>
          </a:p>
          <a:p>
            <a:pPr eaLnBrk="1" hangingPunct="1">
              <a:defRPr/>
            </a:pPr>
            <a:r>
              <a:rPr lang="en-US" u="sng">
                <a:latin typeface="+mj-lt"/>
                <a:cs typeface="Courier New" pitchFamily="49" charset="0"/>
              </a:rPr>
              <a:t>Dot notation</a:t>
            </a:r>
            <a:r>
              <a:rPr lang="en-US">
                <a:latin typeface="+mj-lt"/>
                <a:cs typeface="Courier New" pitchFamily="49" charset="0"/>
              </a:rPr>
              <a:t>: notation for calling a function belonging to a module</a:t>
            </a:r>
          </a:p>
          <a:p>
            <a:pPr lvl="1" eaLnBrk="1" hangingPunct="1">
              <a:defRPr/>
            </a:pPr>
            <a:r>
              <a:rPr lang="en-US">
                <a:latin typeface="+mj-lt"/>
                <a:cs typeface="Courier New" pitchFamily="49" charset="0"/>
              </a:rPr>
              <a:t>Format: </a:t>
            </a:r>
            <a:r>
              <a:rPr lang="en-US">
                <a:latin typeface="Courier New" pitchFamily="49" charset="0"/>
                <a:cs typeface="Courier New" pitchFamily="49" charset="0"/>
              </a:rPr>
              <a:t>module_name.function_name()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5A18ADA-7129-4DB8-84E4-C7E8C055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Random Numbers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BE6DADD6-404C-4129-BCD7-D6D7E94E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u="sng">
                <a:latin typeface="+mj-lt"/>
                <a:cs typeface="Courier New" pitchFamily="49" charset="0"/>
              </a:rPr>
              <a:t> function</a:t>
            </a:r>
            <a:r>
              <a:rPr lang="en-US">
                <a:latin typeface="+mj-lt"/>
                <a:cs typeface="Courier New" pitchFamily="49" charset="0"/>
              </a:rPr>
              <a:t> generates a random number in the range provided by the arguments</a:t>
            </a:r>
          </a:p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u="sng"/>
              <a:t> function</a:t>
            </a:r>
            <a:r>
              <a:rPr lang="en-US" altLang="en-US"/>
              <a:t>: returns a random float in the range of 0.0 and 1.0</a:t>
            </a:r>
          </a:p>
          <a:p>
            <a:pPr lvl="1"/>
            <a:r>
              <a:rPr lang="en-US" altLang="en-US"/>
              <a:t>Does not receive arguments</a:t>
            </a:r>
          </a:p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en-US" u="sng"/>
              <a:t> function</a:t>
            </a:r>
            <a:r>
              <a:rPr lang="en-US" altLang="en-US"/>
              <a:t>: returns a random float but allows user to specify range</a:t>
            </a:r>
            <a:endParaRPr lang="he-IL" altLang="en-US"/>
          </a:p>
          <a:p>
            <a:pPr eaLnBrk="1" hangingPunct="1">
              <a:defRPr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704972AC-7C33-46FF-991B-08EAE5E6F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7436BA-09CD-4E4A-80BB-CDC19CEA0C7B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8E82328-D3EB-42BF-9ED2-491B994D3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371600"/>
          </a:xfrm>
          <a:noFill/>
        </p:spPr>
        <p:txBody>
          <a:bodyPr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F2ECBC33-9DB9-413C-AA58-46543D12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41" name="Object 4">
            <a:extLst>
              <a:ext uri="{FF2B5EF4-FFF2-40B4-BE49-F238E27FC236}">
                <a16:creationId xmlns:a16="http://schemas.microsoft.com/office/drawing/2014/main" id="{B0BC7A80-2320-4084-9819-5BCB652BD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" y="1508125"/>
          <a:ext cx="810260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241390" imgH="913815" progId="Word.Picture.8">
                  <p:embed/>
                </p:oleObj>
              </mc:Choice>
              <mc:Fallback>
                <p:oleObj name="Picture" r:id="rId3" imgW="3241390" imgH="913815" progId="Word.Picture.8">
                  <p:embed/>
                  <p:pic>
                    <p:nvPicPr>
                      <p:cNvPr id="39941" name="Object 4">
                        <a:extLst>
                          <a:ext uri="{FF2B5EF4-FFF2-40B4-BE49-F238E27FC236}">
                            <a16:creationId xmlns:a16="http://schemas.microsoft.com/office/drawing/2014/main" id="{B0BC7A80-2320-4084-9819-5BCB652BD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508125"/>
                        <a:ext cx="8102600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5FD07E85-DEE5-4679-AE83-359ED065B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E6EC47-AA83-449E-9C45-3C797D647B76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57E899C-1AC2-49D8-9F5C-646335ABB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altLang="en-US"/>
              <a:t>Operator Precedence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566BC01-DAE7-4613-9248-77727D03A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  <a:noFill/>
        </p:spPr>
        <p:txBody>
          <a:bodyPr/>
          <a:lstStyle/>
          <a:p>
            <a:pPr algn="just"/>
            <a:r>
              <a:rPr lang="en-US" altLang="en-US" sz="2800"/>
              <a:t>**</a:t>
            </a:r>
          </a:p>
          <a:p>
            <a:pPr algn="just"/>
            <a:r>
              <a:rPr lang="en-US" altLang="en-US" sz="2800"/>
              <a:t>not</a:t>
            </a:r>
          </a:p>
          <a:p>
            <a:pPr algn="just"/>
            <a:r>
              <a:rPr lang="en-US" altLang="en-US" sz="2800"/>
              <a:t>*, /, //, %</a:t>
            </a:r>
          </a:p>
          <a:p>
            <a:pPr algn="just"/>
            <a:r>
              <a:rPr lang="en-US" altLang="en-US" sz="2800"/>
              <a:t>+, -</a:t>
            </a:r>
          </a:p>
          <a:p>
            <a:pPr algn="just"/>
            <a:r>
              <a:rPr lang="en-US" altLang="en-US" sz="2800"/>
              <a:t>&lt;, &lt;=, &gt;, &gt;=</a:t>
            </a:r>
          </a:p>
          <a:p>
            <a:pPr algn="just"/>
            <a:r>
              <a:rPr lang="en-US" altLang="en-US" sz="2800"/>
              <a:t>==, != </a:t>
            </a:r>
          </a:p>
          <a:p>
            <a:pPr algn="just"/>
            <a:r>
              <a:rPr lang="en-US" altLang="en-US" sz="2800"/>
              <a:t>and </a:t>
            </a:r>
          </a:p>
          <a:p>
            <a:pPr algn="just"/>
            <a:r>
              <a:rPr lang="en-US" altLang="en-US" sz="2800"/>
              <a:t>or </a:t>
            </a:r>
          </a:p>
          <a:p>
            <a:pPr algn="just"/>
            <a:r>
              <a:rPr lang="en-US" altLang="en-US" sz="2800"/>
              <a:t>=, +=, -=, *=, /=, //=, %= (Assignment operator) 	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FFD87B69-D53D-49A3-8E6C-B5203D37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88209EC3-121A-497A-A40B-742C5DFF8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3429000" algn="l"/>
                <a:tab pos="4686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174D3604-27D2-43A6-8B66-08EF32E4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4011746D-8C40-454F-80BF-681107A0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8137" name="Rectangle 8">
            <a:extLst>
              <a:ext uri="{FF2B5EF4-FFF2-40B4-BE49-F238E27FC236}">
                <a16:creationId xmlns:a16="http://schemas.microsoft.com/office/drawing/2014/main" id="{0A738252-F891-43CB-9902-D3765B8F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6">
            <a:extLst>
              <a:ext uri="{FF2B5EF4-FFF2-40B4-BE49-F238E27FC236}">
                <a16:creationId xmlns:a16="http://schemas.microsoft.com/office/drawing/2014/main" id="{96DD05A5-A7A8-408F-9611-778B1A6F7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06DE2D-983A-4E52-9C72-EC1EF811D887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79D3AC44-795D-481F-8C8A-0FA47F2FBE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1963" y="2814638"/>
            <a:ext cx="8334375" cy="1152525"/>
          </a:xfrm>
        </p:spPr>
        <p:txBody>
          <a:bodyPr/>
          <a:lstStyle/>
          <a:p>
            <a:r>
              <a:rPr lang="en-US" altLang="en-US" b="1"/>
              <a:t>Chapter 4 Loops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7A5AFDA0-AFD5-48B2-8C3F-0BE1F8B10D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51CCCA-E1C1-4827-9551-D79673E054F2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709B8A8-285A-47FE-BE4D-ED48C80B7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Flow Chart</a:t>
            </a:r>
          </a:p>
        </p:txBody>
      </p:sp>
      <p:sp>
        <p:nvSpPr>
          <p:cNvPr id="17412" name="Rectangle 9">
            <a:extLst>
              <a:ext uri="{FF2B5EF4-FFF2-40B4-BE49-F238E27FC236}">
                <a16:creationId xmlns:a16="http://schemas.microsoft.com/office/drawing/2014/main" id="{E90AA97C-CDEF-4E5D-B153-BA3CF1D2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419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chemeClr val="tx2"/>
                </a:solidFill>
              </a:rPr>
              <a:t>while</a:t>
            </a:r>
            <a:r>
              <a:rPr lang="en-US" altLang="en-US" sz="2000">
                <a:solidFill>
                  <a:schemeClr val="tx2"/>
                </a:solidFill>
              </a:rPr>
              <a:t> loop-continuation-condition: </a:t>
            </a:r>
          </a:p>
          <a:p>
            <a:r>
              <a:rPr lang="en-US" altLang="en-US" sz="2000">
                <a:solidFill>
                  <a:schemeClr val="tx2"/>
                </a:solidFill>
              </a:rPr>
              <a:t>      # Loop body</a:t>
            </a:r>
          </a:p>
          <a:p>
            <a:r>
              <a:rPr lang="en-US" altLang="en-US" sz="2000">
                <a:solidFill>
                  <a:schemeClr val="tx2"/>
                </a:solidFill>
              </a:rPr>
              <a:t>      Statement(s)</a:t>
            </a: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17413" name="Rectangle 11">
            <a:extLst>
              <a:ext uri="{FF2B5EF4-FFF2-40B4-BE49-F238E27FC236}">
                <a16:creationId xmlns:a16="http://schemas.microsoft.com/office/drawing/2014/main" id="{EE715A1C-108B-4765-BF19-3AFED483A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12">
            <a:extLst>
              <a:ext uri="{FF2B5EF4-FFF2-40B4-BE49-F238E27FC236}">
                <a16:creationId xmlns:a16="http://schemas.microsoft.com/office/drawing/2014/main" id="{EDE3F294-BD53-4CDD-8EBF-E330CB8E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1277938"/>
            <a:ext cx="4419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</a:rPr>
              <a:t>count = 0</a:t>
            </a:r>
            <a:endParaRPr lang="en-US" altLang="en-US" b="1">
              <a:solidFill>
                <a:schemeClr val="tx2"/>
              </a:solidFill>
            </a:endParaRPr>
          </a:p>
          <a:p>
            <a:r>
              <a:rPr lang="en-US" altLang="en-US" b="1">
                <a:solidFill>
                  <a:schemeClr val="tx2"/>
                </a:solidFill>
              </a:rPr>
              <a:t>while</a:t>
            </a:r>
            <a:r>
              <a:rPr lang="en-US" altLang="en-US">
                <a:solidFill>
                  <a:schemeClr val="tx2"/>
                </a:solidFill>
              </a:rPr>
              <a:t> count &lt; 100:</a:t>
            </a:r>
          </a:p>
          <a:p>
            <a:r>
              <a:rPr lang="en-US" altLang="en-US">
                <a:solidFill>
                  <a:schemeClr val="tx2"/>
                </a:solidFill>
              </a:rPr>
              <a:t>      print("Programming is fun!")</a:t>
            </a:r>
          </a:p>
          <a:p>
            <a:r>
              <a:rPr lang="en-US" altLang="en-US">
                <a:solidFill>
                  <a:schemeClr val="tx2"/>
                </a:solidFill>
              </a:rPr>
              <a:t>      count = count + 1</a:t>
            </a:r>
          </a:p>
        </p:txBody>
      </p:sp>
      <p:sp>
        <p:nvSpPr>
          <p:cNvPr id="17415" name="Line 13">
            <a:extLst>
              <a:ext uri="{FF2B5EF4-FFF2-40B4-BE49-F238E27FC236}">
                <a16:creationId xmlns:a16="http://schemas.microsoft.com/office/drawing/2014/main" id="{0FAF93A7-A710-43C0-A9A8-F6BD74DBB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14600"/>
            <a:ext cx="3810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14">
            <a:extLst>
              <a:ext uri="{FF2B5EF4-FFF2-40B4-BE49-F238E27FC236}">
                <a16:creationId xmlns:a16="http://schemas.microsoft.com/office/drawing/2014/main" id="{C84AEB32-734E-479C-82C7-B058BCD80A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590800"/>
            <a:ext cx="533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Rectangle 16">
            <a:extLst>
              <a:ext uri="{FF2B5EF4-FFF2-40B4-BE49-F238E27FC236}">
                <a16:creationId xmlns:a16="http://schemas.microsoft.com/office/drawing/2014/main" id="{7BA8C83D-6DD8-4ACD-9027-ACC6D2C3C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2166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8" name="Object 2">
            <a:extLst>
              <a:ext uri="{FF2B5EF4-FFF2-40B4-BE49-F238E27FC236}">
                <a16:creationId xmlns:a16="http://schemas.microsoft.com/office/drawing/2014/main" id="{79029C05-8DB8-4A9D-9602-398B771FA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" y="3084513"/>
          <a:ext cx="7292975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499100" imgH="2527300" progId="Word.Picture.8">
                  <p:embed/>
                </p:oleObj>
              </mc:Choice>
              <mc:Fallback>
                <p:oleObj name="Picture" r:id="rId2" imgW="5499100" imgH="2527300" progId="Word.Picture.8">
                  <p:embed/>
                  <p:pic>
                    <p:nvPicPr>
                      <p:cNvPr id="17418" name="Object 2">
                        <a:extLst>
                          <a:ext uri="{FF2B5EF4-FFF2-40B4-BE49-F238E27FC236}">
                            <a16:creationId xmlns:a16="http://schemas.microsoft.com/office/drawing/2014/main" id="{79029C05-8DB8-4A9D-9602-398B771FA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084513"/>
                        <a:ext cx="7292975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FACD8078-AEC3-4136-81B0-991825F50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64FBC0-646A-4664-B04B-D25718FD132C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11F5D2F-BD0B-4717-A521-DEB4D8932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895350"/>
          </a:xfrm>
        </p:spPr>
        <p:txBody>
          <a:bodyPr/>
          <a:lstStyle/>
          <a:p>
            <a:r>
              <a:rPr lang="en-US" altLang="en-US"/>
              <a:t>Ending a Loop with a Sentinel Value 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5523B8F-B71A-49D0-BA20-7100F61C8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1725" cy="4092575"/>
          </a:xfrm>
        </p:spPr>
        <p:txBody>
          <a:bodyPr/>
          <a:lstStyle/>
          <a:p>
            <a:pPr marL="0" indent="0">
              <a:spcBef>
                <a:spcPct val="100000"/>
              </a:spcBef>
              <a:buFont typeface="Monotype Sorts"/>
              <a:buNone/>
            </a:pPr>
            <a:r>
              <a:rPr lang="en-US" altLang="en-US"/>
              <a:t>Often the number of times a loop is executed is not predetermined. You may use an input value to signify the end of the loop. Such a value is known as a </a:t>
            </a:r>
            <a:r>
              <a:rPr lang="en-US" altLang="en-US" i="1"/>
              <a:t>sentinel value</a:t>
            </a:r>
            <a:r>
              <a:rPr lang="en-US" altLang="en-US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E3581-FC70-4256-9F56-D1A7394C9EE8}"/>
              </a:ext>
            </a:extLst>
          </p:cNvPr>
          <p:cNvSpPr/>
          <p:nvPr/>
        </p:nvSpPr>
        <p:spPr>
          <a:xfrm>
            <a:off x="366712" y="3368813"/>
            <a:ext cx="841057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/>
              <a:t>data = int(input("Enter an integer (the input exits " +  "if the input is 0): "))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# Keep reading data until the input is 0</a:t>
            </a:r>
          </a:p>
          <a:p>
            <a:pPr>
              <a:defRPr/>
            </a:pPr>
            <a:r>
              <a:rPr lang="en-US" sz="2000"/>
              <a:t>sum = 0</a:t>
            </a:r>
          </a:p>
          <a:p>
            <a:pPr>
              <a:defRPr/>
            </a:pPr>
            <a:r>
              <a:rPr lang="en-US" sz="2000"/>
              <a:t>while data != 0:</a:t>
            </a:r>
          </a:p>
          <a:p>
            <a:pPr>
              <a:defRPr/>
            </a:pPr>
            <a:r>
              <a:rPr lang="en-US" sz="2000"/>
              <a:t>    sum += data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    data = int(input("Enter an integer (the input exits " + "if the input is 0): "))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print("The sum is", sum)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CBBD-8BD1-4BFF-A3E0-DCC8DF7A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a Loop with User 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B59F-2E56-4556-95E7-63E5A5D0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you want the user to decide whether to take another question, you can offer a user confirmation. The template of the program can be coded as follows: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09F7-8422-4ED1-8216-6EB7BDA66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D05DD0-85C2-4739-B7D7-4C4DE0F6901D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5377A-E1CB-49A8-86A3-BE82F90B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87" y="3729927"/>
            <a:ext cx="8212576" cy="20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41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C6F939A-70B8-435F-B445-CDA9E9D2E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Using </a:t>
            </a:r>
            <a:r>
              <a:rPr lang="en-US" altLang="en-US" sz="4200">
                <a:latin typeface="Courier New" panose="02070309020205020404" pitchFamily="49" charset="0"/>
              </a:rPr>
              <a:t>break</a:t>
            </a:r>
            <a:r>
              <a:rPr lang="en-US" altLang="en-US"/>
              <a:t> and </a:t>
            </a:r>
            <a:r>
              <a:rPr lang="en-US" altLang="en-US" sz="4200">
                <a:latin typeface="Courier New" panose="02070309020205020404" pitchFamily="49" charset="0"/>
              </a:rPr>
              <a:t>continue</a:t>
            </a:r>
            <a:endParaRPr lang="en-US" altLang="en-US"/>
          </a:p>
        </p:txBody>
      </p:sp>
      <p:sp>
        <p:nvSpPr>
          <p:cNvPr id="46083" name="Text Box 14">
            <a:extLst>
              <a:ext uri="{FF2B5EF4-FFF2-40B4-BE49-F238E27FC236}">
                <a16:creationId xmlns:a16="http://schemas.microsoft.com/office/drawing/2014/main" id="{FB5E118D-1F8F-4715-B28C-AAD258F83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Examples for using the </a:t>
            </a:r>
            <a:r>
              <a:rPr lang="en-US" altLang="en-US" sz="3000">
                <a:latin typeface="Courier New" panose="02070309020205020404" pitchFamily="49" charset="0"/>
              </a:rPr>
              <a:t>break</a:t>
            </a:r>
            <a:r>
              <a:rPr lang="en-US" altLang="en-US" sz="3200"/>
              <a:t> and </a:t>
            </a:r>
            <a:r>
              <a:rPr lang="en-US" altLang="en-US" sz="3000">
                <a:latin typeface="Courier New" panose="02070309020205020404" pitchFamily="49" charset="0"/>
              </a:rPr>
              <a:t>continue</a:t>
            </a:r>
            <a:r>
              <a:rPr lang="en-US" altLang="en-US" sz="3200"/>
              <a:t> keywords:</a:t>
            </a:r>
            <a:endParaRPr lang="en-US" altLang="en-US"/>
          </a:p>
        </p:txBody>
      </p:sp>
      <p:sp>
        <p:nvSpPr>
          <p:cNvPr id="46084" name="Rectangle 1">
            <a:extLst>
              <a:ext uri="{FF2B5EF4-FFF2-40B4-BE49-F238E27FC236}">
                <a16:creationId xmlns:a16="http://schemas.microsoft.com/office/drawing/2014/main" id="{C9F7E440-8737-40FB-809F-88276486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2574925"/>
            <a:ext cx="3751263" cy="3140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sum = 0</a:t>
            </a:r>
          </a:p>
          <a:p>
            <a:r>
              <a:rPr lang="en-US" altLang="en-US" sz="1800" dirty="0"/>
              <a:t>number = 0</a:t>
            </a:r>
          </a:p>
          <a:p>
            <a:endParaRPr lang="en-US" altLang="en-US" sz="1800" dirty="0"/>
          </a:p>
          <a:p>
            <a:r>
              <a:rPr lang="en-US" altLang="en-US" sz="1800" dirty="0"/>
              <a:t>while number &lt; 20:</a:t>
            </a:r>
          </a:p>
          <a:p>
            <a:r>
              <a:rPr lang="en-US" altLang="en-US" sz="1800" dirty="0"/>
              <a:t>    number += 1</a:t>
            </a:r>
          </a:p>
          <a:p>
            <a:r>
              <a:rPr lang="en-US" altLang="en-US" sz="1800" dirty="0"/>
              <a:t>    sum += number</a:t>
            </a:r>
          </a:p>
          <a:p>
            <a:r>
              <a:rPr lang="en-US" altLang="en-US" sz="1800" dirty="0"/>
              <a:t>    if sum &gt;= 100: </a:t>
            </a:r>
          </a:p>
          <a:p>
            <a:r>
              <a:rPr lang="en-US" altLang="en-US" sz="1800" dirty="0"/>
              <a:t>        break</a:t>
            </a:r>
          </a:p>
          <a:p>
            <a:endParaRPr lang="en-US" altLang="en-US" sz="1800" dirty="0"/>
          </a:p>
          <a:p>
            <a:r>
              <a:rPr lang="en-US" altLang="en-US" sz="1800" dirty="0"/>
              <a:t>print("The number is", number)</a:t>
            </a:r>
          </a:p>
          <a:p>
            <a:r>
              <a:rPr lang="en-US" altLang="en-US" sz="1800" dirty="0"/>
              <a:t>print("The sum is", sum)</a:t>
            </a: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EAF4F402-3C00-47F9-95A1-51D3F64A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2579688"/>
            <a:ext cx="1901825" cy="646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The number is 14</a:t>
            </a:r>
          </a:p>
          <a:p>
            <a:r>
              <a:rPr lang="en-US" altLang="en-US" sz="1800">
                <a:solidFill>
                  <a:srgbClr val="FF0000"/>
                </a:solidFill>
              </a:rPr>
              <a:t>The sum is 105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02BCEF05-0E12-4AF4-B9EF-C28137CA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2579688"/>
            <a:ext cx="3649662" cy="3140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sum = 0</a:t>
            </a:r>
          </a:p>
          <a:p>
            <a:r>
              <a:rPr lang="en-US" altLang="en-US" sz="1800" dirty="0"/>
              <a:t>number = 0</a:t>
            </a:r>
          </a:p>
          <a:p>
            <a:endParaRPr lang="en-US" altLang="en-US" sz="1800" dirty="0"/>
          </a:p>
          <a:p>
            <a:r>
              <a:rPr lang="en-US" altLang="en-US" sz="1800" dirty="0"/>
              <a:t>while number &lt; 20:</a:t>
            </a:r>
          </a:p>
          <a:p>
            <a:r>
              <a:rPr lang="en-US" altLang="en-US" sz="1800" dirty="0"/>
              <a:t>    number += 1</a:t>
            </a:r>
          </a:p>
          <a:p>
            <a:r>
              <a:rPr lang="en-US" altLang="en-US" sz="1800" dirty="0"/>
              <a:t>    if number == 10 or number == 11:</a:t>
            </a:r>
          </a:p>
          <a:p>
            <a:r>
              <a:rPr lang="en-US" altLang="en-US" sz="1800" dirty="0"/>
              <a:t>        continue</a:t>
            </a:r>
          </a:p>
          <a:p>
            <a:r>
              <a:rPr lang="en-US" altLang="en-US" sz="1800" dirty="0"/>
              <a:t>    sum += number</a:t>
            </a:r>
          </a:p>
          <a:p>
            <a:endParaRPr lang="en-US" altLang="en-US" sz="1800" dirty="0"/>
          </a:p>
          <a:p>
            <a:r>
              <a:rPr lang="en-US" altLang="en-US" sz="1800" dirty="0"/>
              <a:t>print("The sum is", sum)</a:t>
            </a:r>
          </a:p>
          <a:p>
            <a:endParaRPr lang="en-US" altLang="en-US" sz="1800" dirty="0"/>
          </a:p>
        </p:txBody>
      </p:sp>
      <p:sp>
        <p:nvSpPr>
          <p:cNvPr id="46087" name="Rectangle 4">
            <a:extLst>
              <a:ext uri="{FF2B5EF4-FFF2-40B4-BE49-F238E27FC236}">
                <a16:creationId xmlns:a16="http://schemas.microsoft.com/office/drawing/2014/main" id="{9BA574D2-4537-497B-BDD0-605A4DEB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5810250"/>
            <a:ext cx="159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0000"/>
                </a:solidFill>
              </a:rPr>
              <a:t>Test Break</a:t>
            </a:r>
          </a:p>
        </p:txBody>
      </p:sp>
      <p:sp>
        <p:nvSpPr>
          <p:cNvPr id="46088" name="Slide Number Placeholder 4">
            <a:extLst>
              <a:ext uri="{FF2B5EF4-FFF2-40B4-BE49-F238E27FC236}">
                <a16:creationId xmlns:a16="http://schemas.microsoft.com/office/drawing/2014/main" id="{2ED98C8F-68C0-45F3-956E-D6B4B46C1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0188" y="2579688"/>
            <a:ext cx="1905000" cy="457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The sum is 189</a:t>
            </a:r>
          </a:p>
        </p:txBody>
      </p:sp>
      <p:sp>
        <p:nvSpPr>
          <p:cNvPr id="46089" name="Rectangle 5">
            <a:extLst>
              <a:ext uri="{FF2B5EF4-FFF2-40B4-BE49-F238E27FC236}">
                <a16:creationId xmlns:a16="http://schemas.microsoft.com/office/drawing/2014/main" id="{D190EA8D-A90D-43D5-9A0E-CA636664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5835650"/>
            <a:ext cx="201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0000"/>
                </a:solidFill>
              </a:rPr>
              <a:t>Test Continu</a:t>
            </a:r>
            <a:r>
              <a:rPr lang="en-US" altLang="en-US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9243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318757D-A8C9-41F3-A8D8-E2C10D6F5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  <a:sym typeface="Times New Roman" panose="02020603050405020304" pitchFamily="18" charset="0"/>
              </a:rPr>
              <a:t>What to Study?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CDA3-FAF5-48A1-BA0E-11948A8E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eaLnBrk="1" fontAlgn="auto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defRPr/>
            </a:pPr>
            <a:r>
              <a:rPr lang="en-US" altLang="en-US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Four chapters</a:t>
            </a:r>
          </a:p>
          <a:p>
            <a:pPr marL="571500" lvl="1" indent="-171450" eaLnBrk="1" fontAlgn="auto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55C91"/>
              </a:buClr>
              <a:buFont typeface="Arial" pitchFamily="34" charset="0"/>
              <a:buChar char="•"/>
              <a:defRPr/>
            </a:pPr>
            <a:r>
              <a:rPr lang="en-US" altLang="en-US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Chapter 1: Introduction to Computers, Programs, and Python</a:t>
            </a:r>
          </a:p>
          <a:p>
            <a:pPr marL="571500" lvl="1" indent="-171450" eaLnBrk="1" fontAlgn="auto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55C91"/>
              </a:buClr>
              <a:buFont typeface="Arial" pitchFamily="34" charset="0"/>
              <a:buChar char="•"/>
              <a:defRPr/>
            </a:pPr>
            <a:r>
              <a:rPr lang="en-US" altLang="en-US"/>
              <a:t>Chapter 2: Elementary Programming</a:t>
            </a:r>
            <a:endParaRPr lang="en-US" altLang="en-US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  <a:p>
            <a:pPr marL="571500" lvl="1" indent="-171450" eaLnBrk="1" fontAlgn="auto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55C91"/>
              </a:buClr>
              <a:buFont typeface="Arial" pitchFamily="34" charset="0"/>
              <a:buChar char="•"/>
              <a:defRPr/>
            </a:pPr>
            <a:r>
              <a:rPr lang="en-US" altLang="en-US"/>
              <a:t>Chapter 3: Selections</a:t>
            </a:r>
          </a:p>
          <a:p>
            <a:pPr marL="571500" lvl="1" indent="-171450" eaLnBrk="1" fontAlgn="auto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55C91"/>
              </a:buClr>
              <a:buFont typeface="Arial" pitchFamily="34" charset="0"/>
              <a:buChar char="•"/>
              <a:defRPr/>
            </a:pPr>
            <a:r>
              <a:rPr lang="en-US" altLang="en-US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</a:rPr>
              <a:t>Chapter 4 Loops</a:t>
            </a:r>
          </a:p>
          <a:p>
            <a:pPr>
              <a:defRPr/>
            </a:pPr>
            <a:endParaRPr 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409160D2-DD63-42BB-BDD6-553F62888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B192F-F419-432F-AAE4-3B16F865DF4F}" type="slidenum">
              <a:rPr lang="en-US" altLang="en-US" smtClean="0"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71BDBC17-3124-4032-9C80-F71502D66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62B912-2607-4F32-A7A6-106403198B61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2FD7200-0E7C-4FBD-88EC-7A73ED80B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for</a:t>
            </a:r>
            <a:r>
              <a:rPr lang="en-US" altLang="en-US"/>
              <a:t> Loops</a:t>
            </a:r>
            <a:endParaRPr lang="en-US" altLang="en-US" b="1">
              <a:latin typeface="Book Antiqua" panose="02040602050305030304" pitchFamily="18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05C265D-D90A-479B-91D3-8067280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87" y="1355725"/>
            <a:ext cx="8759825" cy="2784475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2800" dirty="0" err="1">
                <a:solidFill>
                  <a:schemeClr val="tx2"/>
                </a:solidFill>
              </a:rPr>
              <a:t>i</a:t>
            </a:r>
            <a:r>
              <a:rPr lang="en-US" altLang="en-US" sz="2800" dirty="0">
                <a:solidFill>
                  <a:schemeClr val="tx2"/>
                </a:solidFill>
              </a:rPr>
              <a:t> = </a:t>
            </a:r>
            <a:r>
              <a:rPr lang="en-US" altLang="en-US" sz="2800" dirty="0" err="1">
                <a:solidFill>
                  <a:srgbClr val="FF0000"/>
                </a:solidFill>
              </a:rPr>
              <a:t>initialValue</a:t>
            </a:r>
            <a:r>
              <a:rPr lang="en-US" altLang="en-US" sz="2800" dirty="0">
                <a:solidFill>
                  <a:schemeClr val="tx2"/>
                </a:solidFill>
              </a:rPr>
              <a:t>  # Initialize loop-control variable</a:t>
            </a: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buFont typeface="Monotype Sorts"/>
              <a:buNone/>
            </a:pPr>
            <a:r>
              <a:rPr lang="en-US" altLang="en-US" sz="2800" b="1" dirty="0">
                <a:solidFill>
                  <a:schemeClr val="tx2"/>
                </a:solidFill>
              </a:rPr>
              <a:t>while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</a:rPr>
              <a:t>i</a:t>
            </a:r>
            <a:r>
              <a:rPr lang="en-US" altLang="en-US" sz="2800" dirty="0">
                <a:solidFill>
                  <a:schemeClr val="tx2"/>
                </a:solidFill>
              </a:rPr>
              <a:t> &lt; </a:t>
            </a:r>
            <a:r>
              <a:rPr lang="en-US" altLang="en-US" sz="2800" dirty="0" err="1">
                <a:solidFill>
                  <a:srgbClr val="FF0000"/>
                </a:solidFill>
              </a:rPr>
              <a:t>endValue</a:t>
            </a:r>
            <a:r>
              <a:rPr lang="en-US" altLang="en-US" sz="2800" dirty="0">
                <a:solidFill>
                  <a:schemeClr val="tx2"/>
                </a:solidFill>
              </a:rPr>
              <a:t>: 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      # Loop body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      ...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      </a:t>
            </a:r>
            <a:r>
              <a:rPr lang="en-US" altLang="en-US" sz="2800" dirty="0" err="1">
                <a:solidFill>
                  <a:schemeClr val="tx2"/>
                </a:solidFill>
              </a:rPr>
              <a:t>i</a:t>
            </a:r>
            <a:r>
              <a:rPr lang="en-US" altLang="en-US" sz="2800" dirty="0">
                <a:solidFill>
                  <a:schemeClr val="tx2"/>
                </a:solidFill>
              </a:rPr>
              <a:t>++ # </a:t>
            </a:r>
            <a:r>
              <a:rPr lang="en-US" altLang="en-US" sz="2800" dirty="0">
                <a:solidFill>
                  <a:srgbClr val="FF0000"/>
                </a:solidFill>
              </a:rPr>
              <a:t>Adjust loop-control variable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E1857C07-9BA3-449C-908D-4E95AC9CD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356E437B-36A2-4A43-BAE6-EFA5490E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4657725"/>
            <a:ext cx="83788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b="1">
                <a:solidFill>
                  <a:schemeClr val="tx2"/>
                </a:solidFill>
              </a:rPr>
              <a:t>for</a:t>
            </a:r>
            <a:r>
              <a:rPr lang="en-US" altLang="en-US" sz="3200">
                <a:solidFill>
                  <a:schemeClr val="tx2"/>
                </a:solidFill>
              </a:rPr>
              <a:t> </a:t>
            </a:r>
            <a:r>
              <a:rPr lang="en-US" altLang="en-US" sz="3200" err="1">
                <a:solidFill>
                  <a:schemeClr val="tx2"/>
                </a:solidFill>
              </a:rPr>
              <a:t>i</a:t>
            </a:r>
            <a:r>
              <a:rPr lang="en-US" altLang="en-US" sz="3200">
                <a:solidFill>
                  <a:schemeClr val="tx2"/>
                </a:solidFill>
              </a:rPr>
              <a:t> in range(</a:t>
            </a:r>
            <a:r>
              <a:rPr lang="en-US" altLang="en-US" sz="3200" err="1">
                <a:solidFill>
                  <a:srgbClr val="FF0000"/>
                </a:solidFill>
              </a:rPr>
              <a:t>initialValue</a:t>
            </a:r>
            <a:r>
              <a:rPr lang="en-US" altLang="en-US" sz="3200">
                <a:solidFill>
                  <a:schemeClr val="tx2"/>
                </a:solidFill>
              </a:rPr>
              <a:t>, </a:t>
            </a:r>
            <a:r>
              <a:rPr lang="en-US" altLang="en-US" sz="3200" err="1">
                <a:solidFill>
                  <a:srgbClr val="FF0000"/>
                </a:solidFill>
              </a:rPr>
              <a:t>endValue</a:t>
            </a:r>
            <a:r>
              <a:rPr lang="en-US" altLang="en-US" sz="3200">
                <a:solidFill>
                  <a:schemeClr val="tx2"/>
                </a:solidFill>
              </a:rPr>
              <a:t>):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>
                <a:solidFill>
                  <a:schemeClr val="tx2"/>
                </a:solidFill>
              </a:rPr>
              <a:t>      # Loop body</a:t>
            </a:r>
          </a:p>
        </p:txBody>
      </p:sp>
      <p:sp>
        <p:nvSpPr>
          <p:cNvPr id="38919" name="Rectangle 10">
            <a:extLst>
              <a:ext uri="{FF2B5EF4-FFF2-40B4-BE49-F238E27FC236}">
                <a16:creationId xmlns:a16="http://schemas.microsoft.com/office/drawing/2014/main" id="{36BBC65B-B9EC-4460-AECE-FF08D7C7C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3456A48A-BF37-4371-9AF1-992BE7009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B88B71-7596-4939-B858-C7D92A082771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D5D9D74-72A4-4B2C-ACCC-5CC90926A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85800"/>
          </a:xfrm>
        </p:spPr>
        <p:txBody>
          <a:bodyPr/>
          <a:lstStyle/>
          <a:p>
            <a:r>
              <a:rPr lang="en-US" altLang="en-US" sz="4200">
                <a:latin typeface="Courier New" panose="02070309020205020404" pitchFamily="49" charset="0"/>
              </a:rPr>
              <a:t>for</a:t>
            </a:r>
            <a:r>
              <a:rPr lang="en-US" altLang="en-US"/>
              <a:t> Loops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77FB43F-9D2B-415C-9AE5-45EA9AB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1" y="1316038"/>
            <a:ext cx="3276600" cy="257016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 for v in range(4, 8):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...     print(v)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7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34A2C2-C810-44D2-986D-6E0618934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073557"/>
            <a:ext cx="2895600" cy="281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sz="30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&gt;&gt;&gt; for </a:t>
            </a:r>
            <a:r>
              <a:rPr lang="en-US" altLang="en-US" sz="1600" b="1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 in range(4):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...     print(</a:t>
            </a:r>
            <a:r>
              <a:rPr lang="en-US" altLang="en-US" sz="1600" b="1" err="1">
                <a:solidFill>
                  <a:schemeClr val="tx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B11D8C-8174-4133-BDFE-65271EDE1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71" y="3670232"/>
            <a:ext cx="3652837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Monotype Sorts"/>
              <a:buNone/>
            </a:pPr>
            <a:endParaRPr lang="en-US" altLang="en-US" sz="3400" b="1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&gt;&gt;&gt; for v in range(3, 9, 2):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...     print(v)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7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448FF900-FA49-41A3-8B4B-F6FF41437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AA4ECC-C096-4AAA-9B91-2A50EB335CF3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FF17F01-9193-4F2B-BDEF-C49A55A99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1143000"/>
          </a:xfrm>
        </p:spPr>
        <p:txBody>
          <a:bodyPr/>
          <a:lstStyle/>
          <a:p>
            <a:r>
              <a:rPr lang="en-US" altLang="en-US"/>
              <a:t>Nested Loops 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6DC7EA6-2C33-4EB2-A6F7-0DD844567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1444625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3400" dirty="0">
                <a:cs typeface="Courier New" panose="02070309020205020404" pitchFamily="49" charset="0"/>
              </a:rPr>
              <a:t>Problem: Write a program that uses nested for loops to print a multiplication table.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A6D4-B49A-4BE7-B7FF-FA19D70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Accumulator Pattern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B744-3605-40BC-8DD6-0F8CE263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F"/>
              <a:defRPr/>
            </a:pPr>
            <a:r>
              <a:rPr lang="en-US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Used to compute a running sum </a:t>
            </a:r>
          </a:p>
          <a:p>
            <a:pPr lvl="1">
              <a:defRPr/>
            </a:pPr>
            <a:r>
              <a:rPr lang="en-US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Define and initialize an accumulator variable</a:t>
            </a:r>
          </a:p>
          <a:p>
            <a:pPr lvl="1">
              <a:defRPr/>
            </a:pPr>
            <a:r>
              <a:rPr lang="en-US">
                <a:solidFill>
                  <a:schemeClr val="tx2">
                    <a:lumMod val="50000"/>
                  </a:schemeClr>
                </a:solidFill>
                <a:cs typeface="Times New Roman" panose="02020603050405020304" pitchFamily="18" charset="0"/>
              </a:rPr>
              <a:t>In a loop, add value to accumulator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ECC20F31-B3D5-428A-B333-F9689D2233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EDA2E3-B0F1-46E0-9171-FE41511AAF58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0A30C-0147-4DC9-A064-430A206C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33" y="3863181"/>
            <a:ext cx="3584467" cy="84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EEDA57-6342-4A00-AA5D-883DD31D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17" y="5181600"/>
            <a:ext cx="5554483" cy="734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2FC8A86-5F89-4E58-89E4-803A47EDF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924800" cy="5029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Chapter 1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Computers,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Programs, and Python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BDF22A90-DF64-42F0-A5B5-1111E1B0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" name="Rectangle 1029">
            <a:extLst>
              <a:ext uri="{FF2B5EF4-FFF2-40B4-BE49-F238E27FC236}">
                <a16:creationId xmlns:a16="http://schemas.microsoft.com/office/drawing/2014/main" id="{DD289751-8B9C-4925-83CC-C5F25D4F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7" name="Rectangle 1031">
            <a:extLst>
              <a:ext uri="{FF2B5EF4-FFF2-40B4-BE49-F238E27FC236}">
                <a16:creationId xmlns:a16="http://schemas.microsoft.com/office/drawing/2014/main" id="{8096DAE5-67C4-48B6-804D-C6258E67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63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8" name="Slide Number Placeholder 3">
            <a:extLst>
              <a:ext uri="{FF2B5EF4-FFF2-40B4-BE49-F238E27FC236}">
                <a16:creationId xmlns:a16="http://schemas.microsoft.com/office/drawing/2014/main" id="{DBE95F97-754F-406F-98B9-2E0597A2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E1DB5D-8AA6-4DCF-8E37-3615ECBCC0C4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ECDF31F6-811E-4BE0-8C00-E6827D8F7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Programming Languages</a:t>
            </a:r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76533908-831E-4E02-A499-3B9534C45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538" y="873125"/>
            <a:ext cx="8686800" cy="4572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Machine Language    </a:t>
            </a:r>
            <a:r>
              <a:rPr lang="en-US" altLang="en-US" sz="2400"/>
              <a:t>Assembly Language      High-Level Language</a:t>
            </a: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98C30FD5-286F-44ED-99F0-AA755F0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3B3FDAD-0164-43C6-BDDA-CBBC36118C9D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9" name="Rectangle 1028">
            <a:extLst>
              <a:ext uri="{FF2B5EF4-FFF2-40B4-BE49-F238E27FC236}">
                <a16:creationId xmlns:a16="http://schemas.microsoft.com/office/drawing/2014/main" id="{995D2D50-C335-47CC-A2D4-32374305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Machine language is the language of a computer. It is a sequence of 0s and 1s. The digit 0 or 1 is called a binary digit.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Early computers were programmed in machine language.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 calculate </a:t>
            </a:r>
            <a:r>
              <a:rPr lang="en-US" altLang="en-US" sz="2400" b="1" i="1">
                <a:latin typeface="Times New Roman" panose="02020603050405020304" pitchFamily="18" charset="0"/>
              </a:rPr>
              <a:t>wages = rate * hours </a:t>
            </a:r>
            <a:r>
              <a:rPr lang="en-US" altLang="en-US" sz="2400">
                <a:latin typeface="Times New Roman" panose="02020603050405020304" pitchFamily="18" charset="0"/>
              </a:rPr>
              <a:t>in machine language: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100100 010001    </a:t>
            </a:r>
            <a:r>
              <a:rPr lang="en-US" altLang="en-US" sz="2400">
                <a:latin typeface="Times New Roman" panose="02020603050405020304" pitchFamily="18" charset="0"/>
              </a:rPr>
              <a:t>//Load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100110 010010    </a:t>
            </a:r>
            <a:r>
              <a:rPr lang="en-US" altLang="en-US" sz="2400">
                <a:latin typeface="Times New Roman" panose="02020603050405020304" pitchFamily="18" charset="0"/>
              </a:rPr>
              <a:t>//Multiply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100010 010011    </a:t>
            </a:r>
            <a:r>
              <a:rPr lang="en-US" altLang="en-US" sz="2400">
                <a:latin typeface="Times New Roman" panose="02020603050405020304" pitchFamily="18" charset="0"/>
              </a:rPr>
              <a:t>//Store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61FB9237-238F-4015-B385-9EA5A2771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43863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Programming Languages</a:t>
            </a:r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F39B0C1E-29F0-4C1B-9DC1-9D7FB77F4B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89013"/>
            <a:ext cx="8686800" cy="4572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/>
              <a:t>Machine Language    Assembly Language      </a:t>
            </a:r>
            <a:r>
              <a:rPr lang="en-US" altLang="en-US" sz="2400" b="1">
                <a:solidFill>
                  <a:srgbClr val="FF0000"/>
                </a:solidFill>
              </a:rPr>
              <a:t>High-Level Language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44CF1872-2AA2-41BD-AEBC-E21201DD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32E5010-1A9C-46B1-A22A-A83139259396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7" name="Rectangle 1028">
            <a:extLst>
              <a:ext uri="{FF2B5EF4-FFF2-40B4-BE49-F238E27FC236}">
                <a16:creationId xmlns:a16="http://schemas.microsoft.com/office/drawing/2014/main" id="{2D9E5865-CAB4-4156-AD4B-74E4F756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1673225"/>
            <a:ext cx="8686800" cy="4270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high-level languages are English-like and easy to learn and program.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following is a high-level language statement that computes the wages: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wages = rate * hours;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1D8782AE-8BDD-43D5-A90B-4795CF3F6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30200"/>
            <a:ext cx="7924800" cy="660400"/>
          </a:xfrm>
        </p:spPr>
        <p:txBody>
          <a:bodyPr/>
          <a:lstStyle/>
          <a:p>
            <a:pPr eaLnBrk="1" hangingPunct="1"/>
            <a:r>
              <a:rPr lang="en-US" altLang="en-US" sz="3600"/>
              <a:t>Compiling Source Code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F4CC08C6-A015-4732-B87F-57DD4722E4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3938588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written in a high-level language is called a s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ource 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Since a computer cannot understand a source program, a program called a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translate the source program into a machine language program.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20D7C257-583B-45CE-914F-642CF553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AC0337B-06D7-4381-9124-36EDF4889669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41" name="Rectangle 1029">
            <a:extLst>
              <a:ext uri="{FF2B5EF4-FFF2-40B4-BE49-F238E27FC236}">
                <a16:creationId xmlns:a16="http://schemas.microsoft.com/office/drawing/2014/main" id="{B85314F6-F10D-47E4-82E9-5EFAE70E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2" name="Rectangle 1056">
            <a:extLst>
              <a:ext uri="{FF2B5EF4-FFF2-40B4-BE49-F238E27FC236}">
                <a16:creationId xmlns:a16="http://schemas.microsoft.com/office/drawing/2014/main" id="{1F91F28B-1571-4279-B96D-9DF919754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4343" name="Picture 7">
            <a:extLst>
              <a:ext uri="{FF2B5EF4-FFF2-40B4-BE49-F238E27FC236}">
                <a16:creationId xmlns:a16="http://schemas.microsoft.com/office/drawing/2014/main" id="{F103E22E-2685-4A5E-8EBB-2F263164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03650"/>
            <a:ext cx="6700838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02C3B6D-FF8A-4B03-AC96-39560558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sz="3600"/>
              <a:t>What is Python?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BE5519FD-2B0C-4FD6-8793-EE28E4ABD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534400" cy="457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en-US" sz="2800"/>
              <a:t>General Purpose   </a:t>
            </a:r>
            <a:r>
              <a:rPr lang="en-US" altLang="en-US" sz="2800" b="1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2800" b="1">
                <a:solidFill>
                  <a:srgbClr val="FF0000"/>
                </a:solidFill>
              </a:rPr>
              <a:t>Interpreted</a:t>
            </a:r>
            <a:r>
              <a:rPr lang="en-US" altLang="en-US" sz="2800" b="1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en-US" altLang="en-US" sz="2800"/>
              <a:t>Object-Oriented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7E7223A4-932E-40EF-B93C-856AE450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AEA78F-2042-407C-B1EA-E571BFDE579F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CB47F86B-FA74-4693-BDF5-7447FCB4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interpreted, which means that python code is translated and executed by an interpreter one statement at a time.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compiled language, the entire source code is compiled and then executed altogether.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322B0304-EE51-450A-BE94-9DCE0E1D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3352800"/>
            <a:ext cx="59404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11868</TotalTime>
  <Words>1917</Words>
  <Application>Microsoft Office PowerPoint</Application>
  <PresentationFormat>On-screen Show (4:3)</PresentationFormat>
  <Paragraphs>317</Paragraphs>
  <Slides>43</Slides>
  <Notes>8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  <vt:variant>
        <vt:lpstr>Custom Shows</vt:lpstr>
      </vt:variant>
      <vt:variant>
        <vt:i4>1</vt:i4>
      </vt:variant>
    </vt:vector>
  </HeadingPairs>
  <TitlesOfParts>
    <vt:vector size="54" baseType="lpstr">
      <vt:lpstr>Arial</vt:lpstr>
      <vt:lpstr>Book Antiqua</vt:lpstr>
      <vt:lpstr>Calibri</vt:lpstr>
      <vt:lpstr>Century Gothic</vt:lpstr>
      <vt:lpstr>Courier</vt:lpstr>
      <vt:lpstr>Courier New</vt:lpstr>
      <vt:lpstr>Monotype Sorts</vt:lpstr>
      <vt:lpstr>Times New Roman</vt:lpstr>
      <vt:lpstr>Office Theme</vt:lpstr>
      <vt:lpstr>Picture</vt:lpstr>
      <vt:lpstr>BE 1600  Introduction to  Programming and Computation  Fall Term 2022  Midterm Exam   </vt:lpstr>
      <vt:lpstr>Exam Date</vt:lpstr>
      <vt:lpstr>Exam Instructions</vt:lpstr>
      <vt:lpstr>What to Study?</vt:lpstr>
      <vt:lpstr>Chapter 1  Introduction to Computers,  Programs, and Python </vt:lpstr>
      <vt:lpstr>Programming Languages</vt:lpstr>
      <vt:lpstr>Programming Languages</vt:lpstr>
      <vt:lpstr>Compiling Source Code</vt:lpstr>
      <vt:lpstr>What is Python?</vt:lpstr>
      <vt:lpstr>Chapter 2  Elementary Programming</vt:lpstr>
      <vt:lpstr>Displaying Multiple Items with the print Function</vt:lpstr>
      <vt:lpstr>Numeric Data Types, Literals, and the str Data Type</vt:lpstr>
      <vt:lpstr>Strings and String Literals</vt:lpstr>
      <vt:lpstr>Numeric Literals</vt:lpstr>
      <vt:lpstr>Variables</vt:lpstr>
      <vt:lpstr>Variable Naming Rules</vt:lpstr>
      <vt:lpstr>Reading Input from the Keyboard</vt:lpstr>
      <vt:lpstr>Reading Input from the Keyboard (cont’d.)</vt:lpstr>
      <vt:lpstr>Numeric Operators</vt:lpstr>
      <vt:lpstr>Order of Operations (cont’d.)</vt:lpstr>
      <vt:lpstr>Mixed-Type Expressions and Data Type Conversion</vt:lpstr>
      <vt:lpstr>Augmented Assignment Operators</vt:lpstr>
      <vt:lpstr>Printing without the Newline</vt:lpstr>
      <vt:lpstr>Escape Sequences for Special Characters (cont’d.)</vt:lpstr>
      <vt:lpstr>Format Method</vt:lpstr>
      <vt:lpstr>Programming Errors</vt:lpstr>
      <vt:lpstr>Chapter 3 Selections</vt:lpstr>
      <vt:lpstr>Relational Operators</vt:lpstr>
      <vt:lpstr>One-way if Statements</vt:lpstr>
      <vt:lpstr>The Two-way if-else Statements</vt:lpstr>
      <vt:lpstr>Generating Random Numbers</vt:lpstr>
      <vt:lpstr>Generating Random Numbers (cont’d.)</vt:lpstr>
      <vt:lpstr>Logical Operators</vt:lpstr>
      <vt:lpstr>Operator Precedence</vt:lpstr>
      <vt:lpstr>Chapter 4 Loops</vt:lpstr>
      <vt:lpstr>while Loop Flow Chart</vt:lpstr>
      <vt:lpstr>Ending a Loop with a Sentinel Value </vt:lpstr>
      <vt:lpstr>Controlling a Loop with User Confirmation</vt:lpstr>
      <vt:lpstr>Using break and continue</vt:lpstr>
      <vt:lpstr>for Loops</vt:lpstr>
      <vt:lpstr>for Loops</vt:lpstr>
      <vt:lpstr>Nested Loops </vt:lpstr>
      <vt:lpstr>Accumulator Pattern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Zane Christe🐋</cp:lastModifiedBy>
  <cp:revision>263</cp:revision>
  <cp:lastPrinted>1998-02-24T16:19:51Z</cp:lastPrinted>
  <dcterms:created xsi:type="dcterms:W3CDTF">1995-06-10T17:31:50Z</dcterms:created>
  <dcterms:modified xsi:type="dcterms:W3CDTF">2022-10-11T17:18:47Z</dcterms:modified>
</cp:coreProperties>
</file>