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2" r:id="rId1"/>
  </p:sldMasterIdLst>
  <p:notesMasterIdLst>
    <p:notesMasterId r:id="rId26"/>
  </p:notesMasterIdLst>
  <p:sldIdLst>
    <p:sldId id="330" r:id="rId2"/>
    <p:sldId id="386" r:id="rId3"/>
    <p:sldId id="373" r:id="rId4"/>
    <p:sldId id="407" r:id="rId5"/>
    <p:sldId id="408" r:id="rId6"/>
    <p:sldId id="409" r:id="rId7"/>
    <p:sldId id="410" r:id="rId8"/>
    <p:sldId id="393" r:id="rId9"/>
    <p:sldId id="375" r:id="rId10"/>
    <p:sldId id="413" r:id="rId11"/>
    <p:sldId id="414" r:id="rId12"/>
    <p:sldId id="379" r:id="rId13"/>
    <p:sldId id="322" r:id="rId14"/>
    <p:sldId id="269" r:id="rId15"/>
    <p:sldId id="475" r:id="rId16"/>
    <p:sldId id="380" r:id="rId17"/>
    <p:sldId id="456" r:id="rId18"/>
    <p:sldId id="457" r:id="rId19"/>
    <p:sldId id="458" r:id="rId20"/>
    <p:sldId id="362" r:id="rId21"/>
    <p:sldId id="363" r:id="rId22"/>
    <p:sldId id="473" r:id="rId23"/>
    <p:sldId id="364" r:id="rId24"/>
    <p:sldId id="474" r:id="rId2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5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9319E2A-0A4E-415D-9FB7-E7922142BA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1A381A7-216B-49DE-A7B4-557BA7B3F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0FEE90D-70A4-427F-A626-64D342CD9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866C791-7B4D-4CC3-BEAA-681904E39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1383827-A735-4BD8-9A7B-EE332A280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CE1668F-155F-4299-8457-93D746B2C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0C91B2D-A266-4A55-9BC9-200989E55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923E2D9-603C-4D54-AE2E-04CE55F4D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B75BC61-BBEE-489A-BE9B-D245111A7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714B6DC-269A-42F9-8EAC-E02D43C4D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45E5C95-C3C5-45AD-9899-329451B0A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14D8C23-698E-43B5-9107-03EF593B8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E1EAAE0-EF1F-49A9-BDB7-74481581B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F9866A1-90D1-4761-BA8A-D5BADF069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5A51-4D44-4EFA-9634-E2FBFAE0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2955-1449-4E76-932F-C46F36EBC545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3276-FD34-4A89-8CF1-35DFCBB3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B71A-3077-47D3-BE46-B2840CF0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68197-C7D1-47C1-B6C3-C67C6B73E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48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8C30-5D90-4CA0-81A8-89F97ACE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ED5E6-A558-45C3-B13D-1FFE1CD8B04D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EB1F-8F5A-4977-9494-6CDBD0D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DDAE-CB2B-467E-AF40-26CA9972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A6896-DFA6-4F9C-BC41-1F1736CB6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8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6E0E-26C6-426D-B1EF-6BE7972E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4BEBC-54F6-4A4C-99B4-732859ED713C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1A93-ADCD-4FFE-90D7-8350689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08EE-1764-4D61-8658-90CC3ABC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215F9-11AA-4B69-9C3A-6DC798676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9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0E80-7B8B-42FB-B6B2-887BD876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6795C-99E8-4817-B68C-887F99C31C77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57D-0204-4101-8182-ADB83D84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16CB-5733-4BE0-AFD7-8DB1F367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A82DA6-D7EE-4631-BE37-E7E75FA4A2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1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FE5D-269D-4032-96F1-777855D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29B9-D495-4FB1-B80A-2A857F61917A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5F00-9037-4372-AC3F-B7A16B00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3E6A1-188C-4FB3-A9A7-D06AA8BB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808E-E987-4076-BE46-3311EDC4B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6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3D09DD-1D52-4C71-A119-97302C2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49D0E-FFC2-44A1-A47A-26CCBA9D8B2D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7E1382-C147-49F9-BE69-E0F5613A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8CD85D-2F8D-42A2-AE16-A5704893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5BD0B-36CA-4EC2-8C5C-494A7B4C7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42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AA71ED-31B2-43EA-AD72-44AA5D1F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81AB-3684-479A-85BB-1CAEC3DBA0A5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F6A50-8328-44F5-8D40-5CFC1AEF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9D9520F-95DB-4439-B9B4-4983D6EF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A22D2-BCB5-4236-8F26-796B1D6955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84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3B90D0-3DEF-447F-9D9F-153C6DBA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8093-8B7C-4EC3-B6C7-753C88488286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686F90A-B4B3-4069-AC5F-28EB9A6D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2F4163-199F-4EFA-9161-75CB0E9B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6981E-9A87-4A65-8E28-5812D29EC0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5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4250C2-D5B0-4949-B1A2-B2AE7ED1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7B790-787F-49DB-AA58-84CE0F511DE5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55A569-AC35-4E1E-9FD8-08B34584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1AD9C7-CD0F-44A5-9001-1DB9C3A5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FB45C-F96B-4049-BC15-D2EB47CDC8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5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9A7ED4-1139-4737-9947-5DB6B8A5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33DB-6977-4D85-8FB5-AE3F6E975565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BEEC9D-68A5-485A-917E-226FDCCB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0D3406-40EA-4EFD-84D9-E294AE8D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3D972-0017-431A-83AC-B344F4211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C37A53-1723-4939-8B80-DA5BADE9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1026-53DE-4040-923D-A416B6B7F5A9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5245CA-22C5-4EA1-B5E8-34110F1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087A24-22CE-4531-AF09-8DC5305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B2E36-D6F7-46F6-8170-F70FBB6A8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9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AE34B3D-0E34-49D2-935B-7DC48C67C5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BF4F63F-8630-48DF-8A9F-5C328BDFDC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2035-EB8A-4240-94D8-96D2AFB01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A7D367-002E-449F-8874-0C8DD20E78B3}" type="datetime1">
              <a:rPr lang="en-US" altLang="en-US"/>
              <a:pPr>
                <a:defRPr/>
              </a:pPr>
              <a:t>10/13/2022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C2A1-C0EC-4DBB-AC7F-89F04DE9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896B-58D3-4807-865B-6500CE7A9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0059B4C-B172-4CC4-9658-1276FDBB4D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2FC8A86-5F89-4E58-89E4-803A47EDF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924800" cy="5029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Chapter 1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Computers,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Programs, and Python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BDF22A90-DF64-42F0-A5B5-1111E1B0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" name="Rectangle 1029">
            <a:extLst>
              <a:ext uri="{FF2B5EF4-FFF2-40B4-BE49-F238E27FC236}">
                <a16:creationId xmlns:a16="http://schemas.microsoft.com/office/drawing/2014/main" id="{DD289751-8B9C-4925-83CC-C5F25D4F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7" name="Rectangle 1031">
            <a:extLst>
              <a:ext uri="{FF2B5EF4-FFF2-40B4-BE49-F238E27FC236}">
                <a16:creationId xmlns:a16="http://schemas.microsoft.com/office/drawing/2014/main" id="{8096DAE5-67C4-48B6-804D-C6258E67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63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8" name="Slide Number Placeholder 3">
            <a:extLst>
              <a:ext uri="{FF2B5EF4-FFF2-40B4-BE49-F238E27FC236}">
                <a16:creationId xmlns:a16="http://schemas.microsoft.com/office/drawing/2014/main" id="{DBE95F97-754F-406F-98B9-2E0597A2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E1DB5D-8AA6-4DCF-8E37-3615ECBCC0C4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5CAC7DB2-118B-4DD3-BA84-2F1A82DD1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Programming Languages</a:t>
            </a: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DD243106-C0DD-4EE8-8BB5-4ABC99E19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76300"/>
            <a:ext cx="8763000" cy="4572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/>
              <a:t>Machine Language    </a:t>
            </a:r>
            <a:r>
              <a:rPr lang="en-US" altLang="en-US" sz="2400" b="1">
                <a:solidFill>
                  <a:srgbClr val="FF0000"/>
                </a:solidFill>
              </a:rPr>
              <a:t>Assembly Language      </a:t>
            </a:r>
            <a:r>
              <a:rPr lang="en-US" altLang="en-US" sz="2400"/>
              <a:t>High-Level Language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A447300C-DBCA-4234-B04A-B89F9891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6CD6796-8CDB-4774-A974-67A3EFB796F8}" type="slidenum">
              <a:rPr lang="en-US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3" name="Rectangle 1028">
            <a:extLst>
              <a:ext uri="{FF2B5EF4-FFF2-40B4-BE49-F238E27FC236}">
                <a16:creationId xmlns:a16="http://schemas.microsoft.com/office/drawing/2014/main" id="{01F841CF-5C4B-457C-BCAA-DBDFF2DA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languages were developed to make programming easy.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the computer cannot understand assembly language, a program called assembler is used to convert assembly language programs into machine code.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assembly language instructions,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wages = rate * hours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written as: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LOAD rate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MULT hours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STOR wages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4" name="Picture 4">
            <a:extLst>
              <a:ext uri="{FF2B5EF4-FFF2-40B4-BE49-F238E27FC236}">
                <a16:creationId xmlns:a16="http://schemas.microsoft.com/office/drawing/2014/main" id="{B9204A4E-8C72-479C-86EA-C4D3CCCC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4800"/>
            <a:ext cx="59959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61FB9237-238F-4015-B385-9EA5A2771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43863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Programming Languages</a:t>
            </a:r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F39B0C1E-29F0-4C1B-9DC1-9D7FB77F4B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89013"/>
            <a:ext cx="8686800" cy="4572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/>
              <a:t>Machine Language    Assembly Language      </a:t>
            </a:r>
            <a:r>
              <a:rPr lang="en-US" altLang="en-US" sz="2400" b="1">
                <a:solidFill>
                  <a:srgbClr val="FF0000"/>
                </a:solidFill>
              </a:rPr>
              <a:t>High-Level Language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44CF1872-2AA2-41BD-AEBC-E21201DD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32E5010-1A9C-46B1-A22A-A83139259396}" type="slidenum">
              <a:rPr lang="en-US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7" name="Rectangle 1028">
            <a:extLst>
              <a:ext uri="{FF2B5EF4-FFF2-40B4-BE49-F238E27FC236}">
                <a16:creationId xmlns:a16="http://schemas.microsoft.com/office/drawing/2014/main" id="{2D9E5865-CAB4-4156-AD4B-74E4F756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1673225"/>
            <a:ext cx="8686800" cy="4270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high-level languages are English-like and easy to learn and program.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following is a high-level language statement that computes the wages: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wages = rate * hours;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1D8782AE-8BDD-43D5-A90B-4795CF3F6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30200"/>
            <a:ext cx="7924800" cy="660400"/>
          </a:xfrm>
        </p:spPr>
        <p:txBody>
          <a:bodyPr/>
          <a:lstStyle/>
          <a:p>
            <a:pPr eaLnBrk="1" hangingPunct="1"/>
            <a:r>
              <a:rPr lang="en-US" altLang="en-US" sz="3600"/>
              <a:t>Compiling Source Code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F4CC08C6-A015-4732-B87F-57DD4722E4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3938588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written in a high-level language is called a s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ource 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a computer cannot understand a source program, a program called a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translate the source program into a machine language program.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20D7C257-583B-45CE-914F-642CF553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AC0337B-06D7-4381-9124-36EDF4889669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41" name="Rectangle 1029">
            <a:extLst>
              <a:ext uri="{FF2B5EF4-FFF2-40B4-BE49-F238E27FC236}">
                <a16:creationId xmlns:a16="http://schemas.microsoft.com/office/drawing/2014/main" id="{B85314F6-F10D-47E4-82E9-5EFAE70E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2" name="Rectangle 1056">
            <a:extLst>
              <a:ext uri="{FF2B5EF4-FFF2-40B4-BE49-F238E27FC236}">
                <a16:creationId xmlns:a16="http://schemas.microsoft.com/office/drawing/2014/main" id="{1F91F28B-1571-4279-B96D-9DF919754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4343" name="Picture 7">
            <a:extLst>
              <a:ext uri="{FF2B5EF4-FFF2-40B4-BE49-F238E27FC236}">
                <a16:creationId xmlns:a16="http://schemas.microsoft.com/office/drawing/2014/main" id="{F103E22E-2685-4A5E-8EBB-2F263164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03650"/>
            <a:ext cx="6700838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388F61D-C5FB-4879-AB52-0790347E3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How is Data Stored?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DC1880A-809E-4E03-ABA9-D9171D13FA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857375"/>
            <a:ext cx="8686800" cy="4695825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various kinds, such as numbers, characters, and strings, are encoded as a series of bits (zeros and ones). 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programmers need not to be concerned about the encoding and decoding of data, which is performed automatically by the system based on the encoding scheme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 eaLnBrk="1" hangingPunct="1">
              <a:buFont typeface="Monotype Sorts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encoded as 1000001 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 3 is encoded as 0110011 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B51F7987-A415-4035-8D4A-43818417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F44F347-8B5C-4D8C-9D48-42A4FB6FDCA9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F07CC0ED-7DFD-4479-8ED3-FACA0BAC5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76E45-60BF-484E-8D13-A46B53E0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53" y="3625850"/>
            <a:ext cx="1704975" cy="25622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FAE5304-388A-4ADF-AC90-15143AA33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sz="3600"/>
              <a:t>Storing Characters</a:t>
            </a:r>
            <a:endParaRPr lang="he-IL" altLang="en-US" sz="36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77F61B2-D3F9-4CC8-BBAC-17DA64D90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coding scheme is ASCII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ASCII is limited: defines codes for only 128 characters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Unicode coding scheme becoming standard</a:t>
            </a:r>
          </a:p>
          <a:p>
            <a:pPr lvl="2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ASCII</a:t>
            </a:r>
          </a:p>
          <a:p>
            <a:pPr lvl="2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represent characters for other languages</a:t>
            </a:r>
          </a:p>
        </p:txBody>
      </p:sp>
      <p:sp>
        <p:nvSpPr>
          <p:cNvPr id="16388" name="Slide Number Placeholder 1">
            <a:extLst>
              <a:ext uri="{FF2B5EF4-FFF2-40B4-BE49-F238E27FC236}">
                <a16:creationId xmlns:a16="http://schemas.microsoft.com/office/drawing/2014/main" id="{D713CD2B-0404-4830-8E50-27DB4A8E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B55108-4392-40E7-9F62-213519DD48F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39D9C03-8062-4655-A8FB-420CC302D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65125"/>
            <a:ext cx="7981950" cy="1325563"/>
          </a:xfrm>
        </p:spPr>
        <p:txBody>
          <a:bodyPr/>
          <a:lstStyle/>
          <a:p>
            <a:pPr eaLnBrk="1" hangingPunct="1"/>
            <a:r>
              <a:rPr lang="en-US" altLang="en-US" sz="3600"/>
              <a:t>ASCII Character Set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B0CBB09A-C14F-4F30-A6F6-C251700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F1792CF-D3BF-4D0F-A148-4FF79C401DD6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E7E1BC00-6367-4D36-9F61-F6676FBF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814513"/>
            <a:ext cx="60293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DCBAD010-83A1-4BBB-A6BC-9B72345C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/>
              <a:t>Popular High-Level Languages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A3FBFCCE-C72B-4DDC-9F2C-D4D8E76BD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1752600"/>
            <a:ext cx="8763000" cy="48768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 (Java is a general-purpose programming language)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Visual Basic (Basic-like visual language developed by Microsoft) 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C++ (an object-oriented language, based on C)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C# (a Python-like language developed by Microsoft)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Python (We use it in the book)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EC1739FC-63A1-4776-B5C8-28528602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5FFE0B7-2051-4154-AEE5-425588E6A761}" type="slidenum">
              <a:rPr lang="en-US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CA00F82-21CD-4A7B-956C-FFF9EAC65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What is Python?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C68B87B-36EF-4B42-9C48-45316F9AF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534400" cy="457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General Purpose    </a:t>
            </a:r>
            <a:r>
              <a:rPr lang="en-US" altLang="en-US" sz="2800"/>
              <a:t>Interpreted      Object-Oriented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DBB80297-210E-4BA8-8E3F-8336BA8D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698D59-623F-47D9-94A7-38613D787486}" type="slidenum">
              <a:rPr lang="en-US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242FD9E2-9827-4FB6-AF95-D1C5E17D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general-purpose programming language. That means you can use Python to write code for any programming tasks.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Python are now used in Google search engine, in mission critical projects in NASA, in processing financial transactions at New York Stock Exchange.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02C3B6D-FF8A-4B03-AC96-39560558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sz="3600"/>
              <a:t>What is Python?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BE5519FD-2B0C-4FD6-8793-EE28E4ABD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534400" cy="457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sz="2800" dirty="0"/>
              <a:t>General Purpose   </a:t>
            </a: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Interpreted</a:t>
            </a: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altLang="en-US" sz="2800" dirty="0"/>
              <a:t>Object-Oriented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7E7223A4-932E-40EF-B93C-856AE450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AEA78F-2042-407C-B1EA-E571BFDE579F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CB47F86B-FA74-4693-BDF5-7447FCB4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interpreted, which means that python code is translated and executed by an interpreter one statement at a time.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compiled language, the entire source code is compiled and then executed altogether.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322B0304-EE51-450A-BE94-9DCE0E1D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3352800"/>
            <a:ext cx="59404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BA573A48-7D2E-45E8-8DBE-1F9CC0402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What is Python?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25C0747-F63C-49DF-8600-DEA57FF84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534400" cy="457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/>
              <a:t>General Purpose    Interpreted</a:t>
            </a:r>
            <a:r>
              <a:rPr lang="en-US" altLang="en-US" sz="2800">
                <a:solidFill>
                  <a:schemeClr val="tx2"/>
                </a:solidFill>
              </a:rPr>
              <a:t> </a:t>
            </a:r>
            <a:r>
              <a:rPr lang="en-US" altLang="en-US" sz="2800"/>
              <a:t>      </a:t>
            </a:r>
            <a:r>
              <a:rPr lang="en-US" altLang="en-US" sz="2800" b="1">
                <a:solidFill>
                  <a:srgbClr val="FF0000"/>
                </a:solidFill>
              </a:rPr>
              <a:t>Object-Oriented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A9D33B9D-E207-4F09-8A37-983D7BB0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D770A08-2682-4E9A-92A0-D9BCF05EDDD7}" type="slidenum">
              <a:rPr lang="en-US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B3984183-B4D7-430E-9E52-49D6DF9A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object-oriented programming language.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in Python are objects created from classes. A class is essentially a type that defines the objects of the same kind with properties and methods for manipulating objects.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is a powerful tool for developing reusable software.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CAA47E7-5615-4745-BADF-CE63021FF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/>
              <a:t>Objectives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F4718671-1534-4AD0-A3FD-5A864508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543BA3-5853-4678-A794-C2D6EB709097}" type="slidenum">
              <a:rPr lang="en-US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FF3C23AB-C3B5-4A85-86FA-E7FE9DDB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 sz="2800">
                <a:latin typeface="Times New Roman" panose="02020603050405020304" pitchFamily="18" charset="0"/>
              </a:rPr>
              <a:t>To understand computer basics.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 sz="2800">
                <a:latin typeface="Times New Roman" panose="02020603050405020304" pitchFamily="18" charset="0"/>
              </a:rPr>
              <a:t>Learn about programming languages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 sz="2800">
                <a:latin typeface="Times New Roman" panose="02020603050405020304" pitchFamily="18" charset="0"/>
              </a:rPr>
              <a:t>To understand how a Program Works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 sz="2800">
                <a:latin typeface="Times New Roman" panose="02020603050405020304" pitchFamily="18" charset="0"/>
              </a:rPr>
              <a:t>To understand how Computers Store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 sz="2800">
                <a:latin typeface="Times New Roman" panose="02020603050405020304" pitchFamily="18" charset="0"/>
              </a:rPr>
              <a:t>Examine high-level programming languages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 sz="2800">
                <a:latin typeface="Times New Roman" panose="02020603050405020304" pitchFamily="18" charset="0"/>
              </a:rPr>
              <a:t>Discover what a compiler is and what it does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en-US" sz="2800">
                <a:latin typeface="Times New Roman" panose="02020603050405020304" pitchFamily="18" charset="0"/>
              </a:rPr>
              <a:t>To learn how to use Python IDLE</a:t>
            </a:r>
            <a:endParaRPr lang="he-IL" altLang="en-US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46A4CFA-BB23-4C17-81EF-314DDE2C5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00100"/>
          </a:xfrm>
        </p:spPr>
        <p:txBody>
          <a:bodyPr rtlCol="0">
            <a:normAutofit/>
          </a:bodyPr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ysClr val="windowText" lastClr="000000"/>
                </a:solidFill>
                <a:latin typeface="+mj-lt"/>
                <a:cs typeface="Times New Roman" pitchFamily="18" charset="0"/>
              </a:rPr>
              <a:t>Python Interpreter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1999751-102B-4B05-B0CB-EDB83B589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Python must be installed and configured prior to use.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items installed is the Python interpreter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Python interpreter can be used in two modes: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mode: enter statements on keyboard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Script mode: save statements in Python script</a:t>
            </a:r>
            <a:endParaRPr lang="he-IL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649DD2D5-B5D3-42BC-B3CB-E3FA7CD2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D5DB8C-E6E6-4573-8C5F-7DFEAF692D0B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5F6998F-DDAB-4662-BBD6-0C7189952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Python Interactive Mode</a:t>
            </a:r>
            <a:endParaRPr lang="he-IL" altLang="en-US" sz="3600">
              <a:latin typeface="Times New Roman (Headings)"/>
              <a:cs typeface="Arial" panose="020B0604020202020204" pitchFamily="34" charset="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505BCBF-B3F7-4FB3-BEB2-2A8DB41DF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When you start Python in interactive mode, you will see a prompt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interpreter is waiting for a Python statement to be typed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 displayed If you incorrectly type a statement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Good way to learn new parts of Python</a:t>
            </a:r>
            <a:endParaRPr lang="he-IL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74068F85-0061-4EA6-8E89-FF21E1E4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24A5A14-30AF-4F5E-AB51-D9FA7798DCC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D73EB41-C17A-444D-94FA-79004B317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 Interactive Mode</a:t>
            </a:r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B7946D57-0FC5-4D99-B666-06450188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F73A71-891F-4117-A8BD-BF52B347943F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8B1A1030-FBC8-40D2-97E2-31D1E2A3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286000"/>
            <a:ext cx="7396162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38943AF-2194-4A89-BC7B-F14E9C519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Mode</a:t>
            </a:r>
            <a:endParaRPr lang="he-IL" altLang="en-US">
              <a:latin typeface="Times New Roman (Headings)"/>
              <a:cs typeface="Arial" panose="020B0604020202020204" pitchFamily="34" charset="0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58AFFB3-4CCC-471C-98ED-9FA0363ED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entered in interactive mode are not saved as a program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have a program use script mode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Save a set of Python statements in a file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filename should have the .py extension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run the file, or script, type 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load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run </a:t>
            </a:r>
          </a:p>
        </p:txBody>
      </p:sp>
      <p:sp>
        <p:nvSpPr>
          <p:cNvPr id="25604" name="Slide Number Placeholder 1">
            <a:extLst>
              <a:ext uri="{FF2B5EF4-FFF2-40B4-BE49-F238E27FC236}">
                <a16:creationId xmlns:a16="http://schemas.microsoft.com/office/drawing/2014/main" id="{164DE09F-BEE4-415B-AAD0-D7E204E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210470A-CE04-4988-96CD-EA66AB3B607A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322A6A9-C10D-4AD6-B5D6-600E1D6C9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Mode</a:t>
            </a:r>
            <a:endParaRPr lang="en-US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3C538CC2-D888-48ED-BE98-EC371975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7E17C6-6EF4-46FC-BF5A-30D2EB5D905C}" type="slidenum">
              <a:rPr lang="en-US" altLang="en-US" sz="1400">
                <a:latin typeface="Times New Roman" panose="02020603050405020304" pitchFamily="18" charset="0"/>
              </a:rPr>
              <a:pPr/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07CA0BF3-E083-4460-A1E1-0F730948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28503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0EA9EE3-65A7-474A-B534-10B831C39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600"/>
              <a:t>What is a Computer?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2F3EF041-AB84-43C0-8C35-14F13000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BC76E8B-FD60-46B1-921D-0646E946C70A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04642B59-4836-4551-A01F-4B169C9C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5" name="Text Box 7">
            <a:extLst>
              <a:ext uri="{FF2B5EF4-FFF2-40B4-BE49-F238E27FC236}">
                <a16:creationId xmlns:a16="http://schemas.microsoft.com/office/drawing/2014/main" id="{14C884EB-052C-4C28-A571-A5982ABDD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14425"/>
            <a:ext cx="81534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Central processing unit (CPU)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Main memory (RAM)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Secondary storage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Input/output devices</a:t>
            </a:r>
          </a:p>
        </p:txBody>
      </p:sp>
      <p:sp>
        <p:nvSpPr>
          <p:cNvPr id="5126" name="Rectangle 9">
            <a:extLst>
              <a:ext uri="{FF2B5EF4-FFF2-40B4-BE49-F238E27FC236}">
                <a16:creationId xmlns:a16="http://schemas.microsoft.com/office/drawing/2014/main" id="{3B3552A5-0122-4FBC-92A2-DC270221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7" name="Rectangle 11">
            <a:extLst>
              <a:ext uri="{FF2B5EF4-FFF2-40B4-BE49-F238E27FC236}">
                <a16:creationId xmlns:a16="http://schemas.microsoft.com/office/drawing/2014/main" id="{9095D29C-ED89-4E8F-99CC-F8C932B8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8" name="Rectangle 1032">
            <a:extLst>
              <a:ext uri="{FF2B5EF4-FFF2-40B4-BE49-F238E27FC236}">
                <a16:creationId xmlns:a16="http://schemas.microsoft.com/office/drawing/2014/main" id="{3B7DE301-6A11-470A-91E2-3E2BC42A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129" name="Picture 3" descr="Figure 1-1 (a) illustrates some hardware components of a computer including the central processing unit, main memory, secondary strorage, and input/output devices.&#10;Figure 1-1 (b) shows main memory with some data.">
            <a:extLst>
              <a:ext uri="{FF2B5EF4-FFF2-40B4-BE49-F238E27FC236}">
                <a16:creationId xmlns:a16="http://schemas.microsoft.com/office/drawing/2014/main" id="{D0FA3F64-173D-4F88-AFEB-9552CFCB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6563"/>
            <a:ext cx="70389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0563F191-8334-4744-8640-BEE7EB28D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4663" y="266700"/>
            <a:ext cx="7983537" cy="628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Central Processing Unit (CPU)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D3CDB82C-ADA1-4268-B0C6-A0ACBFCF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B2F8FDD-FD71-4365-AB80-51D42C0D2513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8" name="Rectangle 1027">
            <a:extLst>
              <a:ext uri="{FF2B5EF4-FFF2-40B4-BE49-F238E27FC236}">
                <a16:creationId xmlns:a16="http://schemas.microsoft.com/office/drawing/2014/main" id="{BC21AC84-6594-4502-88BE-2162D8332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9" name="Text Box 1028">
            <a:extLst>
              <a:ext uri="{FF2B5EF4-FFF2-40B4-BE49-F238E27FC236}">
                <a16:creationId xmlns:a16="http://schemas.microsoft.com/office/drawing/2014/main" id="{36F166BF-8878-43C5-83B8-F5C24422A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610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The central processing unit (CPU) is the brain of a computer. It retrieves instructions from memory and executes them. </a:t>
            </a:r>
          </a:p>
        </p:txBody>
      </p:sp>
      <p:sp>
        <p:nvSpPr>
          <p:cNvPr id="6150" name="Rectangle 1029">
            <a:extLst>
              <a:ext uri="{FF2B5EF4-FFF2-40B4-BE49-F238E27FC236}">
                <a16:creationId xmlns:a16="http://schemas.microsoft.com/office/drawing/2014/main" id="{2A054924-A4D5-4B2D-81BB-E8F966F01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51" name="Rectangle 1030">
            <a:extLst>
              <a:ext uri="{FF2B5EF4-FFF2-40B4-BE49-F238E27FC236}">
                <a16:creationId xmlns:a16="http://schemas.microsoft.com/office/drawing/2014/main" id="{DA0C229C-F298-475C-A8F5-31BD8BBA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6152" name="Picture 3" descr="Figure 1-1 (a) illustrates some hardware components of a computer including the central processing unit, main memory, secondary strorage, and input/output devices.&#10;Figure 1-1 (b) shows main memory with some data.">
            <a:extLst>
              <a:ext uri="{FF2B5EF4-FFF2-40B4-BE49-F238E27FC236}">
                <a16:creationId xmlns:a16="http://schemas.microsoft.com/office/drawing/2014/main" id="{BDCD859B-2CBB-4A26-A09B-19EEBBF4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489200"/>
            <a:ext cx="770413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F19038A0-9242-4A4A-828B-51569F962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9413"/>
            <a:ext cx="7772400" cy="5349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Main Memory (RAM)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E85328B5-E232-4FB7-BE5F-BC1884E0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34772D1-13C8-4BD7-A7AC-F72F66CCC196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2" name="Rectangle 1027">
            <a:extLst>
              <a:ext uri="{FF2B5EF4-FFF2-40B4-BE49-F238E27FC236}">
                <a16:creationId xmlns:a16="http://schemas.microsoft.com/office/drawing/2014/main" id="{1C7FE4D2-8E28-42BA-BDB5-B89ECA1D1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Text Box 1028">
            <a:extLst>
              <a:ext uri="{FF2B5EF4-FFF2-40B4-BE49-F238E27FC236}">
                <a16:creationId xmlns:a16="http://schemas.microsoft.com/office/drawing/2014/main" id="{7BD5E4E2-0CCA-4765-96FA-46AB4794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1066800"/>
            <a:ext cx="8313737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Courier New" panose="02070309020205020404" pitchFamily="49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 is to store data and program instructions for CPU to execute. A memory unit is an ordered sequence of bytes, each holds eight bits. A program and its data must be brought to memory before they can be executed. When computer power is turned off, everything in main memory is lost.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174" name="Rectangle 1029">
            <a:extLst>
              <a:ext uri="{FF2B5EF4-FFF2-40B4-BE49-F238E27FC236}">
                <a16:creationId xmlns:a16="http://schemas.microsoft.com/office/drawing/2014/main" id="{6460F97A-C7A9-438E-AF18-D704CED4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5" name="Rectangle 1030">
            <a:extLst>
              <a:ext uri="{FF2B5EF4-FFF2-40B4-BE49-F238E27FC236}">
                <a16:creationId xmlns:a16="http://schemas.microsoft.com/office/drawing/2014/main" id="{AF8D58A4-4733-45C5-BA0D-F156BEF4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176" name="Picture 3" descr="Figure 1-1 (a) illustrates some hardware components of a computer including the central processing unit, main memory, secondary strorage, and input/output devices.&#10;Figure 1-1 (b) shows main memory with some data.">
            <a:extLst>
              <a:ext uri="{FF2B5EF4-FFF2-40B4-BE49-F238E27FC236}">
                <a16:creationId xmlns:a16="http://schemas.microsoft.com/office/drawing/2014/main" id="{95DEEBF6-F785-4379-909C-3F956594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68663"/>
            <a:ext cx="7373938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7C6DD46-1881-45F3-89A5-F1096524E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28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Secondary Storage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AD48B66A-AEB9-429B-856E-90AE6030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0EA06E-4D02-4750-8C13-44E64E189E49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54489AE-2B81-43D7-A5EC-5FE1F768A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D1EB86C0-ACF8-4C3C-9F89-1798B847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6106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Programs and data are permanently stored on storage devices and are moved to memory when the computer uses them. Examples of secondary storage Hard disks, Flash drives, and CD-ROMs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34DC4FC6-FF8A-491E-B5B2-9F24F650F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8CCBEEEC-40D7-4A3F-B668-7DEC4735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8200" name="Picture 3" descr="Figure 1-1 (a) illustrates some hardware components of a computer including the central processing unit, main memory, secondary strorage, and input/output devices.&#10;Figure 1-1 (b) shows main memory with some data.">
            <a:extLst>
              <a:ext uri="{FF2B5EF4-FFF2-40B4-BE49-F238E27FC236}">
                <a16:creationId xmlns:a16="http://schemas.microsoft.com/office/drawing/2014/main" id="{4C8C7E2B-B878-4A62-8CFF-6A1BD20A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581275"/>
            <a:ext cx="737235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6">
            <a:extLst>
              <a:ext uri="{FF2B5EF4-FFF2-40B4-BE49-F238E27FC236}">
                <a16:creationId xmlns:a16="http://schemas.microsoft.com/office/drawing/2014/main" id="{7F317BEC-B403-4A52-8A3B-C8A91BE65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52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Input/Output Devices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6F868F75-4BB5-443A-9BE8-FD9DD52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2209800" cy="382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6368CD2-1877-4FBF-A038-9191BE32E5BA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20" name="Rectangle 1027">
            <a:extLst>
              <a:ext uri="{FF2B5EF4-FFF2-40B4-BE49-F238E27FC236}">
                <a16:creationId xmlns:a16="http://schemas.microsoft.com/office/drawing/2014/main" id="{D9CB4F08-C3EC-419E-AAD7-18033C01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1" name="Text Box 1028">
            <a:extLst>
              <a:ext uri="{FF2B5EF4-FFF2-40B4-BE49-F238E27FC236}">
                <a16:creationId xmlns:a16="http://schemas.microsoft.com/office/drawing/2014/main" id="{3DC0BE0D-F6CB-4AAC-950F-2C8EE6A9C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55663"/>
            <a:ext cx="86106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Input devices - feed data and programs into computers. Examples: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Keyboard, Mouse, Scanner, Camera, and Secondary storage.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Output devices - display results. Examples: monitor, printer, and Secondary storage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2" name="Rectangle 1029">
            <a:extLst>
              <a:ext uri="{FF2B5EF4-FFF2-40B4-BE49-F238E27FC236}">
                <a16:creationId xmlns:a16="http://schemas.microsoft.com/office/drawing/2014/main" id="{D696C47A-625F-4203-A00A-DAF3A129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3" name="Rectangle 1030">
            <a:extLst>
              <a:ext uri="{FF2B5EF4-FFF2-40B4-BE49-F238E27FC236}">
                <a16:creationId xmlns:a16="http://schemas.microsoft.com/office/drawing/2014/main" id="{9EFD72B6-1AA5-4B22-A10A-2F07C6112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9224" name="Picture 3" descr="Figure 1-1 (a) illustrates some hardware components of a computer including the central processing unit, main memory, secondary strorage, and input/output devices.&#10;Figure 1-1 (b) shows main memory with some data.">
            <a:extLst>
              <a:ext uri="{FF2B5EF4-FFF2-40B4-BE49-F238E27FC236}">
                <a16:creationId xmlns:a16="http://schemas.microsoft.com/office/drawing/2014/main" id="{FBF08433-B40B-4427-8F20-D4DB0E8D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895600"/>
            <a:ext cx="672782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>
            <a:extLst>
              <a:ext uri="{FF2B5EF4-FFF2-40B4-BE49-F238E27FC236}">
                <a16:creationId xmlns:a16="http://schemas.microsoft.com/office/drawing/2014/main" id="{F86DDB02-8DD9-4C7F-86FC-697A0B040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z="3600"/>
              <a:t>Programs</a:t>
            </a:r>
          </a:p>
        </p:txBody>
      </p:sp>
      <p:sp>
        <p:nvSpPr>
          <p:cNvPr id="10243" name="Rectangle 1027">
            <a:extLst>
              <a:ext uri="{FF2B5EF4-FFF2-40B4-BE49-F238E27FC236}">
                <a16:creationId xmlns:a16="http://schemas.microsoft.com/office/drawing/2014/main" id="{FE2917D2-DF56-4469-914A-699A0F0BD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5720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known as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are instructions to the computer.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You tell a computer what to do through programs. Without programs, a computer is an empty machine. Computers do not understand human languages, so you need to use computer languages to communicate with them. </a:t>
            </a:r>
          </a:p>
          <a:p>
            <a:pPr marL="0" indent="0" eaLnBrk="1" hangingPunct="1">
              <a:buFont typeface="Monotype Sorts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written using programming languages.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E4AD58A4-1D4A-4F47-8C9A-8B81E380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561D962-7454-4F43-BDD2-5015CCC46D32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ECDF31F6-811E-4BE0-8C00-E6827D8F7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Programming Languages</a:t>
            </a:r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76533908-831E-4E02-A499-3B9534C45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538" y="873125"/>
            <a:ext cx="8686800" cy="4572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Machine Language    </a:t>
            </a:r>
            <a:r>
              <a:rPr lang="en-US" altLang="en-US" sz="2400"/>
              <a:t>Assembly Language      High-Level Language</a:t>
            </a: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98C30FD5-286F-44ED-99F0-AA755F0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3B3FDAD-0164-43C6-BDDA-CBBC36118C9D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9" name="Rectangle 1028">
            <a:extLst>
              <a:ext uri="{FF2B5EF4-FFF2-40B4-BE49-F238E27FC236}">
                <a16:creationId xmlns:a16="http://schemas.microsoft.com/office/drawing/2014/main" id="{995D2D50-C335-47CC-A2D4-32374305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Machine language is the language of a computer. It is a sequence of 0s and 1s. The digit 0 or 1 is called a binary digit.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Early computers were programmed in machine language.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 calculate </a:t>
            </a:r>
            <a:r>
              <a:rPr lang="en-US" altLang="en-US" sz="2400" b="1" i="1">
                <a:latin typeface="Times New Roman" panose="02020603050405020304" pitchFamily="18" charset="0"/>
              </a:rPr>
              <a:t>wages = rate * hours </a:t>
            </a:r>
            <a:r>
              <a:rPr lang="en-US" altLang="en-US" sz="2400">
                <a:latin typeface="Times New Roman" panose="02020603050405020304" pitchFamily="18" charset="0"/>
              </a:rPr>
              <a:t>in machine language: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100100 010001    </a:t>
            </a:r>
            <a:r>
              <a:rPr lang="en-US" altLang="en-US" sz="2400">
                <a:latin typeface="Times New Roman" panose="02020603050405020304" pitchFamily="18" charset="0"/>
              </a:rPr>
              <a:t>//Load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100110 010010    </a:t>
            </a:r>
            <a:r>
              <a:rPr lang="en-US" altLang="en-US" sz="2400">
                <a:latin typeface="Times New Roman" panose="02020603050405020304" pitchFamily="18" charset="0"/>
              </a:rPr>
              <a:t>//Multiply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100010 010011    </a:t>
            </a:r>
            <a:r>
              <a:rPr lang="en-US" altLang="en-US" sz="2400">
                <a:latin typeface="Times New Roman" panose="02020603050405020304" pitchFamily="18" charset="0"/>
              </a:rPr>
              <a:t>//Store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9123</TotalTime>
  <Words>1012</Words>
  <Application>Microsoft Office PowerPoint</Application>
  <PresentationFormat>On-screen Show (4:3)</PresentationFormat>
  <Paragraphs>136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Arial</vt:lpstr>
      <vt:lpstr>Calibri</vt:lpstr>
      <vt:lpstr>Courier New</vt:lpstr>
      <vt:lpstr>Monotype Sorts</vt:lpstr>
      <vt:lpstr>Times New Roman</vt:lpstr>
      <vt:lpstr>Times New Roman (Headings)</vt:lpstr>
      <vt:lpstr>Office Theme</vt:lpstr>
      <vt:lpstr>Chapter 1  Introduction to Computers,  Programs, and Python </vt:lpstr>
      <vt:lpstr>Objectives</vt:lpstr>
      <vt:lpstr>What is a Computer?</vt:lpstr>
      <vt:lpstr>Central Processing Unit (CPU)</vt:lpstr>
      <vt:lpstr>Main Memory (RAM)</vt:lpstr>
      <vt:lpstr>Secondary Storage</vt:lpstr>
      <vt:lpstr>Input/Output Devices</vt:lpstr>
      <vt:lpstr>Programs</vt:lpstr>
      <vt:lpstr>Programming Languages</vt:lpstr>
      <vt:lpstr>Programming Languages</vt:lpstr>
      <vt:lpstr>Programming Languages</vt:lpstr>
      <vt:lpstr>Compiling Source Code</vt:lpstr>
      <vt:lpstr>How is Data Stored?</vt:lpstr>
      <vt:lpstr>Storing Characters</vt:lpstr>
      <vt:lpstr>ASCII Character Set</vt:lpstr>
      <vt:lpstr>Popular High-Level Languages</vt:lpstr>
      <vt:lpstr>What is Python?</vt:lpstr>
      <vt:lpstr>What is Python?</vt:lpstr>
      <vt:lpstr>What is Python?</vt:lpstr>
      <vt:lpstr>Python Interpreter</vt:lpstr>
      <vt:lpstr>Python Interactive Mode</vt:lpstr>
      <vt:lpstr>Python Interactive Mode</vt:lpstr>
      <vt:lpstr>Python Script Mode</vt:lpstr>
      <vt:lpstr>Python Script Mode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Zane Christe🐋</cp:lastModifiedBy>
  <cp:revision>255</cp:revision>
  <cp:lastPrinted>1998-02-24T16:19:51Z</cp:lastPrinted>
  <dcterms:created xsi:type="dcterms:W3CDTF">1995-06-10T17:31:50Z</dcterms:created>
  <dcterms:modified xsi:type="dcterms:W3CDTF">2022-10-14T01:03:00Z</dcterms:modified>
</cp:coreProperties>
</file>