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82"/>
  </p:notesMasterIdLst>
  <p:sldIdLst>
    <p:sldId id="453" r:id="rId2"/>
    <p:sldId id="454" r:id="rId3"/>
    <p:sldId id="455" r:id="rId4"/>
    <p:sldId id="458" r:id="rId5"/>
    <p:sldId id="459" r:id="rId6"/>
    <p:sldId id="460" r:id="rId7"/>
    <p:sldId id="461" r:id="rId8"/>
    <p:sldId id="462" r:id="rId9"/>
    <p:sldId id="463" r:id="rId10"/>
    <p:sldId id="464" r:id="rId11"/>
    <p:sldId id="465" r:id="rId12"/>
    <p:sldId id="466" r:id="rId13"/>
    <p:sldId id="592" r:id="rId14"/>
    <p:sldId id="467" r:id="rId15"/>
    <p:sldId id="468" r:id="rId16"/>
    <p:sldId id="469" r:id="rId17"/>
    <p:sldId id="470" r:id="rId18"/>
    <p:sldId id="471" r:id="rId19"/>
    <p:sldId id="543" r:id="rId20"/>
    <p:sldId id="474" r:id="rId21"/>
    <p:sldId id="475" r:id="rId22"/>
    <p:sldId id="476" r:id="rId23"/>
    <p:sldId id="542" r:id="rId24"/>
    <p:sldId id="477" r:id="rId25"/>
    <p:sldId id="544" r:id="rId26"/>
    <p:sldId id="478" r:id="rId27"/>
    <p:sldId id="479" r:id="rId28"/>
    <p:sldId id="540" r:id="rId29"/>
    <p:sldId id="480" r:id="rId30"/>
    <p:sldId id="546" r:id="rId31"/>
    <p:sldId id="481" r:id="rId32"/>
    <p:sldId id="482" r:id="rId33"/>
    <p:sldId id="483" r:id="rId34"/>
    <p:sldId id="547" r:id="rId35"/>
    <p:sldId id="548" r:id="rId36"/>
    <p:sldId id="549" r:id="rId37"/>
    <p:sldId id="555" r:id="rId38"/>
    <p:sldId id="553" r:id="rId39"/>
    <p:sldId id="550" r:id="rId40"/>
    <p:sldId id="551" r:id="rId41"/>
    <p:sldId id="484" r:id="rId42"/>
    <p:sldId id="552" r:id="rId43"/>
    <p:sldId id="596" r:id="rId44"/>
    <p:sldId id="485" r:id="rId45"/>
    <p:sldId id="593" r:id="rId46"/>
    <p:sldId id="486" r:id="rId47"/>
    <p:sldId id="594" r:id="rId48"/>
    <p:sldId id="595" r:id="rId49"/>
    <p:sldId id="487" r:id="rId50"/>
    <p:sldId id="488" r:id="rId51"/>
    <p:sldId id="489" r:id="rId52"/>
    <p:sldId id="490" r:id="rId53"/>
    <p:sldId id="491" r:id="rId54"/>
    <p:sldId id="492" r:id="rId55"/>
    <p:sldId id="493" r:id="rId56"/>
    <p:sldId id="574" r:id="rId57"/>
    <p:sldId id="589" r:id="rId58"/>
    <p:sldId id="590" r:id="rId59"/>
    <p:sldId id="591" r:id="rId60"/>
    <p:sldId id="580" r:id="rId61"/>
    <p:sldId id="581" r:id="rId62"/>
    <p:sldId id="494" r:id="rId63"/>
    <p:sldId id="495" r:id="rId64"/>
    <p:sldId id="556" r:id="rId65"/>
    <p:sldId id="573" r:id="rId66"/>
    <p:sldId id="566" r:id="rId67"/>
    <p:sldId id="558" r:id="rId68"/>
    <p:sldId id="560" r:id="rId69"/>
    <p:sldId id="569" r:id="rId70"/>
    <p:sldId id="570" r:id="rId71"/>
    <p:sldId id="571" r:id="rId72"/>
    <p:sldId id="572" r:id="rId73"/>
    <p:sldId id="561" r:id="rId74"/>
    <p:sldId id="562" r:id="rId75"/>
    <p:sldId id="563" r:id="rId76"/>
    <p:sldId id="565" r:id="rId77"/>
    <p:sldId id="597" r:id="rId78"/>
    <p:sldId id="598" r:id="rId79"/>
    <p:sldId id="567" r:id="rId80"/>
    <p:sldId id="568" r:id="rId8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18" autoAdjust="0"/>
  </p:normalViewPr>
  <p:slideViewPr>
    <p:cSldViewPr>
      <p:cViewPr varScale="1">
        <p:scale>
          <a:sx n="80" d="100"/>
          <a:sy n="80" d="100"/>
        </p:scale>
        <p:origin x="880" y="4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72"/>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A72AA70D-BB2C-429F-8556-BCF298D0DFA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3E9A93A2-6A36-495A-AC4B-F882864D455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23088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639829F-A049-4E3D-8270-431CF024CDB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a:extLst>
              <a:ext uri="{FF2B5EF4-FFF2-40B4-BE49-F238E27FC236}">
                <a16:creationId xmlns:a16="http://schemas.microsoft.com/office/drawing/2014/main" id="{14CAEFCC-F862-4FD8-9336-EC19D6B15D9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0C4440E-276D-44F9-BCF2-4C1A39C473DF}"/>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2CAF8E1-78A3-4A8E-95A7-4DCC4290AFD2}" type="slidenum">
              <a:rPr lang="en-US" altLang="en-US">
                <a:latin typeface="Calibri" panose="020F0502020204030204" pitchFamily="34" charset="0"/>
              </a:rPr>
              <a:pPr/>
              <a:t>54</a:t>
            </a:fld>
            <a:endParaRPr lang="en-US" altLang="en-US">
              <a:latin typeface="Calibri" panose="020F0502020204030204" pitchFamily="34" charset="0"/>
            </a:endParaRPr>
          </a:p>
        </p:txBody>
      </p:sp>
      <p:sp>
        <p:nvSpPr>
          <p:cNvPr id="97283" name="Rectangle 2">
            <a:extLst>
              <a:ext uri="{FF2B5EF4-FFF2-40B4-BE49-F238E27FC236}">
                <a16:creationId xmlns:a16="http://schemas.microsoft.com/office/drawing/2014/main" id="{ECCF2605-9C30-4206-B6AD-87C4B7FE8577}"/>
              </a:ext>
            </a:extLst>
          </p:cNvPr>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7284" name="Rectangle 3">
            <a:extLst>
              <a:ext uri="{FF2B5EF4-FFF2-40B4-BE49-F238E27FC236}">
                <a16:creationId xmlns:a16="http://schemas.microsoft.com/office/drawing/2014/main" id="{B13AE1BB-4908-4788-91F6-065CE3AE252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665C020-0F0E-4D34-9CCC-EE56750B5187}"/>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11EF009-D34D-4BD7-9162-75C58FB89CB4}" type="slidenum">
              <a:rPr lang="en-US" altLang="en-US">
                <a:latin typeface="Calibri" panose="020F0502020204030204" pitchFamily="34" charset="0"/>
              </a:rPr>
              <a:pPr/>
              <a:t>62</a:t>
            </a:fld>
            <a:endParaRPr lang="en-US" altLang="en-US">
              <a:latin typeface="Calibri" panose="020F0502020204030204" pitchFamily="34" charset="0"/>
            </a:endParaRPr>
          </a:p>
        </p:txBody>
      </p:sp>
      <p:sp>
        <p:nvSpPr>
          <p:cNvPr id="98307" name="Rectangle 2">
            <a:extLst>
              <a:ext uri="{FF2B5EF4-FFF2-40B4-BE49-F238E27FC236}">
                <a16:creationId xmlns:a16="http://schemas.microsoft.com/office/drawing/2014/main" id="{64BF241C-2A64-4899-838E-9F8956D595B4}"/>
              </a:ext>
            </a:extLst>
          </p:cNvPr>
          <p:cNvSpPr>
            <a:spLocks noGrp="1" noRot="1" noChangeAspect="1" noChangeArrowheads="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8308" name="Rectangle 3">
            <a:extLst>
              <a:ext uri="{FF2B5EF4-FFF2-40B4-BE49-F238E27FC236}">
                <a16:creationId xmlns:a16="http://schemas.microsoft.com/office/drawing/2014/main" id="{5D130807-9DAE-4627-BC27-E97D8AB99D7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924A254-13B0-49B3-8869-564F0BF4E98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1" name="Rectangle 3">
            <a:extLst>
              <a:ext uri="{FF2B5EF4-FFF2-40B4-BE49-F238E27FC236}">
                <a16:creationId xmlns:a16="http://schemas.microsoft.com/office/drawing/2014/main" id="{3032233F-DFE6-424D-B94E-33C0B085D45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9EAD89E6-EBFB-4389-B3EC-1D75E771E52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a:extLst>
              <a:ext uri="{FF2B5EF4-FFF2-40B4-BE49-F238E27FC236}">
                <a16:creationId xmlns:a16="http://schemas.microsoft.com/office/drawing/2014/main" id="{79012C34-CCAC-4CDA-85AB-B7CA6181F7D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BC83FCC-D9E2-424E-969B-56CFA9998DFB}"/>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6CF7B791-5A0B-46F0-8039-7CDE9B791079}"/>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pSp>
          <p:nvGrpSpPr>
            <p:cNvPr id="6" name="Group 4">
              <a:extLst>
                <a:ext uri="{FF2B5EF4-FFF2-40B4-BE49-F238E27FC236}">
                  <a16:creationId xmlns:a16="http://schemas.microsoft.com/office/drawing/2014/main" id="{408D39C8-40E7-4255-9758-8FD7FBE5EC73}"/>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C6C34027-BD9A-4053-8E66-499D7DB2B09A}"/>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pSp>
            <p:nvGrpSpPr>
              <p:cNvPr id="8" name="Group 6">
                <a:extLst>
                  <a:ext uri="{FF2B5EF4-FFF2-40B4-BE49-F238E27FC236}">
                    <a16:creationId xmlns:a16="http://schemas.microsoft.com/office/drawing/2014/main" id="{645ABE6A-3AE9-49AC-914B-ED9B1CFC0E4B}"/>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F70EF1D8-D129-40DE-B2DB-2FDA9AF9B6D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18A18CE2-F04D-4EE9-9F22-ADFD1EADFE48}"/>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F70DA45A-1510-4696-933A-BBFCED09789D}"/>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06C2D349-AA5E-4B91-BAB2-085DC607B86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626C2E61-F868-4D30-837C-3EFE66655DA2}"/>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150F45FA-82F4-46BE-A97A-804EDF9A1809}"/>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pSp>
            <p:nvGrpSpPr>
              <p:cNvPr id="10" name="Group 13">
                <a:extLst>
                  <a:ext uri="{FF2B5EF4-FFF2-40B4-BE49-F238E27FC236}">
                    <a16:creationId xmlns:a16="http://schemas.microsoft.com/office/drawing/2014/main" id="{9E963612-2E8E-4EDD-9222-8BFA494CED07}"/>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B526A4B3-C3B4-4A6B-8EC9-2B7D896F6CE4}"/>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882FD3A6-0AD5-4D33-A54C-72628ABFFE76}"/>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8CD93712-6A84-4159-B4D6-FFC825A94D13}"/>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30F22B01-8302-4A58-9809-9139536E39C2}"/>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BD2E5FCE-7188-4C43-B343-8D202D47588B}"/>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8AC1A276-1DB2-4EE9-A35A-390A18F092E7}"/>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FDD3EAAE-B2CE-4640-8A85-D8364E59377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E27003C8-2D00-479B-B1F2-5D105E79F0E7}"/>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86E97DB1-597C-4532-ACB8-C6FC8E99D2EA}"/>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C6507D87-C6C4-4687-9EA5-0268BDAAEA6F}"/>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7E0AD29A-B04F-47E6-962C-D30BB058C11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C66E8471-76B0-4456-A7B9-C5C2F3BD471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80D04EF2-DCE9-4FF0-B2CC-2A01C640EDC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5345B2DF-1473-4D8C-B7D2-E14600C5A49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626829DD-6CC3-4028-A76D-FD065FA33C3E}"/>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83C83DE4-17F6-43A7-9264-7625F301B028}"/>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D2620A0E-54AF-4043-9BB9-048CBA4B6023}"/>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64FC1C01-7338-4652-A4D5-AF583850D0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EAD57F8E-BE1B-4574-A242-84C3900069DA}"/>
              </a:ext>
            </a:extLst>
          </p:cNvPr>
          <p:cNvSpPr>
            <a:spLocks noGrp="1" noChangeArrowheads="1"/>
          </p:cNvSpPr>
          <p:nvPr>
            <p:ph type="dt" sz="quarter" idx="10"/>
          </p:nvPr>
        </p:nvSpPr>
        <p:spPr/>
        <p:txBody>
          <a:bodyPr/>
          <a:lstStyle>
            <a:lvl1pPr>
              <a:defRPr dirty="0"/>
            </a:lvl1pPr>
          </a:lstStyle>
          <a:p>
            <a:pPr>
              <a:defRPr/>
            </a:pPr>
            <a:endParaRPr lang="en-US"/>
          </a:p>
        </p:txBody>
      </p:sp>
      <p:sp>
        <p:nvSpPr>
          <p:cNvPr id="35" name="Rectangle 35">
            <a:extLst>
              <a:ext uri="{FF2B5EF4-FFF2-40B4-BE49-F238E27FC236}">
                <a16:creationId xmlns:a16="http://schemas.microsoft.com/office/drawing/2014/main" id="{47AF706A-C740-4717-A243-4E7E68AE1A6D}"/>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dirty="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DE89BCF8-1CE0-42D8-AC94-91F673E4930C}"/>
              </a:ext>
            </a:extLst>
          </p:cNvPr>
          <p:cNvSpPr>
            <a:spLocks noGrp="1" noChangeArrowheads="1"/>
          </p:cNvSpPr>
          <p:nvPr>
            <p:ph type="sldNum" sz="quarter" idx="12"/>
          </p:nvPr>
        </p:nvSpPr>
        <p:spPr>
          <a:xfrm>
            <a:off x="6553200" y="6400800"/>
            <a:ext cx="1905000" cy="457200"/>
          </a:xfrm>
        </p:spPr>
        <p:txBody>
          <a:bodyPr/>
          <a:lstStyle>
            <a:lvl1pPr>
              <a:defRPr/>
            </a:lvl1pPr>
          </a:lstStyle>
          <a:p>
            <a:fld id="{4DD30DAC-94E5-460E-A4E1-72188CCCC5B2}" type="slidenum">
              <a:rPr lang="en-US" altLang="en-US"/>
              <a:pPr/>
              <a:t>‹#›</a:t>
            </a:fld>
            <a:endParaRPr lang="en-US" altLang="en-US"/>
          </a:p>
        </p:txBody>
      </p:sp>
    </p:spTree>
    <p:extLst>
      <p:ext uri="{BB962C8B-B14F-4D97-AF65-F5344CB8AC3E}">
        <p14:creationId xmlns:p14="http://schemas.microsoft.com/office/powerpoint/2010/main" val="187780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05D0EE2-3596-414B-8824-DE39CA35AA86}"/>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3">
            <a:extLst>
              <a:ext uri="{FF2B5EF4-FFF2-40B4-BE49-F238E27FC236}">
                <a16:creationId xmlns:a16="http://schemas.microsoft.com/office/drawing/2014/main" id="{A6641779-AAE2-4DE6-9B99-C94E01221D52}"/>
              </a:ext>
            </a:extLst>
          </p:cNvPr>
          <p:cNvSpPr>
            <a:spLocks noGrp="1" noChangeArrowheads="1"/>
          </p:cNvSpPr>
          <p:nvPr>
            <p:ph type="sldNum" sz="quarter" idx="11"/>
          </p:nvPr>
        </p:nvSpPr>
        <p:spPr/>
        <p:txBody>
          <a:bodyPr/>
          <a:lstStyle>
            <a:lvl1pPr>
              <a:defRPr/>
            </a:lvl1pPr>
          </a:lstStyle>
          <a:p>
            <a:fld id="{C32D5637-63DC-41BE-B850-E0F8F47ACB3E}" type="slidenum">
              <a:rPr lang="en-US" altLang="en-US"/>
              <a:pPr/>
              <a:t>‹#›</a:t>
            </a:fld>
            <a:endParaRPr lang="en-US" altLang="en-US"/>
          </a:p>
        </p:txBody>
      </p:sp>
    </p:spTree>
    <p:extLst>
      <p:ext uri="{BB962C8B-B14F-4D97-AF65-F5344CB8AC3E}">
        <p14:creationId xmlns:p14="http://schemas.microsoft.com/office/powerpoint/2010/main" val="132220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F7C6CF-D0BB-401E-9354-6AD8CEEE4353}"/>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3">
            <a:extLst>
              <a:ext uri="{FF2B5EF4-FFF2-40B4-BE49-F238E27FC236}">
                <a16:creationId xmlns:a16="http://schemas.microsoft.com/office/drawing/2014/main" id="{064ABB94-0DD8-40FD-B2DA-80FBED81DE8D}"/>
              </a:ext>
            </a:extLst>
          </p:cNvPr>
          <p:cNvSpPr>
            <a:spLocks noGrp="1" noChangeArrowheads="1"/>
          </p:cNvSpPr>
          <p:nvPr>
            <p:ph type="sldNum" sz="quarter" idx="11"/>
          </p:nvPr>
        </p:nvSpPr>
        <p:spPr/>
        <p:txBody>
          <a:bodyPr/>
          <a:lstStyle>
            <a:lvl1pPr>
              <a:defRPr/>
            </a:lvl1pPr>
          </a:lstStyle>
          <a:p>
            <a:fld id="{C9ED0A96-3250-4E6D-8F8A-EFB05C08A0F2}" type="slidenum">
              <a:rPr lang="en-US" altLang="en-US"/>
              <a:pPr/>
              <a:t>‹#›</a:t>
            </a:fld>
            <a:endParaRPr lang="en-US" altLang="en-US"/>
          </a:p>
        </p:txBody>
      </p:sp>
    </p:spTree>
    <p:extLst>
      <p:ext uri="{BB962C8B-B14F-4D97-AF65-F5344CB8AC3E}">
        <p14:creationId xmlns:p14="http://schemas.microsoft.com/office/powerpoint/2010/main" val="112752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7BE67CF-C840-456D-9E11-C2DF4D41EDE9}"/>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3">
            <a:extLst>
              <a:ext uri="{FF2B5EF4-FFF2-40B4-BE49-F238E27FC236}">
                <a16:creationId xmlns:a16="http://schemas.microsoft.com/office/drawing/2014/main" id="{1685FC03-2B84-4391-8DA4-21C9A52C46A6}"/>
              </a:ext>
            </a:extLst>
          </p:cNvPr>
          <p:cNvSpPr>
            <a:spLocks noGrp="1" noChangeArrowheads="1"/>
          </p:cNvSpPr>
          <p:nvPr>
            <p:ph type="sldNum" sz="quarter" idx="11"/>
          </p:nvPr>
        </p:nvSpPr>
        <p:spPr/>
        <p:txBody>
          <a:bodyPr/>
          <a:lstStyle>
            <a:lvl1pPr>
              <a:defRPr/>
            </a:lvl1pPr>
          </a:lstStyle>
          <a:p>
            <a:fld id="{31BCA4CF-895C-43D5-94A3-E0F0E9D346DD}" type="slidenum">
              <a:rPr lang="en-US" altLang="en-US"/>
              <a:pPr/>
              <a:t>‹#›</a:t>
            </a:fld>
            <a:endParaRPr lang="en-US" altLang="en-US"/>
          </a:p>
        </p:txBody>
      </p:sp>
    </p:spTree>
    <p:extLst>
      <p:ext uri="{BB962C8B-B14F-4D97-AF65-F5344CB8AC3E}">
        <p14:creationId xmlns:p14="http://schemas.microsoft.com/office/powerpoint/2010/main" val="154473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E2F9523-27FD-4B46-B016-B23D7A8BA0E9}"/>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3">
            <a:extLst>
              <a:ext uri="{FF2B5EF4-FFF2-40B4-BE49-F238E27FC236}">
                <a16:creationId xmlns:a16="http://schemas.microsoft.com/office/drawing/2014/main" id="{98836B70-C90E-42D7-847F-AE94A803AA03}"/>
              </a:ext>
            </a:extLst>
          </p:cNvPr>
          <p:cNvSpPr>
            <a:spLocks noGrp="1" noChangeArrowheads="1"/>
          </p:cNvSpPr>
          <p:nvPr>
            <p:ph type="sldNum" sz="quarter" idx="11"/>
          </p:nvPr>
        </p:nvSpPr>
        <p:spPr/>
        <p:txBody>
          <a:bodyPr/>
          <a:lstStyle>
            <a:lvl1pPr>
              <a:defRPr/>
            </a:lvl1pPr>
          </a:lstStyle>
          <a:p>
            <a:fld id="{186B1165-DE6E-4015-8033-EDCEE048D302}" type="slidenum">
              <a:rPr lang="en-US" altLang="en-US"/>
              <a:pPr/>
              <a:t>‹#›</a:t>
            </a:fld>
            <a:endParaRPr lang="en-US" altLang="en-US"/>
          </a:p>
        </p:txBody>
      </p:sp>
    </p:spTree>
    <p:extLst>
      <p:ext uri="{BB962C8B-B14F-4D97-AF65-F5344CB8AC3E}">
        <p14:creationId xmlns:p14="http://schemas.microsoft.com/office/powerpoint/2010/main" val="12419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E292AA19-9DCD-4EC7-8FC8-9F13C59E87E4}"/>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3">
            <a:extLst>
              <a:ext uri="{FF2B5EF4-FFF2-40B4-BE49-F238E27FC236}">
                <a16:creationId xmlns:a16="http://schemas.microsoft.com/office/drawing/2014/main" id="{939C7ED8-7F17-41A0-A76D-3BA3571EE46B}"/>
              </a:ext>
            </a:extLst>
          </p:cNvPr>
          <p:cNvSpPr>
            <a:spLocks noGrp="1" noChangeArrowheads="1"/>
          </p:cNvSpPr>
          <p:nvPr>
            <p:ph type="sldNum" sz="quarter" idx="11"/>
          </p:nvPr>
        </p:nvSpPr>
        <p:spPr/>
        <p:txBody>
          <a:bodyPr/>
          <a:lstStyle>
            <a:lvl1pPr>
              <a:defRPr/>
            </a:lvl1pPr>
          </a:lstStyle>
          <a:p>
            <a:fld id="{BE413DF1-CA58-488A-A0D2-5E4D9734E4FD}" type="slidenum">
              <a:rPr lang="en-US" altLang="en-US"/>
              <a:pPr/>
              <a:t>‹#›</a:t>
            </a:fld>
            <a:endParaRPr lang="en-US" altLang="en-US"/>
          </a:p>
        </p:txBody>
      </p:sp>
    </p:spTree>
    <p:extLst>
      <p:ext uri="{BB962C8B-B14F-4D97-AF65-F5344CB8AC3E}">
        <p14:creationId xmlns:p14="http://schemas.microsoft.com/office/powerpoint/2010/main" val="288394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0E3EE264-24C5-4D7F-8468-830C4D1A5636}"/>
              </a:ext>
            </a:extLst>
          </p:cNvPr>
          <p:cNvSpPr>
            <a:spLocks noGrp="1" noChangeArrowheads="1"/>
          </p:cNvSpPr>
          <p:nvPr>
            <p:ph type="dt" sz="half" idx="10"/>
          </p:nvPr>
        </p:nvSpPr>
        <p:spPr/>
        <p:txBody>
          <a:bodyPr/>
          <a:lstStyle>
            <a:lvl1pPr>
              <a:defRPr dirty="0"/>
            </a:lvl1pPr>
          </a:lstStyle>
          <a:p>
            <a:pPr>
              <a:defRPr/>
            </a:pPr>
            <a:endParaRPr lang="en-US"/>
          </a:p>
        </p:txBody>
      </p:sp>
      <p:sp>
        <p:nvSpPr>
          <p:cNvPr id="8" name="Rectangle 33">
            <a:extLst>
              <a:ext uri="{FF2B5EF4-FFF2-40B4-BE49-F238E27FC236}">
                <a16:creationId xmlns:a16="http://schemas.microsoft.com/office/drawing/2014/main" id="{80E452DC-7375-4E92-B4F0-9D2EB30FEDCA}"/>
              </a:ext>
            </a:extLst>
          </p:cNvPr>
          <p:cNvSpPr>
            <a:spLocks noGrp="1" noChangeArrowheads="1"/>
          </p:cNvSpPr>
          <p:nvPr>
            <p:ph type="sldNum" sz="quarter" idx="11"/>
          </p:nvPr>
        </p:nvSpPr>
        <p:spPr/>
        <p:txBody>
          <a:bodyPr/>
          <a:lstStyle>
            <a:lvl1pPr>
              <a:defRPr/>
            </a:lvl1pPr>
          </a:lstStyle>
          <a:p>
            <a:fld id="{A4D23D11-A187-4C22-B501-D4DBA9AD04A9}" type="slidenum">
              <a:rPr lang="en-US" altLang="en-US"/>
              <a:pPr/>
              <a:t>‹#›</a:t>
            </a:fld>
            <a:endParaRPr lang="en-US" altLang="en-US"/>
          </a:p>
        </p:txBody>
      </p:sp>
    </p:spTree>
    <p:extLst>
      <p:ext uri="{BB962C8B-B14F-4D97-AF65-F5344CB8AC3E}">
        <p14:creationId xmlns:p14="http://schemas.microsoft.com/office/powerpoint/2010/main" val="142917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02775BF3-AB02-49BD-835E-82AE9E1E023E}"/>
              </a:ext>
            </a:extLst>
          </p:cNvPr>
          <p:cNvSpPr>
            <a:spLocks noGrp="1" noChangeArrowheads="1"/>
          </p:cNvSpPr>
          <p:nvPr>
            <p:ph type="dt" sz="half" idx="10"/>
          </p:nvPr>
        </p:nvSpPr>
        <p:spPr/>
        <p:txBody>
          <a:bodyPr/>
          <a:lstStyle>
            <a:lvl1pPr>
              <a:defRPr dirty="0"/>
            </a:lvl1pPr>
          </a:lstStyle>
          <a:p>
            <a:pPr>
              <a:defRPr/>
            </a:pPr>
            <a:endParaRPr lang="en-US"/>
          </a:p>
        </p:txBody>
      </p:sp>
      <p:sp>
        <p:nvSpPr>
          <p:cNvPr id="4" name="Rectangle 33">
            <a:extLst>
              <a:ext uri="{FF2B5EF4-FFF2-40B4-BE49-F238E27FC236}">
                <a16:creationId xmlns:a16="http://schemas.microsoft.com/office/drawing/2014/main" id="{59834C9A-78FB-49C9-960C-44427837B856}"/>
              </a:ext>
            </a:extLst>
          </p:cNvPr>
          <p:cNvSpPr>
            <a:spLocks noGrp="1" noChangeArrowheads="1"/>
          </p:cNvSpPr>
          <p:nvPr>
            <p:ph type="sldNum" sz="quarter" idx="11"/>
          </p:nvPr>
        </p:nvSpPr>
        <p:spPr/>
        <p:txBody>
          <a:bodyPr/>
          <a:lstStyle>
            <a:lvl1pPr>
              <a:defRPr/>
            </a:lvl1pPr>
          </a:lstStyle>
          <a:p>
            <a:fld id="{9F553B59-1A6C-4FFC-886E-E5723B440175}" type="slidenum">
              <a:rPr lang="en-US" altLang="en-US"/>
              <a:pPr/>
              <a:t>‹#›</a:t>
            </a:fld>
            <a:endParaRPr lang="en-US" altLang="en-US"/>
          </a:p>
        </p:txBody>
      </p:sp>
    </p:spTree>
    <p:extLst>
      <p:ext uri="{BB962C8B-B14F-4D97-AF65-F5344CB8AC3E}">
        <p14:creationId xmlns:p14="http://schemas.microsoft.com/office/powerpoint/2010/main" val="276311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BFAC13F2-4D0D-4670-8FC3-9F9B14ECC686}"/>
              </a:ext>
            </a:extLst>
          </p:cNvPr>
          <p:cNvSpPr>
            <a:spLocks noGrp="1" noChangeArrowheads="1"/>
          </p:cNvSpPr>
          <p:nvPr>
            <p:ph type="dt" sz="half" idx="10"/>
          </p:nvPr>
        </p:nvSpPr>
        <p:spPr/>
        <p:txBody>
          <a:bodyPr/>
          <a:lstStyle>
            <a:lvl1pPr>
              <a:defRPr dirty="0"/>
            </a:lvl1pPr>
          </a:lstStyle>
          <a:p>
            <a:pPr>
              <a:defRPr/>
            </a:pPr>
            <a:endParaRPr lang="en-US"/>
          </a:p>
        </p:txBody>
      </p:sp>
      <p:sp>
        <p:nvSpPr>
          <p:cNvPr id="3" name="Rectangle 33">
            <a:extLst>
              <a:ext uri="{FF2B5EF4-FFF2-40B4-BE49-F238E27FC236}">
                <a16:creationId xmlns:a16="http://schemas.microsoft.com/office/drawing/2014/main" id="{C9C01AD9-3635-47FC-8089-BC4E03F5B7C4}"/>
              </a:ext>
            </a:extLst>
          </p:cNvPr>
          <p:cNvSpPr>
            <a:spLocks noGrp="1" noChangeArrowheads="1"/>
          </p:cNvSpPr>
          <p:nvPr>
            <p:ph type="sldNum" sz="quarter" idx="11"/>
          </p:nvPr>
        </p:nvSpPr>
        <p:spPr/>
        <p:txBody>
          <a:bodyPr/>
          <a:lstStyle>
            <a:lvl1pPr>
              <a:defRPr/>
            </a:lvl1pPr>
          </a:lstStyle>
          <a:p>
            <a:fld id="{7C30A149-44FC-472B-AED9-EDE09F97DC42}" type="slidenum">
              <a:rPr lang="en-US" altLang="en-US"/>
              <a:pPr/>
              <a:t>‹#›</a:t>
            </a:fld>
            <a:endParaRPr lang="en-US" altLang="en-US"/>
          </a:p>
        </p:txBody>
      </p:sp>
    </p:spTree>
    <p:extLst>
      <p:ext uri="{BB962C8B-B14F-4D97-AF65-F5344CB8AC3E}">
        <p14:creationId xmlns:p14="http://schemas.microsoft.com/office/powerpoint/2010/main" val="140493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A4BE863-E28E-4D83-BC57-ECFD730F997A}"/>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3">
            <a:extLst>
              <a:ext uri="{FF2B5EF4-FFF2-40B4-BE49-F238E27FC236}">
                <a16:creationId xmlns:a16="http://schemas.microsoft.com/office/drawing/2014/main" id="{A0AFCA20-6C70-49A3-95D2-026CB4DF6DBB}"/>
              </a:ext>
            </a:extLst>
          </p:cNvPr>
          <p:cNvSpPr>
            <a:spLocks noGrp="1" noChangeArrowheads="1"/>
          </p:cNvSpPr>
          <p:nvPr>
            <p:ph type="sldNum" sz="quarter" idx="11"/>
          </p:nvPr>
        </p:nvSpPr>
        <p:spPr/>
        <p:txBody>
          <a:bodyPr/>
          <a:lstStyle>
            <a:lvl1pPr>
              <a:defRPr/>
            </a:lvl1pPr>
          </a:lstStyle>
          <a:p>
            <a:fld id="{0CBAE363-C07A-4D1E-965A-98DC6EDAB687}" type="slidenum">
              <a:rPr lang="en-US" altLang="en-US"/>
              <a:pPr/>
              <a:t>‹#›</a:t>
            </a:fld>
            <a:endParaRPr lang="en-US" altLang="en-US"/>
          </a:p>
        </p:txBody>
      </p:sp>
    </p:spTree>
    <p:extLst>
      <p:ext uri="{BB962C8B-B14F-4D97-AF65-F5344CB8AC3E}">
        <p14:creationId xmlns:p14="http://schemas.microsoft.com/office/powerpoint/2010/main" val="134410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38D288BA-8FB6-4AB8-86AB-AA3615C8B035}"/>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3">
            <a:extLst>
              <a:ext uri="{FF2B5EF4-FFF2-40B4-BE49-F238E27FC236}">
                <a16:creationId xmlns:a16="http://schemas.microsoft.com/office/drawing/2014/main" id="{74FD8B1D-2E6E-472A-8D87-D0F2C3D88623}"/>
              </a:ext>
            </a:extLst>
          </p:cNvPr>
          <p:cNvSpPr>
            <a:spLocks noGrp="1" noChangeArrowheads="1"/>
          </p:cNvSpPr>
          <p:nvPr>
            <p:ph type="sldNum" sz="quarter" idx="11"/>
          </p:nvPr>
        </p:nvSpPr>
        <p:spPr/>
        <p:txBody>
          <a:bodyPr/>
          <a:lstStyle>
            <a:lvl1pPr>
              <a:defRPr/>
            </a:lvl1pPr>
          </a:lstStyle>
          <a:p>
            <a:fld id="{FA1993B9-89E2-4B9A-ADB8-24B3557383E5}" type="slidenum">
              <a:rPr lang="en-US" altLang="en-US"/>
              <a:pPr/>
              <a:t>‹#›</a:t>
            </a:fld>
            <a:endParaRPr lang="en-US" altLang="en-US"/>
          </a:p>
        </p:txBody>
      </p:sp>
    </p:spTree>
    <p:extLst>
      <p:ext uri="{BB962C8B-B14F-4D97-AF65-F5344CB8AC3E}">
        <p14:creationId xmlns:p14="http://schemas.microsoft.com/office/powerpoint/2010/main" val="151390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2B9328D-B995-474C-B95F-280ABB73CD97}"/>
              </a:ext>
            </a:extLst>
          </p:cNvPr>
          <p:cNvGrpSpPr>
            <a:grpSpLocks/>
          </p:cNvGrpSpPr>
          <p:nvPr/>
        </p:nvGrpSpPr>
        <p:grpSpPr bwMode="auto">
          <a:xfrm>
            <a:off x="0" y="4367213"/>
            <a:ext cx="9131300" cy="2478087"/>
            <a:chOff x="0" y="2751"/>
            <a:chExt cx="5752" cy="1561"/>
          </a:xfrm>
        </p:grpSpPr>
        <p:sp>
          <p:nvSpPr>
            <p:cNvPr id="1033" name="Rectangle 3">
              <a:extLst>
                <a:ext uri="{FF2B5EF4-FFF2-40B4-BE49-F238E27FC236}">
                  <a16:creationId xmlns:a16="http://schemas.microsoft.com/office/drawing/2014/main" id="{64BDB0F6-4907-4323-9AA6-2E2F852FE6A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pSp>
          <p:nvGrpSpPr>
            <p:cNvPr id="1034" name="Group 4">
              <a:extLst>
                <a:ext uri="{FF2B5EF4-FFF2-40B4-BE49-F238E27FC236}">
                  <a16:creationId xmlns:a16="http://schemas.microsoft.com/office/drawing/2014/main" id="{B5922E19-FB40-46EA-91B6-B48F53070FA1}"/>
                </a:ext>
              </a:extLst>
            </p:cNvPr>
            <p:cNvGrpSpPr>
              <a:grpSpLocks/>
            </p:cNvGrpSpPr>
            <p:nvPr/>
          </p:nvGrpSpPr>
          <p:grpSpPr bwMode="auto">
            <a:xfrm>
              <a:off x="4458" y="2751"/>
              <a:ext cx="1190" cy="1426"/>
              <a:chOff x="4458" y="2751"/>
              <a:chExt cx="1190" cy="1426"/>
            </a:xfrm>
          </p:grpSpPr>
          <p:sp>
            <p:nvSpPr>
              <p:cNvPr id="1035" name="Freeform 5">
                <a:extLst>
                  <a:ext uri="{FF2B5EF4-FFF2-40B4-BE49-F238E27FC236}">
                    <a16:creationId xmlns:a16="http://schemas.microsoft.com/office/drawing/2014/main" id="{F2584578-AAF2-4E8F-BB81-35525FE15F78}"/>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6">
                <a:extLst>
                  <a:ext uri="{FF2B5EF4-FFF2-40B4-BE49-F238E27FC236}">
                    <a16:creationId xmlns:a16="http://schemas.microsoft.com/office/drawing/2014/main" id="{1DCFC90E-3427-4866-A008-12FBA4126BA2}"/>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7">
                <a:extLst>
                  <a:ext uri="{FF2B5EF4-FFF2-40B4-BE49-F238E27FC236}">
                    <a16:creationId xmlns:a16="http://schemas.microsoft.com/office/drawing/2014/main" id="{CF6F7EB1-4A89-4B63-8066-77EE7EBB4BFF}"/>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Line 8">
                <a:extLst>
                  <a:ext uri="{FF2B5EF4-FFF2-40B4-BE49-F238E27FC236}">
                    <a16:creationId xmlns:a16="http://schemas.microsoft.com/office/drawing/2014/main" id="{C67B6AA5-F3AF-4DA3-99C3-5A78C00CEA45}"/>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Freeform 9">
                <a:extLst>
                  <a:ext uri="{FF2B5EF4-FFF2-40B4-BE49-F238E27FC236}">
                    <a16:creationId xmlns:a16="http://schemas.microsoft.com/office/drawing/2014/main" id="{DC224B8B-41A6-4D1B-B59F-B12C13474D3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0">
                <a:extLst>
                  <a:ext uri="{FF2B5EF4-FFF2-40B4-BE49-F238E27FC236}">
                    <a16:creationId xmlns:a16="http://schemas.microsoft.com/office/drawing/2014/main" id="{05E8571D-AA60-4293-BB66-3FBF1FB8165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pSp>
            <p:nvGrpSpPr>
              <p:cNvPr id="1041" name="Group 11">
                <a:extLst>
                  <a:ext uri="{FF2B5EF4-FFF2-40B4-BE49-F238E27FC236}">
                    <a16:creationId xmlns:a16="http://schemas.microsoft.com/office/drawing/2014/main" id="{750E4055-2883-4E17-8B07-017D6AE39B7D}"/>
                  </a:ext>
                </a:extLst>
              </p:cNvPr>
              <p:cNvGrpSpPr>
                <a:grpSpLocks/>
              </p:cNvGrpSpPr>
              <p:nvPr/>
            </p:nvGrpSpPr>
            <p:grpSpPr bwMode="auto">
              <a:xfrm>
                <a:off x="4458" y="2991"/>
                <a:ext cx="999" cy="797"/>
                <a:chOff x="4458" y="2991"/>
                <a:chExt cx="999" cy="797"/>
              </a:xfrm>
            </p:grpSpPr>
            <p:sp>
              <p:nvSpPr>
                <p:cNvPr id="1042" name="Freeform 12">
                  <a:extLst>
                    <a:ext uri="{FF2B5EF4-FFF2-40B4-BE49-F238E27FC236}">
                      <a16:creationId xmlns:a16="http://schemas.microsoft.com/office/drawing/2014/main" id="{D9274732-B3DD-4EB1-BBC7-3AADE42432C2}"/>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3">
                  <a:extLst>
                    <a:ext uri="{FF2B5EF4-FFF2-40B4-BE49-F238E27FC236}">
                      <a16:creationId xmlns:a16="http://schemas.microsoft.com/office/drawing/2014/main" id="{A2C6DE6A-2B54-4EC1-BE73-A5BCF621238F}"/>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4">
                  <a:extLst>
                    <a:ext uri="{FF2B5EF4-FFF2-40B4-BE49-F238E27FC236}">
                      <a16:creationId xmlns:a16="http://schemas.microsoft.com/office/drawing/2014/main" id="{34A67541-C781-4E2F-B2E5-9B2D3D9C41A7}"/>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5">
                  <a:extLst>
                    <a:ext uri="{FF2B5EF4-FFF2-40B4-BE49-F238E27FC236}">
                      <a16:creationId xmlns:a16="http://schemas.microsoft.com/office/drawing/2014/main" id="{DFC9E7CA-71D1-4D59-B2C2-90C6F33E0873}"/>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6">
                  <a:extLst>
                    <a:ext uri="{FF2B5EF4-FFF2-40B4-BE49-F238E27FC236}">
                      <a16:creationId xmlns:a16="http://schemas.microsoft.com/office/drawing/2014/main" id="{8EDF798A-5574-4A25-953B-3B5374B97BD4}"/>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7">
                  <a:extLst>
                    <a:ext uri="{FF2B5EF4-FFF2-40B4-BE49-F238E27FC236}">
                      <a16:creationId xmlns:a16="http://schemas.microsoft.com/office/drawing/2014/main" id="{EFCE47C2-4DAA-42C3-B91F-6FECA74960B1}"/>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8">
                  <a:extLst>
                    <a:ext uri="{FF2B5EF4-FFF2-40B4-BE49-F238E27FC236}">
                      <a16:creationId xmlns:a16="http://schemas.microsoft.com/office/drawing/2014/main" id="{8B3EF610-E99B-4830-B01F-622F6B2E1CF8}"/>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9">
                  <a:extLst>
                    <a:ext uri="{FF2B5EF4-FFF2-40B4-BE49-F238E27FC236}">
                      <a16:creationId xmlns:a16="http://schemas.microsoft.com/office/drawing/2014/main" id="{282D690D-5B3B-4DD8-9649-23CA7A93DB9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0">
                  <a:extLst>
                    <a:ext uri="{FF2B5EF4-FFF2-40B4-BE49-F238E27FC236}">
                      <a16:creationId xmlns:a16="http://schemas.microsoft.com/office/drawing/2014/main" id="{6164CB6B-16A1-474D-AE70-54A0AC2E0270}"/>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1">
                  <a:extLst>
                    <a:ext uri="{FF2B5EF4-FFF2-40B4-BE49-F238E27FC236}">
                      <a16:creationId xmlns:a16="http://schemas.microsoft.com/office/drawing/2014/main" id="{67C1197B-D6AD-47A6-B742-AD6B55B80552}"/>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2">
                  <a:extLst>
                    <a:ext uri="{FF2B5EF4-FFF2-40B4-BE49-F238E27FC236}">
                      <a16:creationId xmlns:a16="http://schemas.microsoft.com/office/drawing/2014/main" id="{6F9883C4-04F9-4B48-A095-E13C76750AAE}"/>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3">
                  <a:extLst>
                    <a:ext uri="{FF2B5EF4-FFF2-40B4-BE49-F238E27FC236}">
                      <a16:creationId xmlns:a16="http://schemas.microsoft.com/office/drawing/2014/main" id="{EC923D62-38AE-4EC0-BDC0-E908218DA1C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4">
                  <a:extLst>
                    <a:ext uri="{FF2B5EF4-FFF2-40B4-BE49-F238E27FC236}">
                      <a16:creationId xmlns:a16="http://schemas.microsoft.com/office/drawing/2014/main" id="{41D50CF1-B551-4462-B945-1F9BC1B74806}"/>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5">
                  <a:extLst>
                    <a:ext uri="{FF2B5EF4-FFF2-40B4-BE49-F238E27FC236}">
                      <a16:creationId xmlns:a16="http://schemas.microsoft.com/office/drawing/2014/main" id="{ACD0E4B7-9DF0-4F35-A022-B52DAD16F08D}"/>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6">
                  <a:extLst>
                    <a:ext uri="{FF2B5EF4-FFF2-40B4-BE49-F238E27FC236}">
                      <a16:creationId xmlns:a16="http://schemas.microsoft.com/office/drawing/2014/main" id="{7EF3D7A0-86EA-4FC8-B815-50C2F14D20C1}"/>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7">
                  <a:extLst>
                    <a:ext uri="{FF2B5EF4-FFF2-40B4-BE49-F238E27FC236}">
                      <a16:creationId xmlns:a16="http://schemas.microsoft.com/office/drawing/2014/main" id="{DB0C65B3-1823-4FC6-876C-77E25A501392}"/>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8">
                  <a:extLst>
                    <a:ext uri="{FF2B5EF4-FFF2-40B4-BE49-F238E27FC236}">
                      <a16:creationId xmlns:a16="http://schemas.microsoft.com/office/drawing/2014/main" id="{EC38F87B-9D78-4C76-B709-A3BD8E6FDC2D}"/>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9" name="Freeform 29">
                  <a:extLst>
                    <a:ext uri="{FF2B5EF4-FFF2-40B4-BE49-F238E27FC236}">
                      <a16:creationId xmlns:a16="http://schemas.microsoft.com/office/drawing/2014/main" id="{486F8C76-40F6-4BF3-B159-A1EC57B8AB5E}"/>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965F74E5-A8A1-44AE-B8D3-8D3DD70667B8}"/>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24EFA851-5A6D-4DB0-8D66-6606A64B7225}"/>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F9779BDE-6BFE-430E-9E96-C31A0DCADE9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dirty="0"/>
            </a:lvl1pPr>
          </a:lstStyle>
          <a:p>
            <a:pPr>
              <a:defRPr/>
            </a:pPr>
            <a:endParaRPr lang="en-US"/>
          </a:p>
        </p:txBody>
      </p:sp>
      <p:sp>
        <p:nvSpPr>
          <p:cNvPr id="239649" name="Rectangle 33">
            <a:extLst>
              <a:ext uri="{FF2B5EF4-FFF2-40B4-BE49-F238E27FC236}">
                <a16:creationId xmlns:a16="http://schemas.microsoft.com/office/drawing/2014/main" id="{2B26D4BC-E954-4EAF-9904-567BA485EDF5}"/>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40EE3256-F56D-4315-B89C-C1C45D69FE76}" type="slidenum">
              <a:rPr lang="en-US" altLang="en-US"/>
              <a:pPr/>
              <a:t>‹#›</a:t>
            </a:fld>
            <a:endParaRPr lang="en-US" altLang="en-US"/>
          </a:p>
        </p:txBody>
      </p:sp>
      <p:sp>
        <p:nvSpPr>
          <p:cNvPr id="1031" name="Rectangle 34">
            <a:extLst>
              <a:ext uri="{FF2B5EF4-FFF2-40B4-BE49-F238E27FC236}">
                <a16:creationId xmlns:a16="http://schemas.microsoft.com/office/drawing/2014/main" id="{18495DD5-099F-40F1-9451-BC9FF66298AA}"/>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
        <p:nvSpPr>
          <p:cNvPr id="1032" name="Rectangle 35">
            <a:extLst>
              <a:ext uri="{FF2B5EF4-FFF2-40B4-BE49-F238E27FC236}">
                <a16:creationId xmlns:a16="http://schemas.microsoft.com/office/drawing/2014/main" id="{16545E0F-619B-4783-81EF-84FBC050AA19}"/>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F3EA6B-3018-4FC7-B5CA-A8CEB3801148}"/>
              </a:ext>
            </a:extLst>
          </p:cNvPr>
          <p:cNvSpPr>
            <a:spLocks noGrp="1" noChangeArrowheads="1"/>
          </p:cNvSpPr>
          <p:nvPr>
            <p:ph type="title"/>
          </p:nvPr>
        </p:nvSpPr>
        <p:spPr>
          <a:xfrm>
            <a:off x="762000" y="2362200"/>
            <a:ext cx="7772400" cy="1143000"/>
          </a:xfrm>
          <a:noFill/>
        </p:spPr>
        <p:txBody>
          <a:bodyPr/>
          <a:lstStyle/>
          <a:p>
            <a:pPr eaLnBrk="1" hangingPunct="1"/>
            <a:r>
              <a:rPr lang="en-US" altLang="en-US" b="1"/>
              <a:t>Chapter 2 </a:t>
            </a:r>
            <a:br>
              <a:rPr lang="en-US" altLang="en-US" b="1"/>
            </a:br>
            <a:r>
              <a:rPr lang="en-US" altLang="en-US" b="1"/>
              <a:t>Elementary Programming</a:t>
            </a:r>
          </a:p>
        </p:txBody>
      </p:sp>
      <p:sp>
        <p:nvSpPr>
          <p:cNvPr id="13315" name="Slide Number Placeholder 4">
            <a:extLst>
              <a:ext uri="{FF2B5EF4-FFF2-40B4-BE49-F238E27FC236}">
                <a16:creationId xmlns:a16="http://schemas.microsoft.com/office/drawing/2014/main" id="{AFEFFA84-AFDE-428A-9403-C59E2B0E874C}"/>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673A531-C746-4290-8156-27A2CF2CF556}" type="slidenum">
              <a:rPr lang="en-US" altLang="en-US" sz="1400">
                <a:solidFill>
                  <a:srgbClr val="FFFFFF"/>
                </a:solidFill>
                <a:latin typeface="Century Gothic" panose="020B0502020202020204" pitchFamily="34" charset="0"/>
              </a:rPr>
              <a:pPr/>
              <a:t>1</a:t>
            </a:fld>
            <a:endParaRPr lang="en-US" altLang="en-US" sz="1400">
              <a:solidFill>
                <a:srgbClr val="FFFFFF"/>
              </a:solidFill>
              <a:latin typeface="Century Gothic" panose="020B0502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4D60AA5-F20F-4C45-B89E-8BA1C77224CC}"/>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Displaying Multiple Items with the </a:t>
            </a:r>
            <a:r>
              <a:rPr lang="en-US" altLang="en-US" dirty="0">
                <a:latin typeface="Courier New" pitchFamily="49" charset="0"/>
                <a:cs typeface="Courier New" pitchFamily="49" charset="0"/>
              </a:rPr>
              <a:t>print</a:t>
            </a:r>
            <a:r>
              <a:rPr lang="en-US" altLang="en-US" dirty="0"/>
              <a:t> Function</a:t>
            </a:r>
            <a:endParaRPr lang="he-IL" altLang="en-US"/>
          </a:p>
        </p:txBody>
      </p:sp>
      <p:sp>
        <p:nvSpPr>
          <p:cNvPr id="22531" name="Content Placeholder 2">
            <a:extLst>
              <a:ext uri="{FF2B5EF4-FFF2-40B4-BE49-F238E27FC236}">
                <a16:creationId xmlns:a16="http://schemas.microsoft.com/office/drawing/2014/main" id="{54EF131F-9DE0-497D-887C-A8B26E99CB38}"/>
              </a:ext>
            </a:extLst>
          </p:cNvPr>
          <p:cNvSpPr>
            <a:spLocks noGrp="1" noChangeArrowheads="1"/>
          </p:cNvSpPr>
          <p:nvPr>
            <p:ph idx="1"/>
          </p:nvPr>
        </p:nvSpPr>
        <p:spPr/>
        <p:txBody>
          <a:bodyPr/>
          <a:lstStyle/>
          <a:p>
            <a:pPr eaLnBrk="1" hangingPunct="1"/>
            <a:r>
              <a:rPr lang="en-US" altLang="en-US"/>
              <a:t>Python allows one to display multiple items with a single call to </a:t>
            </a:r>
            <a:r>
              <a:rPr lang="en-US" altLang="en-US">
                <a:latin typeface="Courier New" panose="02070309020205020404" pitchFamily="49" charset="0"/>
                <a:cs typeface="Courier New" panose="02070309020205020404" pitchFamily="49" charset="0"/>
              </a:rPr>
              <a:t>print</a:t>
            </a:r>
          </a:p>
          <a:p>
            <a:pPr lvl="1" eaLnBrk="1" hangingPunct="1"/>
            <a:r>
              <a:rPr lang="en-US" altLang="en-US"/>
              <a:t>Items are separated by commas when passed as arguments</a:t>
            </a:r>
          </a:p>
          <a:p>
            <a:pPr lvl="1" eaLnBrk="1" hangingPunct="1"/>
            <a:r>
              <a:rPr lang="en-US" altLang="en-US"/>
              <a:t>Arguments displayed in the order they are passed to the function</a:t>
            </a:r>
          </a:p>
          <a:p>
            <a:pPr lvl="1" eaLnBrk="1" hangingPunct="1"/>
            <a:r>
              <a:rPr lang="en-US" altLang="en-US"/>
              <a:t>Items are automatically separated by a space when displayed on screen</a:t>
            </a:r>
            <a:endParaRPr lang="he-IL" altLang="en-US"/>
          </a:p>
        </p:txBody>
      </p:sp>
      <p:sp>
        <p:nvSpPr>
          <p:cNvPr id="22532" name="Slide Number Placeholder 1">
            <a:extLst>
              <a:ext uri="{FF2B5EF4-FFF2-40B4-BE49-F238E27FC236}">
                <a16:creationId xmlns:a16="http://schemas.microsoft.com/office/drawing/2014/main" id="{F5765229-1396-4430-B2AE-197DE0D00C9C}"/>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9945224-677A-4128-9A97-E6E030F0A3E6}" type="slidenum">
              <a:rPr lang="en-US" altLang="en-US" sz="1400">
                <a:solidFill>
                  <a:srgbClr val="FFFFFF"/>
                </a:solidFill>
                <a:latin typeface="Century Gothic" panose="020B0502020202020204" pitchFamily="34" charset="0"/>
              </a:rPr>
              <a:pPr/>
              <a:t>10</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80F6952-33F3-4281-A4ED-440B09CC3D91}"/>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Numeric Data Types, Literals, and the </a:t>
            </a:r>
            <a:r>
              <a:rPr lang="en-US" altLang="en-US" dirty="0">
                <a:latin typeface="Courier New" pitchFamily="49" charset="0"/>
                <a:cs typeface="Courier New" pitchFamily="49" charset="0"/>
              </a:rPr>
              <a:t>str</a:t>
            </a:r>
            <a:r>
              <a:rPr lang="en-US" altLang="en-US" dirty="0"/>
              <a:t> Data Type</a:t>
            </a:r>
            <a:endParaRPr lang="he-IL" altLang="en-US" dirty="0"/>
          </a:p>
        </p:txBody>
      </p:sp>
      <p:sp>
        <p:nvSpPr>
          <p:cNvPr id="23555" name="Content Placeholder 2">
            <a:extLst>
              <a:ext uri="{FF2B5EF4-FFF2-40B4-BE49-F238E27FC236}">
                <a16:creationId xmlns:a16="http://schemas.microsoft.com/office/drawing/2014/main" id="{4B44677D-A34D-4CA3-890F-D4FB9A42F622}"/>
              </a:ext>
            </a:extLst>
          </p:cNvPr>
          <p:cNvSpPr>
            <a:spLocks noGrp="1" noChangeArrowheads="1"/>
          </p:cNvSpPr>
          <p:nvPr>
            <p:ph idx="1"/>
          </p:nvPr>
        </p:nvSpPr>
        <p:spPr/>
        <p:txBody>
          <a:bodyPr/>
          <a:lstStyle/>
          <a:p>
            <a:pPr eaLnBrk="1" hangingPunct="1"/>
            <a:r>
              <a:rPr lang="en-US" altLang="en-US" u="sng"/>
              <a:t>Data types</a:t>
            </a:r>
            <a:r>
              <a:rPr lang="en-US" altLang="en-US"/>
              <a:t>:  </a:t>
            </a:r>
          </a:p>
          <a:p>
            <a:pPr lvl="1" eaLnBrk="1" hangingPunct="1"/>
            <a:r>
              <a:rPr lang="en-US" altLang="en-US"/>
              <a:t>e.g., int for integer, float for real number, str used for storing strings in memory</a:t>
            </a:r>
          </a:p>
        </p:txBody>
      </p:sp>
      <p:sp>
        <p:nvSpPr>
          <p:cNvPr id="23556" name="Slide Number Placeholder 1">
            <a:extLst>
              <a:ext uri="{FF2B5EF4-FFF2-40B4-BE49-F238E27FC236}">
                <a16:creationId xmlns:a16="http://schemas.microsoft.com/office/drawing/2014/main" id="{46455327-7009-413C-906F-ACC573998C0A}"/>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90F8260-E1DC-47E3-AB53-8DF17EF63331}" type="slidenum">
              <a:rPr lang="en-US" altLang="en-US" sz="1400">
                <a:solidFill>
                  <a:srgbClr val="FFFFFF"/>
                </a:solidFill>
                <a:latin typeface="Century Gothic" panose="020B0502020202020204" pitchFamily="34" charset="0"/>
              </a:rPr>
              <a:pPr/>
              <a:t>11</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595140A-B327-45D8-8E99-7A702DD6CE78}"/>
              </a:ext>
            </a:extLst>
          </p:cNvPr>
          <p:cNvSpPr>
            <a:spLocks noGrp="1" noChangeArrowheads="1"/>
          </p:cNvSpPr>
          <p:nvPr>
            <p:ph type="title"/>
          </p:nvPr>
        </p:nvSpPr>
        <p:spPr/>
        <p:txBody>
          <a:bodyPr/>
          <a:lstStyle/>
          <a:p>
            <a:pPr eaLnBrk="1" hangingPunct="1"/>
            <a:r>
              <a:rPr lang="en-US" altLang="en-US"/>
              <a:t>Strings and String Literals</a:t>
            </a:r>
            <a:endParaRPr lang="he-IL" altLang="en-US"/>
          </a:p>
        </p:txBody>
      </p:sp>
      <p:sp>
        <p:nvSpPr>
          <p:cNvPr id="27651" name="Content Placeholder 2">
            <a:extLst>
              <a:ext uri="{FF2B5EF4-FFF2-40B4-BE49-F238E27FC236}">
                <a16:creationId xmlns:a16="http://schemas.microsoft.com/office/drawing/2014/main" id="{C44FF9D0-3447-4121-BBCD-FFAFBF2822F7}"/>
              </a:ext>
            </a:extLst>
          </p:cNvPr>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u="sng" dirty="0"/>
              <a:t>String</a:t>
            </a:r>
            <a:r>
              <a:rPr lang="en-US" dirty="0"/>
              <a:t>: sequence of characters that is used as data</a:t>
            </a:r>
          </a:p>
          <a:p>
            <a:pPr eaLnBrk="1" fontAlgn="auto" hangingPunct="1">
              <a:spcAft>
                <a:spcPts val="0"/>
              </a:spcAft>
              <a:defRPr/>
            </a:pPr>
            <a:r>
              <a:rPr lang="en-US" u="sng" dirty="0"/>
              <a:t>String literal</a:t>
            </a:r>
            <a:r>
              <a:rPr lang="en-US" dirty="0"/>
              <a:t>: string that appears in actual code of a program</a:t>
            </a:r>
          </a:p>
          <a:p>
            <a:pPr lvl="1" eaLnBrk="1" fontAlgn="auto" hangingPunct="1">
              <a:spcAft>
                <a:spcPts val="0"/>
              </a:spcAft>
              <a:defRPr/>
            </a:pPr>
            <a:r>
              <a:rPr lang="en-US" dirty="0"/>
              <a:t>Must be enclosed in single (‘) or double (“) quote marks</a:t>
            </a:r>
          </a:p>
          <a:p>
            <a:pPr lvl="1" eaLnBrk="1" fontAlgn="auto" hangingPunct="1">
              <a:spcAft>
                <a:spcPts val="0"/>
              </a:spcAft>
              <a:defRPr/>
            </a:pPr>
            <a:r>
              <a:rPr lang="en-US" dirty="0"/>
              <a:t>String literal can be enclosed in triple quotes (''' or </a:t>
            </a:r>
            <a:r>
              <a:rPr lang="en-US" dirty="0">
                <a:latin typeface="Courier New" pitchFamily="49" charset="0"/>
                <a:cs typeface="Courier New" pitchFamily="49" charset="0"/>
              </a:rPr>
              <a:t>"""</a:t>
            </a:r>
            <a:r>
              <a:rPr lang="en-US" dirty="0">
                <a:cs typeface="Courier New" pitchFamily="49" charset="0"/>
              </a:rPr>
              <a:t>)</a:t>
            </a:r>
          </a:p>
          <a:p>
            <a:pPr lvl="2" eaLnBrk="1" fontAlgn="auto" hangingPunct="1">
              <a:spcAft>
                <a:spcPts val="0"/>
              </a:spcAft>
              <a:defRPr/>
            </a:pPr>
            <a:r>
              <a:rPr lang="en-US" dirty="0"/>
              <a:t>Enclosed string can contain both single and double quotes and can have multiple lines</a:t>
            </a:r>
          </a:p>
        </p:txBody>
      </p:sp>
      <p:sp>
        <p:nvSpPr>
          <p:cNvPr id="24580" name="Slide Number Placeholder 1">
            <a:extLst>
              <a:ext uri="{FF2B5EF4-FFF2-40B4-BE49-F238E27FC236}">
                <a16:creationId xmlns:a16="http://schemas.microsoft.com/office/drawing/2014/main" id="{D0430E68-A19B-4A46-A5C7-A7F7B3CC60B5}"/>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5C3210D-F7DE-4D4B-B95D-CF26C38D715D}" type="slidenum">
              <a:rPr lang="en-US" altLang="en-US" sz="1400">
                <a:solidFill>
                  <a:srgbClr val="FFFFFF"/>
                </a:solidFill>
                <a:latin typeface="Century Gothic" panose="020B0502020202020204" pitchFamily="34" charset="0"/>
              </a:rPr>
              <a:pPr/>
              <a:t>12</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DE898EA-92B3-4F05-8CEC-AF499B01EDFB}"/>
              </a:ext>
            </a:extLst>
          </p:cNvPr>
          <p:cNvSpPr>
            <a:spLocks noGrp="1"/>
          </p:cNvSpPr>
          <p:nvPr>
            <p:ph type="title"/>
          </p:nvPr>
        </p:nvSpPr>
        <p:spPr/>
        <p:txBody>
          <a:bodyPr/>
          <a:lstStyle/>
          <a:p>
            <a:r>
              <a:rPr lang="en-US" altLang="en-US"/>
              <a:t>Strings and String Literals</a:t>
            </a:r>
          </a:p>
        </p:txBody>
      </p:sp>
      <p:sp>
        <p:nvSpPr>
          <p:cNvPr id="25603" name="Slide Number Placeholder 3">
            <a:extLst>
              <a:ext uri="{FF2B5EF4-FFF2-40B4-BE49-F238E27FC236}">
                <a16:creationId xmlns:a16="http://schemas.microsoft.com/office/drawing/2014/main" id="{71D93DC5-EA62-4A09-82D0-55C3298BB512}"/>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36099D2-0AEA-4314-B32B-18407F5BF169}" type="slidenum">
              <a:rPr lang="en-US" altLang="en-US" sz="1400"/>
              <a:pPr/>
              <a:t>13</a:t>
            </a:fld>
            <a:endParaRPr lang="en-US" altLang="en-US" sz="1400"/>
          </a:p>
        </p:txBody>
      </p:sp>
      <p:sp>
        <p:nvSpPr>
          <p:cNvPr id="25604" name="Rectangle 4">
            <a:extLst>
              <a:ext uri="{FF2B5EF4-FFF2-40B4-BE49-F238E27FC236}">
                <a16:creationId xmlns:a16="http://schemas.microsoft.com/office/drawing/2014/main" id="{D650256F-0720-4304-9C65-965C111DEA03}"/>
              </a:ext>
            </a:extLst>
          </p:cNvPr>
          <p:cNvSpPr>
            <a:spLocks noChangeArrowheads="1"/>
          </p:cNvSpPr>
          <p:nvPr/>
        </p:nvSpPr>
        <p:spPr bwMode="auto">
          <a:xfrm>
            <a:off x="1038225" y="2238375"/>
            <a:ext cx="7219950" cy="15700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latin typeface="Courier New" panose="02070309020205020404" pitchFamily="49" charset="0"/>
              </a:rPr>
              <a:t>'A' Same as "A“</a:t>
            </a:r>
          </a:p>
          <a:p>
            <a:pPr>
              <a:lnSpc>
                <a:spcPct val="80000"/>
              </a:lnSpc>
              <a:buFont typeface="Monotype Sorts" pitchFamily="2" charset="2"/>
              <a:buNone/>
            </a:pPr>
            <a:r>
              <a:rPr lang="en-US" altLang="en-US" sz="2400">
                <a:latin typeface="Courier New" panose="02070309020205020404" pitchFamily="49" charset="0"/>
              </a:rPr>
              <a:t> </a:t>
            </a:r>
          </a:p>
          <a:p>
            <a:pPr>
              <a:lnSpc>
                <a:spcPct val="80000"/>
              </a:lnSpc>
              <a:buFont typeface="Monotype Sorts" pitchFamily="2" charset="2"/>
              <a:buNone/>
            </a:pPr>
            <a:r>
              <a:rPr lang="en-US" altLang="en-US" sz="2400">
                <a:latin typeface="Courier New" panose="02070309020205020404" pitchFamily="49" charset="0"/>
              </a:rPr>
              <a:t>'4' Same as "4“</a:t>
            </a:r>
          </a:p>
          <a:p>
            <a:pPr>
              <a:lnSpc>
                <a:spcPct val="80000"/>
              </a:lnSpc>
              <a:buFont typeface="Monotype Sorts" pitchFamily="2" charset="2"/>
              <a:buNone/>
            </a:pPr>
            <a:r>
              <a:rPr lang="en-US" altLang="en-US" sz="2400">
                <a:latin typeface="Courier New" panose="02070309020205020404" pitchFamily="49" charset="0"/>
              </a:rPr>
              <a:t> </a:t>
            </a:r>
          </a:p>
          <a:p>
            <a:pPr>
              <a:lnSpc>
                <a:spcPct val="80000"/>
              </a:lnSpc>
              <a:buFont typeface="Monotype Sorts" pitchFamily="2" charset="2"/>
              <a:buNone/>
            </a:pPr>
            <a:r>
              <a:rPr lang="en-US" altLang="en-US" sz="2400">
                <a:latin typeface="Courier New" panose="02070309020205020404" pitchFamily="49" charset="0"/>
              </a:rPr>
              <a:t>"Good morning" Same as 'Good morning'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7529B49-1B7E-444F-BED2-790620DDA863}"/>
              </a:ext>
            </a:extLst>
          </p:cNvPr>
          <p:cNvSpPr>
            <a:spLocks noGrp="1"/>
          </p:cNvSpPr>
          <p:nvPr>
            <p:ph type="title"/>
          </p:nvPr>
        </p:nvSpPr>
        <p:spPr/>
        <p:txBody>
          <a:bodyPr/>
          <a:lstStyle/>
          <a:p>
            <a:pPr eaLnBrk="1" hangingPunct="1"/>
            <a:r>
              <a:rPr lang="en-US" altLang="en-US"/>
              <a:t>Numeric Literals</a:t>
            </a:r>
          </a:p>
        </p:txBody>
      </p:sp>
      <p:sp>
        <p:nvSpPr>
          <p:cNvPr id="26627" name="Content Placeholder 2">
            <a:extLst>
              <a:ext uri="{FF2B5EF4-FFF2-40B4-BE49-F238E27FC236}">
                <a16:creationId xmlns:a16="http://schemas.microsoft.com/office/drawing/2014/main" id="{F57B64B0-87F8-47A1-ACB1-1C6DF1E412A7}"/>
              </a:ext>
            </a:extLst>
          </p:cNvPr>
          <p:cNvSpPr>
            <a:spLocks noGrp="1"/>
          </p:cNvSpPr>
          <p:nvPr>
            <p:ph idx="1"/>
          </p:nvPr>
        </p:nvSpPr>
        <p:spPr>
          <a:xfrm>
            <a:off x="685800" y="1657350"/>
            <a:ext cx="7772400" cy="4651375"/>
          </a:xfrm>
        </p:spPr>
        <p:txBody>
          <a:bodyPr/>
          <a:lstStyle/>
          <a:p>
            <a:pPr eaLnBrk="1" hangingPunct="1"/>
            <a:r>
              <a:rPr lang="en-US" altLang="en-US" u="sng"/>
              <a:t>Numeric literal</a:t>
            </a:r>
            <a:r>
              <a:rPr lang="en-US" altLang="en-US"/>
              <a:t>: number written in a program</a:t>
            </a:r>
          </a:p>
          <a:p>
            <a:pPr lvl="1" eaLnBrk="1" hangingPunct="1"/>
            <a:r>
              <a:rPr lang="en-US" altLang="en-US"/>
              <a:t>No decimal point considered int, otherwise, considered float</a:t>
            </a:r>
          </a:p>
          <a:p>
            <a:pPr eaLnBrk="1" hangingPunct="1"/>
            <a:r>
              <a:rPr lang="en-US" altLang="en-US"/>
              <a:t>Some operations behave differently depending on data type</a:t>
            </a:r>
          </a:p>
          <a:p>
            <a:r>
              <a:rPr lang="en-US" altLang="en-US"/>
              <a:t>Examples:</a:t>
            </a:r>
          </a:p>
          <a:p>
            <a:pPr lvl="1"/>
            <a:r>
              <a:rPr lang="en-US" altLang="en-US"/>
              <a:t>integer: e.g., 3, 4</a:t>
            </a:r>
          </a:p>
          <a:p>
            <a:pPr lvl="1"/>
            <a:r>
              <a:rPr lang="en-US" altLang="en-US"/>
              <a:t>float: e.g., 3.0, 4.0</a:t>
            </a:r>
          </a:p>
          <a:p>
            <a:pPr eaLnBrk="1" hangingPunct="1"/>
            <a:endParaRPr lang="en-US" altLang="en-US"/>
          </a:p>
          <a:p>
            <a:pPr eaLnBrk="1" hangingPunct="1"/>
            <a:endParaRPr lang="en-US" altLang="en-US"/>
          </a:p>
        </p:txBody>
      </p:sp>
      <p:sp>
        <p:nvSpPr>
          <p:cNvPr id="26628" name="Slide Number Placeholder 3">
            <a:extLst>
              <a:ext uri="{FF2B5EF4-FFF2-40B4-BE49-F238E27FC236}">
                <a16:creationId xmlns:a16="http://schemas.microsoft.com/office/drawing/2014/main" id="{BEA79FC0-D7FD-439B-BF29-D91D8F35E813}"/>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CEAC71E-64DE-4F98-8B87-FB3D1739281A}" type="slidenum">
              <a:rPr lang="en-US" altLang="en-US" sz="1400">
                <a:latin typeface="Calibri" panose="020F0502020204030204" pitchFamily="34" charset="0"/>
              </a:rPr>
              <a:pPr/>
              <a:t>14</a:t>
            </a:fld>
            <a:endParaRPr lang="en-US" altLang="en-US" sz="140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2E3ADB1-6DC3-430D-B9FA-0D2B09194BCB}"/>
              </a:ext>
            </a:extLst>
          </p:cNvPr>
          <p:cNvSpPr>
            <a:spLocks noGrp="1" noChangeArrowheads="1"/>
          </p:cNvSpPr>
          <p:nvPr>
            <p:ph type="title"/>
          </p:nvPr>
        </p:nvSpPr>
        <p:spPr/>
        <p:txBody>
          <a:bodyPr/>
          <a:lstStyle/>
          <a:p>
            <a:pPr eaLnBrk="1" hangingPunct="1"/>
            <a:r>
              <a:rPr lang="en-US" altLang="en-US"/>
              <a:t>Variables</a:t>
            </a:r>
            <a:endParaRPr lang="he-IL" altLang="en-US"/>
          </a:p>
        </p:txBody>
      </p:sp>
      <p:sp>
        <p:nvSpPr>
          <p:cNvPr id="29699" name="Content Placeholder 2">
            <a:extLst>
              <a:ext uri="{FF2B5EF4-FFF2-40B4-BE49-F238E27FC236}">
                <a16:creationId xmlns:a16="http://schemas.microsoft.com/office/drawing/2014/main" id="{14B997A4-259F-4FCC-B807-D36C7F124FDC}"/>
              </a:ext>
            </a:extLst>
          </p:cNvPr>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u="sng" dirty="0"/>
              <a:t>Variable</a:t>
            </a:r>
            <a:r>
              <a:rPr lang="en-US" dirty="0"/>
              <a:t>: name that represents a value stored in the computer memory</a:t>
            </a:r>
          </a:p>
          <a:p>
            <a:pPr lvl="1" eaLnBrk="1" fontAlgn="auto" hangingPunct="1">
              <a:spcAft>
                <a:spcPts val="0"/>
              </a:spcAft>
              <a:defRPr/>
            </a:pPr>
            <a:r>
              <a:rPr lang="en-US" dirty="0"/>
              <a:t>Used to access and manipulate data stored in memory</a:t>
            </a:r>
          </a:p>
          <a:p>
            <a:pPr lvl="1" eaLnBrk="1" fontAlgn="auto" hangingPunct="1">
              <a:spcAft>
                <a:spcPts val="0"/>
              </a:spcAft>
              <a:defRPr/>
            </a:pPr>
            <a:r>
              <a:rPr lang="en-US" dirty="0"/>
              <a:t>A variable references the value it represents</a:t>
            </a:r>
          </a:p>
          <a:p>
            <a:pPr eaLnBrk="1" fontAlgn="auto" hangingPunct="1">
              <a:spcAft>
                <a:spcPts val="0"/>
              </a:spcAft>
              <a:defRPr/>
            </a:pPr>
            <a:r>
              <a:rPr lang="en-US" u="sng" dirty="0"/>
              <a:t>Assignment statement</a:t>
            </a:r>
            <a:r>
              <a:rPr lang="en-US" dirty="0"/>
              <a:t>: used to create a variable and make it reference data</a:t>
            </a:r>
          </a:p>
          <a:p>
            <a:pPr lvl="1" eaLnBrk="1" fontAlgn="auto" hangingPunct="1">
              <a:spcAft>
                <a:spcPts val="0"/>
              </a:spcAft>
              <a:defRPr/>
            </a:pPr>
            <a:r>
              <a:rPr lang="en-US" dirty="0"/>
              <a:t>General format is </a:t>
            </a:r>
            <a:r>
              <a:rPr lang="en-US" dirty="0">
                <a:latin typeface="Courier New" pitchFamily="49" charset="0"/>
                <a:cs typeface="Courier New" pitchFamily="49" charset="0"/>
              </a:rPr>
              <a:t>variable = expression</a:t>
            </a:r>
          </a:p>
          <a:p>
            <a:pPr lvl="2" eaLnBrk="1" fontAlgn="auto" hangingPunct="1">
              <a:spcAft>
                <a:spcPts val="0"/>
              </a:spcAft>
              <a:defRPr/>
            </a:pPr>
            <a:r>
              <a:rPr lang="en-US" dirty="0"/>
              <a:t>Example: </a:t>
            </a:r>
            <a:r>
              <a:rPr lang="en-US" dirty="0">
                <a:latin typeface="Courier New" pitchFamily="49" charset="0"/>
                <a:cs typeface="Courier New" pitchFamily="49" charset="0"/>
              </a:rPr>
              <a:t>age = 29</a:t>
            </a:r>
          </a:p>
          <a:p>
            <a:pPr lvl="2" eaLnBrk="1" fontAlgn="auto" hangingPunct="1">
              <a:spcAft>
                <a:spcPts val="0"/>
              </a:spcAft>
              <a:defRPr/>
            </a:pPr>
            <a:r>
              <a:rPr lang="en-US" u="sng" dirty="0">
                <a:cs typeface="Courier New" pitchFamily="49" charset="0"/>
              </a:rPr>
              <a:t>Assignment operator</a:t>
            </a:r>
            <a:r>
              <a:rPr lang="en-US" dirty="0">
                <a:cs typeface="Courier New" pitchFamily="49" charset="0"/>
              </a:rPr>
              <a:t>: the equal sign (=)</a:t>
            </a:r>
            <a:endParaRPr lang="he-IL" dirty="0">
              <a:cs typeface="Courier New" pitchFamily="49" charset="0"/>
            </a:endParaRPr>
          </a:p>
        </p:txBody>
      </p:sp>
      <p:sp>
        <p:nvSpPr>
          <p:cNvPr id="27652" name="Slide Number Placeholder 1">
            <a:extLst>
              <a:ext uri="{FF2B5EF4-FFF2-40B4-BE49-F238E27FC236}">
                <a16:creationId xmlns:a16="http://schemas.microsoft.com/office/drawing/2014/main" id="{765EA507-CE7B-4D97-995D-9B4AAC2CB38D}"/>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35FE8AB-26D9-4F5B-A413-66A8EFF5212C}" type="slidenum">
              <a:rPr lang="en-US" altLang="en-US" sz="1400">
                <a:solidFill>
                  <a:srgbClr val="FFFFFF"/>
                </a:solidFill>
                <a:latin typeface="Century Gothic" panose="020B0502020202020204" pitchFamily="34" charset="0"/>
              </a:rPr>
              <a:pPr/>
              <a:t>15</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8764107-D708-4DB0-92E3-728587E1E08A}"/>
              </a:ext>
            </a:extLst>
          </p:cNvPr>
          <p:cNvSpPr>
            <a:spLocks noGrp="1" noChangeArrowheads="1"/>
          </p:cNvSpPr>
          <p:nvPr>
            <p:ph type="title"/>
          </p:nvPr>
        </p:nvSpPr>
        <p:spPr/>
        <p:txBody>
          <a:bodyPr/>
          <a:lstStyle/>
          <a:p>
            <a:pPr eaLnBrk="1" hangingPunct="1"/>
            <a:r>
              <a:rPr lang="en-US" altLang="en-US"/>
              <a:t>Variables (cont’d.)</a:t>
            </a:r>
            <a:endParaRPr lang="he-IL" altLang="en-US"/>
          </a:p>
        </p:txBody>
      </p:sp>
      <p:sp>
        <p:nvSpPr>
          <p:cNvPr id="28675" name="Content Placeholder 2">
            <a:extLst>
              <a:ext uri="{FF2B5EF4-FFF2-40B4-BE49-F238E27FC236}">
                <a16:creationId xmlns:a16="http://schemas.microsoft.com/office/drawing/2014/main" id="{6F0EA437-BAE0-48D6-9716-9913C1224332}"/>
              </a:ext>
            </a:extLst>
          </p:cNvPr>
          <p:cNvSpPr>
            <a:spLocks noGrp="1" noChangeArrowheads="1"/>
          </p:cNvSpPr>
          <p:nvPr>
            <p:ph idx="1"/>
          </p:nvPr>
        </p:nvSpPr>
        <p:spPr/>
        <p:txBody>
          <a:bodyPr/>
          <a:lstStyle/>
          <a:p>
            <a:pPr eaLnBrk="1" hangingPunct="1"/>
            <a:r>
              <a:rPr lang="en-US" altLang="en-US"/>
              <a:t>In assignment statement, variable receiving value must be on left side</a:t>
            </a:r>
          </a:p>
          <a:p>
            <a:pPr eaLnBrk="1" hangingPunct="1"/>
            <a:r>
              <a:rPr lang="en-US" altLang="en-US"/>
              <a:t>Variable name should not be enclosed in quote marks</a:t>
            </a:r>
          </a:p>
          <a:p>
            <a:pPr eaLnBrk="1" hangingPunct="1"/>
            <a:r>
              <a:rPr lang="en-US" altLang="en-US"/>
              <a:t>You can only use a variable if a value is assigned to it</a:t>
            </a:r>
          </a:p>
          <a:p>
            <a:pPr eaLnBrk="1" hangingPunct="1"/>
            <a:endParaRPr lang="he-IL" altLang="en-US"/>
          </a:p>
          <a:p>
            <a:pPr lvl="1" eaLnBrk="1" hangingPunct="1"/>
            <a:endParaRPr lang="en-US" altLang="en-US"/>
          </a:p>
        </p:txBody>
      </p:sp>
      <p:sp>
        <p:nvSpPr>
          <p:cNvPr id="28676" name="Slide Number Placeholder 1">
            <a:extLst>
              <a:ext uri="{FF2B5EF4-FFF2-40B4-BE49-F238E27FC236}">
                <a16:creationId xmlns:a16="http://schemas.microsoft.com/office/drawing/2014/main" id="{36817F03-BDE9-4EFB-96EC-55840DFD5B3D}"/>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3FC291F-15FD-4474-BE75-381E0CA0D806}" type="slidenum">
              <a:rPr lang="en-US" altLang="en-US" sz="1400">
                <a:solidFill>
                  <a:srgbClr val="FFFFFF"/>
                </a:solidFill>
                <a:latin typeface="Century Gothic" panose="020B0502020202020204" pitchFamily="34" charset="0"/>
              </a:rPr>
              <a:pPr/>
              <a:t>16</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50D9CD8-34A1-42E5-B7E6-7813DE9AD4FC}"/>
              </a:ext>
            </a:extLst>
          </p:cNvPr>
          <p:cNvSpPr>
            <a:spLocks noGrp="1" noChangeArrowheads="1"/>
          </p:cNvSpPr>
          <p:nvPr>
            <p:ph type="title"/>
          </p:nvPr>
        </p:nvSpPr>
        <p:spPr/>
        <p:txBody>
          <a:bodyPr/>
          <a:lstStyle/>
          <a:p>
            <a:pPr eaLnBrk="1" hangingPunct="1"/>
            <a:r>
              <a:rPr lang="en-US" altLang="en-US"/>
              <a:t>Variable Naming Rules</a:t>
            </a:r>
            <a:endParaRPr lang="he-IL" altLang="en-US"/>
          </a:p>
        </p:txBody>
      </p:sp>
      <p:sp>
        <p:nvSpPr>
          <p:cNvPr id="29699" name="Content Placeholder 2">
            <a:extLst>
              <a:ext uri="{FF2B5EF4-FFF2-40B4-BE49-F238E27FC236}">
                <a16:creationId xmlns:a16="http://schemas.microsoft.com/office/drawing/2014/main" id="{DE3E3FFE-477F-41DE-99F9-1F22AD3B1C86}"/>
              </a:ext>
            </a:extLst>
          </p:cNvPr>
          <p:cNvSpPr>
            <a:spLocks noGrp="1" noChangeArrowheads="1"/>
          </p:cNvSpPr>
          <p:nvPr>
            <p:ph idx="1"/>
          </p:nvPr>
        </p:nvSpPr>
        <p:spPr/>
        <p:txBody>
          <a:bodyPr/>
          <a:lstStyle/>
          <a:p>
            <a:pPr eaLnBrk="1" hangingPunct="1"/>
            <a:r>
              <a:rPr lang="en-US" altLang="en-US"/>
              <a:t>Rules for naming variables in Python:</a:t>
            </a:r>
          </a:p>
          <a:p>
            <a:pPr lvl="1" eaLnBrk="1" hangingPunct="1"/>
            <a:r>
              <a:rPr lang="en-US" altLang="en-US"/>
              <a:t>Variable name cannot be a Python key word </a:t>
            </a:r>
          </a:p>
          <a:p>
            <a:pPr lvl="1" eaLnBrk="1" hangingPunct="1"/>
            <a:r>
              <a:rPr lang="en-US" altLang="en-US"/>
              <a:t>Variable name cannot contain spaces</a:t>
            </a:r>
          </a:p>
          <a:p>
            <a:pPr lvl="1" eaLnBrk="1" hangingPunct="1"/>
            <a:r>
              <a:rPr lang="en-US" altLang="en-US"/>
              <a:t>First character must be a letter or an underscore</a:t>
            </a:r>
          </a:p>
          <a:p>
            <a:pPr lvl="1" eaLnBrk="1" hangingPunct="1"/>
            <a:r>
              <a:rPr lang="en-US" altLang="en-US"/>
              <a:t>After first character may use letters, digits, or underscores</a:t>
            </a:r>
          </a:p>
          <a:p>
            <a:pPr lvl="1" eaLnBrk="1" hangingPunct="1"/>
            <a:r>
              <a:rPr lang="en-US" altLang="en-US"/>
              <a:t>Variable names are case sensitive</a:t>
            </a:r>
          </a:p>
          <a:p>
            <a:pPr eaLnBrk="1" hangingPunct="1"/>
            <a:r>
              <a:rPr lang="en-US" altLang="en-US"/>
              <a:t>Variable name should reflect its use</a:t>
            </a:r>
          </a:p>
        </p:txBody>
      </p:sp>
      <p:sp>
        <p:nvSpPr>
          <p:cNvPr id="29700" name="Slide Number Placeholder 1">
            <a:extLst>
              <a:ext uri="{FF2B5EF4-FFF2-40B4-BE49-F238E27FC236}">
                <a16:creationId xmlns:a16="http://schemas.microsoft.com/office/drawing/2014/main" id="{91CB0901-3FCA-44D3-9F04-1AE58760ED75}"/>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530E231-0BAA-4913-9E9A-4A63B89ED971}" type="slidenum">
              <a:rPr lang="en-US" altLang="en-US" sz="1400">
                <a:solidFill>
                  <a:srgbClr val="FFFFFF"/>
                </a:solidFill>
                <a:latin typeface="Century Gothic" panose="020B0502020202020204" pitchFamily="34" charset="0"/>
              </a:rPr>
              <a:pPr/>
              <a:t>17</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8714E93-28DA-4C7F-ACB4-14CD82A8BE1C}"/>
              </a:ext>
            </a:extLst>
          </p:cNvPr>
          <p:cNvSpPr>
            <a:spLocks noGrp="1"/>
          </p:cNvSpPr>
          <p:nvPr>
            <p:ph type="title"/>
          </p:nvPr>
        </p:nvSpPr>
        <p:spPr/>
        <p:txBody>
          <a:bodyPr/>
          <a:lstStyle/>
          <a:p>
            <a:pPr eaLnBrk="1" hangingPunct="1"/>
            <a:r>
              <a:rPr lang="en-US" altLang="en-US"/>
              <a:t>Python Reserved Words</a:t>
            </a:r>
          </a:p>
        </p:txBody>
      </p:sp>
      <p:sp>
        <p:nvSpPr>
          <p:cNvPr id="30723" name="Slide Number Placeholder 3">
            <a:extLst>
              <a:ext uri="{FF2B5EF4-FFF2-40B4-BE49-F238E27FC236}">
                <a16:creationId xmlns:a16="http://schemas.microsoft.com/office/drawing/2014/main" id="{7F6718F5-B454-4BBA-8DCE-E02B68712EAE}"/>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0ED6612-A9A8-47AA-AC90-87EB34D0144E}" type="slidenum">
              <a:rPr lang="en-US" altLang="en-US" sz="1400">
                <a:latin typeface="Calibri" panose="020F0502020204030204" pitchFamily="34" charset="0"/>
              </a:rPr>
              <a:pPr/>
              <a:t>18</a:t>
            </a:fld>
            <a:endParaRPr lang="en-US" altLang="en-US" sz="1400">
              <a:latin typeface="Calibri" panose="020F0502020204030204" pitchFamily="34" charset="0"/>
            </a:endParaRPr>
          </a:p>
        </p:txBody>
      </p:sp>
      <p:graphicFrame>
        <p:nvGraphicFramePr>
          <p:cNvPr id="5" name="Group 270">
            <a:extLst>
              <a:ext uri="{FF2B5EF4-FFF2-40B4-BE49-F238E27FC236}">
                <a16:creationId xmlns:a16="http://schemas.microsoft.com/office/drawing/2014/main" id="{41A7A87B-79A6-41B6-8043-6503D6EF1928}"/>
              </a:ext>
            </a:extLst>
          </p:cNvPr>
          <p:cNvGraphicFramePr>
            <a:graphicFrameLocks noGrp="1"/>
          </p:cNvGraphicFramePr>
          <p:nvPr>
            <p:ph sz="half" idx="4294967295"/>
          </p:nvPr>
        </p:nvGraphicFramePr>
        <p:xfrm>
          <a:off x="1524000" y="1752600"/>
          <a:ext cx="5867400" cy="3886201"/>
        </p:xfrm>
        <a:graphic>
          <a:graphicData uri="http://schemas.openxmlformats.org/drawingml/2006/table">
            <a:tbl>
              <a:tblPr/>
              <a:tblGrid>
                <a:gridCol w="1173163">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05B8AFB6-3A54-4041-883C-476ACE9DE1ED}"/>
              </a:ext>
            </a:extLst>
          </p:cNvPr>
          <p:cNvSpPr>
            <a:spLocks noGrp="1"/>
          </p:cNvSpPr>
          <p:nvPr>
            <p:ph type="sldNum" sz="quarter" idx="11"/>
          </p:nvPr>
        </p:nvSpPr>
        <p:spPr>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fld id="{BF16855D-90B4-4294-BE1F-F67CFC1768B3}" type="slidenum">
              <a:rPr lang="en-US" altLang="en-US" sz="1400"/>
              <a:pPr algn="ctr"/>
              <a:t>19</a:t>
            </a:fld>
            <a:endParaRPr lang="en-US" altLang="en-US" sz="1400"/>
          </a:p>
        </p:txBody>
      </p:sp>
      <p:sp>
        <p:nvSpPr>
          <p:cNvPr id="31747" name="Rectangle 2">
            <a:extLst>
              <a:ext uri="{FF2B5EF4-FFF2-40B4-BE49-F238E27FC236}">
                <a16:creationId xmlns:a16="http://schemas.microsoft.com/office/drawing/2014/main" id="{7C72B77F-15A2-4EFD-9E27-FA149062D506}"/>
              </a:ext>
            </a:extLst>
          </p:cNvPr>
          <p:cNvSpPr>
            <a:spLocks noGrp="1" noChangeArrowheads="1"/>
          </p:cNvSpPr>
          <p:nvPr>
            <p:ph type="title"/>
          </p:nvPr>
        </p:nvSpPr>
        <p:spPr>
          <a:xfrm>
            <a:off x="693738" y="317500"/>
            <a:ext cx="7772400" cy="614363"/>
          </a:xfrm>
          <a:noFill/>
        </p:spPr>
        <p:txBody>
          <a:bodyPr/>
          <a:lstStyle/>
          <a:p>
            <a:pPr eaLnBrk="1" hangingPunct="1"/>
            <a:r>
              <a:rPr lang="en-US" altLang="en-US"/>
              <a:t>Variable Assignment: Example</a:t>
            </a:r>
          </a:p>
        </p:txBody>
      </p:sp>
      <p:sp>
        <p:nvSpPr>
          <p:cNvPr id="31748" name="Rectangle 1">
            <a:extLst>
              <a:ext uri="{FF2B5EF4-FFF2-40B4-BE49-F238E27FC236}">
                <a16:creationId xmlns:a16="http://schemas.microsoft.com/office/drawing/2014/main" id="{F13F4AA3-AC3D-4383-ABA8-8936FE5AED34}"/>
              </a:ext>
            </a:extLst>
          </p:cNvPr>
          <p:cNvSpPr>
            <a:spLocks noChangeArrowheads="1"/>
          </p:cNvSpPr>
          <p:nvPr/>
        </p:nvSpPr>
        <p:spPr bwMode="auto">
          <a:xfrm>
            <a:off x="1308100" y="1771650"/>
            <a:ext cx="6413500" cy="2554288"/>
          </a:xfrm>
          <a:prstGeom prst="rect">
            <a:avLst/>
          </a:prstGeom>
          <a:solidFill>
            <a:schemeClr val="bg1">
              <a:lumMod val="85000"/>
            </a:schemeClr>
          </a:solidFill>
          <a:ln w="9525">
            <a:solidFill>
              <a:schemeClr val="accent1"/>
            </a:solidFill>
            <a:miter lim="800000"/>
            <a:headEnd/>
            <a:tailEnd/>
          </a:ln>
        </p:spPr>
        <p:txBody>
          <a:bodyPr>
            <a:spAutoFit/>
          </a:bodyPr>
          <a:lstStyle/>
          <a:p>
            <a:pPr>
              <a:defRPr/>
            </a:pPr>
            <a:r>
              <a:rPr lang="en-US" sz="2000" dirty="0"/>
              <a:t># Assign a radius</a:t>
            </a:r>
          </a:p>
          <a:p>
            <a:pPr>
              <a:defRPr/>
            </a:pPr>
            <a:r>
              <a:rPr lang="en-US" sz="2000" dirty="0"/>
              <a:t>radius = 20 # radius is now 20</a:t>
            </a:r>
          </a:p>
          <a:p>
            <a:pPr>
              <a:defRPr/>
            </a:pPr>
            <a:endParaRPr lang="en-US" sz="2000" dirty="0"/>
          </a:p>
          <a:p>
            <a:pPr>
              <a:defRPr/>
            </a:pPr>
            <a:r>
              <a:rPr lang="en-US" sz="2000" dirty="0"/>
              <a:t># Compute area</a:t>
            </a:r>
          </a:p>
          <a:p>
            <a:pPr>
              <a:defRPr/>
            </a:pPr>
            <a:r>
              <a:rPr lang="en-US" sz="2000" dirty="0"/>
              <a:t>area = radius * radius * 3.14159</a:t>
            </a:r>
          </a:p>
          <a:p>
            <a:pPr>
              <a:defRPr/>
            </a:pPr>
            <a:endParaRPr lang="en-US" sz="2000" dirty="0"/>
          </a:p>
          <a:p>
            <a:pPr>
              <a:defRPr/>
            </a:pPr>
            <a:r>
              <a:rPr lang="en-US" sz="2000" dirty="0"/>
              <a:t># Display results</a:t>
            </a:r>
          </a:p>
          <a:p>
            <a:pPr>
              <a:defRPr/>
            </a:pPr>
            <a:r>
              <a:rPr lang="en-US" sz="2000" dirty="0"/>
              <a:t>print("The area for the circle of radius", radius, "is", area)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5BDD21C-E49D-4D4F-8EE9-FEF04294AFB4}"/>
              </a:ext>
            </a:extLst>
          </p:cNvPr>
          <p:cNvSpPr>
            <a:spLocks noGrp="1" noChangeArrowheads="1"/>
          </p:cNvSpPr>
          <p:nvPr>
            <p:ph type="title"/>
          </p:nvPr>
        </p:nvSpPr>
        <p:spPr>
          <a:xfrm>
            <a:off x="457200" y="228600"/>
            <a:ext cx="8458200" cy="627063"/>
          </a:xfrm>
        </p:spPr>
        <p:txBody>
          <a:bodyPr/>
          <a:lstStyle/>
          <a:p>
            <a:pPr eaLnBrk="1" hangingPunct="1"/>
            <a:r>
              <a:rPr lang="en-US" altLang="en-US">
                <a:solidFill>
                  <a:srgbClr val="000000"/>
                </a:solidFill>
              </a:rPr>
              <a:t>Objectives</a:t>
            </a:r>
            <a:endParaRPr lang="en-US" altLang="en-US"/>
          </a:p>
        </p:txBody>
      </p:sp>
      <p:sp>
        <p:nvSpPr>
          <p:cNvPr id="14339" name="Rectangle 3">
            <a:extLst>
              <a:ext uri="{FF2B5EF4-FFF2-40B4-BE49-F238E27FC236}">
                <a16:creationId xmlns:a16="http://schemas.microsoft.com/office/drawing/2014/main" id="{E43DF01F-35C6-4AB1-AD67-B0FA16C362F2}"/>
              </a:ext>
            </a:extLst>
          </p:cNvPr>
          <p:cNvSpPr>
            <a:spLocks noGrp="1" noChangeArrowheads="1"/>
          </p:cNvSpPr>
          <p:nvPr>
            <p:ph idx="1"/>
          </p:nvPr>
        </p:nvSpPr>
        <p:spPr>
          <a:xfrm>
            <a:off x="155575" y="1163638"/>
            <a:ext cx="8839200" cy="5202237"/>
          </a:xfrm>
        </p:spPr>
        <p:txBody>
          <a:bodyPr/>
          <a:lstStyle/>
          <a:p>
            <a:pPr eaLnBrk="1" hangingPunct="1"/>
            <a:r>
              <a:rPr lang="en-US" altLang="en-US" sz="2400"/>
              <a:t>To write programs that perform simple computations.</a:t>
            </a:r>
          </a:p>
          <a:p>
            <a:pPr eaLnBrk="1" hangingPunct="1"/>
            <a:r>
              <a:rPr lang="en-US" altLang="en-US" sz="2400"/>
              <a:t>To obtain input from a program’s user by using the input function.</a:t>
            </a:r>
          </a:p>
          <a:p>
            <a:pPr eaLnBrk="1" hangingPunct="1"/>
            <a:r>
              <a:rPr lang="en-US" altLang="en-US" sz="2400"/>
              <a:t>To use identifiers to name variables.</a:t>
            </a:r>
          </a:p>
          <a:p>
            <a:pPr eaLnBrk="1" hangingPunct="1"/>
            <a:r>
              <a:rPr lang="en-US" altLang="en-US" sz="2400"/>
              <a:t>To assign data to variables.</a:t>
            </a:r>
          </a:p>
          <a:p>
            <a:pPr eaLnBrk="1" hangingPunct="1"/>
            <a:r>
              <a:rPr lang="en-US" altLang="en-US" sz="2400"/>
              <a:t>To define named constants.</a:t>
            </a:r>
          </a:p>
          <a:p>
            <a:pPr eaLnBrk="1" hangingPunct="1"/>
            <a:r>
              <a:rPr lang="en-US" altLang="en-US" sz="2400"/>
              <a:t>To use the operators +, -, *, /, //, %, and ** .</a:t>
            </a:r>
          </a:p>
          <a:p>
            <a:pPr eaLnBrk="1" hangingPunct="1"/>
            <a:r>
              <a:rPr lang="en-US" altLang="en-US" sz="2400"/>
              <a:t>To write and evaluate numeric expressions.</a:t>
            </a:r>
          </a:p>
          <a:p>
            <a:pPr eaLnBrk="1" hangingPunct="1"/>
            <a:r>
              <a:rPr lang="en-US" altLang="en-US" sz="2400"/>
              <a:t>To use augmented assignment operators to simplify coding.</a:t>
            </a:r>
          </a:p>
          <a:p>
            <a:pPr eaLnBrk="1" hangingPunct="1"/>
            <a:r>
              <a:rPr lang="en-US" altLang="en-US" sz="2400"/>
              <a:t>To perform numeric type conversion with the int and float functions.</a:t>
            </a:r>
          </a:p>
          <a:p>
            <a:pPr eaLnBrk="1" hangingPunct="1"/>
            <a:r>
              <a:rPr lang="en-US" altLang="en-US" sz="2400"/>
              <a:t>To obtain the current system time by using time.time().</a:t>
            </a:r>
          </a:p>
          <a:p>
            <a:pPr eaLnBrk="1" hangingPunct="1"/>
            <a:endParaRPr lang="en-US" altLang="en-US" sz="2400"/>
          </a:p>
          <a:p>
            <a:pPr eaLnBrk="1" hangingPunct="1"/>
            <a:endParaRPr lang="en-US" altLang="en-US" sz="2400"/>
          </a:p>
        </p:txBody>
      </p:sp>
      <p:sp>
        <p:nvSpPr>
          <p:cNvPr id="14340" name="Slide Number Placeholder 4">
            <a:extLst>
              <a:ext uri="{FF2B5EF4-FFF2-40B4-BE49-F238E27FC236}">
                <a16:creationId xmlns:a16="http://schemas.microsoft.com/office/drawing/2014/main" id="{ADB2CC0D-7E03-4F3C-BF6A-47DE122024DE}"/>
              </a:ext>
            </a:extLst>
          </p:cNvPr>
          <p:cNvSpPr>
            <a:spLocks noGrp="1"/>
          </p:cNvSpPr>
          <p:nvPr>
            <p:ph type="sldNum" sz="quarter" idx="11"/>
          </p:nvPr>
        </p:nvSpPr>
        <p:spPr>
          <a:xfrm>
            <a:off x="6629400" y="63246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8AD06B6-1B26-4D40-9EF8-9FC56BED2398}" type="slidenum">
              <a:rPr lang="en-US" altLang="en-US" sz="1400">
                <a:solidFill>
                  <a:srgbClr val="FFFFFF"/>
                </a:solidFill>
                <a:latin typeface="Century Gothic" panose="020B0502020202020204" pitchFamily="34" charset="0"/>
              </a:rPr>
              <a:pPr/>
              <a:t>2</a:t>
            </a:fld>
            <a:endParaRPr lang="en-US" altLang="en-US" sz="1400">
              <a:solidFill>
                <a:srgbClr val="FFFFFF"/>
              </a:solidFill>
              <a:latin typeface="Century Gothic" panose="020B0502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2DBB05FF-446F-4D4C-B64D-73D6E1037032}"/>
              </a:ext>
            </a:extLst>
          </p:cNvPr>
          <p:cNvSpPr>
            <a:spLocks noGrp="1"/>
          </p:cNvSpPr>
          <p:nvPr>
            <p:ph type="sldNum" sz="quarter" idx="11"/>
          </p:nvPr>
        </p:nvSpPr>
        <p:spPr>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fld id="{8A2ED4C5-C90A-443B-B7A4-5BA42C19A5C6}" type="slidenum">
              <a:rPr lang="en-US" altLang="en-US" sz="1400"/>
              <a:pPr algn="ctr"/>
              <a:t>20</a:t>
            </a:fld>
            <a:endParaRPr lang="en-US" altLang="en-US" sz="1400"/>
          </a:p>
        </p:txBody>
      </p:sp>
      <p:sp>
        <p:nvSpPr>
          <p:cNvPr id="32771" name="Rectangle 2">
            <a:extLst>
              <a:ext uri="{FF2B5EF4-FFF2-40B4-BE49-F238E27FC236}">
                <a16:creationId xmlns:a16="http://schemas.microsoft.com/office/drawing/2014/main" id="{A0CBE07C-D86B-4858-8F27-24119477D525}"/>
              </a:ext>
            </a:extLst>
          </p:cNvPr>
          <p:cNvSpPr>
            <a:spLocks noGrp="1" noChangeArrowheads="1"/>
          </p:cNvSpPr>
          <p:nvPr>
            <p:ph type="title"/>
          </p:nvPr>
        </p:nvSpPr>
        <p:spPr>
          <a:xfrm>
            <a:off x="685800" y="304800"/>
            <a:ext cx="7772400" cy="533400"/>
          </a:xfrm>
          <a:noFill/>
        </p:spPr>
        <p:txBody>
          <a:bodyPr/>
          <a:lstStyle/>
          <a:p>
            <a:pPr eaLnBrk="1" hangingPunct="1"/>
            <a:r>
              <a:rPr lang="en-US" altLang="en-US" sz="4300"/>
              <a:t>Trace a Program Execution</a:t>
            </a:r>
          </a:p>
        </p:txBody>
      </p:sp>
      <p:sp>
        <p:nvSpPr>
          <p:cNvPr id="32772" name="Rectangle 3">
            <a:extLst>
              <a:ext uri="{FF2B5EF4-FFF2-40B4-BE49-F238E27FC236}">
                <a16:creationId xmlns:a16="http://schemas.microsoft.com/office/drawing/2014/main" id="{62A166AE-C8A4-41FE-B9BC-D7904EA6513C}"/>
              </a:ext>
            </a:extLst>
          </p:cNvPr>
          <p:cNvSpPr>
            <a:spLocks noGrp="1" noChangeArrowheads="1"/>
          </p:cNvSpPr>
          <p:nvPr>
            <p:ph type="body" idx="1"/>
          </p:nvPr>
        </p:nvSpPr>
        <p:spPr>
          <a:xfrm>
            <a:off x="152400" y="1066800"/>
            <a:ext cx="5562600" cy="5181600"/>
          </a:xfrm>
        </p:spPr>
        <p:txBody>
          <a:bodyPr/>
          <a:lstStyle/>
          <a:p>
            <a:pPr eaLnBrk="1" hangingPunct="1">
              <a:buFont typeface="Monotype Sorts" pitchFamily="2" charset="2"/>
              <a:buNone/>
            </a:pPr>
            <a:r>
              <a:rPr lang="en-US" altLang="en-US" sz="2400">
                <a:solidFill>
                  <a:schemeClr val="tx2"/>
                </a:solidFill>
              </a:rPr>
              <a:t># Assign a radius</a:t>
            </a:r>
          </a:p>
          <a:p>
            <a:pPr eaLnBrk="1" hangingPunct="1">
              <a:buFont typeface="Monotype Sorts" pitchFamily="2" charset="2"/>
              <a:buNone/>
            </a:pPr>
            <a:r>
              <a:rPr lang="en-US" altLang="en-US" sz="2400">
                <a:solidFill>
                  <a:schemeClr val="tx2"/>
                </a:solidFill>
              </a:rPr>
              <a:t>radius = 20 # radius is now 20</a:t>
            </a:r>
          </a:p>
          <a:p>
            <a:pPr eaLnBrk="1" hangingPunct="1">
              <a:buFont typeface="Monotype Sorts" pitchFamily="2" charset="2"/>
              <a:buNone/>
            </a:pPr>
            <a:r>
              <a:rPr lang="en-US" altLang="en-US" sz="2400">
                <a:solidFill>
                  <a:schemeClr val="tx2"/>
                </a:solidFill>
              </a:rPr>
              <a:t># Compute area</a:t>
            </a:r>
          </a:p>
          <a:p>
            <a:pPr eaLnBrk="1" hangingPunct="1">
              <a:buFont typeface="Monotype Sorts" pitchFamily="2" charset="2"/>
              <a:buNone/>
            </a:pPr>
            <a:r>
              <a:rPr lang="en-US" altLang="en-US" sz="2400">
                <a:solidFill>
                  <a:schemeClr val="tx2"/>
                </a:solidFill>
              </a:rPr>
              <a:t>area = radius * radius * 3.14159</a:t>
            </a:r>
          </a:p>
          <a:p>
            <a:pPr eaLnBrk="1" hangingPunct="1">
              <a:buFont typeface="Monotype Sorts" pitchFamily="2" charset="2"/>
              <a:buNone/>
            </a:pPr>
            <a:r>
              <a:rPr lang="en-US" altLang="en-US" sz="2400">
                <a:solidFill>
                  <a:schemeClr val="tx2"/>
                </a:solidFill>
              </a:rPr>
              <a:t># Display results</a:t>
            </a:r>
          </a:p>
          <a:p>
            <a:pPr eaLnBrk="1" hangingPunct="1">
              <a:buFont typeface="Monotype Sorts" pitchFamily="2" charset="2"/>
              <a:buNone/>
            </a:pPr>
            <a:r>
              <a:rPr lang="en-US" altLang="en-US" sz="2400">
                <a:solidFill>
                  <a:schemeClr val="tx2"/>
                </a:solidFill>
              </a:rPr>
              <a:t>print("The area for the circle of radius", </a:t>
            </a:r>
          </a:p>
          <a:p>
            <a:pPr eaLnBrk="1" hangingPunct="1">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32773" name="Rectangle 8">
            <a:extLst>
              <a:ext uri="{FF2B5EF4-FFF2-40B4-BE49-F238E27FC236}">
                <a16:creationId xmlns:a16="http://schemas.microsoft.com/office/drawing/2014/main" id="{7661FDD1-9296-4CDA-9740-594E52689DD3}"/>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chemeClr val="accent2"/>
                </a:solidFill>
              </a:rPr>
              <a:t>20</a:t>
            </a:r>
          </a:p>
        </p:txBody>
      </p:sp>
      <p:sp>
        <p:nvSpPr>
          <p:cNvPr id="32774" name="Text Box 9">
            <a:extLst>
              <a:ext uri="{FF2B5EF4-FFF2-40B4-BE49-F238E27FC236}">
                <a16:creationId xmlns:a16="http://schemas.microsoft.com/office/drawing/2014/main" id="{A5F75F60-8848-4739-8754-9CAFB62422CA}"/>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radius</a:t>
            </a:r>
          </a:p>
        </p:txBody>
      </p:sp>
      <p:sp>
        <p:nvSpPr>
          <p:cNvPr id="32775" name="Rectangle 10">
            <a:extLst>
              <a:ext uri="{FF2B5EF4-FFF2-40B4-BE49-F238E27FC236}">
                <a16:creationId xmlns:a16="http://schemas.microsoft.com/office/drawing/2014/main" id="{D1DFB5C5-6E9C-4D95-83EC-EA5B3231B8D1}"/>
              </a:ext>
            </a:extLst>
          </p:cNvPr>
          <p:cNvSpPr>
            <a:spLocks noChangeArrowheads="1"/>
          </p:cNvSpPr>
          <p:nvPr/>
        </p:nvSpPr>
        <p:spPr bwMode="auto">
          <a:xfrm>
            <a:off x="231775" y="1585913"/>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186380" name="AutoShape 12">
            <a:extLst>
              <a:ext uri="{FF2B5EF4-FFF2-40B4-BE49-F238E27FC236}">
                <a16:creationId xmlns:a16="http://schemas.microsoft.com/office/drawing/2014/main" id="{2641BADC-8162-4E97-BDA0-FE7FB42296BA}"/>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t>Assign 20 to radius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23DC01D9-6362-4136-946E-CB9E20D323FB}"/>
              </a:ext>
            </a:extLst>
          </p:cNvPr>
          <p:cNvSpPr>
            <a:spLocks noGrp="1"/>
          </p:cNvSpPr>
          <p:nvPr>
            <p:ph type="sldNum" sz="quarter" idx="11"/>
          </p:nvPr>
        </p:nvSpPr>
        <p:spPr>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fld id="{2B5F46E7-3107-423F-994C-FA8BEB9C7470}" type="slidenum">
              <a:rPr lang="en-US" altLang="en-US" sz="1400"/>
              <a:pPr algn="ctr"/>
              <a:t>21</a:t>
            </a:fld>
            <a:endParaRPr lang="en-US" altLang="en-US" sz="1400"/>
          </a:p>
        </p:txBody>
      </p:sp>
      <p:sp>
        <p:nvSpPr>
          <p:cNvPr id="33795" name="Rectangle 2">
            <a:extLst>
              <a:ext uri="{FF2B5EF4-FFF2-40B4-BE49-F238E27FC236}">
                <a16:creationId xmlns:a16="http://schemas.microsoft.com/office/drawing/2014/main" id="{7154C05F-26C3-43BB-A320-409A7B510E4E}"/>
              </a:ext>
            </a:extLst>
          </p:cNvPr>
          <p:cNvSpPr>
            <a:spLocks noGrp="1" noChangeArrowheads="1"/>
          </p:cNvSpPr>
          <p:nvPr>
            <p:ph type="title"/>
          </p:nvPr>
        </p:nvSpPr>
        <p:spPr>
          <a:xfrm>
            <a:off x="685800" y="304800"/>
            <a:ext cx="7772400" cy="533400"/>
          </a:xfrm>
          <a:noFill/>
        </p:spPr>
        <p:txBody>
          <a:bodyPr/>
          <a:lstStyle/>
          <a:p>
            <a:pPr eaLnBrk="1" hangingPunct="1"/>
            <a:r>
              <a:rPr lang="en-US" altLang="en-US" sz="4300"/>
              <a:t>Trace a Program Execution</a:t>
            </a:r>
          </a:p>
        </p:txBody>
      </p:sp>
      <p:sp>
        <p:nvSpPr>
          <p:cNvPr id="33796" name="Rectangle 3">
            <a:extLst>
              <a:ext uri="{FF2B5EF4-FFF2-40B4-BE49-F238E27FC236}">
                <a16:creationId xmlns:a16="http://schemas.microsoft.com/office/drawing/2014/main" id="{5BAEC91A-DD1B-4F91-B243-6C4BB1A5D184}"/>
              </a:ext>
            </a:extLst>
          </p:cNvPr>
          <p:cNvSpPr>
            <a:spLocks noGrp="1" noChangeArrowheads="1"/>
          </p:cNvSpPr>
          <p:nvPr>
            <p:ph type="body" idx="1"/>
          </p:nvPr>
        </p:nvSpPr>
        <p:spPr>
          <a:xfrm>
            <a:off x="152400" y="1066800"/>
            <a:ext cx="5562600" cy="5181600"/>
          </a:xfrm>
        </p:spPr>
        <p:txBody>
          <a:bodyPr/>
          <a:lstStyle/>
          <a:p>
            <a:pPr eaLnBrk="1" hangingPunct="1">
              <a:buFont typeface="Monotype Sorts" pitchFamily="2" charset="2"/>
              <a:buNone/>
            </a:pPr>
            <a:r>
              <a:rPr lang="en-US" altLang="en-US" sz="2400">
                <a:solidFill>
                  <a:schemeClr val="tx2"/>
                </a:solidFill>
              </a:rPr>
              <a:t># Assign a radius</a:t>
            </a:r>
          </a:p>
          <a:p>
            <a:pPr eaLnBrk="1" hangingPunct="1">
              <a:buFont typeface="Monotype Sorts" pitchFamily="2" charset="2"/>
              <a:buNone/>
            </a:pPr>
            <a:r>
              <a:rPr lang="en-US" altLang="en-US" sz="2400">
                <a:solidFill>
                  <a:schemeClr val="tx2"/>
                </a:solidFill>
              </a:rPr>
              <a:t>radius = 20 # radius is now 20</a:t>
            </a:r>
          </a:p>
          <a:p>
            <a:pPr eaLnBrk="1" hangingPunct="1">
              <a:buFont typeface="Monotype Sorts" pitchFamily="2" charset="2"/>
              <a:buNone/>
            </a:pPr>
            <a:r>
              <a:rPr lang="en-US" altLang="en-US" sz="2400">
                <a:solidFill>
                  <a:schemeClr val="tx2"/>
                </a:solidFill>
              </a:rPr>
              <a:t># Compute area</a:t>
            </a:r>
          </a:p>
          <a:p>
            <a:pPr eaLnBrk="1" hangingPunct="1">
              <a:buFont typeface="Monotype Sorts" pitchFamily="2" charset="2"/>
              <a:buNone/>
            </a:pPr>
            <a:r>
              <a:rPr lang="en-US" altLang="en-US" sz="2400">
                <a:solidFill>
                  <a:schemeClr val="tx2"/>
                </a:solidFill>
              </a:rPr>
              <a:t>area = radius * radius * 3.14159</a:t>
            </a:r>
          </a:p>
          <a:p>
            <a:pPr eaLnBrk="1" hangingPunct="1">
              <a:buFont typeface="Monotype Sorts" pitchFamily="2" charset="2"/>
              <a:buNone/>
            </a:pPr>
            <a:r>
              <a:rPr lang="en-US" altLang="en-US" sz="2400">
                <a:solidFill>
                  <a:schemeClr val="tx2"/>
                </a:solidFill>
              </a:rPr>
              <a:t># Display results</a:t>
            </a:r>
          </a:p>
          <a:p>
            <a:pPr eaLnBrk="1" hangingPunct="1">
              <a:buFont typeface="Monotype Sorts" pitchFamily="2" charset="2"/>
              <a:buNone/>
            </a:pPr>
            <a:r>
              <a:rPr lang="en-US" altLang="en-US" sz="2400">
                <a:solidFill>
                  <a:schemeClr val="tx2"/>
                </a:solidFill>
              </a:rPr>
              <a:t>print("The area for the circle of radius", </a:t>
            </a:r>
          </a:p>
          <a:p>
            <a:pPr eaLnBrk="1" hangingPunct="1">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33797" name="Rectangle 4">
            <a:extLst>
              <a:ext uri="{FF2B5EF4-FFF2-40B4-BE49-F238E27FC236}">
                <a16:creationId xmlns:a16="http://schemas.microsoft.com/office/drawing/2014/main" id="{FCD513DA-D8EF-4C92-8963-6C8B6C2CEC7E}"/>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rgbClr val="FF0000"/>
                </a:solidFill>
              </a:rPr>
              <a:t>20</a:t>
            </a:r>
          </a:p>
        </p:txBody>
      </p:sp>
      <p:sp>
        <p:nvSpPr>
          <p:cNvPr id="33798" name="Text Box 5">
            <a:extLst>
              <a:ext uri="{FF2B5EF4-FFF2-40B4-BE49-F238E27FC236}">
                <a16:creationId xmlns:a16="http://schemas.microsoft.com/office/drawing/2014/main" id="{1F8CAC95-1CCE-4EB3-B38A-4792F321157C}"/>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radius</a:t>
            </a:r>
          </a:p>
        </p:txBody>
      </p:sp>
      <p:sp>
        <p:nvSpPr>
          <p:cNvPr id="258055" name="AutoShape 7">
            <a:extLst>
              <a:ext uri="{FF2B5EF4-FFF2-40B4-BE49-F238E27FC236}">
                <a16:creationId xmlns:a16="http://schemas.microsoft.com/office/drawing/2014/main" id="{667E8BC7-1224-4CE8-89EB-DD3335D0DF28}"/>
              </a:ext>
            </a:extLst>
          </p:cNvPr>
          <p:cNvSpPr>
            <a:spLocks noChangeArrowheads="1"/>
          </p:cNvSpPr>
          <p:nvPr/>
        </p:nvSpPr>
        <p:spPr bwMode="auto">
          <a:xfrm>
            <a:off x="6761163" y="893763"/>
            <a:ext cx="1881187" cy="615950"/>
          </a:xfrm>
          <a:prstGeom prst="wedgeRoundRectCallout">
            <a:avLst>
              <a:gd name="adj1" fmla="val -30931"/>
              <a:gd name="adj2" fmla="val 201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t>Assign result to area</a:t>
            </a:r>
          </a:p>
        </p:txBody>
      </p:sp>
      <p:sp>
        <p:nvSpPr>
          <p:cNvPr id="33800" name="Rectangle 9">
            <a:extLst>
              <a:ext uri="{FF2B5EF4-FFF2-40B4-BE49-F238E27FC236}">
                <a16:creationId xmlns:a16="http://schemas.microsoft.com/office/drawing/2014/main" id="{3B9503E3-FB24-4550-9B36-2C381CC19FFE}"/>
              </a:ext>
            </a:extLst>
          </p:cNvPr>
          <p:cNvSpPr>
            <a:spLocks noChangeArrowheads="1"/>
          </p:cNvSpPr>
          <p:nvPr/>
        </p:nvSpPr>
        <p:spPr bwMode="auto">
          <a:xfrm>
            <a:off x="193675" y="2468563"/>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33801" name="Rectangle 10">
            <a:extLst>
              <a:ext uri="{FF2B5EF4-FFF2-40B4-BE49-F238E27FC236}">
                <a16:creationId xmlns:a16="http://schemas.microsoft.com/office/drawing/2014/main" id="{C6925C2B-3723-415C-B977-42587F987D9F}"/>
              </a:ext>
            </a:extLst>
          </p:cNvPr>
          <p:cNvSpPr>
            <a:spLocks noChangeArrowheads="1"/>
          </p:cNvSpPr>
          <p:nvPr/>
        </p:nvSpPr>
        <p:spPr bwMode="auto">
          <a:xfrm>
            <a:off x="6837363" y="24304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rgbClr val="FF0000"/>
                </a:solidFill>
              </a:rPr>
              <a:t>1256.636</a:t>
            </a:r>
          </a:p>
        </p:txBody>
      </p:sp>
      <p:sp>
        <p:nvSpPr>
          <p:cNvPr id="33802" name="Text Box 11">
            <a:extLst>
              <a:ext uri="{FF2B5EF4-FFF2-40B4-BE49-F238E27FC236}">
                <a16:creationId xmlns:a16="http://schemas.microsoft.com/office/drawing/2014/main" id="{B6F944FD-42D5-4130-BE21-487BDE1C744F}"/>
              </a:ext>
            </a:extLst>
          </p:cNvPr>
          <p:cNvSpPr txBox="1">
            <a:spLocks noChangeArrowheads="1"/>
          </p:cNvSpPr>
          <p:nvPr/>
        </p:nvSpPr>
        <p:spPr bwMode="auto">
          <a:xfrm>
            <a:off x="6019800" y="240506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area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8055"/>
                                        </p:tgtEl>
                                        <p:attrNameLst>
                                          <p:attrName>style.visibility</p:attrName>
                                        </p:attrNameLst>
                                      </p:cBhvr>
                                      <p:to>
                                        <p:strVal val="visible"/>
                                      </p:to>
                                    </p:set>
                                    <p:anim calcmode="lin" valueType="num">
                                      <p:cBhvr additive="base">
                                        <p:cTn id="7" dur="500" fill="hold"/>
                                        <p:tgtEl>
                                          <p:spTgt spid="258055"/>
                                        </p:tgtEl>
                                        <p:attrNameLst>
                                          <p:attrName>ppt_x</p:attrName>
                                        </p:attrNameLst>
                                      </p:cBhvr>
                                      <p:tavLst>
                                        <p:tav tm="0">
                                          <p:val>
                                            <p:strVal val="0-#ppt_w/2"/>
                                          </p:val>
                                        </p:tav>
                                        <p:tav tm="100000">
                                          <p:val>
                                            <p:strVal val="#ppt_x"/>
                                          </p:val>
                                        </p:tav>
                                      </p:tavLst>
                                    </p:anim>
                                    <p:anim calcmode="lin" valueType="num">
                                      <p:cBhvr additive="base">
                                        <p:cTn id="8" dur="500" fill="hold"/>
                                        <p:tgtEl>
                                          <p:spTgt spid="258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DAF03CC-722C-407F-BD28-E3B544EF8499}"/>
              </a:ext>
            </a:extLst>
          </p:cNvPr>
          <p:cNvSpPr>
            <a:spLocks noGrp="1"/>
          </p:cNvSpPr>
          <p:nvPr>
            <p:ph type="sldNum" sz="quarter" idx="11"/>
          </p:nvPr>
        </p:nvSpPr>
        <p:spPr>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fld id="{63C42AB2-E9DD-408A-936F-2FFC91FB670A}" type="slidenum">
              <a:rPr lang="en-US" altLang="en-US" sz="1400"/>
              <a:pPr algn="ctr"/>
              <a:t>22</a:t>
            </a:fld>
            <a:endParaRPr lang="en-US" altLang="en-US" sz="1400"/>
          </a:p>
        </p:txBody>
      </p:sp>
      <p:sp>
        <p:nvSpPr>
          <p:cNvPr id="34819" name="Rectangle 2">
            <a:extLst>
              <a:ext uri="{FF2B5EF4-FFF2-40B4-BE49-F238E27FC236}">
                <a16:creationId xmlns:a16="http://schemas.microsoft.com/office/drawing/2014/main" id="{E2DE5D1E-2A9B-4361-95CF-D0F41F394BD3}"/>
              </a:ext>
            </a:extLst>
          </p:cNvPr>
          <p:cNvSpPr>
            <a:spLocks noGrp="1" noChangeArrowheads="1"/>
          </p:cNvSpPr>
          <p:nvPr>
            <p:ph type="title"/>
          </p:nvPr>
        </p:nvSpPr>
        <p:spPr>
          <a:xfrm>
            <a:off x="685800" y="304800"/>
            <a:ext cx="7772400" cy="533400"/>
          </a:xfrm>
          <a:noFill/>
        </p:spPr>
        <p:txBody>
          <a:bodyPr/>
          <a:lstStyle/>
          <a:p>
            <a:pPr eaLnBrk="1" hangingPunct="1"/>
            <a:r>
              <a:rPr lang="en-US" altLang="en-US" sz="4300"/>
              <a:t>Trace a Program Execution</a:t>
            </a:r>
          </a:p>
        </p:txBody>
      </p:sp>
      <p:sp>
        <p:nvSpPr>
          <p:cNvPr id="34820" name="Rectangle 3">
            <a:extLst>
              <a:ext uri="{FF2B5EF4-FFF2-40B4-BE49-F238E27FC236}">
                <a16:creationId xmlns:a16="http://schemas.microsoft.com/office/drawing/2014/main" id="{CC9327C7-5DEA-4D75-8B37-0660F420CBE5}"/>
              </a:ext>
            </a:extLst>
          </p:cNvPr>
          <p:cNvSpPr>
            <a:spLocks noGrp="1" noChangeArrowheads="1"/>
          </p:cNvSpPr>
          <p:nvPr>
            <p:ph type="body" idx="1"/>
          </p:nvPr>
        </p:nvSpPr>
        <p:spPr>
          <a:xfrm>
            <a:off x="231775" y="1123950"/>
            <a:ext cx="5562600" cy="5181600"/>
          </a:xfrm>
        </p:spPr>
        <p:txBody>
          <a:bodyPr/>
          <a:lstStyle/>
          <a:p>
            <a:pPr eaLnBrk="1" hangingPunct="1">
              <a:buFont typeface="Monotype Sorts" pitchFamily="2" charset="2"/>
              <a:buNone/>
            </a:pPr>
            <a:r>
              <a:rPr lang="en-US" altLang="en-US" sz="2400">
                <a:solidFill>
                  <a:schemeClr val="tx2"/>
                </a:solidFill>
              </a:rPr>
              <a:t># Assign a radius</a:t>
            </a:r>
          </a:p>
          <a:p>
            <a:pPr eaLnBrk="1" hangingPunct="1">
              <a:buFont typeface="Monotype Sorts" pitchFamily="2" charset="2"/>
              <a:buNone/>
            </a:pPr>
            <a:r>
              <a:rPr lang="en-US" altLang="en-US" sz="2400">
                <a:solidFill>
                  <a:schemeClr val="tx2"/>
                </a:solidFill>
              </a:rPr>
              <a:t>radius = 20 # radius is now 20</a:t>
            </a:r>
          </a:p>
          <a:p>
            <a:pPr eaLnBrk="1" hangingPunct="1">
              <a:buFont typeface="Monotype Sorts" pitchFamily="2" charset="2"/>
              <a:buNone/>
            </a:pPr>
            <a:r>
              <a:rPr lang="en-US" altLang="en-US" sz="2400">
                <a:solidFill>
                  <a:schemeClr val="tx2"/>
                </a:solidFill>
              </a:rPr>
              <a:t># Compute area</a:t>
            </a:r>
          </a:p>
          <a:p>
            <a:pPr eaLnBrk="1" hangingPunct="1">
              <a:buFont typeface="Monotype Sorts" pitchFamily="2" charset="2"/>
              <a:buNone/>
            </a:pPr>
            <a:r>
              <a:rPr lang="en-US" altLang="en-US" sz="2400">
                <a:solidFill>
                  <a:schemeClr val="tx2"/>
                </a:solidFill>
              </a:rPr>
              <a:t>area = radius * radius * 3.14159</a:t>
            </a:r>
          </a:p>
          <a:p>
            <a:pPr eaLnBrk="1" hangingPunct="1">
              <a:buFont typeface="Monotype Sorts" pitchFamily="2" charset="2"/>
              <a:buNone/>
            </a:pPr>
            <a:r>
              <a:rPr lang="en-US" altLang="en-US" sz="2400">
                <a:solidFill>
                  <a:schemeClr val="tx2"/>
                </a:solidFill>
              </a:rPr>
              <a:t># Display results</a:t>
            </a:r>
          </a:p>
          <a:p>
            <a:pPr eaLnBrk="1" hangingPunct="1">
              <a:buFont typeface="Monotype Sorts" pitchFamily="2" charset="2"/>
              <a:buNone/>
            </a:pPr>
            <a:r>
              <a:rPr lang="en-US" altLang="en-US" sz="2400">
                <a:solidFill>
                  <a:schemeClr val="tx2"/>
                </a:solidFill>
              </a:rPr>
              <a:t>print("The area for the circle of radius",  </a:t>
            </a:r>
          </a:p>
          <a:p>
            <a:pPr eaLnBrk="1" hangingPunct="1">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34821" name="Rectangle 4">
            <a:extLst>
              <a:ext uri="{FF2B5EF4-FFF2-40B4-BE49-F238E27FC236}">
                <a16:creationId xmlns:a16="http://schemas.microsoft.com/office/drawing/2014/main" id="{6C607ACA-4835-40D7-A530-A9A5AF7BB068}"/>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rgbClr val="FF0000"/>
                </a:solidFill>
              </a:rPr>
              <a:t>20</a:t>
            </a:r>
          </a:p>
        </p:txBody>
      </p:sp>
      <p:sp>
        <p:nvSpPr>
          <p:cNvPr id="34822" name="Text Box 5">
            <a:extLst>
              <a:ext uri="{FF2B5EF4-FFF2-40B4-BE49-F238E27FC236}">
                <a16:creationId xmlns:a16="http://schemas.microsoft.com/office/drawing/2014/main" id="{08D98126-BE92-470B-B468-902B4A4D7E03}"/>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radius</a:t>
            </a:r>
          </a:p>
        </p:txBody>
      </p:sp>
      <p:sp>
        <p:nvSpPr>
          <p:cNvPr id="259078" name="AutoShape 6">
            <a:extLst>
              <a:ext uri="{FF2B5EF4-FFF2-40B4-BE49-F238E27FC236}">
                <a16:creationId xmlns:a16="http://schemas.microsoft.com/office/drawing/2014/main" id="{8F778753-AEAC-448C-8939-E0948E16FFB3}"/>
              </a:ext>
            </a:extLst>
          </p:cNvPr>
          <p:cNvSpPr>
            <a:spLocks noChangeArrowheads="1"/>
          </p:cNvSpPr>
          <p:nvPr/>
        </p:nvSpPr>
        <p:spPr bwMode="auto">
          <a:xfrm>
            <a:off x="6761163" y="893763"/>
            <a:ext cx="1881187" cy="615950"/>
          </a:xfrm>
          <a:prstGeom prst="wedgeRoundRectCallout">
            <a:avLst>
              <a:gd name="adj1" fmla="val -123755"/>
              <a:gd name="adj2" fmla="val 4577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print a message to the console</a:t>
            </a:r>
          </a:p>
        </p:txBody>
      </p:sp>
      <p:sp>
        <p:nvSpPr>
          <p:cNvPr id="34824" name="Rectangle 9">
            <a:extLst>
              <a:ext uri="{FF2B5EF4-FFF2-40B4-BE49-F238E27FC236}">
                <a16:creationId xmlns:a16="http://schemas.microsoft.com/office/drawing/2014/main" id="{56F6B9C6-1BD7-4051-AE58-BB94682C7C44}"/>
              </a:ext>
            </a:extLst>
          </p:cNvPr>
          <p:cNvSpPr>
            <a:spLocks noChangeArrowheads="1"/>
          </p:cNvSpPr>
          <p:nvPr/>
        </p:nvSpPr>
        <p:spPr bwMode="auto">
          <a:xfrm>
            <a:off x="6837363" y="24304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rgbClr val="FF0000"/>
                </a:solidFill>
              </a:rPr>
              <a:t>1256.636</a:t>
            </a:r>
          </a:p>
        </p:txBody>
      </p:sp>
      <p:sp>
        <p:nvSpPr>
          <p:cNvPr id="34825" name="Text Box 10">
            <a:extLst>
              <a:ext uri="{FF2B5EF4-FFF2-40B4-BE49-F238E27FC236}">
                <a16:creationId xmlns:a16="http://schemas.microsoft.com/office/drawing/2014/main" id="{21E2D29C-BD75-4BF9-99F4-8BB7D3A38CC6}"/>
              </a:ext>
            </a:extLst>
          </p:cNvPr>
          <p:cNvSpPr txBox="1">
            <a:spLocks noChangeArrowheads="1"/>
          </p:cNvSpPr>
          <p:nvPr/>
        </p:nvSpPr>
        <p:spPr bwMode="auto">
          <a:xfrm>
            <a:off x="6019800" y="240506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area</a:t>
            </a:r>
          </a:p>
        </p:txBody>
      </p:sp>
      <p:sp>
        <p:nvSpPr>
          <p:cNvPr id="34826" name="Rectangle 11">
            <a:extLst>
              <a:ext uri="{FF2B5EF4-FFF2-40B4-BE49-F238E27FC236}">
                <a16:creationId xmlns:a16="http://schemas.microsoft.com/office/drawing/2014/main" id="{C81EA5ED-A98B-40E2-A00C-BC5CBEF17B16}"/>
              </a:ext>
            </a:extLst>
          </p:cNvPr>
          <p:cNvSpPr>
            <a:spLocks noChangeArrowheads="1"/>
          </p:cNvSpPr>
          <p:nvPr/>
        </p:nvSpPr>
        <p:spPr bwMode="auto">
          <a:xfrm>
            <a:off x="0" y="3313113"/>
            <a:ext cx="5378450" cy="99853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34827" name="Line 13">
            <a:extLst>
              <a:ext uri="{FF2B5EF4-FFF2-40B4-BE49-F238E27FC236}">
                <a16:creationId xmlns:a16="http://schemas.microsoft.com/office/drawing/2014/main" id="{A8AB612E-11F0-4BF8-8829-C10BCA136857}"/>
              </a:ext>
            </a:extLst>
          </p:cNvPr>
          <p:cNvSpPr>
            <a:spLocks noChangeShapeType="1"/>
          </p:cNvSpPr>
          <p:nvPr/>
        </p:nvSpPr>
        <p:spPr bwMode="auto">
          <a:xfrm>
            <a:off x="4264025" y="3929063"/>
            <a:ext cx="2573338" cy="114776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Rectangle 1">
            <a:extLst>
              <a:ext uri="{FF2B5EF4-FFF2-40B4-BE49-F238E27FC236}">
                <a16:creationId xmlns:a16="http://schemas.microsoft.com/office/drawing/2014/main" id="{5C4DCDC9-CE10-4F75-818F-68E9A0634791}"/>
              </a:ext>
            </a:extLst>
          </p:cNvPr>
          <p:cNvSpPr>
            <a:spLocks noChangeArrowheads="1"/>
          </p:cNvSpPr>
          <p:nvPr/>
        </p:nvSpPr>
        <p:spPr bwMode="auto">
          <a:xfrm>
            <a:off x="4899025" y="5076825"/>
            <a:ext cx="4046538" cy="338138"/>
          </a:xfrm>
          <a:prstGeom prst="rect">
            <a:avLst/>
          </a:prstGeom>
          <a:solidFill>
            <a:schemeClr val="accent1"/>
          </a:solidFill>
          <a:ln w="9525">
            <a:solidFill>
              <a:schemeClr val="accent1"/>
            </a:solidFill>
            <a:miter lim="800000"/>
            <a:headEnd/>
            <a:tailEnd/>
          </a:ln>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buFont typeface="Monotype Sorts" pitchFamily="2" charset="2"/>
              <a:buNone/>
            </a:pPr>
            <a:r>
              <a:rPr lang="en-US" altLang="en-US">
                <a:solidFill>
                  <a:srgbClr val="FF0000"/>
                </a:solidFill>
              </a:rPr>
              <a:t>The area for the circle of radius 20 is 1256.636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9078"/>
                                        </p:tgtEl>
                                        <p:attrNameLst>
                                          <p:attrName>style.visibility</p:attrName>
                                        </p:attrNameLst>
                                      </p:cBhvr>
                                      <p:to>
                                        <p:strVal val="visible"/>
                                      </p:to>
                                    </p:set>
                                    <p:anim calcmode="lin" valueType="num">
                                      <p:cBhvr additive="base">
                                        <p:cTn id="7" dur="500" fill="hold"/>
                                        <p:tgtEl>
                                          <p:spTgt spid="259078"/>
                                        </p:tgtEl>
                                        <p:attrNameLst>
                                          <p:attrName>ppt_x</p:attrName>
                                        </p:attrNameLst>
                                      </p:cBhvr>
                                      <p:tavLst>
                                        <p:tav tm="0">
                                          <p:val>
                                            <p:strVal val="0-#ppt_w/2"/>
                                          </p:val>
                                        </p:tav>
                                        <p:tav tm="100000">
                                          <p:val>
                                            <p:strVal val="#ppt_x"/>
                                          </p:val>
                                        </p:tav>
                                      </p:tavLst>
                                    </p:anim>
                                    <p:anim calcmode="lin" valueType="num">
                                      <p:cBhvr additive="base">
                                        <p:cTn id="8" dur="500" fill="hold"/>
                                        <p:tgtEl>
                                          <p:spTgt spid="259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F4AC8D7-EF0A-4E26-A044-4B939EE5BAAB}"/>
              </a:ext>
            </a:extLst>
          </p:cNvPr>
          <p:cNvSpPr>
            <a:spLocks noGrp="1" noChangeArrowheads="1"/>
          </p:cNvSpPr>
          <p:nvPr>
            <p:ph type="title"/>
          </p:nvPr>
        </p:nvSpPr>
        <p:spPr/>
        <p:txBody>
          <a:bodyPr/>
          <a:lstStyle/>
          <a:p>
            <a:pPr eaLnBrk="1" hangingPunct="1"/>
            <a:r>
              <a:rPr lang="en-US" altLang="en-US"/>
              <a:t>Variable Reassignment</a:t>
            </a:r>
            <a:endParaRPr lang="he-IL" altLang="en-US"/>
          </a:p>
        </p:txBody>
      </p:sp>
      <p:sp>
        <p:nvSpPr>
          <p:cNvPr id="35843" name="Content Placeholder 2">
            <a:extLst>
              <a:ext uri="{FF2B5EF4-FFF2-40B4-BE49-F238E27FC236}">
                <a16:creationId xmlns:a16="http://schemas.microsoft.com/office/drawing/2014/main" id="{CA608DF8-5F4D-4A7B-A0EE-0F22E28624F9}"/>
              </a:ext>
            </a:extLst>
          </p:cNvPr>
          <p:cNvSpPr>
            <a:spLocks noGrp="1" noChangeArrowheads="1"/>
          </p:cNvSpPr>
          <p:nvPr>
            <p:ph idx="1"/>
          </p:nvPr>
        </p:nvSpPr>
        <p:spPr/>
        <p:txBody>
          <a:bodyPr/>
          <a:lstStyle/>
          <a:p>
            <a:pPr eaLnBrk="1" hangingPunct="1"/>
            <a:r>
              <a:rPr lang="en-US" altLang="en-US"/>
              <a:t>Variables can reference different values while program is running</a:t>
            </a:r>
          </a:p>
          <a:p>
            <a:pPr eaLnBrk="1" hangingPunct="1"/>
            <a:r>
              <a:rPr lang="en-US" altLang="en-US"/>
              <a:t>A variable can refer to item of any type</a:t>
            </a:r>
          </a:p>
          <a:p>
            <a:pPr lvl="1" eaLnBrk="1" hangingPunct="1"/>
            <a:r>
              <a:rPr lang="en-US" altLang="en-US"/>
              <a:t>Variable that has been assigned to one type can be reassigned to another type</a:t>
            </a:r>
            <a:endParaRPr lang="he-IL" altLang="en-US"/>
          </a:p>
          <a:p>
            <a:pPr lvl="1" eaLnBrk="1" hangingPunct="1"/>
            <a:endParaRPr lang="en-US" altLang="en-US"/>
          </a:p>
        </p:txBody>
      </p:sp>
      <p:sp>
        <p:nvSpPr>
          <p:cNvPr id="35844" name="Slide Number Placeholder 1">
            <a:extLst>
              <a:ext uri="{FF2B5EF4-FFF2-40B4-BE49-F238E27FC236}">
                <a16:creationId xmlns:a16="http://schemas.microsoft.com/office/drawing/2014/main" id="{BFC275CC-0B4F-45C4-B409-1B30D66F8DA5}"/>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136390E-1A9D-4E27-9D1D-E57BEDF7EA76}" type="slidenum">
              <a:rPr lang="en-US" altLang="en-US" sz="1400">
                <a:solidFill>
                  <a:srgbClr val="FFFFFF"/>
                </a:solidFill>
                <a:latin typeface="Century Gothic" panose="020B0502020202020204" pitchFamily="34" charset="0"/>
              </a:rPr>
              <a:pPr/>
              <a:t>23</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0DDF327-95F6-4F80-9F59-FC7B31F2E693}"/>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Reassigning a Variable to a Different Type</a:t>
            </a:r>
          </a:p>
        </p:txBody>
      </p:sp>
      <p:sp>
        <p:nvSpPr>
          <p:cNvPr id="36867" name="Content Placeholder 2">
            <a:extLst>
              <a:ext uri="{FF2B5EF4-FFF2-40B4-BE49-F238E27FC236}">
                <a16:creationId xmlns:a16="http://schemas.microsoft.com/office/drawing/2014/main" id="{4385F6F6-5D95-45D9-8786-9466252A0F10}"/>
              </a:ext>
            </a:extLst>
          </p:cNvPr>
          <p:cNvSpPr>
            <a:spLocks noGrp="1" noChangeArrowheads="1"/>
          </p:cNvSpPr>
          <p:nvPr>
            <p:ph idx="1"/>
          </p:nvPr>
        </p:nvSpPr>
        <p:spPr/>
        <p:txBody>
          <a:bodyPr/>
          <a:lstStyle/>
          <a:p>
            <a:pPr eaLnBrk="1" hangingPunct="1"/>
            <a:r>
              <a:rPr lang="en-US" altLang="en-US"/>
              <a:t>A variable in Python can refer to items of any type</a:t>
            </a:r>
          </a:p>
          <a:p>
            <a:pPr lvl="4" eaLnBrk="1" hangingPunct="1"/>
            <a:r>
              <a:rPr lang="en-US" altLang="en-US" b="1" i="1"/>
              <a:t>x = 99</a:t>
            </a:r>
          </a:p>
          <a:p>
            <a:pPr lvl="4" eaLnBrk="1" hangingPunct="1"/>
            <a:r>
              <a:rPr lang="en-US" altLang="en-US" b="1" i="1"/>
              <a:t>x = “Take me to your leader”</a:t>
            </a:r>
          </a:p>
        </p:txBody>
      </p:sp>
      <p:sp>
        <p:nvSpPr>
          <p:cNvPr id="36868" name="Slide Number Placeholder 1">
            <a:extLst>
              <a:ext uri="{FF2B5EF4-FFF2-40B4-BE49-F238E27FC236}">
                <a16:creationId xmlns:a16="http://schemas.microsoft.com/office/drawing/2014/main" id="{068F0031-3129-4F0D-8D82-DFEC389619D8}"/>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C297B34-DE41-445E-98AE-9B4ECF9F6090}" type="slidenum">
              <a:rPr lang="en-US" altLang="en-US" sz="1400">
                <a:solidFill>
                  <a:srgbClr val="FFFFFF"/>
                </a:solidFill>
                <a:latin typeface="Century Gothic" panose="020B0502020202020204" pitchFamily="34" charset="0"/>
              </a:rPr>
              <a:pPr/>
              <a:t>24</a:t>
            </a:fld>
            <a:endParaRPr lang="en-US" altLang="en-US" sz="1400">
              <a:solidFill>
                <a:srgbClr val="FFFFFF"/>
              </a:solidFill>
              <a:latin typeface="Century Gothic" panose="020B0502020202020204" pitchFamily="34" charset="0"/>
            </a:endParaRPr>
          </a:p>
        </p:txBody>
      </p:sp>
      <p:pic>
        <p:nvPicPr>
          <p:cNvPr id="36869" name="Picture 2">
            <a:extLst>
              <a:ext uri="{FF2B5EF4-FFF2-40B4-BE49-F238E27FC236}">
                <a16:creationId xmlns:a16="http://schemas.microsoft.com/office/drawing/2014/main" id="{3C0DF1F2-6258-4756-B3B4-F9D96BC60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5286375" cy="30099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4D26B5C4-1C24-4302-807D-5CC72F3C48AD}"/>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A89DFE6-F196-495B-855A-709DD4915DB6}" type="slidenum">
              <a:rPr lang="en-US" altLang="en-US" sz="1400"/>
              <a:pPr/>
              <a:t>25</a:t>
            </a:fld>
            <a:endParaRPr lang="en-US" altLang="en-US" sz="1400"/>
          </a:p>
        </p:txBody>
      </p:sp>
      <p:sp>
        <p:nvSpPr>
          <p:cNvPr id="37891" name="Rectangle 2">
            <a:extLst>
              <a:ext uri="{FF2B5EF4-FFF2-40B4-BE49-F238E27FC236}">
                <a16:creationId xmlns:a16="http://schemas.microsoft.com/office/drawing/2014/main" id="{61B0DF07-3BCB-45C6-AA31-05998FE2D844}"/>
              </a:ext>
            </a:extLst>
          </p:cNvPr>
          <p:cNvSpPr>
            <a:spLocks noGrp="1" noChangeArrowheads="1"/>
          </p:cNvSpPr>
          <p:nvPr>
            <p:ph type="title"/>
          </p:nvPr>
        </p:nvSpPr>
        <p:spPr>
          <a:xfrm>
            <a:off x="685800" y="0"/>
            <a:ext cx="7772400" cy="1428750"/>
          </a:xfrm>
          <a:noFill/>
        </p:spPr>
        <p:txBody>
          <a:bodyPr/>
          <a:lstStyle/>
          <a:p>
            <a:r>
              <a:rPr lang="en-US" altLang="en-US"/>
              <a:t>Named Constants</a:t>
            </a:r>
          </a:p>
        </p:txBody>
      </p:sp>
      <p:sp>
        <p:nvSpPr>
          <p:cNvPr id="37892" name="Rectangle 3">
            <a:extLst>
              <a:ext uri="{FF2B5EF4-FFF2-40B4-BE49-F238E27FC236}">
                <a16:creationId xmlns:a16="http://schemas.microsoft.com/office/drawing/2014/main" id="{6A3AF3D5-301E-44A7-8420-7D752F643C7C}"/>
              </a:ext>
            </a:extLst>
          </p:cNvPr>
          <p:cNvSpPr>
            <a:spLocks noGrp="1" noChangeArrowheads="1"/>
          </p:cNvSpPr>
          <p:nvPr>
            <p:ph type="body" idx="1"/>
          </p:nvPr>
        </p:nvSpPr>
        <p:spPr>
          <a:xfrm>
            <a:off x="231775" y="1371600"/>
            <a:ext cx="8455025" cy="4114800"/>
          </a:xfrm>
          <a:noFill/>
        </p:spPr>
        <p:txBody>
          <a:bodyPr/>
          <a:lstStyle/>
          <a:p>
            <a:pPr>
              <a:buFont typeface="Monotype Sorts" pitchFamily="2" charset="2"/>
              <a:buNone/>
            </a:pPr>
            <a:r>
              <a:rPr lang="en-US" altLang="en-US"/>
              <a:t>The value of a variable may change during the execution of a program, but a </a:t>
            </a:r>
            <a:r>
              <a:rPr lang="en-US" altLang="en-US" i="1"/>
              <a:t>named constant</a:t>
            </a:r>
            <a:r>
              <a:rPr lang="en-US" altLang="en-US"/>
              <a:t> or simply </a:t>
            </a:r>
            <a:r>
              <a:rPr lang="en-US" altLang="en-US" i="1"/>
              <a:t>constant </a:t>
            </a:r>
            <a:r>
              <a:rPr lang="en-US" altLang="en-US"/>
              <a:t>represents permanent data that never changes. Python does not have a special syntax for naming constants. You can simply create a variable to denote a constant. To distinguish a constant from a variable, use all uppercase letters to name a constant.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B92FE62-B5A4-4B2F-BFB2-E0B0948D37CF}"/>
              </a:ext>
            </a:extLst>
          </p:cNvPr>
          <p:cNvSpPr>
            <a:spLocks noGrp="1" noChangeArrowheads="1"/>
          </p:cNvSpPr>
          <p:nvPr>
            <p:ph type="title"/>
          </p:nvPr>
        </p:nvSpPr>
        <p:spPr/>
        <p:txBody>
          <a:bodyPr/>
          <a:lstStyle/>
          <a:p>
            <a:pPr eaLnBrk="1" hangingPunct="1"/>
            <a:r>
              <a:rPr lang="en-US" altLang="en-US"/>
              <a:t>Reading Input from the Keyboard</a:t>
            </a:r>
            <a:endParaRPr lang="he-IL" altLang="en-US"/>
          </a:p>
        </p:txBody>
      </p:sp>
      <p:sp>
        <p:nvSpPr>
          <p:cNvPr id="36867" name="Content Placeholder 2">
            <a:extLst>
              <a:ext uri="{FF2B5EF4-FFF2-40B4-BE49-F238E27FC236}">
                <a16:creationId xmlns:a16="http://schemas.microsoft.com/office/drawing/2014/main" id="{6021E10D-518E-4EBB-8247-B997894916B9}"/>
              </a:ext>
            </a:extLst>
          </p:cNvPr>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dirty="0"/>
              <a:t>Most programs need to read input from the user</a:t>
            </a:r>
          </a:p>
          <a:p>
            <a:pPr eaLnBrk="1" fontAlgn="auto" hangingPunct="1">
              <a:spcAft>
                <a:spcPts val="0"/>
              </a:spcAft>
              <a:defRPr/>
            </a:pPr>
            <a:r>
              <a:rPr lang="en-US" dirty="0"/>
              <a:t>Built-in </a:t>
            </a:r>
            <a:r>
              <a:rPr lang="en-US" dirty="0">
                <a:latin typeface="Courier New" pitchFamily="49" charset="0"/>
                <a:cs typeface="Courier New" pitchFamily="49" charset="0"/>
              </a:rPr>
              <a:t>input</a:t>
            </a:r>
            <a:r>
              <a:rPr lang="en-US" dirty="0"/>
              <a:t> function reads input from keyboard</a:t>
            </a:r>
          </a:p>
          <a:p>
            <a:pPr lvl="1" eaLnBrk="1" fontAlgn="auto" hangingPunct="1">
              <a:spcAft>
                <a:spcPts val="0"/>
              </a:spcAft>
              <a:defRPr/>
            </a:pPr>
            <a:r>
              <a:rPr lang="en-US" dirty="0"/>
              <a:t>Returns the data as a string</a:t>
            </a:r>
          </a:p>
          <a:p>
            <a:pPr lvl="1" eaLnBrk="1" fontAlgn="auto" hangingPunct="1">
              <a:spcAft>
                <a:spcPts val="0"/>
              </a:spcAft>
              <a:defRPr/>
            </a:pPr>
            <a:r>
              <a:rPr lang="en-US" dirty="0"/>
              <a:t>Format: </a:t>
            </a:r>
            <a:r>
              <a:rPr lang="en-US" b="1" i="1" dirty="0">
                <a:latin typeface="Courier New" pitchFamily="49" charset="0"/>
                <a:cs typeface="Courier New" pitchFamily="49" charset="0"/>
              </a:rPr>
              <a:t>variable</a:t>
            </a:r>
            <a:r>
              <a:rPr lang="en-US" b="1" dirty="0">
                <a:latin typeface="Courier New" pitchFamily="49" charset="0"/>
                <a:cs typeface="Courier New" pitchFamily="49" charset="0"/>
              </a:rPr>
              <a:t> = input(</a:t>
            </a:r>
            <a:r>
              <a:rPr lang="en-US" b="1" i="1" dirty="0">
                <a:latin typeface="Courier New" pitchFamily="49" charset="0"/>
                <a:cs typeface="Courier New" pitchFamily="49" charset="0"/>
              </a:rPr>
              <a:t>prompt</a:t>
            </a:r>
            <a:r>
              <a:rPr lang="en-US" b="1" dirty="0">
                <a:latin typeface="Courier New" pitchFamily="49" charset="0"/>
                <a:cs typeface="Courier New" pitchFamily="49" charset="0"/>
              </a:rPr>
              <a:t>)</a:t>
            </a:r>
          </a:p>
          <a:p>
            <a:pPr lvl="2" eaLnBrk="1" fontAlgn="auto" hangingPunct="1">
              <a:spcAft>
                <a:spcPts val="0"/>
              </a:spcAft>
              <a:defRPr/>
            </a:pPr>
            <a:r>
              <a:rPr lang="en-US" dirty="0">
                <a:latin typeface="Courier New" pitchFamily="49" charset="0"/>
                <a:cs typeface="Courier New" pitchFamily="49" charset="0"/>
              </a:rPr>
              <a:t>prompt </a:t>
            </a:r>
            <a:r>
              <a:rPr lang="en-US" dirty="0">
                <a:cs typeface="Courier New" pitchFamily="49" charset="0"/>
              </a:rPr>
              <a:t>is typically a string instructing user to enter a value</a:t>
            </a:r>
          </a:p>
          <a:p>
            <a:pPr lvl="1" eaLnBrk="1" fontAlgn="auto" hangingPunct="1">
              <a:spcAft>
                <a:spcPts val="0"/>
              </a:spcAft>
              <a:defRPr/>
            </a:pPr>
            <a:r>
              <a:rPr lang="en-US" dirty="0">
                <a:cs typeface="Courier New" pitchFamily="49" charset="0"/>
              </a:rPr>
              <a:t>Does not automatically display a space after the prompt</a:t>
            </a:r>
            <a:endParaRPr lang="en-US" dirty="0">
              <a:latin typeface="Courier New" pitchFamily="49" charset="0"/>
              <a:cs typeface="Courier New" pitchFamily="49" charset="0"/>
            </a:endParaRPr>
          </a:p>
        </p:txBody>
      </p:sp>
      <p:sp>
        <p:nvSpPr>
          <p:cNvPr id="38916" name="Slide Number Placeholder 1">
            <a:extLst>
              <a:ext uri="{FF2B5EF4-FFF2-40B4-BE49-F238E27FC236}">
                <a16:creationId xmlns:a16="http://schemas.microsoft.com/office/drawing/2014/main" id="{5556AC8F-D632-4A2E-9DA8-40A419ECD21D}"/>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C0B5CFB-4E6A-4AEF-9A14-4F46D94FBF60}" type="slidenum">
              <a:rPr lang="en-US" altLang="en-US" sz="1400">
                <a:solidFill>
                  <a:srgbClr val="FFFFFF"/>
                </a:solidFill>
                <a:latin typeface="Century Gothic" panose="020B0502020202020204" pitchFamily="34" charset="0"/>
              </a:rPr>
              <a:pPr/>
              <a:t>26</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8BD7DA9-5FE8-45B9-909E-8E944EF01631}"/>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Reading Input from the Keyboard (cont’d.)</a:t>
            </a:r>
            <a:endParaRPr lang="he-IL" altLang="en-US" dirty="0"/>
          </a:p>
        </p:txBody>
      </p:sp>
      <p:sp>
        <p:nvSpPr>
          <p:cNvPr id="39939" name="Content Placeholder 5">
            <a:extLst>
              <a:ext uri="{FF2B5EF4-FFF2-40B4-BE49-F238E27FC236}">
                <a16:creationId xmlns:a16="http://schemas.microsoft.com/office/drawing/2014/main" id="{7AECD728-86AB-4707-8843-25F67BA7207A}"/>
              </a:ext>
            </a:extLst>
          </p:cNvPr>
          <p:cNvSpPr>
            <a:spLocks noGrp="1" noChangeArrowheads="1"/>
          </p:cNvSpPr>
          <p:nvPr>
            <p:ph idx="1"/>
          </p:nvPr>
        </p:nvSpPr>
        <p:spPr/>
        <p:txBody>
          <a:bodyPr/>
          <a:lstStyle/>
          <a:p>
            <a:pPr eaLnBrk="1" hangingPunct="1"/>
            <a:r>
              <a:rPr lang="en-US" altLang="en-US">
                <a:latin typeface="Courier New" panose="02070309020205020404" pitchFamily="49" charset="0"/>
                <a:cs typeface="Courier New" panose="02070309020205020404" pitchFamily="49" charset="0"/>
              </a:rPr>
              <a:t>input </a:t>
            </a:r>
            <a:r>
              <a:rPr lang="en-US" altLang="en-US"/>
              <a:t>function always returns a string</a:t>
            </a:r>
          </a:p>
          <a:p>
            <a:pPr eaLnBrk="1" hangingPunct="1"/>
            <a:r>
              <a:rPr lang="en-US" altLang="en-US"/>
              <a:t>Built-in functions convert between data types</a:t>
            </a:r>
          </a:p>
          <a:p>
            <a:pPr lvl="1" eaLnBrk="1" hangingPunct="1"/>
            <a:r>
              <a:rPr lang="en-US" altLang="en-US" b="1">
                <a:latin typeface="Courier New" panose="02070309020205020404" pitchFamily="49" charset="0"/>
                <a:cs typeface="Courier New" panose="02070309020205020404" pitchFamily="49" charset="0"/>
              </a:rPr>
              <a:t>int(</a:t>
            </a:r>
            <a:r>
              <a:rPr lang="en-US" altLang="en-US" b="1" i="1">
                <a:latin typeface="Courier New" panose="02070309020205020404" pitchFamily="49" charset="0"/>
                <a:cs typeface="Courier New" panose="02070309020205020404" pitchFamily="49" charset="0"/>
              </a:rPr>
              <a:t>item</a:t>
            </a:r>
            <a:r>
              <a:rPr lang="en-US" altLang="en-US" b="1">
                <a:latin typeface="Courier New" panose="02070309020205020404" pitchFamily="49" charset="0"/>
                <a:cs typeface="Courier New" panose="02070309020205020404" pitchFamily="49" charset="0"/>
              </a:rPr>
              <a:t>)</a:t>
            </a:r>
            <a:r>
              <a:rPr lang="en-US" altLang="en-US" b="1"/>
              <a:t> </a:t>
            </a:r>
            <a:r>
              <a:rPr lang="en-US" altLang="en-US"/>
              <a:t>converts </a:t>
            </a:r>
            <a:r>
              <a:rPr lang="en-US" altLang="en-US" i="1">
                <a:latin typeface="Courier New" panose="02070309020205020404" pitchFamily="49" charset="0"/>
                <a:cs typeface="Courier New" panose="02070309020205020404" pitchFamily="49" charset="0"/>
              </a:rPr>
              <a:t>item</a:t>
            </a:r>
            <a:r>
              <a:rPr lang="en-US" altLang="en-US"/>
              <a:t> to an </a:t>
            </a:r>
            <a:r>
              <a:rPr lang="en-US" altLang="en-US">
                <a:latin typeface="Courier New" panose="02070309020205020404" pitchFamily="49" charset="0"/>
                <a:cs typeface="Courier New" panose="02070309020205020404" pitchFamily="49" charset="0"/>
              </a:rPr>
              <a:t>int</a:t>
            </a:r>
          </a:p>
          <a:p>
            <a:pPr lvl="1" eaLnBrk="1" hangingPunct="1"/>
            <a:r>
              <a:rPr lang="en-US" altLang="en-US" b="1">
                <a:latin typeface="Courier New" panose="02070309020205020404" pitchFamily="49" charset="0"/>
                <a:cs typeface="Courier New" panose="02070309020205020404" pitchFamily="49" charset="0"/>
              </a:rPr>
              <a:t>float(</a:t>
            </a:r>
            <a:r>
              <a:rPr lang="en-US" altLang="en-US" b="1" i="1">
                <a:latin typeface="Courier New" panose="02070309020205020404" pitchFamily="49" charset="0"/>
                <a:cs typeface="Courier New" panose="02070309020205020404" pitchFamily="49" charset="0"/>
              </a:rPr>
              <a:t>item</a:t>
            </a:r>
            <a:r>
              <a:rPr lang="en-US" altLang="en-US" b="1">
                <a:latin typeface="Courier New" panose="02070309020205020404" pitchFamily="49" charset="0"/>
                <a:cs typeface="Courier New" panose="02070309020205020404" pitchFamily="49" charset="0"/>
              </a:rPr>
              <a:t>)</a:t>
            </a:r>
            <a:r>
              <a:rPr lang="en-US" altLang="en-US" b="1"/>
              <a:t> </a:t>
            </a:r>
            <a:r>
              <a:rPr lang="en-US" altLang="en-US"/>
              <a:t>converts </a:t>
            </a:r>
            <a:r>
              <a:rPr lang="en-US" altLang="en-US" i="1">
                <a:latin typeface="Courier New" panose="02070309020205020404" pitchFamily="49" charset="0"/>
                <a:cs typeface="Courier New" panose="02070309020205020404" pitchFamily="49" charset="0"/>
              </a:rPr>
              <a:t>item</a:t>
            </a:r>
            <a:r>
              <a:rPr lang="en-US" altLang="en-US"/>
              <a:t> to a </a:t>
            </a:r>
            <a:r>
              <a:rPr lang="en-US" altLang="en-US">
                <a:latin typeface="Courier New" panose="02070309020205020404" pitchFamily="49" charset="0"/>
                <a:cs typeface="Courier New" panose="02070309020205020404" pitchFamily="49" charset="0"/>
              </a:rPr>
              <a:t>float</a:t>
            </a:r>
          </a:p>
          <a:p>
            <a:pPr lvl="1" eaLnBrk="1" hangingPunct="1"/>
            <a:r>
              <a:rPr lang="en-US" altLang="en-US" u="sng">
                <a:cs typeface="Courier New" panose="02070309020205020404" pitchFamily="49" charset="0"/>
              </a:rPr>
              <a:t>Nested function call</a:t>
            </a:r>
            <a:r>
              <a:rPr lang="en-US" altLang="en-US">
                <a:cs typeface="Courier New" panose="02070309020205020404" pitchFamily="49" charset="0"/>
              </a:rPr>
              <a:t>: general format: </a:t>
            </a:r>
            <a:r>
              <a:rPr lang="en-US" altLang="en-US" i="1">
                <a:latin typeface="Courier New" panose="02070309020205020404" pitchFamily="49" charset="0"/>
                <a:cs typeface="Courier New" panose="02070309020205020404" pitchFamily="49" charset="0"/>
              </a:rPr>
              <a:t>function1</a:t>
            </a:r>
            <a:r>
              <a:rPr lang="en-US" altLang="en-US">
                <a:latin typeface="Courier New" panose="02070309020205020404" pitchFamily="49" charset="0"/>
                <a:cs typeface="Courier New" panose="02070309020205020404" pitchFamily="49" charset="0"/>
              </a:rPr>
              <a:t>(</a:t>
            </a:r>
            <a:r>
              <a:rPr lang="en-US" altLang="en-US" i="1">
                <a:latin typeface="Courier New" panose="02070309020205020404" pitchFamily="49" charset="0"/>
                <a:cs typeface="Courier New" panose="02070309020205020404" pitchFamily="49" charset="0"/>
              </a:rPr>
              <a:t>function2</a:t>
            </a:r>
            <a:r>
              <a:rPr lang="en-US" altLang="en-US">
                <a:latin typeface="Courier New" panose="02070309020205020404" pitchFamily="49" charset="0"/>
                <a:cs typeface="Courier New" panose="02070309020205020404" pitchFamily="49" charset="0"/>
              </a:rPr>
              <a:t>(</a:t>
            </a:r>
            <a:r>
              <a:rPr lang="en-US" altLang="en-US" i="1">
                <a:latin typeface="Courier New" panose="02070309020205020404" pitchFamily="49" charset="0"/>
                <a:cs typeface="Courier New" panose="02070309020205020404" pitchFamily="49" charset="0"/>
              </a:rPr>
              <a:t>argument</a:t>
            </a:r>
            <a:r>
              <a:rPr lang="en-US" altLang="en-US">
                <a:latin typeface="Courier New" panose="02070309020205020404" pitchFamily="49" charset="0"/>
                <a:cs typeface="Courier New" panose="02070309020205020404" pitchFamily="49" charset="0"/>
              </a:rPr>
              <a:t>))</a:t>
            </a:r>
          </a:p>
          <a:p>
            <a:pPr lvl="2" eaLnBrk="1" hangingPunct="1"/>
            <a:r>
              <a:rPr lang="en-US" altLang="en-US">
                <a:cs typeface="Courier New" panose="02070309020205020404" pitchFamily="49" charset="0"/>
              </a:rPr>
              <a:t>value returned by function2 is passed to function1</a:t>
            </a:r>
          </a:p>
          <a:p>
            <a:pPr lvl="1" eaLnBrk="1" hangingPunct="1"/>
            <a:r>
              <a:rPr lang="en-US" altLang="en-US">
                <a:cs typeface="Courier New" panose="02070309020205020404" pitchFamily="49" charset="0"/>
              </a:rPr>
              <a:t>Type conversion only works if item is valid numeric value, otherwise, generates an error</a:t>
            </a:r>
            <a:endParaRPr lang="he-IL" altLang="en-US">
              <a:latin typeface="Courier New" panose="02070309020205020404" pitchFamily="49" charset="0"/>
              <a:cs typeface="Courier New" panose="02070309020205020404" pitchFamily="49" charset="0"/>
            </a:endParaRPr>
          </a:p>
        </p:txBody>
      </p:sp>
      <p:sp>
        <p:nvSpPr>
          <p:cNvPr id="39940" name="Slide Number Placeholder 1">
            <a:extLst>
              <a:ext uri="{FF2B5EF4-FFF2-40B4-BE49-F238E27FC236}">
                <a16:creationId xmlns:a16="http://schemas.microsoft.com/office/drawing/2014/main" id="{7FE04294-CD92-45AF-A779-A04AE8A81748}"/>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927DDA8-0F53-4FD2-86FA-B0ADD94101E8}" type="slidenum">
              <a:rPr lang="en-US" altLang="en-US" sz="1400">
                <a:solidFill>
                  <a:srgbClr val="FFFFFF"/>
                </a:solidFill>
                <a:latin typeface="Century Gothic" panose="020B0502020202020204" pitchFamily="34" charset="0"/>
              </a:rPr>
              <a:pPr/>
              <a:t>27</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EB86C69-6747-4150-89B3-84C9683B9F93}"/>
              </a:ext>
            </a:extLst>
          </p:cNvPr>
          <p:cNvSpPr>
            <a:spLocks noGrp="1"/>
          </p:cNvSpPr>
          <p:nvPr>
            <p:ph type="title"/>
          </p:nvPr>
        </p:nvSpPr>
        <p:spPr/>
        <p:txBody>
          <a:bodyPr/>
          <a:lstStyle/>
          <a:p>
            <a:r>
              <a:rPr lang="en-US" altLang="en-US"/>
              <a:t>Reading Input from the Keyboard: Example</a:t>
            </a:r>
          </a:p>
        </p:txBody>
      </p:sp>
      <p:sp>
        <p:nvSpPr>
          <p:cNvPr id="40963" name="Slide Number Placeholder 3">
            <a:extLst>
              <a:ext uri="{FF2B5EF4-FFF2-40B4-BE49-F238E27FC236}">
                <a16:creationId xmlns:a16="http://schemas.microsoft.com/office/drawing/2014/main" id="{4E99AFCD-A737-4074-9A9B-C6A574355EF5}"/>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D67353F-6C66-400E-B98D-2716741DE298}" type="slidenum">
              <a:rPr lang="en-US" altLang="en-US" sz="1400"/>
              <a:pPr/>
              <a:t>28</a:t>
            </a:fld>
            <a:endParaRPr lang="en-US" altLang="en-US" sz="1400"/>
          </a:p>
        </p:txBody>
      </p:sp>
      <p:sp>
        <p:nvSpPr>
          <p:cNvPr id="40964" name="Rectangle 6">
            <a:extLst>
              <a:ext uri="{FF2B5EF4-FFF2-40B4-BE49-F238E27FC236}">
                <a16:creationId xmlns:a16="http://schemas.microsoft.com/office/drawing/2014/main" id="{78335C14-5304-46A1-9057-AFC0F5AF7B71}"/>
              </a:ext>
            </a:extLst>
          </p:cNvPr>
          <p:cNvSpPr>
            <a:spLocks noChangeArrowheads="1"/>
          </p:cNvSpPr>
          <p:nvPr/>
        </p:nvSpPr>
        <p:spPr bwMode="auto">
          <a:xfrm>
            <a:off x="666750" y="3927475"/>
            <a:ext cx="7796213" cy="2554288"/>
          </a:xfrm>
          <a:prstGeom prst="rect">
            <a:avLst/>
          </a:prstGeom>
          <a:solidFill>
            <a:schemeClr val="bg1">
              <a:lumMod val="85000"/>
            </a:schemeClr>
          </a:solidFill>
          <a:ln w="9525">
            <a:solidFill>
              <a:schemeClr val="accent1"/>
            </a:solidFill>
            <a:miter lim="800000"/>
            <a:headEnd/>
            <a:tailEnd/>
          </a:ln>
        </p:spPr>
        <p:txBody>
          <a:bodyPr>
            <a:spAutoFit/>
          </a:bodyPr>
          <a:lstStyle/>
          <a:p>
            <a:pPr>
              <a:defRPr/>
            </a:pPr>
            <a:r>
              <a:rPr lang="en-US" dirty="0"/>
              <a:t># Prompt the user to enter three numbers</a:t>
            </a:r>
          </a:p>
          <a:p>
            <a:pPr>
              <a:defRPr/>
            </a:pPr>
            <a:r>
              <a:rPr lang="en-US" dirty="0"/>
              <a:t>number1 = float(input("Enter the first number: "))</a:t>
            </a:r>
          </a:p>
          <a:p>
            <a:pPr>
              <a:defRPr/>
            </a:pPr>
            <a:r>
              <a:rPr lang="en-US" dirty="0"/>
              <a:t>number2 = float(input("Enter the second number: "))</a:t>
            </a:r>
          </a:p>
          <a:p>
            <a:pPr>
              <a:defRPr/>
            </a:pPr>
            <a:r>
              <a:rPr lang="en-US" dirty="0"/>
              <a:t>number3 = float(input("Enter the third number: "))</a:t>
            </a:r>
          </a:p>
          <a:p>
            <a:pPr>
              <a:defRPr/>
            </a:pPr>
            <a:endParaRPr lang="en-US" dirty="0"/>
          </a:p>
          <a:p>
            <a:pPr>
              <a:defRPr/>
            </a:pPr>
            <a:r>
              <a:rPr lang="en-US" dirty="0"/>
              <a:t># Compute average</a:t>
            </a:r>
          </a:p>
          <a:p>
            <a:pPr>
              <a:defRPr/>
            </a:pPr>
            <a:r>
              <a:rPr lang="en-US" dirty="0"/>
              <a:t>average = (number1 + number2 + number3) / 3</a:t>
            </a:r>
          </a:p>
          <a:p>
            <a:pPr>
              <a:defRPr/>
            </a:pPr>
            <a:endParaRPr lang="en-US" dirty="0"/>
          </a:p>
          <a:p>
            <a:pPr>
              <a:defRPr/>
            </a:pPr>
            <a:r>
              <a:rPr lang="en-US" dirty="0"/>
              <a:t># Display result</a:t>
            </a:r>
          </a:p>
          <a:p>
            <a:pPr>
              <a:defRPr/>
            </a:pPr>
            <a:r>
              <a:rPr lang="en-US" dirty="0"/>
              <a:t>print("The average of", number1, number2, number3, "is", average)</a:t>
            </a:r>
          </a:p>
        </p:txBody>
      </p:sp>
      <p:sp>
        <p:nvSpPr>
          <p:cNvPr id="40965" name="Rectangle 7">
            <a:extLst>
              <a:ext uri="{FF2B5EF4-FFF2-40B4-BE49-F238E27FC236}">
                <a16:creationId xmlns:a16="http://schemas.microsoft.com/office/drawing/2014/main" id="{10653054-5656-4B42-9B5F-56F047D1E128}"/>
              </a:ext>
            </a:extLst>
          </p:cNvPr>
          <p:cNvSpPr>
            <a:spLocks noChangeArrowheads="1"/>
          </p:cNvSpPr>
          <p:nvPr/>
        </p:nvSpPr>
        <p:spPr bwMode="auto">
          <a:xfrm>
            <a:off x="654050" y="1543050"/>
            <a:ext cx="7796213" cy="2062163"/>
          </a:xfrm>
          <a:prstGeom prst="rect">
            <a:avLst/>
          </a:prstGeom>
          <a:solidFill>
            <a:schemeClr val="bg1">
              <a:lumMod val="85000"/>
            </a:schemeClr>
          </a:solidFill>
          <a:ln>
            <a:noFill/>
          </a:ln>
        </p:spPr>
        <p:txBody>
          <a:bodyPr>
            <a:spAutoFit/>
          </a:bodyPr>
          <a:lstStyle/>
          <a:p>
            <a:pPr>
              <a:defRPr/>
            </a:pPr>
            <a:r>
              <a:rPr lang="en-US" dirty="0"/>
              <a:t># Prompt the user to enter a radius</a:t>
            </a:r>
          </a:p>
          <a:p>
            <a:pPr>
              <a:defRPr/>
            </a:pPr>
            <a:r>
              <a:rPr lang="en-US" dirty="0"/>
              <a:t>radius = float(input("Enter a number for radius: "))</a:t>
            </a:r>
          </a:p>
          <a:p>
            <a:pPr>
              <a:defRPr/>
            </a:pPr>
            <a:endParaRPr lang="en-US" dirty="0"/>
          </a:p>
          <a:p>
            <a:pPr>
              <a:defRPr/>
            </a:pPr>
            <a:r>
              <a:rPr lang="en-US" dirty="0"/>
              <a:t># Compute area</a:t>
            </a:r>
          </a:p>
          <a:p>
            <a:pPr>
              <a:defRPr/>
            </a:pPr>
            <a:r>
              <a:rPr lang="en-US" dirty="0"/>
              <a:t>area = radius * radius * 3.14159</a:t>
            </a:r>
          </a:p>
          <a:p>
            <a:pPr>
              <a:defRPr/>
            </a:pPr>
            <a:endParaRPr lang="en-US" dirty="0"/>
          </a:p>
          <a:p>
            <a:pPr>
              <a:defRPr/>
            </a:pPr>
            <a:r>
              <a:rPr lang="en-US" dirty="0"/>
              <a:t># Display results</a:t>
            </a:r>
          </a:p>
          <a:p>
            <a:pPr>
              <a:defRPr/>
            </a:pPr>
            <a:r>
              <a:rPr lang="en-US" dirty="0"/>
              <a:t>print("The area for the circle of radius", radius, "is", area)</a:t>
            </a:r>
          </a:p>
        </p:txBody>
      </p:sp>
      <p:sp>
        <p:nvSpPr>
          <p:cNvPr id="40966" name="TextBox 8">
            <a:extLst>
              <a:ext uri="{FF2B5EF4-FFF2-40B4-BE49-F238E27FC236}">
                <a16:creationId xmlns:a16="http://schemas.microsoft.com/office/drawing/2014/main" id="{691559F0-4AE4-4D61-B786-FD49A78C9406}"/>
              </a:ext>
            </a:extLst>
          </p:cNvPr>
          <p:cNvSpPr txBox="1">
            <a:spLocks noChangeArrowheads="1"/>
          </p:cNvSpPr>
          <p:nvPr/>
        </p:nvSpPr>
        <p:spPr bwMode="auto">
          <a:xfrm>
            <a:off x="5494338" y="4767263"/>
            <a:ext cx="28368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Enter the first number: 3</a:t>
            </a:r>
          </a:p>
          <a:p>
            <a:r>
              <a:rPr lang="en-US" altLang="en-US">
                <a:solidFill>
                  <a:srgbClr val="FF0000"/>
                </a:solidFill>
              </a:rPr>
              <a:t>Enter the second number: 7</a:t>
            </a:r>
          </a:p>
          <a:p>
            <a:r>
              <a:rPr lang="en-US" altLang="en-US">
                <a:solidFill>
                  <a:srgbClr val="FF0000"/>
                </a:solidFill>
              </a:rPr>
              <a:t>Enter the third number: 5</a:t>
            </a:r>
          </a:p>
          <a:p>
            <a:r>
              <a:rPr lang="en-US" altLang="en-US">
                <a:solidFill>
                  <a:srgbClr val="FF0000"/>
                </a:solidFill>
              </a:rPr>
              <a:t>The average of 3.0 7.0 5.0 is 5.0</a:t>
            </a:r>
          </a:p>
        </p:txBody>
      </p:sp>
      <p:sp>
        <p:nvSpPr>
          <p:cNvPr id="40967" name="TextBox 9">
            <a:extLst>
              <a:ext uri="{FF2B5EF4-FFF2-40B4-BE49-F238E27FC236}">
                <a16:creationId xmlns:a16="http://schemas.microsoft.com/office/drawing/2014/main" id="{AF6A1676-875E-41B3-8D33-0F49143DF8CB}"/>
              </a:ext>
            </a:extLst>
          </p:cNvPr>
          <p:cNvSpPr txBox="1">
            <a:spLocks noChangeArrowheads="1"/>
          </p:cNvSpPr>
          <p:nvPr/>
        </p:nvSpPr>
        <p:spPr bwMode="auto">
          <a:xfrm>
            <a:off x="4148138" y="2468563"/>
            <a:ext cx="4302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Enter a number for radius: 5.5</a:t>
            </a:r>
          </a:p>
          <a:p>
            <a:r>
              <a:rPr lang="en-US" altLang="en-US">
                <a:solidFill>
                  <a:srgbClr val="FF0000"/>
                </a:solidFill>
              </a:rPr>
              <a:t>The area for the circle of radius 5.5 is 95.0330975</a:t>
            </a:r>
          </a:p>
        </p:txBody>
      </p:sp>
      <p:sp>
        <p:nvSpPr>
          <p:cNvPr id="40968" name="Rectangle 1">
            <a:extLst>
              <a:ext uri="{FF2B5EF4-FFF2-40B4-BE49-F238E27FC236}">
                <a16:creationId xmlns:a16="http://schemas.microsoft.com/office/drawing/2014/main" id="{1C4784B4-1218-47C6-8E44-049B1DC14C1F}"/>
              </a:ext>
            </a:extLst>
          </p:cNvPr>
          <p:cNvSpPr>
            <a:spLocks noChangeArrowheads="1"/>
          </p:cNvSpPr>
          <p:nvPr/>
        </p:nvSpPr>
        <p:spPr bwMode="auto">
          <a:xfrm>
            <a:off x="654050" y="3608388"/>
            <a:ext cx="324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rPr>
              <a:t>Compute Area</a:t>
            </a:r>
            <a:r>
              <a:rPr lang="en-US" altLang="en-US"/>
              <a:t> </a:t>
            </a:r>
            <a:r>
              <a:rPr lang="en-US" altLang="en-US" b="1">
                <a:solidFill>
                  <a:srgbClr val="FF0000"/>
                </a:solidFill>
              </a:rPr>
              <a:t>With Console Input</a:t>
            </a:r>
          </a:p>
        </p:txBody>
      </p:sp>
      <p:sp>
        <p:nvSpPr>
          <p:cNvPr id="40969" name="Rectangle 2">
            <a:extLst>
              <a:ext uri="{FF2B5EF4-FFF2-40B4-BE49-F238E27FC236}">
                <a16:creationId xmlns:a16="http://schemas.microsoft.com/office/drawing/2014/main" id="{A812950B-50B9-410E-BE2D-2BAA76C97B68}"/>
              </a:ext>
            </a:extLst>
          </p:cNvPr>
          <p:cNvSpPr>
            <a:spLocks noChangeArrowheads="1"/>
          </p:cNvSpPr>
          <p:nvPr/>
        </p:nvSpPr>
        <p:spPr bwMode="auto">
          <a:xfrm>
            <a:off x="692150" y="6497638"/>
            <a:ext cx="1747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rPr>
              <a:t>Compute Average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D5D3915-7955-46A5-B5CC-A4CC2F517F45}"/>
              </a:ext>
            </a:extLst>
          </p:cNvPr>
          <p:cNvSpPr>
            <a:spLocks noGrp="1" noChangeArrowheads="1"/>
          </p:cNvSpPr>
          <p:nvPr>
            <p:ph type="title"/>
          </p:nvPr>
        </p:nvSpPr>
        <p:spPr>
          <a:xfrm>
            <a:off x="457200" y="152400"/>
            <a:ext cx="8229600" cy="1143000"/>
          </a:xfrm>
        </p:spPr>
        <p:txBody>
          <a:bodyPr/>
          <a:lstStyle/>
          <a:p>
            <a:pPr eaLnBrk="1" hangingPunct="1"/>
            <a:r>
              <a:rPr lang="en-US" altLang="en-US"/>
              <a:t>Performing Calculations</a:t>
            </a:r>
            <a:endParaRPr lang="he-IL" altLang="en-US"/>
          </a:p>
        </p:txBody>
      </p:sp>
      <p:sp>
        <p:nvSpPr>
          <p:cNvPr id="38915" name="Content Placeholder 2">
            <a:extLst>
              <a:ext uri="{FF2B5EF4-FFF2-40B4-BE49-F238E27FC236}">
                <a16:creationId xmlns:a16="http://schemas.microsoft.com/office/drawing/2014/main" id="{ADBB56EA-5639-44E2-8C1F-64D8CBB4DE07}"/>
              </a:ext>
            </a:extLst>
          </p:cNvPr>
          <p:cNvSpPr>
            <a:spLocks noGrp="1" noChangeArrowheads="1"/>
          </p:cNvSpPr>
          <p:nvPr>
            <p:ph idx="1"/>
          </p:nvPr>
        </p:nvSpPr>
        <p:spPr>
          <a:xfrm>
            <a:off x="457200" y="1295400"/>
            <a:ext cx="8229600" cy="4525963"/>
          </a:xfrm>
        </p:spPr>
        <p:txBody>
          <a:bodyPr rtlCol="0">
            <a:normAutofit fontScale="92500" lnSpcReduction="10000"/>
          </a:bodyPr>
          <a:lstStyle/>
          <a:p>
            <a:pPr eaLnBrk="1" fontAlgn="auto" hangingPunct="1">
              <a:spcAft>
                <a:spcPts val="0"/>
              </a:spcAft>
              <a:defRPr/>
            </a:pPr>
            <a:r>
              <a:rPr lang="en-US" altLang="en-US" dirty="0"/>
              <a:t>Math expression: performs calculation and gives a value</a:t>
            </a:r>
          </a:p>
          <a:p>
            <a:pPr lvl="1" eaLnBrk="1" fontAlgn="auto" hangingPunct="1">
              <a:spcAft>
                <a:spcPts val="0"/>
              </a:spcAft>
              <a:defRPr/>
            </a:pPr>
            <a:r>
              <a:rPr lang="en-US" altLang="en-US" u="sng" dirty="0"/>
              <a:t>Math operator</a:t>
            </a:r>
            <a:r>
              <a:rPr lang="en-US" altLang="en-US" dirty="0"/>
              <a:t>: tool for performing calculation</a:t>
            </a:r>
          </a:p>
          <a:p>
            <a:pPr lvl="1" eaLnBrk="1" fontAlgn="auto" hangingPunct="1">
              <a:spcAft>
                <a:spcPts val="0"/>
              </a:spcAft>
              <a:defRPr/>
            </a:pPr>
            <a:r>
              <a:rPr lang="en-US" altLang="en-US" u="sng" dirty="0"/>
              <a:t>Operands</a:t>
            </a:r>
            <a:r>
              <a:rPr lang="en-US" altLang="en-US" dirty="0"/>
              <a:t>: values surrounding operator</a:t>
            </a:r>
          </a:p>
          <a:p>
            <a:pPr lvl="2" eaLnBrk="1" fontAlgn="auto" hangingPunct="1">
              <a:spcAft>
                <a:spcPts val="0"/>
              </a:spcAft>
              <a:defRPr/>
            </a:pPr>
            <a:r>
              <a:rPr lang="en-US" altLang="en-US" dirty="0"/>
              <a:t>Variables can be used as operands</a:t>
            </a:r>
          </a:p>
          <a:p>
            <a:pPr lvl="1" eaLnBrk="1" fontAlgn="auto" hangingPunct="1">
              <a:spcAft>
                <a:spcPts val="0"/>
              </a:spcAft>
              <a:defRPr/>
            </a:pPr>
            <a:r>
              <a:rPr lang="en-US" altLang="en-US" dirty="0"/>
              <a:t>Resulting value typically assigned to variable</a:t>
            </a:r>
          </a:p>
          <a:p>
            <a:pPr eaLnBrk="1" fontAlgn="auto" hangingPunct="1">
              <a:spcAft>
                <a:spcPts val="0"/>
              </a:spcAft>
              <a:defRPr/>
            </a:pPr>
            <a:r>
              <a:rPr lang="en-US" altLang="en-US" dirty="0"/>
              <a:t>Two types of division:</a:t>
            </a:r>
          </a:p>
          <a:p>
            <a:pPr lvl="1" eaLnBrk="1" fontAlgn="auto" hangingPunct="1">
              <a:spcAft>
                <a:spcPts val="0"/>
              </a:spcAft>
              <a:defRPr/>
            </a:pPr>
            <a:r>
              <a:rPr lang="en-US" altLang="en-US" dirty="0">
                <a:latin typeface="Courier New" pitchFamily="49" charset="0"/>
                <a:cs typeface="Courier New" pitchFamily="49" charset="0"/>
              </a:rPr>
              <a:t>/</a:t>
            </a:r>
            <a:r>
              <a:rPr lang="en-US" altLang="en-US" dirty="0"/>
              <a:t> operator performs floating point division</a:t>
            </a:r>
          </a:p>
          <a:p>
            <a:pPr lvl="1" eaLnBrk="1" fontAlgn="auto" hangingPunct="1">
              <a:spcAft>
                <a:spcPts val="0"/>
              </a:spcAft>
              <a:defRPr/>
            </a:pPr>
            <a:r>
              <a:rPr lang="en-US" altLang="en-US" dirty="0">
                <a:latin typeface="Courier New" pitchFamily="49" charset="0"/>
                <a:cs typeface="Courier New" pitchFamily="49" charset="0"/>
              </a:rPr>
              <a:t>//</a:t>
            </a:r>
            <a:r>
              <a:rPr lang="en-US" altLang="en-US" dirty="0"/>
              <a:t> operator performs integer division</a:t>
            </a:r>
          </a:p>
          <a:p>
            <a:pPr lvl="2" eaLnBrk="1" fontAlgn="auto" hangingPunct="1">
              <a:spcAft>
                <a:spcPts val="0"/>
              </a:spcAft>
              <a:defRPr/>
            </a:pPr>
            <a:r>
              <a:rPr lang="en-US" altLang="en-US" dirty="0"/>
              <a:t>results truncated</a:t>
            </a:r>
          </a:p>
        </p:txBody>
      </p:sp>
      <p:sp>
        <p:nvSpPr>
          <p:cNvPr id="41988" name="Slide Number Placeholder 1">
            <a:extLst>
              <a:ext uri="{FF2B5EF4-FFF2-40B4-BE49-F238E27FC236}">
                <a16:creationId xmlns:a16="http://schemas.microsoft.com/office/drawing/2014/main" id="{F05A8F21-02E2-461E-9456-7DBD01CFC89C}"/>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C3815D6-A009-491C-A955-A509BB0224AE}" type="slidenum">
              <a:rPr lang="en-US" altLang="en-US" sz="1400">
                <a:solidFill>
                  <a:srgbClr val="FFFFFF"/>
                </a:solidFill>
                <a:latin typeface="Century Gothic" panose="020B0502020202020204" pitchFamily="34" charset="0"/>
              </a:rPr>
              <a:pPr/>
              <a:t>29</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BD34399-ACD2-4B68-8DD6-61F2A309BEB7}"/>
              </a:ext>
            </a:extLst>
          </p:cNvPr>
          <p:cNvSpPr>
            <a:spLocks noGrp="1" noChangeArrowheads="1"/>
          </p:cNvSpPr>
          <p:nvPr>
            <p:ph type="title"/>
          </p:nvPr>
        </p:nvSpPr>
        <p:spPr>
          <a:xfrm>
            <a:off x="685800" y="304800"/>
            <a:ext cx="7772400" cy="838200"/>
          </a:xfrm>
        </p:spPr>
        <p:txBody>
          <a:bodyPr/>
          <a:lstStyle/>
          <a:p>
            <a:pPr eaLnBrk="1" hangingPunct="1"/>
            <a:r>
              <a:rPr lang="en-US" altLang="en-US"/>
              <a:t>Objectives</a:t>
            </a:r>
          </a:p>
        </p:txBody>
      </p:sp>
      <p:sp>
        <p:nvSpPr>
          <p:cNvPr id="15363" name="Slide Number Placeholder 4">
            <a:extLst>
              <a:ext uri="{FF2B5EF4-FFF2-40B4-BE49-F238E27FC236}">
                <a16:creationId xmlns:a16="http://schemas.microsoft.com/office/drawing/2014/main" id="{087B3E75-0267-42E9-B224-F8569911C888}"/>
              </a:ext>
            </a:extLst>
          </p:cNvPr>
          <p:cNvSpPr>
            <a:spLocks noGrp="1"/>
          </p:cNvSpPr>
          <p:nvPr>
            <p:ph type="sldNum" sz="quarter" idx="11"/>
          </p:nvPr>
        </p:nvSpPr>
        <p:spPr>
          <a:xfrm>
            <a:off x="6553200" y="6356350"/>
            <a:ext cx="2133600" cy="365125"/>
          </a:xfrm>
          <a:noFill/>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312B4D6-5206-466E-8121-56F59E2A644D}" type="slidenum">
              <a:rPr lang="en-US" altLang="en-US" sz="1400"/>
              <a:pPr/>
              <a:t>3</a:t>
            </a:fld>
            <a:endParaRPr lang="en-US" altLang="en-US" sz="1400"/>
          </a:p>
        </p:txBody>
      </p:sp>
      <p:sp>
        <p:nvSpPr>
          <p:cNvPr id="15364" name="Rectangle 2">
            <a:extLst>
              <a:ext uri="{FF2B5EF4-FFF2-40B4-BE49-F238E27FC236}">
                <a16:creationId xmlns:a16="http://schemas.microsoft.com/office/drawing/2014/main" id="{83A53716-DDFA-4A7E-AAAE-3CB3C8BA1EB2}"/>
              </a:ext>
            </a:extLst>
          </p:cNvPr>
          <p:cNvSpPr>
            <a:spLocks noChangeArrowheads="1"/>
          </p:cNvSpPr>
          <p:nvPr/>
        </p:nvSpPr>
        <p:spPr bwMode="auto">
          <a:xfrm>
            <a:off x="228600" y="121920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spcBef>
                <a:spcPct val="20000"/>
              </a:spcBef>
              <a:buClr>
                <a:schemeClr val="tx2"/>
              </a:buClr>
              <a:buSzPct val="75000"/>
              <a:buFont typeface="Monotype Sorts" pitchFamily="2" charset="2"/>
              <a:buChar char="F"/>
            </a:pPr>
            <a:r>
              <a:rPr lang="en-US" altLang="en-US" sz="2800"/>
              <a:t>To learn about turtle module.</a:t>
            </a:r>
          </a:p>
          <a:p>
            <a:pPr eaLnBrk="1" hangingPunct="1">
              <a:spcBef>
                <a:spcPct val="20000"/>
              </a:spcBef>
              <a:buClr>
                <a:schemeClr val="tx2"/>
              </a:buClr>
              <a:buSzPct val="75000"/>
              <a:buFont typeface="Monotype Sorts" pitchFamily="2" charset="2"/>
              <a:buChar char="F"/>
            </a:pPr>
            <a:r>
              <a:rPr lang="en-US" altLang="en-US" sz="2800"/>
              <a:t>To compute and display the distance between two points.</a:t>
            </a:r>
          </a:p>
          <a:p>
            <a:pPr eaLnBrk="1" hangingPunct="1">
              <a:spcBef>
                <a:spcPct val="20000"/>
              </a:spcBef>
              <a:buClr>
                <a:schemeClr val="tx2"/>
              </a:buClr>
              <a:buSzPct val="75000"/>
              <a:buFont typeface="Monotype Sorts" pitchFamily="2" charset="2"/>
              <a:buChar char="F"/>
            </a:pPr>
            <a:r>
              <a:rPr lang="en-US" altLang="en-US" sz="2800"/>
              <a:t>To explain the importance of, and provide examples of, proper programming style and documentation .</a:t>
            </a:r>
          </a:p>
          <a:p>
            <a:pPr eaLnBrk="1" hangingPunct="1">
              <a:spcBef>
                <a:spcPct val="20000"/>
              </a:spcBef>
              <a:buClr>
                <a:schemeClr val="tx2"/>
              </a:buClr>
              <a:buSzPct val="75000"/>
              <a:buFont typeface="Monotype Sorts" pitchFamily="2" charset="2"/>
              <a:buChar char="F"/>
            </a:pPr>
            <a:r>
              <a:rPr lang="en-US" altLang="en-US" sz="2800"/>
              <a:t>To explain the differences between syntax errors, runtime errors, and logic errors.</a:t>
            </a:r>
          </a:p>
          <a:p>
            <a:pPr eaLnBrk="1" hangingPunct="1">
              <a:spcBef>
                <a:spcPct val="20000"/>
              </a:spcBef>
              <a:buClr>
                <a:schemeClr val="tx2"/>
              </a:buClr>
              <a:buSzPct val="75000"/>
              <a:buFont typeface="Monotype Sorts" pitchFamily="2" charset="2"/>
              <a:buChar char="F"/>
            </a:pPr>
            <a:r>
              <a:rPr lang="en-US" altLang="en-US" sz="2800"/>
              <a:t>To create a basic graphics program using Turtle.</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8B524073-6099-4317-9444-C2BE09092621}"/>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38433D8-28F7-467B-8CA8-ED8821416C9A}" type="slidenum">
              <a:rPr lang="en-US" altLang="en-US" sz="1400"/>
              <a:pPr/>
              <a:t>30</a:t>
            </a:fld>
            <a:endParaRPr lang="en-US" altLang="en-US" sz="1400"/>
          </a:p>
        </p:txBody>
      </p:sp>
      <p:sp>
        <p:nvSpPr>
          <p:cNvPr id="43011" name="Rectangle 2">
            <a:extLst>
              <a:ext uri="{FF2B5EF4-FFF2-40B4-BE49-F238E27FC236}">
                <a16:creationId xmlns:a16="http://schemas.microsoft.com/office/drawing/2014/main" id="{ECCA0F2E-D8D5-4CDA-A6E3-8CA7CE652C79}"/>
              </a:ext>
            </a:extLst>
          </p:cNvPr>
          <p:cNvSpPr>
            <a:spLocks noGrp="1" noChangeArrowheads="1"/>
          </p:cNvSpPr>
          <p:nvPr>
            <p:ph type="title"/>
          </p:nvPr>
        </p:nvSpPr>
        <p:spPr>
          <a:xfrm>
            <a:off x="693738" y="241300"/>
            <a:ext cx="7772400" cy="611188"/>
          </a:xfrm>
          <a:noFill/>
        </p:spPr>
        <p:txBody>
          <a:bodyPr/>
          <a:lstStyle/>
          <a:p>
            <a:r>
              <a:rPr lang="en-US" altLang="en-US" sz="4000"/>
              <a:t>Numeric Operators</a:t>
            </a:r>
          </a:p>
        </p:txBody>
      </p:sp>
      <p:sp>
        <p:nvSpPr>
          <p:cNvPr id="43012" name="Rectangle 6">
            <a:extLst>
              <a:ext uri="{FF2B5EF4-FFF2-40B4-BE49-F238E27FC236}">
                <a16:creationId xmlns:a16="http://schemas.microsoft.com/office/drawing/2014/main" id="{55BC8DF9-5956-451F-AB93-910CAF18428C}"/>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43013" name="Rectangle 8">
            <a:extLst>
              <a:ext uri="{FF2B5EF4-FFF2-40B4-BE49-F238E27FC236}">
                <a16:creationId xmlns:a16="http://schemas.microsoft.com/office/drawing/2014/main" id="{ED713FF9-7451-471C-8593-54D967B9DF43}"/>
              </a:ext>
            </a:extLst>
          </p:cNvPr>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43014" name="Object 7">
            <a:extLst>
              <a:ext uri="{FF2B5EF4-FFF2-40B4-BE49-F238E27FC236}">
                <a16:creationId xmlns:a16="http://schemas.microsoft.com/office/drawing/2014/main" id="{4D0D547B-7048-4E0A-9770-82047F9B8CBE}"/>
              </a:ext>
            </a:extLst>
          </p:cNvPr>
          <p:cNvGraphicFramePr>
            <a:graphicFrameLocks noChangeAspect="1"/>
          </p:cNvGraphicFramePr>
          <p:nvPr/>
        </p:nvGraphicFramePr>
        <p:xfrm>
          <a:off x="120650" y="1314450"/>
          <a:ext cx="8748713" cy="4424363"/>
        </p:xfrm>
        <a:graphic>
          <a:graphicData uri="http://schemas.openxmlformats.org/presentationml/2006/ole">
            <mc:AlternateContent xmlns:mc="http://schemas.openxmlformats.org/markup-compatibility/2006">
              <mc:Choice xmlns:v="urn:schemas-microsoft-com:vml" Requires="v">
                <p:oleObj spid="_x0000_s43021" name="Picture" r:id="rId3" imgW="3924300" imgH="1981200" progId="Word.Picture.8">
                  <p:embed/>
                </p:oleObj>
              </mc:Choice>
              <mc:Fallback>
                <p:oleObj name="Picture" r:id="rId3" imgW="3924300" imgH="1981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1314450"/>
                        <a:ext cx="8748713"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53F9186-6645-49C8-8D61-3438F31DBE2F}"/>
              </a:ext>
            </a:extLst>
          </p:cNvPr>
          <p:cNvSpPr>
            <a:spLocks noGrp="1" noChangeArrowheads="1"/>
          </p:cNvSpPr>
          <p:nvPr>
            <p:ph type="title"/>
          </p:nvPr>
        </p:nvSpPr>
        <p:spPr/>
        <p:txBody>
          <a:bodyPr/>
          <a:lstStyle/>
          <a:p>
            <a:pPr eaLnBrk="1" hangingPunct="1"/>
            <a:r>
              <a:rPr lang="en-US" altLang="en-US"/>
              <a:t>Order of Operations</a:t>
            </a:r>
            <a:endParaRPr lang="he-IL" altLang="en-US"/>
          </a:p>
        </p:txBody>
      </p:sp>
      <p:sp>
        <p:nvSpPr>
          <p:cNvPr id="22531" name="Content Placeholder 2">
            <a:extLst>
              <a:ext uri="{FF2B5EF4-FFF2-40B4-BE49-F238E27FC236}">
                <a16:creationId xmlns:a16="http://schemas.microsoft.com/office/drawing/2014/main" id="{CC39A183-14CD-4662-855C-6544C41869B1}"/>
              </a:ext>
            </a:extLst>
          </p:cNvPr>
          <p:cNvSpPr>
            <a:spLocks noGrp="1"/>
          </p:cNvSpPr>
          <p:nvPr>
            <p:ph idx="1"/>
          </p:nvPr>
        </p:nvSpPr>
        <p:spPr>
          <a:xfrm>
            <a:off x="501650" y="1547813"/>
            <a:ext cx="8229600" cy="4525962"/>
          </a:xfrm>
        </p:spPr>
        <p:txBody>
          <a:bodyPr rtlCol="0">
            <a:normAutofit fontScale="92500"/>
          </a:bodyPr>
          <a:lstStyle/>
          <a:p>
            <a:pPr eaLnBrk="1" fontAlgn="auto" hangingPunct="1">
              <a:spcAft>
                <a:spcPts val="0"/>
              </a:spcAft>
              <a:defRPr/>
            </a:pPr>
            <a:r>
              <a:rPr lang="en-US" dirty="0"/>
              <a:t>Python operator precedence:</a:t>
            </a:r>
          </a:p>
          <a:p>
            <a:pPr marL="971550" lvl="1" indent="-514350" eaLnBrk="1" fontAlgn="auto" hangingPunct="1">
              <a:spcAft>
                <a:spcPts val="0"/>
              </a:spcAft>
              <a:buFont typeface="+mj-lt"/>
              <a:buAutoNum type="arabicPeriod"/>
              <a:defRPr/>
            </a:pPr>
            <a:r>
              <a:rPr lang="en-US" dirty="0"/>
              <a:t>Operations enclosed in parentheses</a:t>
            </a:r>
          </a:p>
          <a:p>
            <a:pPr lvl="2" eaLnBrk="1" fontAlgn="auto" hangingPunct="1">
              <a:spcAft>
                <a:spcPts val="0"/>
              </a:spcAft>
              <a:defRPr/>
            </a:pPr>
            <a:r>
              <a:rPr lang="en-US" dirty="0"/>
              <a:t>Forces operations to be performed before others</a:t>
            </a:r>
          </a:p>
          <a:p>
            <a:pPr marL="971550" lvl="1" indent="-514350" eaLnBrk="1" fontAlgn="auto" hangingPunct="1">
              <a:spcAft>
                <a:spcPts val="0"/>
              </a:spcAft>
              <a:buFont typeface="+mj-lt"/>
              <a:buAutoNum type="arabicPeriod"/>
              <a:defRPr/>
            </a:pPr>
            <a:r>
              <a:rPr lang="en-US" dirty="0"/>
              <a:t>Exponentiation (**)</a:t>
            </a:r>
          </a:p>
          <a:p>
            <a:pPr marL="971550" lvl="1" indent="-514350" eaLnBrk="1" fontAlgn="auto" hangingPunct="1">
              <a:spcAft>
                <a:spcPts val="0"/>
              </a:spcAft>
              <a:buFont typeface="+mj-lt"/>
              <a:buAutoNum type="arabicPeriod"/>
              <a:defRPr/>
            </a:pPr>
            <a:r>
              <a:rPr lang="en-US" dirty="0"/>
              <a:t>Multiplication (*), division (/ and //), and remainder (%)</a:t>
            </a:r>
          </a:p>
          <a:p>
            <a:pPr marL="971550" lvl="1" indent="-514350" eaLnBrk="1" fontAlgn="auto" hangingPunct="1">
              <a:spcAft>
                <a:spcPts val="0"/>
              </a:spcAft>
              <a:buFont typeface="+mj-lt"/>
              <a:buAutoNum type="arabicPeriod"/>
              <a:defRPr/>
            </a:pPr>
            <a:r>
              <a:rPr lang="en-US" dirty="0"/>
              <a:t>Addition (+) and subtraction (-)</a:t>
            </a:r>
          </a:p>
          <a:p>
            <a:pPr eaLnBrk="1" fontAlgn="auto" hangingPunct="1">
              <a:spcAft>
                <a:spcPts val="0"/>
              </a:spcAft>
              <a:defRPr/>
            </a:pPr>
            <a:r>
              <a:rPr lang="en-US" dirty="0"/>
              <a:t>Higher precedence performed first</a:t>
            </a:r>
          </a:p>
          <a:p>
            <a:pPr lvl="1" eaLnBrk="1" fontAlgn="auto" hangingPunct="1">
              <a:spcAft>
                <a:spcPts val="0"/>
              </a:spcAft>
              <a:defRPr/>
            </a:pPr>
            <a:r>
              <a:rPr lang="en-US" dirty="0"/>
              <a:t>Same precedence operators execute from left to right</a:t>
            </a:r>
          </a:p>
        </p:txBody>
      </p:sp>
      <p:sp>
        <p:nvSpPr>
          <p:cNvPr id="44036" name="Slide Number Placeholder 1">
            <a:extLst>
              <a:ext uri="{FF2B5EF4-FFF2-40B4-BE49-F238E27FC236}">
                <a16:creationId xmlns:a16="http://schemas.microsoft.com/office/drawing/2014/main" id="{E3EC8194-AD87-4D2E-B688-477649B881E6}"/>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81EA737-AE6A-4BE5-B8D8-CC4FD628AEC1}" type="slidenum">
              <a:rPr lang="en-US" altLang="en-US" sz="1400">
                <a:solidFill>
                  <a:srgbClr val="FFFFFF"/>
                </a:solidFill>
                <a:latin typeface="Century Gothic" panose="020B0502020202020204" pitchFamily="34" charset="0"/>
              </a:rPr>
              <a:pPr/>
              <a:t>31</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2491687-5817-4058-8F35-5E63AE60B029}"/>
              </a:ext>
            </a:extLst>
          </p:cNvPr>
          <p:cNvSpPr>
            <a:spLocks noGrp="1"/>
          </p:cNvSpPr>
          <p:nvPr>
            <p:ph type="title"/>
          </p:nvPr>
        </p:nvSpPr>
        <p:spPr/>
        <p:txBody>
          <a:bodyPr/>
          <a:lstStyle/>
          <a:p>
            <a:pPr eaLnBrk="1" hangingPunct="1"/>
            <a:r>
              <a:rPr lang="en-US" altLang="en-US"/>
              <a:t>Order of Operations (cont’d.)</a:t>
            </a:r>
          </a:p>
        </p:txBody>
      </p:sp>
      <p:sp>
        <p:nvSpPr>
          <p:cNvPr id="45059" name="Slide Number Placeholder 3">
            <a:extLst>
              <a:ext uri="{FF2B5EF4-FFF2-40B4-BE49-F238E27FC236}">
                <a16:creationId xmlns:a16="http://schemas.microsoft.com/office/drawing/2014/main" id="{470D3CAE-1A77-4103-8C38-141A2FF8D366}"/>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EE7B95F-BDB3-4430-BB0C-B3C86955AAC4}" type="slidenum">
              <a:rPr lang="en-US" altLang="en-US" sz="1400">
                <a:latin typeface="Calibri" panose="020F0502020204030204" pitchFamily="34" charset="0"/>
              </a:rPr>
              <a:pPr/>
              <a:t>32</a:t>
            </a:fld>
            <a:endParaRPr lang="en-US" altLang="en-US" sz="1400">
              <a:latin typeface="Calibri" panose="020F0502020204030204" pitchFamily="34" charset="0"/>
            </a:endParaRPr>
          </a:p>
        </p:txBody>
      </p:sp>
      <p:pic>
        <p:nvPicPr>
          <p:cNvPr id="45060" name="Picture 2">
            <a:extLst>
              <a:ext uri="{FF2B5EF4-FFF2-40B4-BE49-F238E27FC236}">
                <a16:creationId xmlns:a16="http://schemas.microsoft.com/office/drawing/2014/main" id="{530CBC8D-619F-4FF0-8D68-553F1B2AF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2528888"/>
            <a:ext cx="8124825" cy="2119312"/>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3442F4B-38E3-4887-B603-6342199B87BD}"/>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The Exponent Operator and the Remainder Operator</a:t>
            </a:r>
            <a:endParaRPr lang="he-IL" altLang="en-US"/>
          </a:p>
        </p:txBody>
      </p:sp>
      <p:sp>
        <p:nvSpPr>
          <p:cNvPr id="40963" name="Content Placeholder 2">
            <a:extLst>
              <a:ext uri="{FF2B5EF4-FFF2-40B4-BE49-F238E27FC236}">
                <a16:creationId xmlns:a16="http://schemas.microsoft.com/office/drawing/2014/main" id="{0BEF5906-0D5D-48D0-A181-A7E3DC36D302}"/>
              </a:ext>
            </a:extLst>
          </p:cNvPr>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u="sng" dirty="0"/>
              <a:t>Exponent operator (</a:t>
            </a:r>
            <a:r>
              <a:rPr lang="en-US" u="sng" dirty="0">
                <a:latin typeface="Courier New" pitchFamily="49" charset="0"/>
                <a:cs typeface="Courier New" pitchFamily="49" charset="0"/>
              </a:rPr>
              <a:t>**</a:t>
            </a:r>
            <a:r>
              <a:rPr lang="en-US" u="sng" dirty="0"/>
              <a:t>)</a:t>
            </a:r>
            <a:r>
              <a:rPr lang="en-US" dirty="0"/>
              <a:t>: Raises a number to a power</a:t>
            </a:r>
          </a:p>
          <a:p>
            <a:pPr lvl="1" eaLnBrk="1" fontAlgn="auto" hangingPunct="1">
              <a:spcAft>
                <a:spcPts val="0"/>
              </a:spcAft>
              <a:defRPr/>
            </a:pPr>
            <a:r>
              <a:rPr lang="en-US" dirty="0">
                <a:latin typeface="Courier New" pitchFamily="49" charset="0"/>
                <a:cs typeface="Courier New" pitchFamily="49" charset="0"/>
              </a:rPr>
              <a:t>x ** y = x</a:t>
            </a:r>
            <a:r>
              <a:rPr lang="en-US" baseline="30000" dirty="0">
                <a:latin typeface="Courier New" pitchFamily="49" charset="0"/>
                <a:cs typeface="Courier New" pitchFamily="49" charset="0"/>
              </a:rPr>
              <a:t>y</a:t>
            </a:r>
            <a:endParaRPr lang="en-US" baseline="30000" dirty="0"/>
          </a:p>
          <a:p>
            <a:pPr eaLnBrk="1" fontAlgn="auto" hangingPunct="1">
              <a:spcAft>
                <a:spcPts val="0"/>
              </a:spcAft>
              <a:defRPr/>
            </a:pPr>
            <a:r>
              <a:rPr lang="en-US" dirty="0">
                <a:cs typeface="Courier New" pitchFamily="49" charset="0"/>
              </a:rPr>
              <a:t>Remainder operator (</a:t>
            </a:r>
            <a:r>
              <a:rPr lang="en-US" dirty="0">
                <a:latin typeface="Courier New" pitchFamily="49" charset="0"/>
                <a:cs typeface="Courier New" pitchFamily="49" charset="0"/>
              </a:rPr>
              <a:t>%</a:t>
            </a:r>
            <a:r>
              <a:rPr lang="en-US" dirty="0">
                <a:cs typeface="Courier New" pitchFamily="49" charset="0"/>
              </a:rPr>
              <a:t>): Performs division and returns the remainder</a:t>
            </a:r>
          </a:p>
          <a:p>
            <a:pPr lvl="1" eaLnBrk="1" fontAlgn="auto" hangingPunct="1">
              <a:spcAft>
                <a:spcPts val="0"/>
              </a:spcAft>
              <a:defRPr/>
            </a:pPr>
            <a:r>
              <a:rPr lang="en-US" dirty="0">
                <a:cs typeface="Courier New" pitchFamily="49" charset="0"/>
              </a:rPr>
              <a:t>a.k.a. modulus operator</a:t>
            </a:r>
          </a:p>
          <a:p>
            <a:pPr lvl="1" eaLnBrk="1" fontAlgn="auto" hangingPunct="1">
              <a:spcAft>
                <a:spcPts val="0"/>
              </a:spcAft>
              <a:defRPr/>
            </a:pPr>
            <a:r>
              <a:rPr lang="en-US" dirty="0">
                <a:cs typeface="Courier New" pitchFamily="49" charset="0"/>
              </a:rPr>
              <a:t>e.g., </a:t>
            </a:r>
            <a:r>
              <a:rPr lang="en-US" dirty="0">
                <a:latin typeface="Courier New" pitchFamily="49" charset="0"/>
                <a:cs typeface="Courier New" pitchFamily="49" charset="0"/>
              </a:rPr>
              <a:t>4%2=0, 5%2=1</a:t>
            </a:r>
          </a:p>
          <a:p>
            <a:pPr lvl="1" eaLnBrk="1" fontAlgn="auto" hangingPunct="1">
              <a:spcAft>
                <a:spcPts val="0"/>
              </a:spcAft>
              <a:defRPr/>
            </a:pPr>
            <a:r>
              <a:rPr lang="en-US" dirty="0">
                <a:cs typeface="Courier New" pitchFamily="49" charset="0"/>
              </a:rPr>
              <a:t>Typically used to convert times and distances, and to detect odd or even numbers</a:t>
            </a:r>
          </a:p>
        </p:txBody>
      </p:sp>
      <p:sp>
        <p:nvSpPr>
          <p:cNvPr id="46084" name="Slide Number Placeholder 1">
            <a:extLst>
              <a:ext uri="{FF2B5EF4-FFF2-40B4-BE49-F238E27FC236}">
                <a16:creationId xmlns:a16="http://schemas.microsoft.com/office/drawing/2014/main" id="{77C7E961-878A-4053-8D96-2056FD1CBB8E}"/>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E1209ED-2255-4692-A657-3D5683DD27EB}" type="slidenum">
              <a:rPr lang="en-US" altLang="en-US" sz="1400">
                <a:solidFill>
                  <a:srgbClr val="FFFFFF"/>
                </a:solidFill>
                <a:latin typeface="Century Gothic" panose="020B0502020202020204" pitchFamily="34" charset="0"/>
              </a:rPr>
              <a:pPr/>
              <a:t>33</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443AF719-A6C3-483E-87F5-8D871B9CF390}"/>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6BD77B2-4979-494B-8F04-16B1C12D9B81}" type="slidenum">
              <a:rPr lang="en-US" altLang="en-US" sz="1400"/>
              <a:pPr/>
              <a:t>34</a:t>
            </a:fld>
            <a:endParaRPr lang="en-US" altLang="en-US" sz="1400"/>
          </a:p>
        </p:txBody>
      </p:sp>
      <p:sp>
        <p:nvSpPr>
          <p:cNvPr id="47107" name="Rectangle 2">
            <a:extLst>
              <a:ext uri="{FF2B5EF4-FFF2-40B4-BE49-F238E27FC236}">
                <a16:creationId xmlns:a16="http://schemas.microsoft.com/office/drawing/2014/main" id="{77385A5C-74F2-40A7-A6AF-234B0B90D07F}"/>
              </a:ext>
            </a:extLst>
          </p:cNvPr>
          <p:cNvSpPr>
            <a:spLocks noGrp="1" noChangeArrowheads="1"/>
          </p:cNvSpPr>
          <p:nvPr>
            <p:ph type="title"/>
          </p:nvPr>
        </p:nvSpPr>
        <p:spPr>
          <a:xfrm>
            <a:off x="693738" y="241300"/>
            <a:ext cx="7772400" cy="611188"/>
          </a:xfrm>
          <a:noFill/>
        </p:spPr>
        <p:txBody>
          <a:bodyPr/>
          <a:lstStyle/>
          <a:p>
            <a:r>
              <a:rPr lang="en-US" altLang="en-US" sz="4000"/>
              <a:t>The % Operator</a:t>
            </a:r>
          </a:p>
        </p:txBody>
      </p:sp>
      <p:sp>
        <p:nvSpPr>
          <p:cNvPr id="47108" name="Rectangle 6">
            <a:extLst>
              <a:ext uri="{FF2B5EF4-FFF2-40B4-BE49-F238E27FC236}">
                <a16:creationId xmlns:a16="http://schemas.microsoft.com/office/drawing/2014/main" id="{790FF492-6EF3-497F-9B5B-DD19718062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47109" name="Object 5">
            <a:extLst>
              <a:ext uri="{FF2B5EF4-FFF2-40B4-BE49-F238E27FC236}">
                <a16:creationId xmlns:a16="http://schemas.microsoft.com/office/drawing/2014/main" id="{9FDDA27B-435A-4FB9-A51A-02A9BB59F8A0}"/>
              </a:ext>
            </a:extLst>
          </p:cNvPr>
          <p:cNvGraphicFramePr>
            <a:graphicFrameLocks noChangeAspect="1"/>
          </p:cNvGraphicFramePr>
          <p:nvPr/>
        </p:nvGraphicFramePr>
        <p:xfrm>
          <a:off x="309563" y="1739900"/>
          <a:ext cx="8372475" cy="1495425"/>
        </p:xfrm>
        <a:graphic>
          <a:graphicData uri="http://schemas.openxmlformats.org/presentationml/2006/ole">
            <mc:AlternateContent xmlns:mc="http://schemas.openxmlformats.org/markup-compatibility/2006">
              <mc:Choice xmlns:v="urn:schemas-microsoft-com:vml" Requires="v">
                <p:oleObj spid="_x0000_s47116" name="Picture" r:id="rId3" imgW="4267707" imgH="760732" progId="Word.Picture.8">
                  <p:embed/>
                </p:oleObj>
              </mc:Choice>
              <mc:Fallback>
                <p:oleObj name="Picture" r:id="rId3" imgW="4267707" imgH="76073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739900"/>
                        <a:ext cx="83724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9DDAD4F5-B0A8-4920-A4B7-EC7911051E5F}"/>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28A41B9-43F6-45F7-926F-E3AAD1CD0C38}" type="slidenum">
              <a:rPr lang="en-US" altLang="en-US" sz="1400"/>
              <a:pPr/>
              <a:t>35</a:t>
            </a:fld>
            <a:endParaRPr lang="en-US" altLang="en-US" sz="1400"/>
          </a:p>
        </p:txBody>
      </p:sp>
      <p:sp>
        <p:nvSpPr>
          <p:cNvPr id="48131" name="Rectangle 2">
            <a:extLst>
              <a:ext uri="{FF2B5EF4-FFF2-40B4-BE49-F238E27FC236}">
                <a16:creationId xmlns:a16="http://schemas.microsoft.com/office/drawing/2014/main" id="{E9A7AA30-D105-4EE5-AD9C-CCEEA2F10816}"/>
              </a:ext>
            </a:extLst>
          </p:cNvPr>
          <p:cNvSpPr>
            <a:spLocks noGrp="1" noChangeArrowheads="1"/>
          </p:cNvSpPr>
          <p:nvPr>
            <p:ph type="title"/>
          </p:nvPr>
        </p:nvSpPr>
        <p:spPr>
          <a:xfrm>
            <a:off x="685800" y="152400"/>
            <a:ext cx="7772400" cy="762000"/>
          </a:xfrm>
          <a:noFill/>
        </p:spPr>
        <p:txBody>
          <a:bodyPr/>
          <a:lstStyle/>
          <a:p>
            <a:r>
              <a:rPr lang="en-US" altLang="en-US"/>
              <a:t>Remainder Operator</a:t>
            </a:r>
          </a:p>
        </p:txBody>
      </p:sp>
      <p:sp>
        <p:nvSpPr>
          <p:cNvPr id="48132" name="Rectangle 3">
            <a:extLst>
              <a:ext uri="{FF2B5EF4-FFF2-40B4-BE49-F238E27FC236}">
                <a16:creationId xmlns:a16="http://schemas.microsoft.com/office/drawing/2014/main" id="{6A6EFF00-0616-4B53-A09E-F480481EC32A}"/>
              </a:ext>
            </a:extLst>
          </p:cNvPr>
          <p:cNvSpPr>
            <a:spLocks noGrp="1" noChangeArrowheads="1"/>
          </p:cNvSpPr>
          <p:nvPr>
            <p:ph type="body" idx="1"/>
          </p:nvPr>
        </p:nvSpPr>
        <p:spPr>
          <a:xfrm>
            <a:off x="228600" y="1085850"/>
            <a:ext cx="8686800" cy="2876550"/>
          </a:xfrm>
          <a:noFill/>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p>
          <a:p>
            <a:pPr marL="0" indent="0">
              <a:lnSpc>
                <a:spcPct val="90000"/>
              </a:lnSpc>
              <a:spcBef>
                <a:spcPct val="0"/>
              </a:spcBef>
              <a:buFont typeface="Monotype Sorts" pitchFamily="2" charset="2"/>
              <a:buNone/>
            </a:pPr>
            <a:r>
              <a:rPr lang="en-US" altLang="en-US" sz="2800"/>
              <a:t>Suppose today is Saturday and you and your friends are going to meet in 10 days. What day is in 10 days? You can find that day is Tuesday using the following expression: </a:t>
            </a:r>
          </a:p>
        </p:txBody>
      </p:sp>
      <p:sp>
        <p:nvSpPr>
          <p:cNvPr id="48133" name="Rectangle 5">
            <a:extLst>
              <a:ext uri="{FF2B5EF4-FFF2-40B4-BE49-F238E27FC236}">
                <a16:creationId xmlns:a16="http://schemas.microsoft.com/office/drawing/2014/main" id="{DED5AB64-31A7-4BFE-A6B8-5181B0BB9FC4}"/>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48134" name="Rectangle 7">
            <a:extLst>
              <a:ext uri="{FF2B5EF4-FFF2-40B4-BE49-F238E27FC236}">
                <a16:creationId xmlns:a16="http://schemas.microsoft.com/office/drawing/2014/main" id="{439F2674-03FE-4A65-B655-FD7C15AD7A81}"/>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48135" name="Object 6">
            <a:extLst>
              <a:ext uri="{FF2B5EF4-FFF2-40B4-BE49-F238E27FC236}">
                <a16:creationId xmlns:a16="http://schemas.microsoft.com/office/drawing/2014/main" id="{878A8749-751C-43D2-A4A3-1357A11DF00C}"/>
              </a:ext>
            </a:extLst>
          </p:cNvPr>
          <p:cNvGraphicFramePr>
            <a:graphicFrameLocks noChangeAspect="1"/>
          </p:cNvGraphicFramePr>
          <p:nvPr/>
        </p:nvGraphicFramePr>
        <p:xfrm>
          <a:off x="539750" y="4081463"/>
          <a:ext cx="8064500" cy="1844675"/>
        </p:xfrm>
        <a:graphic>
          <a:graphicData uri="http://schemas.openxmlformats.org/presentationml/2006/ole">
            <mc:AlternateContent xmlns:mc="http://schemas.openxmlformats.org/markup-compatibility/2006">
              <mc:Choice xmlns:v="urn:schemas-microsoft-com:vml" Requires="v">
                <p:oleObj spid="_x0000_s48142" name="Picture" r:id="rId3" imgW="4762500" imgH="1091184" progId="Word.Picture.8">
                  <p:embed/>
                </p:oleObj>
              </mc:Choice>
              <mc:Fallback>
                <p:oleObj name="Picture" r:id="rId3" imgW="4762500" imgH="109118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C1CE546B-8223-4723-AC7E-3C97B61D235F}"/>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B020826-1A72-4E50-8D5A-E9CD547264DA}" type="slidenum">
              <a:rPr lang="en-US" altLang="en-US" sz="1400"/>
              <a:pPr/>
              <a:t>36</a:t>
            </a:fld>
            <a:endParaRPr lang="en-US" altLang="en-US" sz="1400"/>
          </a:p>
        </p:txBody>
      </p:sp>
      <p:sp>
        <p:nvSpPr>
          <p:cNvPr id="49155" name="Rectangle 2">
            <a:extLst>
              <a:ext uri="{FF2B5EF4-FFF2-40B4-BE49-F238E27FC236}">
                <a16:creationId xmlns:a16="http://schemas.microsoft.com/office/drawing/2014/main" id="{60D59FB0-73E5-4DC4-8347-4E05F9E34A38}"/>
              </a:ext>
            </a:extLst>
          </p:cNvPr>
          <p:cNvSpPr>
            <a:spLocks noGrp="1" noChangeArrowheads="1"/>
          </p:cNvSpPr>
          <p:nvPr>
            <p:ph type="title"/>
          </p:nvPr>
        </p:nvSpPr>
        <p:spPr>
          <a:xfrm>
            <a:off x="719138" y="433388"/>
            <a:ext cx="7772400" cy="762000"/>
          </a:xfrm>
          <a:noFill/>
        </p:spPr>
        <p:txBody>
          <a:bodyPr/>
          <a:lstStyle/>
          <a:p>
            <a:r>
              <a:rPr lang="en-US" altLang="en-US"/>
              <a:t>Problem: Displaying Minutes and Seconds</a:t>
            </a:r>
          </a:p>
        </p:txBody>
      </p:sp>
      <p:sp>
        <p:nvSpPr>
          <p:cNvPr id="49156" name="Rectangle 3">
            <a:extLst>
              <a:ext uri="{FF2B5EF4-FFF2-40B4-BE49-F238E27FC236}">
                <a16:creationId xmlns:a16="http://schemas.microsoft.com/office/drawing/2014/main" id="{B6360891-C29B-4097-93CD-B5E455FD5228}"/>
              </a:ext>
            </a:extLst>
          </p:cNvPr>
          <p:cNvSpPr>
            <a:spLocks noGrp="1" noChangeArrowheads="1"/>
          </p:cNvSpPr>
          <p:nvPr>
            <p:ph type="body" idx="1"/>
          </p:nvPr>
        </p:nvSpPr>
        <p:spPr>
          <a:xfrm>
            <a:off x="285750" y="1700213"/>
            <a:ext cx="8686800" cy="2971800"/>
          </a:xfrm>
          <a:noFill/>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49157" name="Rectangle 4">
            <a:extLst>
              <a:ext uri="{FF2B5EF4-FFF2-40B4-BE49-F238E27FC236}">
                <a16:creationId xmlns:a16="http://schemas.microsoft.com/office/drawing/2014/main" id="{CB8A4D20-DE29-4E2A-8280-15B853F6A341}"/>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49158" name="Rectangle 2">
            <a:extLst>
              <a:ext uri="{FF2B5EF4-FFF2-40B4-BE49-F238E27FC236}">
                <a16:creationId xmlns:a16="http://schemas.microsoft.com/office/drawing/2014/main" id="{63036D2D-60C6-4321-9919-2D3CE8C439A9}"/>
              </a:ext>
            </a:extLst>
          </p:cNvPr>
          <p:cNvSpPr>
            <a:spLocks noChangeArrowheads="1"/>
          </p:cNvSpPr>
          <p:nvPr/>
        </p:nvSpPr>
        <p:spPr bwMode="auto">
          <a:xfrm>
            <a:off x="654050" y="3044825"/>
            <a:ext cx="7950200" cy="3140075"/>
          </a:xfrm>
          <a:prstGeom prst="rect">
            <a:avLst/>
          </a:prstGeom>
          <a:solidFill>
            <a:schemeClr val="bg1">
              <a:lumMod val="85000"/>
            </a:schemeClr>
          </a:solidFill>
          <a:ln w="9525">
            <a:solidFill>
              <a:schemeClr val="accent1"/>
            </a:solidFill>
            <a:miter lim="800000"/>
            <a:headEnd/>
            <a:tailEnd/>
          </a:ln>
        </p:spPr>
        <p:txBody>
          <a:bodyPr>
            <a:spAutoFit/>
          </a:bodyPr>
          <a:lstStyle/>
          <a:p>
            <a:pPr>
              <a:defRPr/>
            </a:pPr>
            <a:r>
              <a:rPr lang="en-US" sz="1800" dirty="0"/>
              <a:t># Prompt the user for input</a:t>
            </a:r>
          </a:p>
          <a:p>
            <a:pPr>
              <a:defRPr/>
            </a:pPr>
            <a:r>
              <a:rPr lang="en-US" sz="1800" dirty="0"/>
              <a:t>seconds = int(input("Enter an integer for seconds: "))</a:t>
            </a:r>
          </a:p>
          <a:p>
            <a:pPr>
              <a:defRPr/>
            </a:pPr>
            <a:endParaRPr lang="en-US" sz="1800" dirty="0"/>
          </a:p>
          <a:p>
            <a:pPr>
              <a:defRPr/>
            </a:pPr>
            <a:r>
              <a:rPr lang="en-US" sz="1800" dirty="0"/>
              <a:t># Get minutes and remaining seconds</a:t>
            </a:r>
          </a:p>
          <a:p>
            <a:pPr>
              <a:defRPr/>
            </a:pPr>
            <a:r>
              <a:rPr lang="en-US" sz="1800" dirty="0"/>
              <a:t>minutes = seconds // 60     # Find minutes in seconds</a:t>
            </a:r>
          </a:p>
          <a:p>
            <a:pPr>
              <a:defRPr/>
            </a:pPr>
            <a:r>
              <a:rPr lang="en-US" sz="1800" dirty="0"/>
              <a:t>remainingSeconds = seconds % 60   # Seconds remaining</a:t>
            </a:r>
          </a:p>
          <a:p>
            <a:pPr>
              <a:defRPr/>
            </a:pPr>
            <a:endParaRPr lang="en-US" sz="1800" dirty="0"/>
          </a:p>
          <a:p>
            <a:pPr>
              <a:defRPr/>
            </a:pPr>
            <a:r>
              <a:rPr lang="en-US" sz="1800" dirty="0"/>
              <a:t>print(seconds, "seconds is", minutes, "minutes and", remainingSeconds, "seconds")</a:t>
            </a:r>
          </a:p>
          <a:p>
            <a:pPr>
              <a:defRPr/>
            </a:pPr>
            <a:endParaRPr lang="en-US" sz="1800" dirty="0"/>
          </a:p>
          <a:p>
            <a:pPr>
              <a:defRPr/>
            </a:pPr>
            <a:endParaRPr lang="en-US" sz="1800" dirty="0"/>
          </a:p>
          <a:p>
            <a:pPr>
              <a:defRPr/>
            </a:pPr>
            <a:endParaRPr lang="en-US" sz="1800" dirty="0"/>
          </a:p>
        </p:txBody>
      </p:sp>
      <p:sp>
        <p:nvSpPr>
          <p:cNvPr id="49159" name="TextBox 3">
            <a:extLst>
              <a:ext uri="{FF2B5EF4-FFF2-40B4-BE49-F238E27FC236}">
                <a16:creationId xmlns:a16="http://schemas.microsoft.com/office/drawing/2014/main" id="{8F6B9CCE-0597-4C94-A617-4C4F583BE1AA}"/>
              </a:ext>
            </a:extLst>
          </p:cNvPr>
          <p:cNvSpPr txBox="1">
            <a:spLocks noChangeArrowheads="1"/>
          </p:cNvSpPr>
          <p:nvPr/>
        </p:nvSpPr>
        <p:spPr bwMode="auto">
          <a:xfrm>
            <a:off x="4418013" y="5502275"/>
            <a:ext cx="39592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Enter an integer for seconds: 10055</a:t>
            </a:r>
          </a:p>
          <a:p>
            <a:r>
              <a:rPr lang="en-US" altLang="en-US">
                <a:solidFill>
                  <a:srgbClr val="FF0000"/>
                </a:solidFill>
              </a:rPr>
              <a:t>10055 seconds is 167 minutes and 35 seconds</a:t>
            </a:r>
          </a:p>
        </p:txBody>
      </p:sp>
      <p:sp>
        <p:nvSpPr>
          <p:cNvPr id="49160" name="Rectangle 2">
            <a:extLst>
              <a:ext uri="{FF2B5EF4-FFF2-40B4-BE49-F238E27FC236}">
                <a16:creationId xmlns:a16="http://schemas.microsoft.com/office/drawing/2014/main" id="{6BD5E68C-47DB-41D2-BDC8-B498B6EA953B}"/>
              </a:ext>
            </a:extLst>
          </p:cNvPr>
          <p:cNvSpPr>
            <a:spLocks noChangeArrowheads="1"/>
          </p:cNvSpPr>
          <p:nvPr/>
        </p:nvSpPr>
        <p:spPr bwMode="auto">
          <a:xfrm>
            <a:off x="3602038" y="6270625"/>
            <a:ext cx="1347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rPr>
              <a:t>Display Time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E10EB6C9-77C1-47BD-8FC0-B944C674D6D7}"/>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48CF898-1927-4531-BED3-C51CF69753B6}" type="slidenum">
              <a:rPr lang="en-US" altLang="en-US" sz="1400"/>
              <a:pPr/>
              <a:t>37</a:t>
            </a:fld>
            <a:endParaRPr lang="en-US" altLang="en-US" sz="1400"/>
          </a:p>
        </p:txBody>
      </p:sp>
      <p:sp>
        <p:nvSpPr>
          <p:cNvPr id="50179" name="Rectangle 2">
            <a:extLst>
              <a:ext uri="{FF2B5EF4-FFF2-40B4-BE49-F238E27FC236}">
                <a16:creationId xmlns:a16="http://schemas.microsoft.com/office/drawing/2014/main" id="{D652E916-3684-43A3-8223-B4C68E81739B}"/>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50180" name="Text Box 3">
            <a:extLst>
              <a:ext uri="{FF2B5EF4-FFF2-40B4-BE49-F238E27FC236}">
                <a16:creationId xmlns:a16="http://schemas.microsoft.com/office/drawing/2014/main" id="{08716FBA-F099-4E3A-8AD5-CD7F2CE6F6C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50181" name="Text Box 4">
            <a:extLst>
              <a:ext uri="{FF2B5EF4-FFF2-40B4-BE49-F238E27FC236}">
                <a16:creationId xmlns:a16="http://schemas.microsoft.com/office/drawing/2014/main" id="{1D93D72F-48B0-4331-B940-9E6E2C8FBF6A}"/>
              </a:ext>
            </a:extLst>
          </p:cNvPr>
          <p:cNvSpPr txBox="1">
            <a:spLocks noChangeArrowheads="1"/>
          </p:cNvSpPr>
          <p:nvPr/>
        </p:nvSpPr>
        <p:spPr bwMode="auto">
          <a:xfrm>
            <a:off x="193675" y="9715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Write a program that displays current time in GMT in the format hour:minute:second such as 1:45:19.</a:t>
            </a:r>
          </a:p>
          <a:p>
            <a:pPr>
              <a:spcBef>
                <a:spcPct val="50000"/>
              </a:spcBef>
            </a:pPr>
            <a:r>
              <a:rPr lang="en-US" altLang="en-US" sz="2800">
                <a:cs typeface="Times New Roman" panose="02020603050405020304" pitchFamily="18" charset="0"/>
              </a:rPr>
              <a:t>The time.time() function returns the current time in seconds with millisecond precision since the midnight, January 1, 1970 GMT. (1970 was the year when the Unix operating system was formally introduced.) You can use this function to obtain the current time, and then compute the current second, minute, and hour as follows.</a:t>
            </a:r>
          </a:p>
        </p:txBody>
      </p:sp>
      <p:sp>
        <p:nvSpPr>
          <p:cNvPr id="50182" name="Rectangle 8">
            <a:extLst>
              <a:ext uri="{FF2B5EF4-FFF2-40B4-BE49-F238E27FC236}">
                <a16:creationId xmlns:a16="http://schemas.microsoft.com/office/drawing/2014/main" id="{83801BE7-F32D-49BE-840B-685321385E9F}"/>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0183" name="Rectangle 10">
            <a:extLst>
              <a:ext uri="{FF2B5EF4-FFF2-40B4-BE49-F238E27FC236}">
                <a16:creationId xmlns:a16="http://schemas.microsoft.com/office/drawing/2014/main" id="{5D910EBA-59A9-40BE-A269-6E1BBC7AAC00}"/>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50184" name="Object 9">
            <a:extLst>
              <a:ext uri="{FF2B5EF4-FFF2-40B4-BE49-F238E27FC236}">
                <a16:creationId xmlns:a16="http://schemas.microsoft.com/office/drawing/2014/main" id="{5DE02475-85CB-4891-A355-2226EFAF4889}"/>
              </a:ext>
            </a:extLst>
          </p:cNvPr>
          <p:cNvGraphicFramePr>
            <a:graphicFrameLocks noChangeAspect="1"/>
          </p:cNvGraphicFramePr>
          <p:nvPr/>
        </p:nvGraphicFramePr>
        <p:xfrm>
          <a:off x="1633538" y="4887913"/>
          <a:ext cx="5876925" cy="1463675"/>
        </p:xfrm>
        <a:graphic>
          <a:graphicData uri="http://schemas.openxmlformats.org/presentationml/2006/ole">
            <mc:AlternateContent xmlns:mc="http://schemas.openxmlformats.org/markup-compatibility/2006">
              <mc:Choice xmlns:v="urn:schemas-microsoft-com:vml" Requires="v">
                <p:oleObj spid="_x0000_s50191" name="Picture" r:id="rId3" imgW="4889500" imgH="1219200" progId="Word.Picture.8">
                  <p:embed/>
                </p:oleObj>
              </mc:Choice>
              <mc:Fallback>
                <p:oleObj name="Picture" r:id="rId3" imgW="4889500" imgH="12192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4887913"/>
                        <a:ext cx="58769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D710DB9-04EA-49E2-9587-526324C4D7D2}"/>
              </a:ext>
            </a:extLst>
          </p:cNvPr>
          <p:cNvSpPr>
            <a:spLocks noGrp="1"/>
          </p:cNvSpPr>
          <p:nvPr>
            <p:ph type="title"/>
          </p:nvPr>
        </p:nvSpPr>
        <p:spPr>
          <a:xfrm>
            <a:off x="423863" y="96838"/>
            <a:ext cx="8450262" cy="1143000"/>
          </a:xfrm>
        </p:spPr>
        <p:txBody>
          <a:bodyPr/>
          <a:lstStyle/>
          <a:p>
            <a:r>
              <a:rPr lang="en-US" altLang="en-US"/>
              <a:t>Problem: Displaying Current Time</a:t>
            </a:r>
          </a:p>
        </p:txBody>
      </p:sp>
      <p:sp>
        <p:nvSpPr>
          <p:cNvPr id="51203" name="Slide Number Placeholder 3">
            <a:extLst>
              <a:ext uri="{FF2B5EF4-FFF2-40B4-BE49-F238E27FC236}">
                <a16:creationId xmlns:a16="http://schemas.microsoft.com/office/drawing/2014/main" id="{417E5F4B-0F4A-45A8-97B9-1BDC3FE6A3DA}"/>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F2B51A7-42C4-442E-B523-A234AE809880}" type="slidenum">
              <a:rPr lang="en-US" altLang="en-US" sz="1400"/>
              <a:pPr/>
              <a:t>38</a:t>
            </a:fld>
            <a:endParaRPr lang="en-US" altLang="en-US" sz="1400"/>
          </a:p>
        </p:txBody>
      </p:sp>
      <p:sp>
        <p:nvSpPr>
          <p:cNvPr id="51204" name="Rectangle 5">
            <a:extLst>
              <a:ext uri="{FF2B5EF4-FFF2-40B4-BE49-F238E27FC236}">
                <a16:creationId xmlns:a16="http://schemas.microsoft.com/office/drawing/2014/main" id="{4EEE1FC0-B297-4378-A32B-F410CC3FBFB5}"/>
              </a:ext>
            </a:extLst>
          </p:cNvPr>
          <p:cNvSpPr>
            <a:spLocks noChangeArrowheads="1"/>
          </p:cNvSpPr>
          <p:nvPr/>
        </p:nvSpPr>
        <p:spPr bwMode="auto">
          <a:xfrm>
            <a:off x="423863" y="1239838"/>
            <a:ext cx="8450262" cy="5478462"/>
          </a:xfrm>
          <a:prstGeom prst="rect">
            <a:avLst/>
          </a:prstGeom>
          <a:solidFill>
            <a:schemeClr val="bg1">
              <a:lumMod val="85000"/>
            </a:schemeClr>
          </a:solidFill>
          <a:ln w="9525">
            <a:solidFill>
              <a:schemeClr val="tx1"/>
            </a:solidFill>
            <a:miter lim="800000"/>
            <a:headEnd/>
            <a:tailEnd/>
          </a:ln>
        </p:spPr>
        <p:txBody>
          <a:bodyPr>
            <a:spAutoFit/>
          </a:bodyPr>
          <a:lstStyle/>
          <a:p>
            <a:pPr>
              <a:defRPr/>
            </a:pPr>
            <a:r>
              <a:rPr lang="en-US" sz="1400" dirty="0"/>
              <a:t># Imports all functions defined in the </a:t>
            </a:r>
            <a:r>
              <a:rPr lang="en-US" sz="1400" b="1" dirty="0"/>
              <a:t>time </a:t>
            </a:r>
            <a:r>
              <a:rPr lang="en-US" sz="1400" dirty="0"/>
              <a:t>module and makes them available for you to use.</a:t>
            </a:r>
          </a:p>
          <a:p>
            <a:pPr>
              <a:defRPr/>
            </a:pPr>
            <a:r>
              <a:rPr lang="en-US" sz="1400" dirty="0"/>
              <a:t>import time</a:t>
            </a:r>
          </a:p>
          <a:p>
            <a:pPr>
              <a:defRPr/>
            </a:pPr>
            <a:endParaRPr lang="en-US" sz="1400" dirty="0"/>
          </a:p>
          <a:p>
            <a:pPr>
              <a:defRPr/>
            </a:pPr>
            <a:r>
              <a:rPr lang="en-US" sz="1400" dirty="0"/>
              <a:t>currentTime = time.time() # Get current time</a:t>
            </a:r>
          </a:p>
          <a:p>
            <a:pPr>
              <a:defRPr/>
            </a:pPr>
            <a:endParaRPr lang="en-US" sz="1400" dirty="0"/>
          </a:p>
          <a:p>
            <a:pPr>
              <a:defRPr/>
            </a:pPr>
            <a:r>
              <a:rPr lang="en-US" sz="1400" dirty="0"/>
              <a:t># Obtain the total seconds since midnight, Jan 1, 1970</a:t>
            </a:r>
          </a:p>
          <a:p>
            <a:pPr>
              <a:defRPr/>
            </a:pPr>
            <a:r>
              <a:rPr lang="en-US" sz="1400" dirty="0"/>
              <a:t>totalSeconds = int(currentTime)</a:t>
            </a:r>
          </a:p>
          <a:p>
            <a:pPr>
              <a:defRPr/>
            </a:pPr>
            <a:endParaRPr lang="en-US" sz="1400" dirty="0"/>
          </a:p>
          <a:p>
            <a:pPr>
              <a:defRPr/>
            </a:pPr>
            <a:r>
              <a:rPr lang="en-US" sz="1400" dirty="0"/>
              <a:t># Get the current second </a:t>
            </a:r>
          </a:p>
          <a:p>
            <a:pPr>
              <a:defRPr/>
            </a:pPr>
            <a:r>
              <a:rPr lang="en-US" sz="1400" dirty="0"/>
              <a:t>currentSecond = totalSeconds % 60 </a:t>
            </a:r>
          </a:p>
          <a:p>
            <a:pPr>
              <a:defRPr/>
            </a:pPr>
            <a:endParaRPr lang="en-US" sz="1400" dirty="0"/>
          </a:p>
          <a:p>
            <a:pPr>
              <a:defRPr/>
            </a:pPr>
            <a:r>
              <a:rPr lang="en-US" sz="1400" dirty="0"/>
              <a:t># Obtain the total minutes</a:t>
            </a:r>
          </a:p>
          <a:p>
            <a:pPr>
              <a:defRPr/>
            </a:pPr>
            <a:r>
              <a:rPr lang="en-US" sz="1400" dirty="0"/>
              <a:t>totalMinutes = totalSeconds // 60 </a:t>
            </a:r>
          </a:p>
          <a:p>
            <a:pPr>
              <a:defRPr/>
            </a:pPr>
            <a:endParaRPr lang="en-US" sz="1400" dirty="0"/>
          </a:p>
          <a:p>
            <a:pPr>
              <a:defRPr/>
            </a:pPr>
            <a:r>
              <a:rPr lang="en-US" sz="1400" dirty="0"/>
              <a:t># Compute the current minute in the hour</a:t>
            </a:r>
          </a:p>
          <a:p>
            <a:pPr>
              <a:defRPr/>
            </a:pPr>
            <a:r>
              <a:rPr lang="en-US" sz="1400" dirty="0"/>
              <a:t>currentMinute = totalMinutes % 60</a:t>
            </a:r>
          </a:p>
          <a:p>
            <a:pPr>
              <a:defRPr/>
            </a:pPr>
            <a:endParaRPr lang="en-US" sz="1400" dirty="0"/>
          </a:p>
          <a:p>
            <a:pPr>
              <a:defRPr/>
            </a:pPr>
            <a:r>
              <a:rPr lang="en-US" sz="1400" dirty="0"/>
              <a:t># Obtain the total hours</a:t>
            </a:r>
          </a:p>
          <a:p>
            <a:pPr>
              <a:defRPr/>
            </a:pPr>
            <a:r>
              <a:rPr lang="en-US" sz="1400" dirty="0"/>
              <a:t>totalHours = totalMinutes // 60</a:t>
            </a:r>
          </a:p>
          <a:p>
            <a:pPr>
              <a:defRPr/>
            </a:pPr>
            <a:endParaRPr lang="en-US" sz="1400" dirty="0"/>
          </a:p>
          <a:p>
            <a:pPr>
              <a:defRPr/>
            </a:pPr>
            <a:r>
              <a:rPr lang="en-US" sz="1400" dirty="0"/>
              <a:t># Compute the current hour</a:t>
            </a:r>
          </a:p>
          <a:p>
            <a:pPr>
              <a:defRPr/>
            </a:pPr>
            <a:r>
              <a:rPr lang="en-US" sz="1400" dirty="0"/>
              <a:t>currentHour = totalHours % 24</a:t>
            </a:r>
          </a:p>
          <a:p>
            <a:pPr>
              <a:defRPr/>
            </a:pPr>
            <a:endParaRPr lang="en-US" sz="1400" dirty="0"/>
          </a:p>
          <a:p>
            <a:pPr>
              <a:defRPr/>
            </a:pPr>
            <a:r>
              <a:rPr lang="en-US" sz="1400" dirty="0"/>
              <a:t># Display results</a:t>
            </a:r>
          </a:p>
          <a:p>
            <a:pPr>
              <a:defRPr/>
            </a:pPr>
            <a:r>
              <a:rPr lang="en-US" sz="1400" dirty="0"/>
              <a:t>print("Current time is", currentHour, ":",currentMinute, ":", currentSecond, "GMT")</a:t>
            </a:r>
          </a:p>
        </p:txBody>
      </p:sp>
      <p:sp>
        <p:nvSpPr>
          <p:cNvPr id="51205" name="TextBox 6">
            <a:extLst>
              <a:ext uri="{FF2B5EF4-FFF2-40B4-BE49-F238E27FC236}">
                <a16:creationId xmlns:a16="http://schemas.microsoft.com/office/drawing/2014/main" id="{92051FD4-581A-4F0D-A267-11CA966B9BCC}"/>
              </a:ext>
            </a:extLst>
          </p:cNvPr>
          <p:cNvSpPr txBox="1">
            <a:spLocks noChangeArrowheads="1"/>
          </p:cNvSpPr>
          <p:nvPr/>
        </p:nvSpPr>
        <p:spPr bwMode="auto">
          <a:xfrm>
            <a:off x="5776913" y="5710238"/>
            <a:ext cx="2914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Current time is 23 : 56 : 30 GMT</a:t>
            </a:r>
          </a:p>
        </p:txBody>
      </p:sp>
      <p:sp>
        <p:nvSpPr>
          <p:cNvPr id="51206" name="Rectangle 1">
            <a:extLst>
              <a:ext uri="{FF2B5EF4-FFF2-40B4-BE49-F238E27FC236}">
                <a16:creationId xmlns:a16="http://schemas.microsoft.com/office/drawing/2014/main" id="{97877E9B-C17B-41E6-8E57-9626E4B97916}"/>
              </a:ext>
            </a:extLst>
          </p:cNvPr>
          <p:cNvSpPr>
            <a:spLocks noChangeArrowheads="1"/>
          </p:cNvSpPr>
          <p:nvPr/>
        </p:nvSpPr>
        <p:spPr bwMode="auto">
          <a:xfrm>
            <a:off x="6913563" y="6365875"/>
            <a:ext cx="1928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rPr>
              <a:t>Show Current Time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1CBD4F11-98A0-4399-8D56-CDB9BB60F7A4}"/>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85D2C82-EB17-491D-A724-1FE3563DE96E}" type="slidenum">
              <a:rPr lang="en-US" altLang="en-US" sz="1400"/>
              <a:pPr/>
              <a:t>39</a:t>
            </a:fld>
            <a:endParaRPr lang="en-US" altLang="en-US" sz="1400"/>
          </a:p>
        </p:txBody>
      </p:sp>
      <p:sp>
        <p:nvSpPr>
          <p:cNvPr id="52227" name="Rectangle 2">
            <a:extLst>
              <a:ext uri="{FF2B5EF4-FFF2-40B4-BE49-F238E27FC236}">
                <a16:creationId xmlns:a16="http://schemas.microsoft.com/office/drawing/2014/main" id="{20A29C5D-0683-4991-84E9-128732E6B077}"/>
              </a:ext>
            </a:extLst>
          </p:cNvPr>
          <p:cNvSpPr>
            <a:spLocks noGrp="1" noChangeArrowheads="1"/>
          </p:cNvSpPr>
          <p:nvPr>
            <p:ph type="title"/>
          </p:nvPr>
        </p:nvSpPr>
        <p:spPr>
          <a:xfrm>
            <a:off x="685800" y="0"/>
            <a:ext cx="7772400" cy="1428750"/>
          </a:xfrm>
          <a:noFill/>
        </p:spPr>
        <p:txBody>
          <a:bodyPr/>
          <a:lstStyle/>
          <a:p>
            <a:r>
              <a:rPr lang="en-US" altLang="en-US"/>
              <a:t>Arithmetic Expressions</a:t>
            </a:r>
          </a:p>
        </p:txBody>
      </p:sp>
      <p:sp>
        <p:nvSpPr>
          <p:cNvPr id="52228" name="Rectangle 5">
            <a:extLst>
              <a:ext uri="{FF2B5EF4-FFF2-40B4-BE49-F238E27FC236}">
                <a16:creationId xmlns:a16="http://schemas.microsoft.com/office/drawing/2014/main" id="{BE48E848-0CA9-4320-9B32-363F2895C8F5}"/>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52229" name="Object 4">
            <a:extLst>
              <a:ext uri="{FF2B5EF4-FFF2-40B4-BE49-F238E27FC236}">
                <a16:creationId xmlns:a16="http://schemas.microsoft.com/office/drawing/2014/main" id="{D0815469-674F-45FD-9B9A-E2EEE91E2A71}"/>
              </a:ext>
            </a:extLst>
          </p:cNvPr>
          <p:cNvGraphicFramePr>
            <a:graphicFrameLocks noChangeAspect="1"/>
          </p:cNvGraphicFramePr>
          <p:nvPr/>
        </p:nvGraphicFramePr>
        <p:xfrm>
          <a:off x="1346200" y="4235450"/>
          <a:ext cx="6159500" cy="968375"/>
        </p:xfrm>
        <a:graphic>
          <a:graphicData uri="http://schemas.openxmlformats.org/presentationml/2006/ole">
            <mc:AlternateContent xmlns:mc="http://schemas.openxmlformats.org/markup-compatibility/2006">
              <mc:Choice xmlns:v="urn:schemas-microsoft-com:vml" Requires="v">
                <p:oleObj spid="_x0000_s52251" name="Equation" r:id="rId3" imgW="2667000" imgH="419100" progId="Equation.3">
                  <p:embed/>
                </p:oleObj>
              </mc:Choice>
              <mc:Fallback>
                <p:oleObj name="Equation" r:id="rId3" imgW="2667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4235450"/>
                        <a:ext cx="61595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Text Box 6">
            <a:extLst>
              <a:ext uri="{FF2B5EF4-FFF2-40B4-BE49-F238E27FC236}">
                <a16:creationId xmlns:a16="http://schemas.microsoft.com/office/drawing/2014/main" id="{25DE941C-7FFA-4083-B56B-B28BF0076818}"/>
              </a:ext>
            </a:extLst>
          </p:cNvPr>
          <p:cNvSpPr txBox="1">
            <a:spLocks noChangeArrowheads="1"/>
          </p:cNvSpPr>
          <p:nvPr/>
        </p:nvSpPr>
        <p:spPr bwMode="auto">
          <a:xfrm>
            <a:off x="306388" y="2430463"/>
            <a:ext cx="7924800"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is translated to</a:t>
            </a:r>
          </a:p>
          <a:p>
            <a:pPr>
              <a:spcBef>
                <a:spcPct val="50000"/>
              </a:spcBef>
            </a:pPr>
            <a:r>
              <a:rPr lang="en-US" altLang="en-US" sz="2800">
                <a:cs typeface="Times New Roman" panose="02020603050405020304" pitchFamily="18" charset="0"/>
              </a:rPr>
              <a:t>(3+4*x)/5 – 10*(y-5)*(a+b+c)/x + 9*(4/x + (9+x)/y)</a:t>
            </a:r>
          </a:p>
        </p:txBody>
      </p:sp>
      <p:sp>
        <p:nvSpPr>
          <p:cNvPr id="52231" name="Text Box 6">
            <a:extLst>
              <a:ext uri="{FF2B5EF4-FFF2-40B4-BE49-F238E27FC236}">
                <a16:creationId xmlns:a16="http://schemas.microsoft.com/office/drawing/2014/main" id="{3DC6BD7F-4E28-4C6A-AD08-2A1E24AD9BDF}"/>
              </a:ext>
            </a:extLst>
          </p:cNvPr>
          <p:cNvSpPr txBox="1">
            <a:spLocks noChangeArrowheads="1"/>
          </p:cNvSpPr>
          <p:nvPr/>
        </p:nvSpPr>
        <p:spPr bwMode="auto">
          <a:xfrm>
            <a:off x="654050" y="5656263"/>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(3+4*x)/5 – 10*(y-5)*(a+b+c)/x + 9*(4/x + (9+x)/y)</a:t>
            </a:r>
          </a:p>
        </p:txBody>
      </p:sp>
      <p:sp>
        <p:nvSpPr>
          <p:cNvPr id="52232" name="Rectangle 2">
            <a:extLst>
              <a:ext uri="{FF2B5EF4-FFF2-40B4-BE49-F238E27FC236}">
                <a16:creationId xmlns:a16="http://schemas.microsoft.com/office/drawing/2014/main" id="{41BB3A1D-2301-444C-BD92-35ADAE43CDFD}"/>
              </a:ext>
            </a:extLst>
          </p:cNvPr>
          <p:cNvSpPr>
            <a:spLocks noChangeArrowheads="1"/>
          </p:cNvSpPr>
          <p:nvPr/>
        </p:nvSpPr>
        <p:spPr bwMode="auto">
          <a:xfrm>
            <a:off x="1384300" y="4297363"/>
            <a:ext cx="914400" cy="860425"/>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2233" name="Rectangle 10">
            <a:extLst>
              <a:ext uri="{FF2B5EF4-FFF2-40B4-BE49-F238E27FC236}">
                <a16:creationId xmlns:a16="http://schemas.microsoft.com/office/drawing/2014/main" id="{0EE921F4-6D0E-44F5-854F-8EF9CE2CF922}"/>
              </a:ext>
            </a:extLst>
          </p:cNvPr>
          <p:cNvSpPr>
            <a:spLocks noChangeArrowheads="1"/>
          </p:cNvSpPr>
          <p:nvPr/>
        </p:nvSpPr>
        <p:spPr bwMode="auto">
          <a:xfrm>
            <a:off x="2613025" y="4276725"/>
            <a:ext cx="2727325" cy="858838"/>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2234" name="Rectangle 12">
            <a:extLst>
              <a:ext uri="{FF2B5EF4-FFF2-40B4-BE49-F238E27FC236}">
                <a16:creationId xmlns:a16="http://schemas.microsoft.com/office/drawing/2014/main" id="{FF0F21B5-2F74-4A5A-B0C6-8EB3BAD80F47}"/>
              </a:ext>
            </a:extLst>
          </p:cNvPr>
          <p:cNvSpPr>
            <a:spLocks noChangeArrowheads="1"/>
          </p:cNvSpPr>
          <p:nvPr/>
        </p:nvSpPr>
        <p:spPr bwMode="auto">
          <a:xfrm>
            <a:off x="5724525" y="4291013"/>
            <a:ext cx="1727200" cy="860425"/>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2235" name="Rectangle 13">
            <a:extLst>
              <a:ext uri="{FF2B5EF4-FFF2-40B4-BE49-F238E27FC236}">
                <a16:creationId xmlns:a16="http://schemas.microsoft.com/office/drawing/2014/main" id="{A3E4E9AA-8B89-4833-B6B3-215A0BB2116A}"/>
              </a:ext>
            </a:extLst>
          </p:cNvPr>
          <p:cNvSpPr>
            <a:spLocks noChangeArrowheads="1"/>
          </p:cNvSpPr>
          <p:nvPr/>
        </p:nvSpPr>
        <p:spPr bwMode="auto">
          <a:xfrm>
            <a:off x="731838" y="5487988"/>
            <a:ext cx="1458912" cy="860425"/>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2236" name="Rectangle 14">
            <a:extLst>
              <a:ext uri="{FF2B5EF4-FFF2-40B4-BE49-F238E27FC236}">
                <a16:creationId xmlns:a16="http://schemas.microsoft.com/office/drawing/2014/main" id="{1D18F258-7224-469F-96E4-D70E20D4F75F}"/>
              </a:ext>
            </a:extLst>
          </p:cNvPr>
          <p:cNvSpPr>
            <a:spLocks noChangeArrowheads="1"/>
          </p:cNvSpPr>
          <p:nvPr/>
        </p:nvSpPr>
        <p:spPr bwMode="auto">
          <a:xfrm>
            <a:off x="2536825" y="5516563"/>
            <a:ext cx="2803525" cy="858837"/>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2237" name="Rectangle 15">
            <a:extLst>
              <a:ext uri="{FF2B5EF4-FFF2-40B4-BE49-F238E27FC236}">
                <a16:creationId xmlns:a16="http://schemas.microsoft.com/office/drawing/2014/main" id="{10B25B97-9FAF-40AB-8960-585B32DB0680}"/>
              </a:ext>
            </a:extLst>
          </p:cNvPr>
          <p:cNvSpPr>
            <a:spLocks noChangeArrowheads="1"/>
          </p:cNvSpPr>
          <p:nvPr/>
        </p:nvSpPr>
        <p:spPr bwMode="auto">
          <a:xfrm>
            <a:off x="5724525" y="5524500"/>
            <a:ext cx="2506663" cy="860425"/>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52238" name="Object 4">
            <a:extLst>
              <a:ext uri="{FF2B5EF4-FFF2-40B4-BE49-F238E27FC236}">
                <a16:creationId xmlns:a16="http://schemas.microsoft.com/office/drawing/2014/main" id="{33B8C1C2-316D-4AEA-BA98-EA4AC9AF1B68}"/>
              </a:ext>
            </a:extLst>
          </p:cNvPr>
          <p:cNvGraphicFramePr>
            <a:graphicFrameLocks noChangeAspect="1"/>
          </p:cNvGraphicFramePr>
          <p:nvPr/>
        </p:nvGraphicFramePr>
        <p:xfrm>
          <a:off x="1077913" y="1355725"/>
          <a:ext cx="6159500" cy="968375"/>
        </p:xfrm>
        <a:graphic>
          <a:graphicData uri="http://schemas.openxmlformats.org/presentationml/2006/ole">
            <mc:AlternateContent xmlns:mc="http://schemas.openxmlformats.org/markup-compatibility/2006">
              <mc:Choice xmlns:v="urn:schemas-microsoft-com:vml" Requires="v">
                <p:oleObj spid="_x0000_s52252" name="Equation" r:id="rId5" imgW="2667000" imgH="419100" progId="Equation.3">
                  <p:embed/>
                </p:oleObj>
              </mc:Choice>
              <mc:Fallback>
                <p:oleObj name="Equation" r:id="rId5" imgW="2667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355725"/>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a:extLst>
              <a:ext uri="{FF2B5EF4-FFF2-40B4-BE49-F238E27FC236}">
                <a16:creationId xmlns:a16="http://schemas.microsoft.com/office/drawing/2014/main" id="{FA7C75A6-4BC0-4E81-B01B-6FAE789B45EA}"/>
              </a:ext>
            </a:extLst>
          </p:cNvPr>
          <p:cNvSpPr>
            <a:spLocks noGrp="1" noChangeArrowheads="1"/>
          </p:cNvSpPr>
          <p:nvPr>
            <p:ph type="title"/>
          </p:nvPr>
        </p:nvSpPr>
        <p:spPr>
          <a:xfrm>
            <a:off x="685800" y="381000"/>
            <a:ext cx="7772400" cy="533400"/>
          </a:xfrm>
        </p:spPr>
        <p:txBody>
          <a:bodyPr rtlCol="0">
            <a:normAutofit fontScale="90000"/>
          </a:bodyPr>
          <a:lstStyle/>
          <a:p>
            <a:pPr eaLnBrk="1" fontAlgn="auto" hangingPunct="1">
              <a:spcAft>
                <a:spcPts val="0"/>
              </a:spcAft>
              <a:defRPr/>
            </a:pPr>
            <a:r>
              <a:rPr lang="en-US" altLang="en-US" sz="4700" dirty="0"/>
              <a:t>Statement</a:t>
            </a:r>
          </a:p>
        </p:txBody>
      </p:sp>
      <p:sp>
        <p:nvSpPr>
          <p:cNvPr id="16387" name="Rectangle 6">
            <a:extLst>
              <a:ext uri="{FF2B5EF4-FFF2-40B4-BE49-F238E27FC236}">
                <a16:creationId xmlns:a16="http://schemas.microsoft.com/office/drawing/2014/main" id="{FFDACA5A-88AB-4555-9983-6D1BE9EFE7CD}"/>
              </a:ext>
            </a:extLst>
          </p:cNvPr>
          <p:cNvSpPr>
            <a:spLocks noGrp="1" noChangeArrowheads="1"/>
          </p:cNvSpPr>
          <p:nvPr>
            <p:ph idx="1"/>
          </p:nvPr>
        </p:nvSpPr>
        <p:spPr>
          <a:xfrm>
            <a:off x="403533" y="1143000"/>
            <a:ext cx="8382000" cy="1981200"/>
          </a:xfrm>
        </p:spPr>
        <p:txBody>
          <a:bodyPr/>
          <a:lstStyle/>
          <a:p>
            <a:pPr marL="0" indent="0" eaLnBrk="1" hangingPunct="1">
              <a:buFont typeface="Monotype Sorts" pitchFamily="2" charset="2"/>
              <a:buNone/>
            </a:pPr>
            <a:r>
              <a:rPr lang="en-US" altLang="en-US" sz="2400" dirty="0"/>
              <a:t>A statement represents an action or a sequence of actions. The statement print("Welcome to Python") in the below program is a statement that displays the greeting “Welcome to Python”.</a:t>
            </a:r>
          </a:p>
          <a:p>
            <a:pPr marL="0" indent="0" eaLnBrk="1" hangingPunct="1">
              <a:buFont typeface="Monotype Sorts" pitchFamily="2" charset="2"/>
              <a:buNone/>
            </a:pPr>
            <a:r>
              <a:rPr lang="en-US" altLang="en-US" sz="2400" dirty="0"/>
              <a:t>Statements in a program execute in the order that they appear</a:t>
            </a:r>
          </a:p>
          <a:p>
            <a:pPr lvl="1" eaLnBrk="1" hangingPunct="1"/>
            <a:r>
              <a:rPr lang="en-US" altLang="en-US" sz="2000" dirty="0"/>
              <a:t>From top to bottom</a:t>
            </a:r>
            <a:endParaRPr lang="he-IL" altLang="en-US" sz="2000" dirty="0"/>
          </a:p>
          <a:p>
            <a:pPr marL="0" indent="0" eaLnBrk="1" hangingPunct="1">
              <a:buFont typeface="Monotype Sorts" pitchFamily="2" charset="2"/>
              <a:buNone/>
            </a:pPr>
            <a:endParaRPr lang="en-US" altLang="en-US" sz="2800" dirty="0"/>
          </a:p>
        </p:txBody>
      </p:sp>
      <p:sp>
        <p:nvSpPr>
          <p:cNvPr id="16388" name="Slide Number Placeholder 4">
            <a:extLst>
              <a:ext uri="{FF2B5EF4-FFF2-40B4-BE49-F238E27FC236}">
                <a16:creationId xmlns:a16="http://schemas.microsoft.com/office/drawing/2014/main" id="{74BCCB32-4FF8-4D0E-89F7-7C29E19ED6B3}"/>
              </a:ext>
            </a:extLst>
          </p:cNvPr>
          <p:cNvSpPr>
            <a:spLocks noGrp="1"/>
          </p:cNvSpPr>
          <p:nvPr>
            <p:ph type="sldNum" sz="quarter" idx="11"/>
          </p:nvPr>
        </p:nvSpPr>
        <p:spPr>
          <a:xfrm>
            <a:off x="6553200" y="6356350"/>
            <a:ext cx="2133600" cy="365125"/>
          </a:xfrm>
          <a:noFill/>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571A410-D713-4D1A-A8C4-1E06AB6E72DF}" type="slidenum">
              <a:rPr lang="en-US" altLang="en-US" sz="1400"/>
              <a:pPr/>
              <a:t>4</a:t>
            </a:fld>
            <a:endParaRPr lang="en-US" altLang="en-US" sz="1400"/>
          </a:p>
        </p:txBody>
      </p:sp>
      <p:sp>
        <p:nvSpPr>
          <p:cNvPr id="16389" name="Rectangle 2">
            <a:extLst>
              <a:ext uri="{FF2B5EF4-FFF2-40B4-BE49-F238E27FC236}">
                <a16:creationId xmlns:a16="http://schemas.microsoft.com/office/drawing/2014/main" id="{B169A382-4D0E-40D2-9F1C-C4B6D600C96C}"/>
              </a:ext>
            </a:extLst>
          </p:cNvPr>
          <p:cNvSpPr>
            <a:spLocks noChangeArrowheads="1"/>
          </p:cNvSpPr>
          <p:nvPr/>
        </p:nvSpPr>
        <p:spPr bwMode="auto">
          <a:xfrm>
            <a:off x="4191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spcBef>
                <a:spcPct val="20000"/>
              </a:spcBef>
              <a:buClr>
                <a:schemeClr val="tx2"/>
              </a:buClr>
              <a:buSzPct val="75000"/>
              <a:buFont typeface="Monotype Sorts" pitchFamily="2" charset="2"/>
              <a:buNone/>
            </a:pPr>
            <a:r>
              <a:rPr lang="en-US" altLang="en-US" sz="2400" b="1" dirty="0">
                <a:latin typeface="Courier New" panose="02070309020205020404" pitchFamily="49" charset="0"/>
              </a:rPr>
              <a:t># Display two messages</a:t>
            </a:r>
          </a:p>
          <a:p>
            <a:pPr eaLnBrk="1" hangingPunct="1">
              <a:spcBef>
                <a:spcPct val="20000"/>
              </a:spcBef>
              <a:buClr>
                <a:schemeClr val="tx2"/>
              </a:buClr>
              <a:buSzPct val="75000"/>
              <a:buFont typeface="Monotype Sorts" pitchFamily="2" charset="2"/>
              <a:buNone/>
            </a:pPr>
            <a:r>
              <a:rPr lang="en-US" altLang="en-US" sz="2400" b="1" dirty="0">
                <a:latin typeface="Courier New" panose="02070309020205020404" pitchFamily="49" charset="0"/>
              </a:rPr>
              <a:t>print("Welcome to Python")</a:t>
            </a:r>
          </a:p>
          <a:p>
            <a:pPr eaLnBrk="1" hangingPunct="1">
              <a:spcBef>
                <a:spcPct val="20000"/>
              </a:spcBef>
              <a:buClr>
                <a:schemeClr val="tx2"/>
              </a:buClr>
              <a:buSzPct val="75000"/>
              <a:buFont typeface="Monotype Sorts" pitchFamily="2" charset="2"/>
              <a:buNone/>
            </a:pPr>
            <a:r>
              <a:rPr lang="en-US" altLang="en-US" sz="2400" b="1" dirty="0">
                <a:latin typeface="Courier New" panose="02070309020205020404" pitchFamily="49" charset="0"/>
              </a:rPr>
              <a:t>print("Python is fun")</a:t>
            </a:r>
          </a:p>
        </p:txBody>
      </p:sp>
      <p:sp>
        <p:nvSpPr>
          <p:cNvPr id="16390" name="Rectangle 4">
            <a:extLst>
              <a:ext uri="{FF2B5EF4-FFF2-40B4-BE49-F238E27FC236}">
                <a16:creationId xmlns:a16="http://schemas.microsoft.com/office/drawing/2014/main" id="{56C82443-607A-4352-AC6D-172D8EAB787B}"/>
              </a:ext>
            </a:extLst>
          </p:cNvPr>
          <p:cNvSpPr>
            <a:spLocks noChangeArrowheads="1"/>
          </p:cNvSpPr>
          <p:nvPr/>
        </p:nvSpPr>
        <p:spPr bwMode="auto">
          <a:xfrm>
            <a:off x="430738" y="427391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sz="240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7EC0436E-4E94-4A84-8B89-518851A01700}"/>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53469E6-34D4-4E2F-AD2D-57EAF8FE1553}" type="slidenum">
              <a:rPr lang="en-US" altLang="en-US" sz="1400"/>
              <a:pPr/>
              <a:t>40</a:t>
            </a:fld>
            <a:endParaRPr lang="en-US" altLang="en-US" sz="1400"/>
          </a:p>
        </p:txBody>
      </p:sp>
      <p:sp>
        <p:nvSpPr>
          <p:cNvPr id="53251" name="Rectangle 2">
            <a:extLst>
              <a:ext uri="{FF2B5EF4-FFF2-40B4-BE49-F238E27FC236}">
                <a16:creationId xmlns:a16="http://schemas.microsoft.com/office/drawing/2014/main" id="{59679903-1B84-4CD6-AE77-B27AFF4F01F8}"/>
              </a:ext>
            </a:extLst>
          </p:cNvPr>
          <p:cNvSpPr>
            <a:spLocks noGrp="1" noChangeArrowheads="1"/>
          </p:cNvSpPr>
          <p:nvPr>
            <p:ph type="title"/>
          </p:nvPr>
        </p:nvSpPr>
        <p:spPr>
          <a:xfrm>
            <a:off x="685800" y="0"/>
            <a:ext cx="7772400" cy="1428750"/>
          </a:xfrm>
          <a:noFill/>
        </p:spPr>
        <p:txBody>
          <a:bodyPr/>
          <a:lstStyle/>
          <a:p>
            <a:r>
              <a:rPr lang="en-US" altLang="en-US"/>
              <a:t>How to Evaluate an Expression</a:t>
            </a:r>
          </a:p>
        </p:txBody>
      </p:sp>
      <p:sp>
        <p:nvSpPr>
          <p:cNvPr id="53252" name="Rectangle 3">
            <a:extLst>
              <a:ext uri="{FF2B5EF4-FFF2-40B4-BE49-F238E27FC236}">
                <a16:creationId xmlns:a16="http://schemas.microsoft.com/office/drawing/2014/main" id="{0B95C557-D86D-41AF-88DD-4FA25628D0E1}"/>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3253" name="Text Box 5">
            <a:extLst>
              <a:ext uri="{FF2B5EF4-FFF2-40B4-BE49-F238E27FC236}">
                <a16:creationId xmlns:a16="http://schemas.microsoft.com/office/drawing/2014/main" id="{A1B186C3-F15B-4BCC-9CAF-75E002BA7D5A}"/>
              </a:ext>
            </a:extLst>
          </p:cNvPr>
          <p:cNvSpPr txBox="1">
            <a:spLocks noChangeArrowheads="1"/>
          </p:cNvSpPr>
          <p:nvPr/>
        </p:nvSpPr>
        <p:spPr bwMode="auto">
          <a:xfrm>
            <a:off x="0" y="1123950"/>
            <a:ext cx="91440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Though Python has its own way to evaluate an expression behind the scene, the result of a Python expression and its corresponding arithmetic expression are the same. Therefore, you can safely apply the arithmetic rule for evaluating a Python expression. </a:t>
            </a:r>
          </a:p>
        </p:txBody>
      </p:sp>
      <p:sp>
        <p:nvSpPr>
          <p:cNvPr id="53254" name="Rectangle 7">
            <a:extLst>
              <a:ext uri="{FF2B5EF4-FFF2-40B4-BE49-F238E27FC236}">
                <a16:creationId xmlns:a16="http://schemas.microsoft.com/office/drawing/2014/main" id="{5913EAD9-053F-460F-A5DA-8F114DDE849D}"/>
              </a:ext>
            </a:extLst>
          </p:cNvPr>
          <p:cNvSpPr>
            <a:spLocks noChangeArrowheads="1"/>
          </p:cNvSpPr>
          <p:nvPr/>
        </p:nvSpPr>
        <p:spPr bwMode="auto">
          <a:xfrm>
            <a:off x="0" y="2522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53255" name="Object 6">
            <a:extLst>
              <a:ext uri="{FF2B5EF4-FFF2-40B4-BE49-F238E27FC236}">
                <a16:creationId xmlns:a16="http://schemas.microsoft.com/office/drawing/2014/main" id="{5697E8ED-5A29-4D4A-A0CD-731250DDE3B8}"/>
              </a:ext>
            </a:extLst>
          </p:cNvPr>
          <p:cNvGraphicFramePr>
            <a:graphicFrameLocks noChangeAspect="1"/>
          </p:cNvGraphicFramePr>
          <p:nvPr/>
        </p:nvGraphicFramePr>
        <p:xfrm>
          <a:off x="2228850" y="3736975"/>
          <a:ext cx="4543425" cy="2738438"/>
        </p:xfrm>
        <a:graphic>
          <a:graphicData uri="http://schemas.openxmlformats.org/presentationml/2006/ole">
            <mc:AlternateContent xmlns:mc="http://schemas.openxmlformats.org/markup-compatibility/2006">
              <mc:Choice xmlns:v="urn:schemas-microsoft-com:vml" Requires="v">
                <p:oleObj spid="_x0000_s53262" name="Picture" r:id="rId3" imgW="3378200" imgH="2032000" progId="Word.Picture.8">
                  <p:embed/>
                </p:oleObj>
              </mc:Choice>
              <mc:Fallback>
                <p:oleObj name="Picture" r:id="rId3" imgW="3378200" imgH="20320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3736975"/>
                        <a:ext cx="454342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E9BBB01-6D7D-4D0B-B3A8-9D2671529B32}"/>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Mixed-Type Expressions and Data Type Conversion</a:t>
            </a:r>
            <a:endParaRPr lang="he-IL" altLang="en-US"/>
          </a:p>
        </p:txBody>
      </p:sp>
      <p:sp>
        <p:nvSpPr>
          <p:cNvPr id="54275" name="Content Placeholder 2">
            <a:extLst>
              <a:ext uri="{FF2B5EF4-FFF2-40B4-BE49-F238E27FC236}">
                <a16:creationId xmlns:a16="http://schemas.microsoft.com/office/drawing/2014/main" id="{239A5341-EBBC-4E44-84EA-567846F54DDF}"/>
              </a:ext>
            </a:extLst>
          </p:cNvPr>
          <p:cNvSpPr>
            <a:spLocks noGrp="1" noChangeArrowheads="1"/>
          </p:cNvSpPr>
          <p:nvPr>
            <p:ph idx="1"/>
          </p:nvPr>
        </p:nvSpPr>
        <p:spPr/>
        <p:txBody>
          <a:bodyPr/>
          <a:lstStyle/>
          <a:p>
            <a:pPr eaLnBrk="1" hangingPunct="1"/>
            <a:r>
              <a:rPr lang="en-US" altLang="en-US"/>
              <a:t>Data type resulting from math operation depends on data types of operands</a:t>
            </a:r>
          </a:p>
          <a:p>
            <a:pPr lvl="1" eaLnBrk="1" hangingPunct="1"/>
            <a:r>
              <a:rPr lang="en-US" altLang="en-US"/>
              <a:t>Two </a:t>
            </a:r>
            <a:r>
              <a:rPr lang="en-US" altLang="en-US">
                <a:latin typeface="Courier New" panose="02070309020205020404" pitchFamily="49" charset="0"/>
                <a:cs typeface="Courier New" panose="02070309020205020404" pitchFamily="49" charset="0"/>
              </a:rPr>
              <a:t>int</a:t>
            </a:r>
            <a:r>
              <a:rPr lang="en-US" altLang="en-US"/>
              <a:t> values: result is an </a:t>
            </a:r>
            <a:r>
              <a:rPr lang="en-US" altLang="en-US">
                <a:latin typeface="Courier New" panose="02070309020205020404" pitchFamily="49" charset="0"/>
                <a:cs typeface="Courier New" panose="02070309020205020404" pitchFamily="49" charset="0"/>
              </a:rPr>
              <a:t>int</a:t>
            </a:r>
          </a:p>
          <a:p>
            <a:pPr lvl="1" eaLnBrk="1" hangingPunct="1"/>
            <a:r>
              <a:rPr lang="en-US" altLang="en-US"/>
              <a:t>Two </a:t>
            </a:r>
            <a:r>
              <a:rPr lang="en-US" altLang="en-US">
                <a:latin typeface="Courier New" panose="02070309020205020404" pitchFamily="49" charset="0"/>
                <a:cs typeface="Courier New" panose="02070309020205020404" pitchFamily="49" charset="0"/>
              </a:rPr>
              <a:t>float</a:t>
            </a:r>
            <a:r>
              <a:rPr lang="en-US" altLang="en-US"/>
              <a:t> values: result is a </a:t>
            </a:r>
            <a:r>
              <a:rPr lang="en-US" altLang="en-US">
                <a:latin typeface="Courier New" panose="02070309020205020404" pitchFamily="49" charset="0"/>
                <a:cs typeface="Courier New" panose="02070309020205020404" pitchFamily="49" charset="0"/>
              </a:rPr>
              <a:t>float</a:t>
            </a:r>
          </a:p>
          <a:p>
            <a:pPr lvl="1" eaLnBrk="1" hangingPunct="1"/>
            <a:r>
              <a:rPr lang="en-US" altLang="en-US">
                <a:latin typeface="Courier New" panose="02070309020205020404" pitchFamily="49" charset="0"/>
                <a:cs typeface="Courier New" panose="02070309020205020404" pitchFamily="49" charset="0"/>
              </a:rPr>
              <a:t>int</a:t>
            </a:r>
            <a:r>
              <a:rPr lang="en-US" altLang="en-US"/>
              <a:t> and </a:t>
            </a:r>
            <a:r>
              <a:rPr lang="en-US" altLang="en-US">
                <a:latin typeface="Courier New" panose="02070309020205020404" pitchFamily="49" charset="0"/>
                <a:cs typeface="Courier New" panose="02070309020205020404" pitchFamily="49" charset="0"/>
              </a:rPr>
              <a:t>float</a:t>
            </a:r>
            <a:r>
              <a:rPr lang="en-US" altLang="en-US"/>
              <a:t>: </a:t>
            </a:r>
            <a:r>
              <a:rPr lang="en-US" altLang="en-US">
                <a:latin typeface="Courier New" panose="02070309020205020404" pitchFamily="49" charset="0"/>
                <a:cs typeface="Courier New" panose="02070309020205020404" pitchFamily="49" charset="0"/>
              </a:rPr>
              <a:t>int</a:t>
            </a:r>
            <a:r>
              <a:rPr lang="en-US" altLang="en-US"/>
              <a:t> temporarily converted to </a:t>
            </a:r>
            <a:r>
              <a:rPr lang="en-US" altLang="en-US">
                <a:latin typeface="Courier New" panose="02070309020205020404" pitchFamily="49" charset="0"/>
                <a:cs typeface="Courier New" panose="02070309020205020404" pitchFamily="49" charset="0"/>
              </a:rPr>
              <a:t>float</a:t>
            </a:r>
            <a:r>
              <a:rPr lang="en-US" altLang="en-US"/>
              <a:t>, result of the operation is a </a:t>
            </a:r>
            <a:r>
              <a:rPr lang="en-US" altLang="en-US">
                <a:latin typeface="Courier New" panose="02070309020205020404" pitchFamily="49" charset="0"/>
                <a:cs typeface="Courier New" panose="02070309020205020404" pitchFamily="49" charset="0"/>
              </a:rPr>
              <a:t>float</a:t>
            </a:r>
          </a:p>
          <a:p>
            <a:pPr lvl="1" eaLnBrk="1" hangingPunct="1"/>
            <a:r>
              <a:rPr lang="en-US" altLang="en-US"/>
              <a:t>Type conversion of </a:t>
            </a:r>
            <a:r>
              <a:rPr lang="en-US" altLang="en-US">
                <a:latin typeface="Courier New" panose="02070309020205020404" pitchFamily="49" charset="0"/>
                <a:cs typeface="Courier New" panose="02070309020205020404" pitchFamily="49" charset="0"/>
              </a:rPr>
              <a:t>float</a:t>
            </a:r>
            <a:r>
              <a:rPr lang="en-US" altLang="en-US"/>
              <a:t> to </a:t>
            </a:r>
            <a:r>
              <a:rPr lang="en-US" altLang="en-US">
                <a:latin typeface="Courier New" panose="02070309020205020404" pitchFamily="49" charset="0"/>
                <a:cs typeface="Courier New" panose="02070309020205020404" pitchFamily="49" charset="0"/>
              </a:rPr>
              <a:t>int</a:t>
            </a:r>
            <a:r>
              <a:rPr lang="en-US" altLang="en-US"/>
              <a:t> causes truncation of fractional part</a:t>
            </a:r>
            <a:endParaRPr lang="he-IL" altLang="en-US"/>
          </a:p>
        </p:txBody>
      </p:sp>
      <p:sp>
        <p:nvSpPr>
          <p:cNvPr id="54276" name="Slide Number Placeholder 1">
            <a:extLst>
              <a:ext uri="{FF2B5EF4-FFF2-40B4-BE49-F238E27FC236}">
                <a16:creationId xmlns:a16="http://schemas.microsoft.com/office/drawing/2014/main" id="{02C78D03-5B77-4B63-A8D7-92B29CA6A7D9}"/>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2017D8D-8991-4331-B383-07334A62CCAC}" type="slidenum">
              <a:rPr lang="en-US" altLang="en-US" sz="1400">
                <a:solidFill>
                  <a:srgbClr val="FFFFFF"/>
                </a:solidFill>
                <a:latin typeface="Century Gothic" panose="020B0502020202020204" pitchFamily="34" charset="0"/>
              </a:rPr>
              <a:pPr/>
              <a:t>41</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23AAEEA4-FD43-41C9-9060-7B47E9CB149B}"/>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95F9097-0CC2-4163-8FDB-2F4E1877D19C}" type="slidenum">
              <a:rPr lang="en-US" altLang="en-US" sz="1400"/>
              <a:pPr/>
              <a:t>42</a:t>
            </a:fld>
            <a:endParaRPr lang="en-US" altLang="en-US" sz="1400"/>
          </a:p>
        </p:txBody>
      </p:sp>
      <p:sp>
        <p:nvSpPr>
          <p:cNvPr id="55299" name="Rectangle 2">
            <a:extLst>
              <a:ext uri="{FF2B5EF4-FFF2-40B4-BE49-F238E27FC236}">
                <a16:creationId xmlns:a16="http://schemas.microsoft.com/office/drawing/2014/main" id="{38B18AF5-B7E8-4FC0-A0BE-08278A2890BA}"/>
              </a:ext>
            </a:extLst>
          </p:cNvPr>
          <p:cNvSpPr>
            <a:spLocks noGrp="1" noChangeArrowheads="1"/>
          </p:cNvSpPr>
          <p:nvPr>
            <p:ph type="title"/>
          </p:nvPr>
        </p:nvSpPr>
        <p:spPr>
          <a:xfrm>
            <a:off x="533400" y="0"/>
            <a:ext cx="7772400" cy="1371600"/>
          </a:xfrm>
          <a:noFill/>
        </p:spPr>
        <p:txBody>
          <a:bodyPr/>
          <a:lstStyle/>
          <a:p>
            <a:r>
              <a:rPr lang="en-US" altLang="en-US" sz="4000"/>
              <a:t>Augmented Assignment Operators</a:t>
            </a:r>
          </a:p>
        </p:txBody>
      </p:sp>
      <p:sp>
        <p:nvSpPr>
          <p:cNvPr id="55300" name="Text Box 7">
            <a:extLst>
              <a:ext uri="{FF2B5EF4-FFF2-40B4-BE49-F238E27FC236}">
                <a16:creationId xmlns:a16="http://schemas.microsoft.com/office/drawing/2014/main" id="{EF0C189A-8971-4CDE-9EC1-3B57C4C11CA9}"/>
              </a:ext>
            </a:extLst>
          </p:cNvPr>
          <p:cNvSpPr txBox="1">
            <a:spLocks noChangeArrowheads="1"/>
          </p:cNvSpPr>
          <p:nvPr/>
        </p:nvSpPr>
        <p:spPr bwMode="auto">
          <a:xfrm>
            <a:off x="1600200" y="1371600"/>
            <a:ext cx="6096000"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1600">
                <a:solidFill>
                  <a:schemeClr val="tx1"/>
                </a:solidFill>
                <a:latin typeface="Times New Roman" panose="02020603050405020304" pitchFamily="18" charset="0"/>
              </a:defRPr>
            </a:lvl1pPr>
            <a:lvl2pPr marL="742950" indent="-285750">
              <a:tabLst>
                <a:tab pos="1771650" algn="l"/>
                <a:tab pos="3657600" algn="l"/>
              </a:tabLst>
              <a:defRPr sz="1600">
                <a:solidFill>
                  <a:schemeClr val="tx1"/>
                </a:solidFill>
                <a:latin typeface="Times New Roman" panose="02020603050405020304" pitchFamily="18" charset="0"/>
              </a:defRPr>
            </a:lvl2pPr>
            <a:lvl3pPr marL="1143000" indent="-228600">
              <a:tabLst>
                <a:tab pos="1771650" algn="l"/>
                <a:tab pos="3657600" algn="l"/>
              </a:tabLst>
              <a:defRPr sz="1600">
                <a:solidFill>
                  <a:schemeClr val="tx1"/>
                </a:solidFill>
                <a:latin typeface="Times New Roman" panose="02020603050405020304" pitchFamily="18" charset="0"/>
              </a:defRPr>
            </a:lvl3pPr>
            <a:lvl4pPr marL="1600200" indent="-228600">
              <a:tabLst>
                <a:tab pos="1771650" algn="l"/>
                <a:tab pos="3657600" algn="l"/>
              </a:tabLst>
              <a:defRPr sz="1600">
                <a:solidFill>
                  <a:schemeClr val="tx1"/>
                </a:solidFill>
                <a:latin typeface="Times New Roman" panose="02020603050405020304" pitchFamily="18" charset="0"/>
              </a:defRPr>
            </a:lvl4pPr>
            <a:lvl5pPr marL="2057400" indent="-228600">
              <a:tabLst>
                <a:tab pos="1771650" algn="l"/>
                <a:tab pos="36576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9pPr>
          </a:lstStyle>
          <a:p>
            <a:pPr>
              <a:spcBef>
                <a:spcPct val="50000"/>
              </a:spcBef>
            </a:pPr>
            <a:r>
              <a:rPr lang="en-US" altLang="en-US" sz="3000" i="1"/>
              <a:t>Operator	Example	Equivalent</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f -= 8.0	f = f - 8.0</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i %= 8	i = i % 8</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0FE4B95C-9B6A-4331-A5F1-C94B2282D881}"/>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828F619-0BDF-4452-8763-ECC2D765D667}" type="slidenum">
              <a:rPr lang="en-US" altLang="en-US" sz="1400"/>
              <a:pPr/>
              <a:t>43</a:t>
            </a:fld>
            <a:endParaRPr lang="en-US" altLang="en-US" sz="1400"/>
          </a:p>
        </p:txBody>
      </p:sp>
      <p:sp>
        <p:nvSpPr>
          <p:cNvPr id="56323" name="Rectangle 2">
            <a:extLst>
              <a:ext uri="{FF2B5EF4-FFF2-40B4-BE49-F238E27FC236}">
                <a16:creationId xmlns:a16="http://schemas.microsoft.com/office/drawing/2014/main" id="{88D4175D-DC13-47ED-8104-09D845AD6DE6}"/>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Built-in Functions</a:t>
            </a:r>
          </a:p>
        </p:txBody>
      </p:sp>
      <p:sp>
        <p:nvSpPr>
          <p:cNvPr id="281603" name="Rectangle 3">
            <a:extLst>
              <a:ext uri="{FF2B5EF4-FFF2-40B4-BE49-F238E27FC236}">
                <a16:creationId xmlns:a16="http://schemas.microsoft.com/office/drawing/2014/main" id="{A3AB8845-FB58-48E0-AE48-A44F57633EC5}"/>
              </a:ext>
            </a:extLst>
          </p:cNvPr>
          <p:cNvSpPr>
            <a:spLocks noGrp="1" noChangeArrowheads="1"/>
          </p:cNvSpPr>
          <p:nvPr>
            <p:ph type="body" idx="1"/>
          </p:nvPr>
        </p:nvSpPr>
        <p:spPr>
          <a:xfrm>
            <a:off x="228600" y="1066800"/>
            <a:ext cx="8686800" cy="5257800"/>
          </a:xfrm>
          <a:solidFill>
            <a:schemeClr val="bg1">
              <a:lumMod val="85000"/>
            </a:schemeClr>
          </a:solidFill>
        </p:spPr>
        <p:txBody>
          <a:bodyPr/>
          <a:lstStyle/>
          <a:p>
            <a:pPr marL="0" indent="0">
              <a:lnSpc>
                <a:spcPct val="80000"/>
              </a:lnSpc>
              <a:buFont typeface="Monotype Sorts" pitchFamily="2" charset="2"/>
              <a:buNone/>
              <a:defRPr/>
            </a:pPr>
            <a:r>
              <a:rPr lang="en-US" sz="2800" dirty="0"/>
              <a:t>&gt;&gt;&gt; max(2, 3, 4) # Returns a maximum number</a:t>
            </a:r>
          </a:p>
          <a:p>
            <a:pPr marL="0" indent="0">
              <a:lnSpc>
                <a:spcPct val="80000"/>
              </a:lnSpc>
              <a:buFont typeface="Monotype Sorts" pitchFamily="2" charset="2"/>
              <a:buNone/>
              <a:defRPr/>
            </a:pPr>
            <a:r>
              <a:rPr lang="en-US" sz="2800" dirty="0"/>
              <a:t>4</a:t>
            </a:r>
          </a:p>
          <a:p>
            <a:pPr marL="0" indent="0">
              <a:lnSpc>
                <a:spcPct val="80000"/>
              </a:lnSpc>
              <a:buFont typeface="Monotype Sorts" pitchFamily="2" charset="2"/>
              <a:buNone/>
              <a:defRPr/>
            </a:pPr>
            <a:r>
              <a:rPr lang="en-US" sz="2800" dirty="0"/>
              <a:t>&gt;&gt;&gt; min(2, 3, 4) # Returns a minimu number</a:t>
            </a:r>
          </a:p>
          <a:p>
            <a:pPr marL="0" indent="0">
              <a:lnSpc>
                <a:spcPct val="80000"/>
              </a:lnSpc>
              <a:buFont typeface="Monotype Sorts" pitchFamily="2" charset="2"/>
              <a:buNone/>
              <a:defRPr/>
            </a:pPr>
            <a:r>
              <a:rPr lang="en-US" sz="2800" dirty="0"/>
              <a:t>2</a:t>
            </a:r>
          </a:p>
          <a:p>
            <a:pPr marL="0" indent="0">
              <a:lnSpc>
                <a:spcPct val="80000"/>
              </a:lnSpc>
              <a:buFont typeface="Monotype Sorts" pitchFamily="2" charset="2"/>
              <a:buNone/>
              <a:defRPr/>
            </a:pPr>
            <a:r>
              <a:rPr lang="en-US" sz="2800" dirty="0"/>
              <a:t>&gt;&gt;&gt; round(3.51) # Rounds to its nearest integer</a:t>
            </a:r>
          </a:p>
          <a:p>
            <a:pPr marL="0" indent="0">
              <a:lnSpc>
                <a:spcPct val="80000"/>
              </a:lnSpc>
              <a:buFont typeface="Monotype Sorts" pitchFamily="2" charset="2"/>
              <a:buNone/>
              <a:defRPr/>
            </a:pPr>
            <a:r>
              <a:rPr lang="en-US" sz="2800" dirty="0"/>
              <a:t>4</a:t>
            </a:r>
          </a:p>
          <a:p>
            <a:pPr marL="0" indent="0">
              <a:lnSpc>
                <a:spcPct val="80000"/>
              </a:lnSpc>
              <a:buFont typeface="Monotype Sorts" pitchFamily="2" charset="2"/>
              <a:buNone/>
              <a:defRPr/>
            </a:pPr>
            <a:r>
              <a:rPr lang="en-US" sz="2800" dirty="0"/>
              <a:t>&gt;&gt;&gt; round(3.4) # Rounds to its nearest integer</a:t>
            </a:r>
          </a:p>
          <a:p>
            <a:pPr marL="0" indent="0">
              <a:lnSpc>
                <a:spcPct val="80000"/>
              </a:lnSpc>
              <a:buFont typeface="Monotype Sorts" pitchFamily="2" charset="2"/>
              <a:buNone/>
              <a:defRPr/>
            </a:pPr>
            <a:r>
              <a:rPr lang="en-US" sz="2800" dirty="0"/>
              <a:t>3</a:t>
            </a:r>
          </a:p>
          <a:p>
            <a:pPr marL="0" indent="0">
              <a:lnSpc>
                <a:spcPct val="80000"/>
              </a:lnSpc>
              <a:buFont typeface="Monotype Sorts" pitchFamily="2" charset="2"/>
              <a:buNone/>
              <a:defRPr/>
            </a:pPr>
            <a:r>
              <a:rPr lang="en-US" sz="2800" dirty="0"/>
              <a:t>&gt;&gt;&gt; abs(-3) # Returns the absolute value</a:t>
            </a:r>
          </a:p>
          <a:p>
            <a:pPr marL="0" indent="0">
              <a:lnSpc>
                <a:spcPct val="80000"/>
              </a:lnSpc>
              <a:buFont typeface="Monotype Sorts" pitchFamily="2" charset="2"/>
              <a:buNone/>
              <a:defRPr/>
            </a:pPr>
            <a:r>
              <a:rPr lang="en-US" sz="2800" dirty="0"/>
              <a:t>3</a:t>
            </a:r>
          </a:p>
          <a:p>
            <a:pPr marL="0" indent="0">
              <a:lnSpc>
                <a:spcPct val="80000"/>
              </a:lnSpc>
              <a:buFont typeface="Monotype Sorts" pitchFamily="2" charset="2"/>
              <a:buNone/>
              <a:defRPr/>
            </a:pPr>
            <a:r>
              <a:rPr lang="en-US" sz="2800" dirty="0"/>
              <a:t>&gt;&gt;&gt; pow(2, 3) # Same as 2 ** 3</a:t>
            </a:r>
          </a:p>
          <a:p>
            <a:pPr marL="0" indent="0">
              <a:lnSpc>
                <a:spcPct val="80000"/>
              </a:lnSpc>
              <a:buFont typeface="Monotype Sorts" pitchFamily="2" charset="2"/>
              <a:buNone/>
              <a:defRPr/>
            </a:pPr>
            <a:r>
              <a:rPr lang="en-US" sz="2800" dirty="0"/>
              <a:t>8</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E2B0B8D-2FA9-4A94-84F9-BEB4738016CD}"/>
              </a:ext>
            </a:extLst>
          </p:cNvPr>
          <p:cNvSpPr>
            <a:spLocks noGrp="1" noChangeArrowheads="1"/>
          </p:cNvSpPr>
          <p:nvPr>
            <p:ph type="title"/>
          </p:nvPr>
        </p:nvSpPr>
        <p:spPr/>
        <p:txBody>
          <a:bodyPr/>
          <a:lstStyle/>
          <a:p>
            <a:pPr eaLnBrk="1" hangingPunct="1"/>
            <a:r>
              <a:rPr lang="en-US" altLang="en-US"/>
              <a:t>Printing without the Newline</a:t>
            </a:r>
            <a:endParaRPr lang="he-IL" altLang="en-US"/>
          </a:p>
        </p:txBody>
      </p:sp>
      <p:sp>
        <p:nvSpPr>
          <p:cNvPr id="57347" name="Content Placeholder 2">
            <a:extLst>
              <a:ext uri="{FF2B5EF4-FFF2-40B4-BE49-F238E27FC236}">
                <a16:creationId xmlns:a16="http://schemas.microsoft.com/office/drawing/2014/main" id="{5FB23C04-EC1F-439C-BA42-47719B81F67F}"/>
              </a:ext>
            </a:extLst>
          </p:cNvPr>
          <p:cNvSpPr>
            <a:spLocks noGrp="1" noChangeArrowheads="1"/>
          </p:cNvSpPr>
          <p:nvPr>
            <p:ph idx="1"/>
          </p:nvPr>
        </p:nvSpPr>
        <p:spPr/>
        <p:txBody>
          <a:bodyPr/>
          <a:lstStyle/>
          <a:p>
            <a:pPr eaLnBrk="1" hangingPunct="1"/>
            <a:r>
              <a:rPr lang="en-US" altLang="en-US">
                <a:latin typeface="Courier New" panose="02070309020205020404" pitchFamily="49" charset="0"/>
                <a:cs typeface="Courier New" panose="02070309020205020404" pitchFamily="49" charset="0"/>
              </a:rPr>
              <a:t>print </a:t>
            </a:r>
            <a:r>
              <a:rPr lang="en-US" altLang="en-US"/>
              <a:t>function displays line of output </a:t>
            </a:r>
          </a:p>
          <a:p>
            <a:pPr lvl="1" eaLnBrk="1" hangingPunct="1"/>
            <a:r>
              <a:rPr lang="en-US" altLang="en-US"/>
              <a:t>Newline character at end of printed data</a:t>
            </a:r>
          </a:p>
          <a:p>
            <a:pPr lvl="1" eaLnBrk="1" hangingPunct="1"/>
            <a:r>
              <a:rPr lang="en-US" altLang="en-US"/>
              <a:t>Special argument </a:t>
            </a:r>
            <a:r>
              <a:rPr lang="en-US" altLang="en-US">
                <a:latin typeface="Courier New" panose="02070309020205020404" pitchFamily="49" charset="0"/>
                <a:cs typeface="Courier New" panose="02070309020205020404" pitchFamily="49" charset="0"/>
              </a:rPr>
              <a:t>end=‘</a:t>
            </a:r>
            <a:r>
              <a:rPr lang="en-US" altLang="en-US" i="1">
                <a:latin typeface="Courier New" panose="02070309020205020404" pitchFamily="49" charset="0"/>
                <a:cs typeface="Courier New" panose="02070309020205020404" pitchFamily="49" charset="0"/>
              </a:rPr>
              <a:t>delimiter</a:t>
            </a:r>
            <a:r>
              <a:rPr lang="en-US" altLang="en-US">
                <a:latin typeface="Courier New" panose="02070309020205020404" pitchFamily="49" charset="0"/>
                <a:cs typeface="Courier New" panose="02070309020205020404" pitchFamily="49" charset="0"/>
              </a:rPr>
              <a:t>’</a:t>
            </a:r>
            <a:r>
              <a:rPr lang="en-US" altLang="en-US"/>
              <a:t> causes </a:t>
            </a:r>
            <a:r>
              <a:rPr lang="en-US" altLang="en-US">
                <a:latin typeface="Courier New" panose="02070309020205020404" pitchFamily="49" charset="0"/>
                <a:cs typeface="Courier New" panose="02070309020205020404" pitchFamily="49" charset="0"/>
              </a:rPr>
              <a:t>print</a:t>
            </a:r>
            <a:r>
              <a:rPr lang="en-US" altLang="en-US"/>
              <a:t> to place </a:t>
            </a:r>
            <a:r>
              <a:rPr lang="en-US" altLang="en-US" i="1">
                <a:latin typeface="Courier New" panose="02070309020205020404" pitchFamily="49" charset="0"/>
                <a:cs typeface="Courier New" panose="02070309020205020404" pitchFamily="49" charset="0"/>
              </a:rPr>
              <a:t>delimiter</a:t>
            </a:r>
            <a:r>
              <a:rPr lang="en-US" altLang="en-US"/>
              <a:t> at end of data instead of newline character</a:t>
            </a:r>
          </a:p>
          <a:p>
            <a:pPr eaLnBrk="1" hangingPunct="1"/>
            <a:r>
              <a:rPr lang="en-US" altLang="en-US">
                <a:latin typeface="Courier New" panose="02070309020205020404" pitchFamily="49" charset="0"/>
                <a:cs typeface="Courier New" panose="02070309020205020404" pitchFamily="49" charset="0"/>
              </a:rPr>
              <a:t>print</a:t>
            </a:r>
            <a:r>
              <a:rPr lang="en-US" altLang="en-US"/>
              <a:t> function uses space as item separator</a:t>
            </a:r>
          </a:p>
          <a:p>
            <a:pPr lvl="1" eaLnBrk="1" hangingPunct="1"/>
            <a:r>
              <a:rPr lang="en-US" altLang="en-US"/>
              <a:t>Special argument </a:t>
            </a:r>
            <a:r>
              <a:rPr lang="en-US" altLang="en-US">
                <a:latin typeface="Courier New" panose="02070309020205020404" pitchFamily="49" charset="0"/>
                <a:cs typeface="Courier New" panose="02070309020205020404" pitchFamily="49" charset="0"/>
              </a:rPr>
              <a:t>sep=‘</a:t>
            </a:r>
            <a:r>
              <a:rPr lang="en-US" altLang="en-US" i="1">
                <a:latin typeface="Courier New" panose="02070309020205020404" pitchFamily="49" charset="0"/>
                <a:cs typeface="Courier New" panose="02070309020205020404" pitchFamily="49" charset="0"/>
              </a:rPr>
              <a:t>delimiter</a:t>
            </a:r>
            <a:r>
              <a:rPr lang="en-US" altLang="en-US">
                <a:latin typeface="Courier New" panose="02070309020205020404" pitchFamily="49" charset="0"/>
                <a:cs typeface="Courier New" panose="02070309020205020404" pitchFamily="49" charset="0"/>
              </a:rPr>
              <a:t>’</a:t>
            </a:r>
            <a:r>
              <a:rPr lang="en-US" altLang="en-US"/>
              <a:t> causes </a:t>
            </a:r>
            <a:r>
              <a:rPr lang="en-US" altLang="en-US">
                <a:latin typeface="Courier New" panose="02070309020205020404" pitchFamily="49" charset="0"/>
                <a:cs typeface="Courier New" panose="02070309020205020404" pitchFamily="49" charset="0"/>
              </a:rPr>
              <a:t>print</a:t>
            </a:r>
            <a:r>
              <a:rPr lang="en-US" altLang="en-US"/>
              <a:t> to use </a:t>
            </a:r>
            <a:r>
              <a:rPr lang="en-US" altLang="en-US" i="1">
                <a:latin typeface="Courier New" panose="02070309020205020404" pitchFamily="49" charset="0"/>
                <a:cs typeface="Courier New" panose="02070309020205020404" pitchFamily="49" charset="0"/>
              </a:rPr>
              <a:t>delimiter</a:t>
            </a:r>
            <a:r>
              <a:rPr lang="en-US" altLang="en-US"/>
              <a:t> as item separator</a:t>
            </a:r>
          </a:p>
          <a:p>
            <a:pPr lvl="1" eaLnBrk="1" hangingPunct="1"/>
            <a:endParaRPr lang="he-IL" altLang="en-US"/>
          </a:p>
        </p:txBody>
      </p:sp>
      <p:sp>
        <p:nvSpPr>
          <p:cNvPr id="57348" name="Slide Number Placeholder 1">
            <a:extLst>
              <a:ext uri="{FF2B5EF4-FFF2-40B4-BE49-F238E27FC236}">
                <a16:creationId xmlns:a16="http://schemas.microsoft.com/office/drawing/2014/main" id="{2C864787-9122-48D1-A0B0-C7A589BDCBDC}"/>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653CE61-DFF5-4FCC-A610-A22859B14FB5}" type="slidenum">
              <a:rPr lang="en-US" altLang="en-US" sz="1400">
                <a:solidFill>
                  <a:srgbClr val="FFFFFF"/>
                </a:solidFill>
                <a:latin typeface="Century Gothic" panose="020B0502020202020204" pitchFamily="34" charset="0"/>
              </a:rPr>
              <a:pPr/>
              <a:t>44</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3AEA5D90-9F39-4F92-904D-549B24D7EC27}"/>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CF65B5A-1C06-43B7-80A7-0FF0379FB890}" type="slidenum">
              <a:rPr lang="en-US" altLang="en-US" sz="1400"/>
              <a:pPr/>
              <a:t>45</a:t>
            </a:fld>
            <a:endParaRPr lang="en-US" altLang="en-US" sz="1400"/>
          </a:p>
        </p:txBody>
      </p:sp>
      <p:sp>
        <p:nvSpPr>
          <p:cNvPr id="58371" name="Rectangle 2">
            <a:extLst>
              <a:ext uri="{FF2B5EF4-FFF2-40B4-BE49-F238E27FC236}">
                <a16:creationId xmlns:a16="http://schemas.microsoft.com/office/drawing/2014/main" id="{B122B0BF-FCF4-4DFE-9771-70004AABBBED}"/>
              </a:ext>
            </a:extLst>
          </p:cNvPr>
          <p:cNvSpPr>
            <a:spLocks noGrp="1" noChangeArrowheads="1"/>
          </p:cNvSpPr>
          <p:nvPr>
            <p:ph type="title"/>
          </p:nvPr>
        </p:nvSpPr>
        <p:spPr>
          <a:xfrm>
            <a:off x="654050" y="549275"/>
            <a:ext cx="7772400" cy="803275"/>
          </a:xfrm>
        </p:spPr>
        <p:txBody>
          <a:bodyPr/>
          <a:lstStyle/>
          <a:p>
            <a:r>
              <a:rPr lang="en-US" altLang="en-US"/>
              <a:t>Printing without the Newline </a:t>
            </a:r>
            <a:r>
              <a:rPr lang="en-US" altLang="en-US" sz="5400"/>
              <a:t>(cont’d.)</a:t>
            </a:r>
          </a:p>
        </p:txBody>
      </p:sp>
      <p:sp>
        <p:nvSpPr>
          <p:cNvPr id="58372" name="Text Box 3">
            <a:extLst>
              <a:ext uri="{FF2B5EF4-FFF2-40B4-BE49-F238E27FC236}">
                <a16:creationId xmlns:a16="http://schemas.microsoft.com/office/drawing/2014/main" id="{AF1CF8F0-FD45-4846-8549-9D12767B505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58373" name="Text Box 4">
            <a:extLst>
              <a:ext uri="{FF2B5EF4-FFF2-40B4-BE49-F238E27FC236}">
                <a16:creationId xmlns:a16="http://schemas.microsoft.com/office/drawing/2014/main" id="{AC6BC2B8-DFEA-4E40-9EF5-DD426CFA2045}"/>
              </a:ext>
            </a:extLst>
          </p:cNvPr>
          <p:cNvSpPr txBox="1">
            <a:spLocks noChangeArrowheads="1"/>
          </p:cNvSpPr>
          <p:nvPr/>
        </p:nvSpPr>
        <p:spPr bwMode="auto">
          <a:xfrm>
            <a:off x="349250" y="198437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solidFill>
                  <a:schemeClr val="bg2"/>
                </a:solidFill>
                <a:latin typeface="Courier New" panose="02070309020205020404" pitchFamily="49" charset="0"/>
              </a:rPr>
              <a:t>print(item, end = 'anyendingstring')</a:t>
            </a:r>
          </a:p>
        </p:txBody>
      </p:sp>
      <p:sp>
        <p:nvSpPr>
          <p:cNvPr id="285703" name="Text Box 7">
            <a:extLst>
              <a:ext uri="{FF2B5EF4-FFF2-40B4-BE49-F238E27FC236}">
                <a16:creationId xmlns:a16="http://schemas.microsoft.com/office/drawing/2014/main" id="{2BD6C39F-5A5A-4FF3-86CB-E90F3DD6BD13}"/>
              </a:ext>
            </a:extLst>
          </p:cNvPr>
          <p:cNvSpPr txBox="1">
            <a:spLocks noChangeArrowheads="1"/>
          </p:cNvSpPr>
          <p:nvPr/>
        </p:nvSpPr>
        <p:spPr bwMode="auto">
          <a:xfrm>
            <a:off x="495300" y="3381375"/>
            <a:ext cx="8382000" cy="1311275"/>
          </a:xfrm>
          <a:prstGeom prst="rect">
            <a:avLst/>
          </a:prstGeom>
          <a:solidFill>
            <a:schemeClr val="bg1">
              <a:lumMod val="85000"/>
            </a:schemeClr>
          </a:solidFill>
          <a:ln>
            <a:noFill/>
          </a:ln>
          <a:effectLst/>
        </p:spPr>
        <p:txBody>
          <a:bodyPr>
            <a:spAutoFit/>
          </a:bodyPr>
          <a:lstStyle/>
          <a:p>
            <a:pPr>
              <a:defRPr/>
            </a:pPr>
            <a:r>
              <a:rPr lang="en-US" sz="2000" dirty="0">
                <a:solidFill>
                  <a:schemeClr val="bg2"/>
                </a:solidFill>
                <a:latin typeface="Courier New" pitchFamily="49" charset="0"/>
              </a:rPr>
              <a:t>print("AAA", end = ' ')</a:t>
            </a:r>
          </a:p>
          <a:p>
            <a:pPr>
              <a:defRPr/>
            </a:pPr>
            <a:r>
              <a:rPr lang="en-US" sz="2000" dirty="0">
                <a:solidFill>
                  <a:schemeClr val="bg2"/>
                </a:solidFill>
                <a:latin typeface="Courier New" pitchFamily="49" charset="0"/>
              </a:rPr>
              <a:t>print("BBB", end = '')</a:t>
            </a:r>
          </a:p>
          <a:p>
            <a:pPr>
              <a:defRPr/>
            </a:pPr>
            <a:r>
              <a:rPr lang="en-US" sz="2000" dirty="0">
                <a:solidFill>
                  <a:schemeClr val="bg2"/>
                </a:solidFill>
                <a:latin typeface="Courier New" pitchFamily="49" charset="0"/>
              </a:rPr>
              <a:t>print("CCC", end = '***')</a:t>
            </a:r>
          </a:p>
          <a:p>
            <a:pPr>
              <a:defRPr/>
            </a:pPr>
            <a:r>
              <a:rPr lang="en-US" sz="2000" dirty="0">
                <a:solidFill>
                  <a:schemeClr val="bg2"/>
                </a:solidFill>
                <a:latin typeface="Courier New" pitchFamily="49" charset="0"/>
              </a:rPr>
              <a:t>print("DDD", end = '***')</a:t>
            </a:r>
          </a:p>
        </p:txBody>
      </p:sp>
      <p:sp>
        <p:nvSpPr>
          <p:cNvPr id="58375" name="Rectangle 1">
            <a:extLst>
              <a:ext uri="{FF2B5EF4-FFF2-40B4-BE49-F238E27FC236}">
                <a16:creationId xmlns:a16="http://schemas.microsoft.com/office/drawing/2014/main" id="{0A84232C-6DA7-4E8B-BD48-8BECBE6009BA}"/>
              </a:ext>
            </a:extLst>
          </p:cNvPr>
          <p:cNvSpPr>
            <a:spLocks noChangeArrowheads="1"/>
          </p:cNvSpPr>
          <p:nvPr/>
        </p:nvSpPr>
        <p:spPr bwMode="auto">
          <a:xfrm>
            <a:off x="6180138" y="4165600"/>
            <a:ext cx="2541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AAA BBBCCC***DDD***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E8E335D-55F6-46BB-9035-7C59CD52CD7E}"/>
              </a:ext>
            </a:extLst>
          </p:cNvPr>
          <p:cNvSpPr>
            <a:spLocks noGrp="1" noChangeArrowheads="1"/>
          </p:cNvSpPr>
          <p:nvPr>
            <p:ph type="title"/>
          </p:nvPr>
        </p:nvSpPr>
        <p:spPr/>
        <p:txBody>
          <a:bodyPr/>
          <a:lstStyle/>
          <a:p>
            <a:pPr eaLnBrk="1" hangingPunct="1"/>
            <a:r>
              <a:rPr lang="en-US" altLang="en-US"/>
              <a:t>Escape Sequences for Special Characters</a:t>
            </a:r>
            <a:endParaRPr lang="he-IL" altLang="en-US"/>
          </a:p>
        </p:txBody>
      </p:sp>
      <p:sp>
        <p:nvSpPr>
          <p:cNvPr id="59395" name="Content Placeholder 2">
            <a:extLst>
              <a:ext uri="{FF2B5EF4-FFF2-40B4-BE49-F238E27FC236}">
                <a16:creationId xmlns:a16="http://schemas.microsoft.com/office/drawing/2014/main" id="{14B94A92-0B74-409E-B391-609779B22886}"/>
              </a:ext>
            </a:extLst>
          </p:cNvPr>
          <p:cNvSpPr>
            <a:spLocks noGrp="1" noChangeArrowheads="1"/>
          </p:cNvSpPr>
          <p:nvPr>
            <p:ph idx="1"/>
          </p:nvPr>
        </p:nvSpPr>
        <p:spPr>
          <a:xfrm>
            <a:off x="731838" y="1662113"/>
            <a:ext cx="7772400" cy="4114800"/>
          </a:xfrm>
        </p:spPr>
        <p:txBody>
          <a:bodyPr/>
          <a:lstStyle/>
          <a:p>
            <a:pPr eaLnBrk="1" hangingPunct="1"/>
            <a:r>
              <a:rPr lang="en-US" altLang="en-US"/>
              <a:t>Special characters appearing in string literal </a:t>
            </a:r>
          </a:p>
          <a:p>
            <a:pPr lvl="1" eaLnBrk="1" hangingPunct="1"/>
            <a:r>
              <a:rPr lang="en-US" altLang="en-US"/>
              <a:t>Preceded by backslash (</a:t>
            </a:r>
            <a:r>
              <a:rPr lang="en-US" altLang="en-US">
                <a:latin typeface="Courier New" panose="02070309020205020404" pitchFamily="49" charset="0"/>
                <a:cs typeface="Courier New" panose="02070309020205020404" pitchFamily="49" charset="0"/>
              </a:rPr>
              <a:t>\</a:t>
            </a:r>
            <a:r>
              <a:rPr lang="en-US" altLang="en-US"/>
              <a:t>)</a:t>
            </a:r>
          </a:p>
          <a:p>
            <a:pPr lvl="2" eaLnBrk="1" hangingPunct="1"/>
            <a:r>
              <a:rPr lang="en-US" altLang="en-US"/>
              <a:t>Examples: newline (</a:t>
            </a:r>
            <a:r>
              <a:rPr lang="en-US" altLang="en-US">
                <a:latin typeface="Courier New" panose="02070309020205020404" pitchFamily="49" charset="0"/>
                <a:cs typeface="Courier New" panose="02070309020205020404" pitchFamily="49" charset="0"/>
              </a:rPr>
              <a:t>\n</a:t>
            </a:r>
            <a:r>
              <a:rPr lang="en-US" altLang="en-US"/>
              <a:t>), horizontal tab (</a:t>
            </a:r>
            <a:r>
              <a:rPr lang="en-US" altLang="en-US">
                <a:latin typeface="Courier New" panose="02070309020205020404" pitchFamily="49" charset="0"/>
                <a:cs typeface="Courier New" panose="02070309020205020404" pitchFamily="49" charset="0"/>
              </a:rPr>
              <a:t>\t</a:t>
            </a:r>
            <a:r>
              <a:rPr lang="en-US" altLang="en-US"/>
              <a:t>)</a:t>
            </a:r>
          </a:p>
        </p:txBody>
      </p:sp>
      <p:sp>
        <p:nvSpPr>
          <p:cNvPr id="59396" name="Slide Number Placeholder 1">
            <a:extLst>
              <a:ext uri="{FF2B5EF4-FFF2-40B4-BE49-F238E27FC236}">
                <a16:creationId xmlns:a16="http://schemas.microsoft.com/office/drawing/2014/main" id="{D293C897-B4D7-4461-9CE6-C0BAE8B55F56}"/>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F32CAD3-3A71-426E-9513-A8E803CC8B11}" type="slidenum">
              <a:rPr lang="en-US" altLang="en-US" sz="1400">
                <a:solidFill>
                  <a:srgbClr val="FFFFFF"/>
                </a:solidFill>
                <a:latin typeface="Century Gothic" panose="020B0502020202020204" pitchFamily="34" charset="0"/>
              </a:rPr>
              <a:pPr/>
              <a:t>46</a:t>
            </a:fld>
            <a:endParaRPr lang="en-US" altLang="en-US" sz="1400">
              <a:solidFill>
                <a:srgbClr val="FFFFFF"/>
              </a:solidFill>
              <a:latin typeface="Century Gothic" panose="020B0502020202020204" pitchFamily="34" charset="0"/>
            </a:endParaRPr>
          </a:p>
        </p:txBody>
      </p:sp>
      <p:sp>
        <p:nvSpPr>
          <p:cNvPr id="2" name="Rectangle 1">
            <a:extLst>
              <a:ext uri="{FF2B5EF4-FFF2-40B4-BE49-F238E27FC236}">
                <a16:creationId xmlns:a16="http://schemas.microsoft.com/office/drawing/2014/main" id="{00582A68-80DD-4D55-AB8D-ED0C8B52C9EB}"/>
              </a:ext>
            </a:extLst>
          </p:cNvPr>
          <p:cNvSpPr/>
          <p:nvPr/>
        </p:nvSpPr>
        <p:spPr>
          <a:xfrm>
            <a:off x="1922463" y="4005263"/>
            <a:ext cx="4572000" cy="584200"/>
          </a:xfrm>
          <a:prstGeom prst="rect">
            <a:avLst/>
          </a:prstGeom>
          <a:solidFill>
            <a:schemeClr val="bg1">
              <a:lumMod val="85000"/>
            </a:schemeClr>
          </a:solidFill>
          <a:ln>
            <a:solidFill>
              <a:schemeClr val="accent1"/>
            </a:solidFill>
          </a:ln>
        </p:spPr>
        <p:txBody>
          <a:bodyPr>
            <a:spAutoFit/>
          </a:bodyPr>
          <a:lstStyle/>
          <a:p>
            <a:pPr>
              <a:defRPr/>
            </a:pPr>
            <a:r>
              <a:rPr lang="en-US" dirty="0"/>
              <a:t>print("AAA\tBBB")</a:t>
            </a:r>
          </a:p>
          <a:p>
            <a:pPr>
              <a:defRPr/>
            </a:pPr>
            <a:r>
              <a:rPr lang="en-US" dirty="0"/>
              <a:t>print("CCC\nDDD")</a:t>
            </a:r>
          </a:p>
        </p:txBody>
      </p:sp>
      <p:sp>
        <p:nvSpPr>
          <p:cNvPr id="3" name="Rectangle 2">
            <a:extLst>
              <a:ext uri="{FF2B5EF4-FFF2-40B4-BE49-F238E27FC236}">
                <a16:creationId xmlns:a16="http://schemas.microsoft.com/office/drawing/2014/main" id="{B2C64C51-DC3B-4D8E-8A92-8FF5698FE32A}"/>
              </a:ext>
            </a:extLst>
          </p:cNvPr>
          <p:cNvSpPr/>
          <p:nvPr/>
        </p:nvSpPr>
        <p:spPr>
          <a:xfrm>
            <a:off x="1922463" y="5233988"/>
            <a:ext cx="4572000" cy="830262"/>
          </a:xfrm>
          <a:prstGeom prst="rect">
            <a:avLst/>
          </a:prstGeom>
          <a:solidFill>
            <a:schemeClr val="bg1">
              <a:lumMod val="85000"/>
            </a:schemeClr>
          </a:solidFill>
          <a:ln>
            <a:solidFill>
              <a:schemeClr val="accent1"/>
            </a:solidFill>
          </a:ln>
        </p:spPr>
        <p:txBody>
          <a:bodyPr>
            <a:spAutoFit/>
          </a:bodyPr>
          <a:lstStyle/>
          <a:p>
            <a:pPr>
              <a:defRPr/>
            </a:pPr>
            <a:r>
              <a:rPr lang="en-US" dirty="0">
                <a:solidFill>
                  <a:srgbClr val="FF0000"/>
                </a:solidFill>
              </a:rPr>
              <a:t>AAA	BBB</a:t>
            </a:r>
          </a:p>
          <a:p>
            <a:pPr>
              <a:defRPr/>
            </a:pPr>
            <a:r>
              <a:rPr lang="en-US" dirty="0">
                <a:solidFill>
                  <a:srgbClr val="FF0000"/>
                </a:solidFill>
              </a:rPr>
              <a:t>CCC</a:t>
            </a:r>
          </a:p>
          <a:p>
            <a:pPr>
              <a:defRPr/>
            </a:pPr>
            <a:r>
              <a:rPr lang="en-US" dirty="0">
                <a:solidFill>
                  <a:srgbClr val="FF0000"/>
                </a:solidFill>
              </a:rPr>
              <a:t>DDD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27F632BE-3AFB-4209-A0DB-B145B74B234C}"/>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393961E-8EE8-437C-AE87-0D2EF9031694}" type="slidenum">
              <a:rPr lang="en-US" altLang="en-US" sz="1400"/>
              <a:pPr/>
              <a:t>47</a:t>
            </a:fld>
            <a:endParaRPr lang="en-US" altLang="en-US" sz="1400"/>
          </a:p>
        </p:txBody>
      </p:sp>
      <p:sp>
        <p:nvSpPr>
          <p:cNvPr id="60419" name="Rectangle 2">
            <a:extLst>
              <a:ext uri="{FF2B5EF4-FFF2-40B4-BE49-F238E27FC236}">
                <a16:creationId xmlns:a16="http://schemas.microsoft.com/office/drawing/2014/main" id="{1245FDBE-E1C7-49A2-899F-4C6AB9C46583}"/>
              </a:ext>
            </a:extLst>
          </p:cNvPr>
          <p:cNvSpPr>
            <a:spLocks noGrp="1" noChangeArrowheads="1"/>
          </p:cNvSpPr>
          <p:nvPr>
            <p:ph type="title"/>
          </p:nvPr>
        </p:nvSpPr>
        <p:spPr>
          <a:xfrm>
            <a:off x="457200" y="400050"/>
            <a:ext cx="8486775" cy="742950"/>
          </a:xfrm>
        </p:spPr>
        <p:txBody>
          <a:bodyPr/>
          <a:lstStyle/>
          <a:p>
            <a:r>
              <a:rPr lang="en-US" altLang="en-US" sz="4000"/>
              <a:t>Escape Sequences for Special Characters (cont’d.)</a:t>
            </a:r>
          </a:p>
        </p:txBody>
      </p:sp>
      <p:sp>
        <p:nvSpPr>
          <p:cNvPr id="60420" name="Text Box 3">
            <a:extLst>
              <a:ext uri="{FF2B5EF4-FFF2-40B4-BE49-F238E27FC236}">
                <a16:creationId xmlns:a16="http://schemas.microsoft.com/office/drawing/2014/main" id="{44F7A274-83C0-4EB3-98F7-734CE77741BE}"/>
              </a:ext>
            </a:extLst>
          </p:cNvPr>
          <p:cNvSpPr txBox="1">
            <a:spLocks noChangeArrowheads="1"/>
          </p:cNvSpPr>
          <p:nvPr/>
        </p:nvSpPr>
        <p:spPr bwMode="auto">
          <a:xfrm>
            <a:off x="457200" y="1143000"/>
            <a:ext cx="8229600" cy="426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endParaRPr lang="en-US" altLang="en-US" sz="2800" b="1" i="1" u="sng"/>
          </a:p>
          <a:p>
            <a:pPr>
              <a:spcBef>
                <a:spcPts val="600"/>
              </a:spcBef>
            </a:pPr>
            <a:r>
              <a:rPr lang="en-US" altLang="en-US" sz="2800" b="1" i="1" u="sng"/>
              <a:t>Description</a:t>
            </a:r>
            <a:r>
              <a:rPr lang="en-US" altLang="en-US" sz="2800" b="1" i="1"/>
              <a:t>                       </a:t>
            </a:r>
            <a:r>
              <a:rPr lang="en-US" altLang="en-US" sz="2800" b="1" i="1" u="sng"/>
              <a:t>Escape Sequence </a:t>
            </a:r>
            <a:r>
              <a:rPr lang="en-US" altLang="en-US" sz="2800" i="1"/>
              <a:t>	</a:t>
            </a:r>
            <a:r>
              <a:rPr lang="en-US" altLang="en-US" sz="2800"/>
              <a:t>	</a:t>
            </a:r>
            <a:r>
              <a:rPr lang="en-US" altLang="en-US" sz="2600">
                <a:latin typeface="Courier New" panose="02070309020205020404" pitchFamily="49" charset="0"/>
              </a:rPr>
              <a:t> </a:t>
            </a:r>
            <a:endParaRPr lang="en-US" altLang="en-US" sz="2800"/>
          </a:p>
          <a:p>
            <a:pPr>
              <a:spcBef>
                <a:spcPct val="50000"/>
              </a:spcBef>
            </a:pPr>
            <a:r>
              <a:rPr lang="en-US" altLang="en-US" sz="2800"/>
              <a:t>Tab                    	</a:t>
            </a:r>
            <a:r>
              <a:rPr lang="en-US" altLang="en-US" sz="2600">
                <a:latin typeface="Courier New" panose="02070309020205020404" pitchFamily="49" charset="0"/>
              </a:rPr>
              <a:t>\t</a:t>
            </a:r>
            <a:r>
              <a:rPr lang="en-US" altLang="en-US" sz="2800"/>
              <a:t>			</a:t>
            </a:r>
            <a:r>
              <a:rPr lang="en-US" altLang="en-US" sz="2600">
                <a:latin typeface="Courier New" panose="02070309020205020404" pitchFamily="49" charset="0"/>
              </a:rPr>
              <a:t> </a:t>
            </a:r>
            <a:endParaRPr lang="en-US" altLang="en-US" sz="2800"/>
          </a:p>
          <a:p>
            <a:pPr>
              <a:spcBef>
                <a:spcPct val="50000"/>
              </a:spcBef>
            </a:pPr>
            <a:r>
              <a:rPr lang="en-US" altLang="en-US" sz="2800"/>
              <a:t>Linefeed           	</a:t>
            </a:r>
            <a:r>
              <a:rPr lang="en-US" altLang="en-US" sz="2600">
                <a:latin typeface="Courier New" panose="02070309020205020404" pitchFamily="49" charset="0"/>
              </a:rPr>
              <a:t>\n</a:t>
            </a:r>
            <a:r>
              <a:rPr lang="en-US" altLang="en-US" sz="2800"/>
              <a:t>			</a:t>
            </a:r>
            <a:r>
              <a:rPr lang="en-US" altLang="en-US" sz="2600">
                <a:latin typeface="Courier New" panose="02070309020205020404" pitchFamily="49" charset="0"/>
              </a:rPr>
              <a:t> </a:t>
            </a:r>
          </a:p>
          <a:p>
            <a:pPr>
              <a:spcBef>
                <a:spcPct val="50000"/>
              </a:spcBef>
            </a:pPr>
            <a:r>
              <a:rPr lang="en-US" altLang="en-US" sz="2800"/>
              <a:t>Backslash          	</a:t>
            </a:r>
            <a:r>
              <a:rPr lang="en-US" altLang="en-US" sz="2600">
                <a:latin typeface="Courier New" panose="02070309020205020404" pitchFamily="49" charset="0"/>
              </a:rPr>
              <a:t>\\</a:t>
            </a:r>
            <a:r>
              <a:rPr lang="en-US" altLang="en-US" sz="2800"/>
              <a:t>			</a:t>
            </a:r>
            <a:r>
              <a:rPr lang="en-US" altLang="en-US" sz="2600">
                <a:latin typeface="Courier New" panose="02070309020205020404" pitchFamily="49" charset="0"/>
              </a:rPr>
              <a:t> </a:t>
            </a:r>
          </a:p>
          <a:p>
            <a:pPr>
              <a:spcBef>
                <a:spcPct val="50000"/>
              </a:spcBef>
            </a:pPr>
            <a:r>
              <a:rPr lang="en-US" altLang="en-US" sz="2800"/>
              <a:t>Single Quote      	</a:t>
            </a:r>
            <a:r>
              <a:rPr lang="en-US" altLang="en-US" sz="2600">
                <a:latin typeface="Courier New" panose="02070309020205020404" pitchFamily="49" charset="0"/>
              </a:rPr>
              <a:t>\</a:t>
            </a:r>
            <a:r>
              <a:rPr lang="en-US" altLang="en-US" sz="2600">
                <a:latin typeface="Courier"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 </a:t>
            </a:r>
          </a:p>
          <a:p>
            <a:pPr>
              <a:spcBef>
                <a:spcPct val="50000"/>
              </a:spcBef>
            </a:pPr>
            <a:r>
              <a:rPr lang="en-US" altLang="en-US" sz="2800"/>
              <a:t>Double Quote     	</a:t>
            </a:r>
            <a:r>
              <a:rPr lang="en-US" altLang="en-US" sz="2600">
                <a:latin typeface="Courier New" panose="02070309020205020404" pitchFamily="49" charset="0"/>
              </a:rPr>
              <a:t>\</a:t>
            </a:r>
            <a:r>
              <a:rPr lang="en-US" altLang="en-US" sz="2600">
                <a:latin typeface="Courier"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A1B6C033-99D4-43C8-AACB-8EF5C848D45F}"/>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75B8487-0BED-4A94-8599-8CB04A946C80}" type="slidenum">
              <a:rPr lang="en-US" altLang="en-US" sz="1400"/>
              <a:pPr/>
              <a:t>48</a:t>
            </a:fld>
            <a:endParaRPr lang="en-US" altLang="en-US" sz="1400"/>
          </a:p>
        </p:txBody>
      </p:sp>
      <p:sp>
        <p:nvSpPr>
          <p:cNvPr id="61443" name="Rectangle 2">
            <a:extLst>
              <a:ext uri="{FF2B5EF4-FFF2-40B4-BE49-F238E27FC236}">
                <a16:creationId xmlns:a16="http://schemas.microsoft.com/office/drawing/2014/main" id="{E6351761-24A1-4FAF-A22E-108A72176A44}"/>
              </a:ext>
            </a:extLst>
          </p:cNvPr>
          <p:cNvSpPr>
            <a:spLocks noGrp="1" noChangeArrowheads="1"/>
          </p:cNvSpPr>
          <p:nvPr>
            <p:ph type="title"/>
          </p:nvPr>
        </p:nvSpPr>
        <p:spPr>
          <a:xfrm>
            <a:off x="654050" y="317500"/>
            <a:ext cx="7772400" cy="803275"/>
          </a:xfrm>
        </p:spPr>
        <p:txBody>
          <a:bodyPr/>
          <a:lstStyle/>
          <a:p>
            <a:r>
              <a:rPr lang="en-US" altLang="en-US" sz="4000"/>
              <a:t>The String Concatenation Operator </a:t>
            </a:r>
          </a:p>
        </p:txBody>
      </p:sp>
      <p:sp>
        <p:nvSpPr>
          <p:cNvPr id="61444" name="Text Box 3">
            <a:extLst>
              <a:ext uri="{FF2B5EF4-FFF2-40B4-BE49-F238E27FC236}">
                <a16:creationId xmlns:a16="http://schemas.microsoft.com/office/drawing/2014/main" id="{C870D1CD-9A72-4212-98C7-E3025C7A91C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61445" name="Text Box 4">
            <a:extLst>
              <a:ext uri="{FF2B5EF4-FFF2-40B4-BE49-F238E27FC236}">
                <a16:creationId xmlns:a16="http://schemas.microsoft.com/office/drawing/2014/main" id="{AFEEA54F-FE88-473E-895D-3C7DE61976AE}"/>
              </a:ext>
            </a:extLst>
          </p:cNvPr>
          <p:cNvSpPr txBox="1">
            <a:spLocks noChangeArrowheads="1"/>
          </p:cNvSpPr>
          <p:nvPr/>
        </p:nvSpPr>
        <p:spPr bwMode="auto">
          <a:xfrm>
            <a:off x="347663" y="1316038"/>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t>You can use the + operator add two numbers. The + operator can also be used to concatenate (combine) two strings. Here are some examples:</a:t>
            </a:r>
          </a:p>
        </p:txBody>
      </p:sp>
      <p:sp>
        <p:nvSpPr>
          <p:cNvPr id="287749" name="Text Box 5">
            <a:extLst>
              <a:ext uri="{FF2B5EF4-FFF2-40B4-BE49-F238E27FC236}">
                <a16:creationId xmlns:a16="http://schemas.microsoft.com/office/drawing/2014/main" id="{076BB206-A25A-4042-88DF-2A5BDDA355EE}"/>
              </a:ext>
            </a:extLst>
          </p:cNvPr>
          <p:cNvSpPr txBox="1">
            <a:spLocks noChangeArrowheads="1"/>
          </p:cNvSpPr>
          <p:nvPr/>
        </p:nvSpPr>
        <p:spPr bwMode="auto">
          <a:xfrm>
            <a:off x="423863" y="2968625"/>
            <a:ext cx="8382000" cy="2308225"/>
          </a:xfrm>
          <a:prstGeom prst="rect">
            <a:avLst/>
          </a:prstGeom>
          <a:solidFill>
            <a:schemeClr val="bg1">
              <a:lumMod val="85000"/>
            </a:schemeClr>
          </a:solidFill>
          <a:ln>
            <a:noFill/>
          </a:ln>
          <a:effectLst/>
        </p:spPr>
        <p:txBody>
          <a:bodyPr>
            <a:spAutoFit/>
          </a:bodyPr>
          <a:lstStyle/>
          <a:p>
            <a:pPr>
              <a:defRPr/>
            </a:pPr>
            <a:r>
              <a:rPr lang="en-US" sz="2400" dirty="0">
                <a:solidFill>
                  <a:schemeClr val="bg2"/>
                </a:solidFill>
              </a:rPr>
              <a:t>message = "Welcome " + "to " + "Python"</a:t>
            </a:r>
          </a:p>
          <a:p>
            <a:pPr>
              <a:defRPr/>
            </a:pPr>
            <a:r>
              <a:rPr lang="en-US" sz="2400" dirty="0">
                <a:solidFill>
                  <a:schemeClr val="bg2"/>
                </a:solidFill>
              </a:rPr>
              <a:t>print(message) </a:t>
            </a:r>
          </a:p>
          <a:p>
            <a:pPr>
              <a:defRPr/>
            </a:pPr>
            <a:r>
              <a:rPr lang="en-US" sz="2400" dirty="0">
                <a:solidFill>
                  <a:schemeClr val="bg2"/>
                </a:solidFill>
              </a:rPr>
              <a:t> </a:t>
            </a:r>
          </a:p>
          <a:p>
            <a:pPr>
              <a:defRPr/>
            </a:pPr>
            <a:r>
              <a:rPr lang="en-US" sz="2400" dirty="0">
                <a:solidFill>
                  <a:schemeClr val="bg2"/>
                </a:solidFill>
              </a:rPr>
              <a:t>chapterNo = 2</a:t>
            </a:r>
          </a:p>
          <a:p>
            <a:pPr>
              <a:defRPr/>
            </a:pPr>
            <a:r>
              <a:rPr lang="en-US" sz="2400" dirty="0">
                <a:solidFill>
                  <a:schemeClr val="bg2"/>
                </a:solidFill>
              </a:rPr>
              <a:t>s = "Chapter " + str(chapterNo)</a:t>
            </a:r>
          </a:p>
          <a:p>
            <a:pPr>
              <a:defRPr/>
            </a:pPr>
            <a:r>
              <a:rPr lang="en-US" sz="2400" dirty="0">
                <a:solidFill>
                  <a:schemeClr val="bg2"/>
                </a:solidFill>
              </a:rPr>
              <a:t>print(s)</a:t>
            </a:r>
          </a:p>
        </p:txBody>
      </p:sp>
      <p:sp>
        <p:nvSpPr>
          <p:cNvPr id="2" name="Rectangle 1">
            <a:extLst>
              <a:ext uri="{FF2B5EF4-FFF2-40B4-BE49-F238E27FC236}">
                <a16:creationId xmlns:a16="http://schemas.microsoft.com/office/drawing/2014/main" id="{2BE07691-B37A-4673-A8A0-3FE3ED86861E}"/>
              </a:ext>
            </a:extLst>
          </p:cNvPr>
          <p:cNvSpPr/>
          <p:nvPr/>
        </p:nvSpPr>
        <p:spPr>
          <a:xfrm>
            <a:off x="6634163" y="4465638"/>
            <a:ext cx="1838325" cy="585787"/>
          </a:xfrm>
          <a:prstGeom prst="rect">
            <a:avLst/>
          </a:prstGeom>
          <a:solidFill>
            <a:schemeClr val="bg1">
              <a:lumMod val="85000"/>
            </a:schemeClr>
          </a:solidFill>
        </p:spPr>
        <p:txBody>
          <a:bodyPr wrap="none">
            <a:spAutoFit/>
          </a:bodyPr>
          <a:lstStyle/>
          <a:p>
            <a:pPr>
              <a:defRPr/>
            </a:pPr>
            <a:r>
              <a:rPr lang="en-US" dirty="0">
                <a:solidFill>
                  <a:srgbClr val="FF0000"/>
                </a:solidFill>
              </a:rPr>
              <a:t>Welcome to Python</a:t>
            </a:r>
          </a:p>
          <a:p>
            <a:pPr>
              <a:defRPr/>
            </a:pPr>
            <a:r>
              <a:rPr lang="en-US" dirty="0">
                <a:solidFill>
                  <a:srgbClr val="FF0000"/>
                </a:solidFill>
              </a:rPr>
              <a:t>Chapter 2</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8CEF02-CF1D-43C9-823F-E4861FFC796A}"/>
              </a:ext>
            </a:extLst>
          </p:cNvPr>
          <p:cNvSpPr>
            <a:spLocks noGrp="1"/>
          </p:cNvSpPr>
          <p:nvPr>
            <p:ph type="title"/>
          </p:nvPr>
        </p:nvSpPr>
        <p:spPr/>
        <p:txBody>
          <a:bodyPr/>
          <a:lstStyle/>
          <a:p>
            <a:pPr eaLnBrk="1" hangingPunct="1"/>
            <a:r>
              <a:rPr lang="en-US" altLang="en-US"/>
              <a:t>String Formatting</a:t>
            </a:r>
          </a:p>
        </p:txBody>
      </p:sp>
      <p:sp>
        <p:nvSpPr>
          <p:cNvPr id="62467" name="Content Placeholder 2">
            <a:extLst>
              <a:ext uri="{FF2B5EF4-FFF2-40B4-BE49-F238E27FC236}">
                <a16:creationId xmlns:a16="http://schemas.microsoft.com/office/drawing/2014/main" id="{EF97DFD6-DE7B-4A90-B507-BEF05E9FD7C1}"/>
              </a:ext>
            </a:extLst>
          </p:cNvPr>
          <p:cNvSpPr>
            <a:spLocks noGrp="1"/>
          </p:cNvSpPr>
          <p:nvPr>
            <p:ph idx="1"/>
          </p:nvPr>
        </p:nvSpPr>
        <p:spPr/>
        <p:txBody>
          <a:bodyPr/>
          <a:lstStyle/>
          <a:p>
            <a:pPr eaLnBrk="1" hangingPunct="1"/>
            <a:r>
              <a:rPr lang="en-US" altLang="en-US"/>
              <a:t>Converting variables to strings and concatenating these strings together can be a tedious process.</a:t>
            </a:r>
          </a:p>
          <a:p>
            <a:pPr eaLnBrk="1" hangingPunct="1"/>
            <a:r>
              <a:rPr lang="en-US" altLang="en-US"/>
              <a:t>Precision of values is not the same and the values are not aligned.</a:t>
            </a:r>
          </a:p>
          <a:p>
            <a:pPr eaLnBrk="1" hangingPunct="1"/>
            <a:r>
              <a:rPr lang="en-US" altLang="en-US"/>
              <a:t>Python provides us with a better alternative: </a:t>
            </a:r>
            <a:r>
              <a:rPr lang="en-US" altLang="en-US">
                <a:ea typeface="MS PGothic" panose="020B0600070205080204" pitchFamily="34" charset="-128"/>
              </a:rPr>
              <a:t>the </a:t>
            </a:r>
            <a:r>
              <a:rPr lang="en-US" altLang="en-US">
                <a:latin typeface="Courier New" panose="02070309020205020404" pitchFamily="49" charset="0"/>
                <a:ea typeface="MS PGothic" panose="020B0600070205080204" pitchFamily="34" charset="-128"/>
                <a:cs typeface="Courier New" panose="02070309020205020404" pitchFamily="49" charset="0"/>
              </a:rPr>
              <a:t>format </a:t>
            </a:r>
            <a:r>
              <a:rPr lang="en-US" altLang="en-US">
                <a:ea typeface="MS PGothic" panose="020B0600070205080204" pitchFamily="34" charset="-128"/>
              </a:rPr>
              <a:t>method.</a:t>
            </a:r>
            <a:r>
              <a:rPr lang="en-US" altLang="en-US" sz="1600"/>
              <a:t>	</a:t>
            </a:r>
            <a:endParaRPr lang="en-US" altLang="en-US" sz="2400" b="1" i="1"/>
          </a:p>
        </p:txBody>
      </p:sp>
      <p:sp>
        <p:nvSpPr>
          <p:cNvPr id="62468" name="Slide Number Placeholder 4">
            <a:extLst>
              <a:ext uri="{FF2B5EF4-FFF2-40B4-BE49-F238E27FC236}">
                <a16:creationId xmlns:a16="http://schemas.microsoft.com/office/drawing/2014/main" id="{5DCD5AEE-0376-4F52-874E-832B1FE6E79D}"/>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9FDEF4C-1E00-4ADD-98C8-F75D78AFCE74}" type="slidenum">
              <a:rPr lang="en-US" altLang="en-US" sz="1400">
                <a:latin typeface="Calibri" panose="020F0502020204030204" pitchFamily="34" charset="0"/>
              </a:rPr>
              <a:pPr/>
              <a:t>49</a:t>
            </a:fld>
            <a:endParaRPr lang="en-US" altLang="en-US" sz="140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62225E5F-A5FA-4E2A-928C-717B32929460}"/>
              </a:ext>
            </a:extLst>
          </p:cNvPr>
          <p:cNvSpPr>
            <a:spLocks noGrp="1" noChangeArrowheads="1"/>
          </p:cNvSpPr>
          <p:nvPr>
            <p:ph type="title"/>
          </p:nvPr>
        </p:nvSpPr>
        <p:spPr>
          <a:xfrm>
            <a:off x="685800" y="381000"/>
            <a:ext cx="7772400" cy="533400"/>
          </a:xfrm>
        </p:spPr>
        <p:txBody>
          <a:bodyPr rtlCol="0">
            <a:normAutofit fontScale="90000"/>
          </a:bodyPr>
          <a:lstStyle/>
          <a:p>
            <a:pPr eaLnBrk="1" fontAlgn="auto" hangingPunct="1">
              <a:spcAft>
                <a:spcPts val="0"/>
              </a:spcAft>
              <a:defRPr/>
            </a:pPr>
            <a:r>
              <a:rPr lang="en-US" altLang="en-US" sz="4700" dirty="0"/>
              <a:t>Indentation</a:t>
            </a:r>
          </a:p>
        </p:txBody>
      </p:sp>
      <p:sp>
        <p:nvSpPr>
          <p:cNvPr id="17411" name="Rectangle 5">
            <a:extLst>
              <a:ext uri="{FF2B5EF4-FFF2-40B4-BE49-F238E27FC236}">
                <a16:creationId xmlns:a16="http://schemas.microsoft.com/office/drawing/2014/main" id="{ECDBB312-263C-43E3-B934-71F0E5E64A79}"/>
              </a:ext>
            </a:extLst>
          </p:cNvPr>
          <p:cNvSpPr>
            <a:spLocks noGrp="1" noChangeArrowheads="1"/>
          </p:cNvSpPr>
          <p:nvPr>
            <p:ph idx="1"/>
          </p:nvPr>
        </p:nvSpPr>
        <p:spPr>
          <a:xfrm>
            <a:off x="381000" y="1066800"/>
            <a:ext cx="8382000" cy="1828800"/>
          </a:xfrm>
        </p:spPr>
        <p:txBody>
          <a:bodyPr/>
          <a:lstStyle/>
          <a:p>
            <a:pPr marL="0" indent="0" eaLnBrk="1" hangingPunct="1">
              <a:lnSpc>
                <a:spcPct val="80000"/>
              </a:lnSpc>
              <a:buFont typeface="Monotype Sorts" pitchFamily="2" charset="2"/>
              <a:buNone/>
            </a:pPr>
            <a:r>
              <a:rPr lang="en-US" altLang="en-US"/>
              <a:t>The indentation matters in Python. Note that the statements are entered from the first column in the new line. It would cause an error if the program is typed as follows:</a:t>
            </a:r>
          </a:p>
        </p:txBody>
      </p:sp>
      <p:sp>
        <p:nvSpPr>
          <p:cNvPr id="17412" name="Slide Number Placeholder 4">
            <a:extLst>
              <a:ext uri="{FF2B5EF4-FFF2-40B4-BE49-F238E27FC236}">
                <a16:creationId xmlns:a16="http://schemas.microsoft.com/office/drawing/2014/main" id="{59AC09CC-C126-4E8F-A7E4-7DB9B6EA96E5}"/>
              </a:ext>
            </a:extLst>
          </p:cNvPr>
          <p:cNvSpPr>
            <a:spLocks noGrp="1"/>
          </p:cNvSpPr>
          <p:nvPr>
            <p:ph type="sldNum" sz="quarter" idx="11"/>
          </p:nvPr>
        </p:nvSpPr>
        <p:spPr>
          <a:xfrm>
            <a:off x="6553200" y="6356350"/>
            <a:ext cx="2133600" cy="365125"/>
          </a:xfrm>
          <a:noFill/>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46CF8FB-43ED-41F2-BE20-8F3752C42CF0}" type="slidenum">
              <a:rPr lang="en-US" altLang="en-US" sz="1400"/>
              <a:pPr/>
              <a:t>5</a:t>
            </a:fld>
            <a:endParaRPr lang="en-US" altLang="en-US" sz="1400"/>
          </a:p>
        </p:txBody>
      </p:sp>
      <p:sp>
        <p:nvSpPr>
          <p:cNvPr id="17413" name="Rectangle 2">
            <a:extLst>
              <a:ext uri="{FF2B5EF4-FFF2-40B4-BE49-F238E27FC236}">
                <a16:creationId xmlns:a16="http://schemas.microsoft.com/office/drawing/2014/main" id="{7379C542-B09E-48E7-A360-10930AD6C748}"/>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 Display two messages</a:t>
            </a:r>
          </a:p>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 print("Welcome to Python")</a:t>
            </a:r>
          </a:p>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print("Python is fun")</a:t>
            </a:r>
          </a:p>
        </p:txBody>
      </p:sp>
      <p:sp>
        <p:nvSpPr>
          <p:cNvPr id="17414" name="Rectangle 4">
            <a:extLst>
              <a:ext uri="{FF2B5EF4-FFF2-40B4-BE49-F238E27FC236}">
                <a16:creationId xmlns:a16="http://schemas.microsoft.com/office/drawing/2014/main" id="{591C8B96-0DC0-48FB-A339-A54E826DD113}"/>
              </a:ext>
            </a:extLst>
          </p:cNvPr>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sz="240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a:extLst>
              <a:ext uri="{FF2B5EF4-FFF2-40B4-BE49-F238E27FC236}">
                <a16:creationId xmlns:a16="http://schemas.microsoft.com/office/drawing/2014/main" id="{CBD609E9-0032-4BA5-87FE-03D034A4E67A}"/>
              </a:ext>
            </a:extLst>
          </p:cNvPr>
          <p:cNvSpPr>
            <a:spLocks noGrp="1"/>
          </p:cNvSpPr>
          <p:nvPr>
            <p:ph type="title"/>
          </p:nvPr>
        </p:nvSpPr>
        <p:spPr/>
        <p:txBody>
          <a:bodyPr/>
          <a:lstStyle/>
          <a:p>
            <a:pPr eaLnBrk="1" hangingPunct="1"/>
            <a:r>
              <a:rPr lang="en-US" altLang="en-US"/>
              <a:t>Format Method</a:t>
            </a:r>
          </a:p>
        </p:txBody>
      </p:sp>
      <p:sp>
        <p:nvSpPr>
          <p:cNvPr id="4" name="Content Placeholder 3">
            <a:extLst>
              <a:ext uri="{FF2B5EF4-FFF2-40B4-BE49-F238E27FC236}">
                <a16:creationId xmlns:a16="http://schemas.microsoft.com/office/drawing/2014/main" id="{2D198CE9-7377-4912-BDF3-227B7F4B8553}"/>
              </a:ext>
            </a:extLst>
          </p:cNvPr>
          <p:cNvSpPr>
            <a:spLocks noGrp="1"/>
          </p:cNvSpPr>
          <p:nvPr>
            <p:ph idx="1"/>
          </p:nvPr>
        </p:nvSpPr>
        <p:spPr>
          <a:xfrm>
            <a:off x="457200" y="1600200"/>
            <a:ext cx="8229600" cy="4953000"/>
          </a:xfrm>
        </p:spPr>
        <p:txBody>
          <a:bodyPr rtlCol="0">
            <a:normAutofit lnSpcReduction="10000"/>
          </a:bodyPr>
          <a:lstStyle/>
          <a:p>
            <a:pPr eaLnBrk="1" fontAlgn="auto" hangingPunct="1">
              <a:spcAft>
                <a:spcPts val="0"/>
              </a:spcAft>
              <a:defRPr/>
            </a:pPr>
            <a:r>
              <a:rPr lang="en-US" dirty="0">
                <a:solidFill>
                  <a:srgbClr val="000090"/>
                </a:solidFill>
                <a:latin typeface="Courier New"/>
                <a:cs typeface="Courier New"/>
              </a:rPr>
              <a:t>format</a:t>
            </a:r>
            <a:r>
              <a:rPr lang="en-US" dirty="0">
                <a:solidFill>
                  <a:srgbClr val="000090"/>
                </a:solidFill>
              </a:rPr>
              <a:t> </a:t>
            </a:r>
            <a:r>
              <a:rPr lang="en-US" dirty="0"/>
              <a:t>is a method that creates a new string where certain elements of the string are </a:t>
            </a:r>
            <a:r>
              <a:rPr lang="en-US" i="1" dirty="0"/>
              <a:t>formatted.</a:t>
            </a:r>
          </a:p>
          <a:p>
            <a:pPr eaLnBrk="1" fontAlgn="auto" hangingPunct="1">
              <a:spcAft>
                <a:spcPts val="0"/>
              </a:spcAft>
              <a:defRPr/>
            </a:pPr>
            <a:r>
              <a:rPr lang="en-US" dirty="0"/>
              <a:t>To understand string formatting, it is probably better to start with an example.</a:t>
            </a:r>
          </a:p>
          <a:p>
            <a:pPr marL="0" indent="0" eaLnBrk="1" fontAlgn="auto" hangingPunct="1">
              <a:spcAft>
                <a:spcPts val="0"/>
              </a:spcAft>
              <a:buFont typeface="Arial" pitchFamily="34" charset="0"/>
              <a:buNone/>
              <a:defRPr/>
            </a:pPr>
            <a:endParaRPr lang="en-US" i="1" dirty="0"/>
          </a:p>
          <a:p>
            <a:pPr eaLnBrk="1" fontAlgn="auto" hangingPunct="1">
              <a:spcAft>
                <a:spcPts val="0"/>
              </a:spcAft>
              <a:buFont typeface="Arial" pitchFamily="34" charset="0"/>
              <a:buNone/>
              <a:defRPr/>
            </a:pPr>
            <a:r>
              <a:rPr lang="en-US" sz="2400" dirty="0">
                <a:solidFill>
                  <a:srgbClr val="000090"/>
                </a:solidFill>
                <a:latin typeface="Courier New"/>
                <a:ea typeface="Courier New" pitchFamily="-108" charset="0"/>
                <a:cs typeface="Courier New"/>
              </a:rPr>
              <a:t> print("Sorry, is this the {} minute{}?"</a:t>
            </a:r>
            <a:r>
              <a:rPr lang="en-US" sz="2400" b="1" dirty="0">
                <a:solidFill>
                  <a:srgbClr val="000090"/>
                </a:solidFill>
                <a:latin typeface="Courier New"/>
                <a:ea typeface="Courier New" pitchFamily="-108" charset="0"/>
                <a:cs typeface="Courier New"/>
              </a:rPr>
              <a:t>.</a:t>
            </a:r>
            <a:r>
              <a:rPr lang="en-US" sz="2400" dirty="0">
                <a:solidFill>
                  <a:srgbClr val="000090"/>
                </a:solidFill>
                <a:latin typeface="Courier New"/>
                <a:ea typeface="Courier New" pitchFamily="-108" charset="0"/>
                <a:cs typeface="Courier New"/>
              </a:rPr>
              <a:t> format(5, </a:t>
            </a:r>
            <a:r>
              <a:rPr lang="fr-FR" sz="2400" dirty="0">
                <a:solidFill>
                  <a:srgbClr val="000090"/>
                </a:solidFill>
                <a:latin typeface="Courier New"/>
                <a:ea typeface="Courier New" pitchFamily="-108" charset="0"/>
                <a:cs typeface="Courier New"/>
              </a:rPr>
              <a:t>'</a:t>
            </a:r>
            <a:r>
              <a:rPr lang="en-US" sz="2400" dirty="0">
                <a:solidFill>
                  <a:srgbClr val="000090"/>
                </a:solidFill>
                <a:latin typeface="Courier New"/>
                <a:ea typeface="Courier New" pitchFamily="-108" charset="0"/>
                <a:cs typeface="Courier New"/>
              </a:rPr>
              <a:t>ARGUMENT</a:t>
            </a:r>
            <a:r>
              <a:rPr lang="fr-FR" sz="2400" dirty="0">
                <a:solidFill>
                  <a:srgbClr val="000090"/>
                </a:solidFill>
                <a:latin typeface="Courier New"/>
                <a:ea typeface="Courier New" pitchFamily="-108" charset="0"/>
                <a:cs typeface="Courier New"/>
              </a:rPr>
              <a:t>'</a:t>
            </a:r>
            <a:r>
              <a:rPr lang="en-US" sz="2400" dirty="0">
                <a:solidFill>
                  <a:srgbClr val="000090"/>
                </a:solidFill>
                <a:latin typeface="Courier New" pitchFamily="-108" charset="0"/>
                <a:ea typeface="Courier New" pitchFamily="-108" charset="0"/>
                <a:cs typeface="Courier New" pitchFamily="-108" charset="0"/>
              </a:rPr>
              <a:t>))</a:t>
            </a:r>
          </a:p>
          <a:p>
            <a:pPr eaLnBrk="1" fontAlgn="auto" hangingPunct="1">
              <a:spcAft>
                <a:spcPts val="0"/>
              </a:spcAft>
              <a:buFont typeface="Arial" pitchFamily="34" charset="0"/>
              <a:buNone/>
              <a:defRPr/>
            </a:pPr>
            <a:endParaRPr lang="en-US" dirty="0">
              <a:latin typeface="Courier New" pitchFamily="-108" charset="0"/>
              <a:ea typeface="Courier New" pitchFamily="-108" charset="0"/>
              <a:cs typeface="Courier New" pitchFamily="-108" charset="0"/>
            </a:endParaRPr>
          </a:p>
          <a:p>
            <a:pPr eaLnBrk="1" fontAlgn="auto" hangingPunct="1">
              <a:spcAft>
                <a:spcPts val="0"/>
              </a:spcAft>
              <a:buFont typeface="Arial" pitchFamily="34" charset="0"/>
              <a:buNone/>
              <a:defRPr/>
            </a:pPr>
            <a:r>
              <a:rPr lang="en-US" dirty="0">
                <a:ea typeface="Arial" pitchFamily="-108" charset="0"/>
                <a:cs typeface="Arial" pitchFamily="-108" charset="0"/>
              </a:rPr>
              <a:t>  prints</a:t>
            </a:r>
            <a:r>
              <a:rPr lang="en-US" dirty="0">
                <a:latin typeface="Courier New" pitchFamily="-108" charset="0"/>
                <a:ea typeface="Courier New" pitchFamily="-108" charset="0"/>
                <a:cs typeface="Courier New" pitchFamily="-108" charset="0"/>
              </a:rPr>
              <a:t> </a:t>
            </a:r>
            <a:r>
              <a:rPr lang="en-US" sz="2400" dirty="0">
                <a:solidFill>
                  <a:srgbClr val="002060"/>
                </a:solidFill>
                <a:latin typeface="Courier New"/>
                <a:ea typeface="Courier New" pitchFamily="-108" charset="0"/>
                <a:cs typeface="Courier New"/>
              </a:rPr>
              <a:t>Sorry, is this the 5 minuteARGUMENT</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94CB24FC-4B02-4822-9B11-BC37EFD43DD0}"/>
              </a:ext>
            </a:extLst>
          </p:cNvPr>
          <p:cNvSpPr>
            <a:spLocks noGrp="1"/>
          </p:cNvSpPr>
          <p:nvPr>
            <p:ph type="title"/>
          </p:nvPr>
        </p:nvSpPr>
        <p:spPr/>
        <p:txBody>
          <a:bodyPr/>
          <a:lstStyle/>
          <a:p>
            <a:pPr eaLnBrk="1" hangingPunct="1"/>
            <a:r>
              <a:rPr lang="en-US" altLang="en-US"/>
              <a:t>Map Args to </a:t>
            </a:r>
            <a:r>
              <a:rPr lang="en-US" altLang="en-US">
                <a:solidFill>
                  <a:srgbClr val="660066"/>
                </a:solidFill>
                <a:latin typeface="Courier New" panose="02070309020205020404" pitchFamily="49" charset="0"/>
                <a:cs typeface="Courier New" panose="02070309020205020404" pitchFamily="49" charset="0"/>
              </a:rPr>
              <a:t>{}</a:t>
            </a:r>
          </a:p>
        </p:txBody>
      </p:sp>
      <p:sp>
        <p:nvSpPr>
          <p:cNvPr id="64515" name="Content Placeholder 2">
            <a:extLst>
              <a:ext uri="{FF2B5EF4-FFF2-40B4-BE49-F238E27FC236}">
                <a16:creationId xmlns:a16="http://schemas.microsoft.com/office/drawing/2014/main" id="{29B28716-3ADC-465C-9A91-1A8B2172FC45}"/>
              </a:ext>
            </a:extLst>
          </p:cNvPr>
          <p:cNvSpPr>
            <a:spLocks noGrp="1"/>
          </p:cNvSpPr>
          <p:nvPr>
            <p:ph idx="1"/>
          </p:nvPr>
        </p:nvSpPr>
        <p:spPr/>
        <p:txBody>
          <a:bodyPr/>
          <a:lstStyle/>
          <a:p>
            <a:pPr eaLnBrk="1" hangingPunct="1"/>
            <a:r>
              <a:rPr lang="en-US" altLang="en-US"/>
              <a:t>The curly braces {} serve as placeholders for values to be inserted into the string. </a:t>
            </a:r>
          </a:p>
          <a:p>
            <a:pPr eaLnBrk="1" hangingPunct="1"/>
            <a:r>
              <a:rPr lang="en-US" altLang="en-US"/>
              <a:t>The string is modified so that the </a:t>
            </a:r>
            <a:r>
              <a:rPr lang="en-US" altLang="en-US">
                <a:solidFill>
                  <a:srgbClr val="660066"/>
                </a:solidFill>
                <a:latin typeface="Courier New" panose="02070309020205020404" pitchFamily="49" charset="0"/>
                <a:cs typeface="Courier New" panose="02070309020205020404" pitchFamily="49" charset="0"/>
              </a:rPr>
              <a:t>{} </a:t>
            </a:r>
            <a:r>
              <a:rPr lang="en-US" altLang="en-US"/>
              <a:t>elements in the string are replaced by the format method arguments</a:t>
            </a:r>
          </a:p>
          <a:p>
            <a:pPr eaLnBrk="1" hangingPunct="1"/>
            <a:r>
              <a:rPr lang="en-US" altLang="en-US"/>
              <a:t>The replacement is in order: first </a:t>
            </a:r>
            <a:r>
              <a:rPr lang="en-US" altLang="en-US">
                <a:solidFill>
                  <a:srgbClr val="660066"/>
                </a:solidFill>
                <a:latin typeface="Courier New" panose="02070309020205020404" pitchFamily="49" charset="0"/>
                <a:cs typeface="Courier New" panose="02070309020205020404" pitchFamily="49" charset="0"/>
              </a:rPr>
              <a:t>{} </a:t>
            </a:r>
            <a:r>
              <a:rPr lang="en-US" altLang="en-US"/>
              <a:t>is replaced by the first argument, second </a:t>
            </a:r>
            <a:r>
              <a:rPr lang="en-US" altLang="en-US">
                <a:solidFill>
                  <a:srgbClr val="660066"/>
                </a:solidFill>
                <a:latin typeface="Courier New" panose="02070309020205020404" pitchFamily="49" charset="0"/>
                <a:cs typeface="Courier New" panose="02070309020205020404" pitchFamily="49" charset="0"/>
              </a:rPr>
              <a:t>{} </a:t>
            </a:r>
            <a:r>
              <a:rPr lang="en-US" altLang="en-US"/>
              <a:t>by the second argument and so forth.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994459E-493D-4E71-8FB5-D6C6AC76B4D5}"/>
              </a:ext>
            </a:extLst>
          </p:cNvPr>
          <p:cNvSpPr>
            <a:spLocks noGrp="1"/>
          </p:cNvSpPr>
          <p:nvPr>
            <p:ph type="title"/>
          </p:nvPr>
        </p:nvSpPr>
        <p:spPr/>
        <p:txBody>
          <a:bodyPr/>
          <a:lstStyle/>
          <a:p>
            <a:pPr eaLnBrk="1" hangingPunct="1"/>
            <a:r>
              <a:rPr lang="en-US" altLang="en-US"/>
              <a:t>Map Args to </a:t>
            </a:r>
            <a:r>
              <a:rPr lang="en-US" altLang="en-US">
                <a:solidFill>
                  <a:srgbClr val="660066"/>
                </a:solidFill>
                <a:latin typeface="Courier New" panose="02070309020205020404" pitchFamily="49" charset="0"/>
                <a:cs typeface="Courier New" panose="02070309020205020404" pitchFamily="49" charset="0"/>
              </a:rPr>
              <a:t>{}</a:t>
            </a:r>
            <a:endParaRPr lang="en-US" altLang="en-US"/>
          </a:p>
        </p:txBody>
      </p:sp>
      <p:sp>
        <p:nvSpPr>
          <p:cNvPr id="65539" name="Slide Number Placeholder 3">
            <a:extLst>
              <a:ext uri="{FF2B5EF4-FFF2-40B4-BE49-F238E27FC236}">
                <a16:creationId xmlns:a16="http://schemas.microsoft.com/office/drawing/2014/main" id="{F6B9F1BE-6C4E-421C-B341-A80E49052E09}"/>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3FDF3B4-ABF5-4557-9651-FCE9B95787BC}" type="slidenum">
              <a:rPr lang="en-US" altLang="en-US" sz="1400">
                <a:latin typeface="Calibri" panose="020F0502020204030204" pitchFamily="34" charset="0"/>
              </a:rPr>
              <a:pPr/>
              <a:t>52</a:t>
            </a:fld>
            <a:endParaRPr lang="en-US" altLang="en-US" sz="1400">
              <a:latin typeface="Calibri" panose="020F0502020204030204" pitchFamily="34" charset="0"/>
            </a:endParaRPr>
          </a:p>
        </p:txBody>
      </p:sp>
      <p:pic>
        <p:nvPicPr>
          <p:cNvPr id="65540" name="Picture 3">
            <a:extLst>
              <a:ext uri="{FF2B5EF4-FFF2-40B4-BE49-F238E27FC236}">
                <a16:creationId xmlns:a16="http://schemas.microsoft.com/office/drawing/2014/main" id="{E3D3D448-B23F-4D34-AE24-9249FB2B6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2016125"/>
            <a:ext cx="8077200" cy="3160713"/>
          </a:xfrm>
          <a:prstGeom prst="rect">
            <a:avLst/>
          </a:prstGeom>
          <a:noFill/>
          <a:ln w="12700">
            <a:solidFill>
              <a:schemeClr val="tx1"/>
            </a:solidFill>
            <a:miter lim="800000"/>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F25BFCEA-B043-448F-B234-A157F083C01B}"/>
              </a:ext>
            </a:extLst>
          </p:cNvPr>
          <p:cNvSpPr>
            <a:spLocks noGrp="1"/>
          </p:cNvSpPr>
          <p:nvPr>
            <p:ph type="title"/>
          </p:nvPr>
        </p:nvSpPr>
        <p:spPr/>
        <p:txBody>
          <a:bodyPr/>
          <a:lstStyle/>
          <a:p>
            <a:pPr eaLnBrk="1" hangingPunct="1"/>
            <a:r>
              <a:rPr lang="en-US" altLang="en-US"/>
              <a:t>Format </a:t>
            </a:r>
            <a:r>
              <a:rPr lang="en-US" altLang="en-US">
                <a:ea typeface="MS PGothic" panose="020B0600070205080204" pitchFamily="34" charset="-128"/>
              </a:rPr>
              <a:t>Specifier</a:t>
            </a:r>
            <a:endParaRPr lang="en-US" altLang="en-US"/>
          </a:p>
        </p:txBody>
      </p:sp>
      <p:sp>
        <p:nvSpPr>
          <p:cNvPr id="3" name="Content Placeholder 2">
            <a:extLst>
              <a:ext uri="{FF2B5EF4-FFF2-40B4-BE49-F238E27FC236}">
                <a16:creationId xmlns:a16="http://schemas.microsoft.com/office/drawing/2014/main" id="{ECC5176C-3240-4D86-A71F-B09B7696530C}"/>
              </a:ext>
            </a:extLst>
          </p:cNvPr>
          <p:cNvSpPr>
            <a:spLocks noGrp="1"/>
          </p:cNvSpPr>
          <p:nvPr>
            <p:ph idx="1"/>
          </p:nvPr>
        </p:nvSpPr>
        <p:spPr>
          <a:xfrm>
            <a:off x="457200" y="1600200"/>
            <a:ext cx="8458200" cy="5029200"/>
          </a:xfrm>
        </p:spPr>
        <p:txBody>
          <a:bodyPr rtlCol="0">
            <a:normAutofit fontScale="92500" lnSpcReduction="20000"/>
          </a:bodyPr>
          <a:lstStyle/>
          <a:p>
            <a:pPr eaLnBrk="1" fontAlgn="auto" hangingPunct="1">
              <a:spcAft>
                <a:spcPts val="0"/>
              </a:spcAft>
              <a:defRPr/>
            </a:pPr>
            <a:r>
              <a:rPr lang="en-US" dirty="0">
                <a:ea typeface="ＭＳ Ｐゴシック" pitchFamily="-108" charset="-128"/>
                <a:cs typeface="ＭＳ Ｐゴシック" pitchFamily="-108" charset="-128"/>
              </a:rPr>
              <a:t>The curly bracket includes format specifier of how to format particular argument.</a:t>
            </a:r>
          </a:p>
          <a:p>
            <a:pPr eaLnBrk="1" fontAlgn="auto" hangingPunct="1">
              <a:spcAft>
                <a:spcPts val="0"/>
              </a:spcAft>
              <a:defRPr/>
            </a:pPr>
            <a:r>
              <a:rPr lang="en-US" dirty="0"/>
              <a:t>Each bracket looks like </a:t>
            </a:r>
          </a:p>
          <a:p>
            <a:pPr marL="0" indent="0" eaLnBrk="1" fontAlgn="auto" hangingPunct="1">
              <a:spcAft>
                <a:spcPts val="0"/>
              </a:spcAft>
              <a:buFont typeface="Arial" pitchFamily="34" charset="0"/>
              <a:buNone/>
              <a:defRPr/>
            </a:pPr>
            <a:r>
              <a:rPr lang="en-US" sz="3000" b="1" dirty="0">
                <a:latin typeface="Courier New"/>
                <a:cs typeface="Courier New"/>
              </a:rPr>
              <a:t>{position:alignmentWidthPrecisionType}</a:t>
            </a:r>
          </a:p>
          <a:p>
            <a:pPr marL="0" indent="0" eaLnBrk="1" fontAlgn="auto" hangingPunct="1">
              <a:spcAft>
                <a:spcPts val="0"/>
              </a:spcAft>
              <a:buFont typeface="Arial" pitchFamily="34" charset="0"/>
              <a:buNone/>
              <a:defRPr/>
            </a:pPr>
            <a:endParaRPr lang="en-US" sz="2200" dirty="0">
              <a:latin typeface="Courier New"/>
              <a:cs typeface="Courier New"/>
            </a:endParaRPr>
          </a:p>
          <a:p>
            <a:pPr lvl="1" eaLnBrk="1" fontAlgn="auto" hangingPunct="1">
              <a:spcAft>
                <a:spcPts val="0"/>
              </a:spcAft>
              <a:defRPr/>
            </a:pPr>
            <a:r>
              <a:rPr lang="en-US" dirty="0">
                <a:latin typeface="Courier New"/>
                <a:cs typeface="Courier New"/>
              </a:rPr>
              <a:t>Position </a:t>
            </a:r>
            <a:r>
              <a:rPr lang="en-US" dirty="0">
                <a:latin typeface="+mj-lt"/>
                <a:cs typeface="Courier New"/>
              </a:rPr>
              <a:t>corresponds to argument position</a:t>
            </a:r>
          </a:p>
          <a:p>
            <a:pPr lvl="1" eaLnBrk="1" fontAlgn="auto" hangingPunct="1">
              <a:spcAft>
                <a:spcPts val="0"/>
              </a:spcAft>
              <a:defRPr/>
            </a:pPr>
            <a:r>
              <a:rPr lang="en-US" dirty="0">
                <a:latin typeface="Courier New"/>
                <a:cs typeface="Courier New"/>
              </a:rPr>
              <a:t>align</a:t>
            </a:r>
            <a:r>
              <a:rPr lang="en-US" dirty="0"/>
              <a:t> is optional (default left)</a:t>
            </a:r>
          </a:p>
          <a:p>
            <a:pPr lvl="1" eaLnBrk="1" fontAlgn="auto" hangingPunct="1">
              <a:spcAft>
                <a:spcPts val="0"/>
              </a:spcAft>
              <a:defRPr/>
            </a:pPr>
            <a:r>
              <a:rPr lang="en-US" dirty="0">
                <a:latin typeface="Courier New"/>
                <a:cs typeface="Courier New"/>
              </a:rPr>
              <a:t>width</a:t>
            </a:r>
            <a:r>
              <a:rPr lang="en-US" dirty="0"/>
              <a:t> is how many spaces (default just enough)</a:t>
            </a:r>
          </a:p>
          <a:p>
            <a:pPr lvl="1" eaLnBrk="1" fontAlgn="auto" hangingPunct="1">
              <a:spcAft>
                <a:spcPts val="0"/>
              </a:spcAft>
              <a:defRPr/>
            </a:pPr>
            <a:r>
              <a:rPr lang="en-US" dirty="0">
                <a:latin typeface="Courier New"/>
                <a:cs typeface="Courier New"/>
              </a:rPr>
              <a:t>.precision </a:t>
            </a:r>
            <a:r>
              <a:rPr lang="en-US" dirty="0"/>
              <a:t>is for floating point rounding (default no rounding)</a:t>
            </a:r>
          </a:p>
          <a:p>
            <a:pPr lvl="1" eaLnBrk="1" fontAlgn="auto" hangingPunct="1">
              <a:spcAft>
                <a:spcPts val="0"/>
              </a:spcAft>
              <a:defRPr/>
            </a:pPr>
            <a:r>
              <a:rPr lang="en-US" dirty="0">
                <a:latin typeface="Courier New"/>
                <a:cs typeface="Courier New"/>
              </a:rPr>
              <a:t>type</a:t>
            </a:r>
            <a:r>
              <a:rPr lang="en-US" dirty="0"/>
              <a:t> is the expected type (error if the arg is the wrong type)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95A25AF-268F-4CA1-903A-FD419A32F721}"/>
              </a:ext>
            </a:extLst>
          </p:cNvPr>
          <p:cNvSpPr>
            <a:spLocks noGrp="1" noChangeArrowheads="1"/>
          </p:cNvSpPr>
          <p:nvPr>
            <p:ph type="title"/>
          </p:nvPr>
        </p:nvSpPr>
        <p:spPr/>
        <p:txBody>
          <a:bodyPr/>
          <a:lstStyle/>
          <a:p>
            <a:pPr eaLnBrk="1" hangingPunct="1"/>
            <a:r>
              <a:rPr lang="en-US" altLang="en-US"/>
              <a:t>Conversion Specification </a:t>
            </a:r>
            <a:endParaRPr lang="en-US" altLang="en-US">
              <a:ea typeface="MS PGothic" panose="020B0600070205080204" pitchFamily="34" charset="-128"/>
            </a:endParaRPr>
          </a:p>
        </p:txBody>
      </p:sp>
      <p:sp>
        <p:nvSpPr>
          <p:cNvPr id="67587" name="Rectangle 3">
            <a:extLst>
              <a:ext uri="{FF2B5EF4-FFF2-40B4-BE49-F238E27FC236}">
                <a16:creationId xmlns:a16="http://schemas.microsoft.com/office/drawing/2014/main" id="{B585B41D-00EC-48DD-8338-0E79C2C04EDC}"/>
              </a:ext>
            </a:extLst>
          </p:cNvPr>
          <p:cNvSpPr>
            <a:spLocks noGrp="1" noChangeArrowheads="1"/>
          </p:cNvSpPr>
          <p:nvPr>
            <p:ph idx="1"/>
          </p:nvPr>
        </p:nvSpPr>
        <p:spPr>
          <a:xfrm>
            <a:off x="501650" y="1598613"/>
            <a:ext cx="8305800" cy="4527550"/>
          </a:xfrm>
        </p:spPr>
        <p:txBody>
          <a:bodyPr/>
          <a:lstStyle/>
          <a:p>
            <a:pPr marL="0" indent="0" eaLnBrk="1" hangingPunct="1">
              <a:buFont typeface="Arial" panose="020B0604020202020204" pitchFamily="34" charset="0"/>
              <a:buNone/>
            </a:pPr>
            <a:r>
              <a:rPr lang="en-US" altLang="en-US" sz="2000" b="1">
                <a:latin typeface="Courier New" panose="02070309020205020404" pitchFamily="49" charset="0"/>
                <a:cs typeface="Courier New" panose="02070309020205020404" pitchFamily="49" charset="0"/>
              </a:rPr>
              <a:t>   </a:t>
            </a:r>
            <a:r>
              <a:rPr lang="en-US" altLang="en-US" sz="2800" b="1">
                <a:cs typeface="Times New Roman" panose="02020603050405020304" pitchFamily="18" charset="0"/>
              </a:rPr>
              <a:t>{position:alignmentWidthPrecisionType}</a:t>
            </a:r>
          </a:p>
        </p:txBody>
      </p:sp>
      <p:pic>
        <p:nvPicPr>
          <p:cNvPr id="67588" name="Picture 2">
            <a:extLst>
              <a:ext uri="{FF2B5EF4-FFF2-40B4-BE49-F238E27FC236}">
                <a16:creationId xmlns:a16="http://schemas.microsoft.com/office/drawing/2014/main" id="{7D82C22B-BCF8-4A1C-932B-6431A9C49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57488"/>
            <a:ext cx="3733800" cy="2209800"/>
          </a:xfrm>
          <a:prstGeom prst="rect">
            <a:avLst/>
          </a:prstGeom>
          <a:noFill/>
          <a:ln w="12700">
            <a:solidFill>
              <a:schemeClr val="tx1"/>
            </a:solidFill>
            <a:miter lim="800000"/>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Lst>
        </p:spPr>
      </p:pic>
      <p:pic>
        <p:nvPicPr>
          <p:cNvPr id="67589" name="Picture 3">
            <a:extLst>
              <a:ext uri="{FF2B5EF4-FFF2-40B4-BE49-F238E27FC236}">
                <a16:creationId xmlns:a16="http://schemas.microsoft.com/office/drawing/2014/main" id="{4905BBAE-5142-4C71-9F44-04CFD9217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124200"/>
            <a:ext cx="1619250" cy="1476375"/>
          </a:xfrm>
          <a:prstGeom prst="rect">
            <a:avLst/>
          </a:prstGeom>
          <a:noFill/>
          <a:ln w="12700">
            <a:solidFill>
              <a:schemeClr val="tx1"/>
            </a:solidFill>
            <a:miter lim="800000"/>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504946C5-E279-41B3-8A35-288E5F148D22}"/>
              </a:ext>
            </a:extLst>
          </p:cNvPr>
          <p:cNvSpPr>
            <a:spLocks noGrp="1"/>
          </p:cNvSpPr>
          <p:nvPr>
            <p:ph type="title"/>
          </p:nvPr>
        </p:nvSpPr>
        <p:spPr/>
        <p:txBody>
          <a:bodyPr/>
          <a:lstStyle/>
          <a:p>
            <a:pPr eaLnBrk="1" hangingPunct="1"/>
            <a:r>
              <a:rPr lang="en-US" altLang="en-US">
                <a:ea typeface="MS PGothic" panose="020B0600070205080204" pitchFamily="34" charset="-128"/>
              </a:rPr>
              <a:t>Demonstrating string formatting</a:t>
            </a:r>
          </a:p>
        </p:txBody>
      </p:sp>
      <p:sp>
        <p:nvSpPr>
          <p:cNvPr id="68611" name="Slide Number Placeholder 3">
            <a:extLst>
              <a:ext uri="{FF2B5EF4-FFF2-40B4-BE49-F238E27FC236}">
                <a16:creationId xmlns:a16="http://schemas.microsoft.com/office/drawing/2014/main" id="{E6EBD0FA-E43D-443E-B1BC-6F34DB289E54}"/>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C728D5E-614A-4488-BEF6-53EFF3D13705}" type="slidenum">
              <a:rPr lang="en-US" altLang="en-US" sz="1400">
                <a:latin typeface="Calibri" panose="020F0502020204030204" pitchFamily="34" charset="0"/>
              </a:rPr>
              <a:pPr/>
              <a:t>55</a:t>
            </a:fld>
            <a:endParaRPr lang="en-US" altLang="en-US" sz="1400">
              <a:latin typeface="Calibri" panose="020F0502020204030204" pitchFamily="34" charset="0"/>
            </a:endParaRPr>
          </a:p>
        </p:txBody>
      </p:sp>
      <p:pic>
        <p:nvPicPr>
          <p:cNvPr id="68612" name="Picture 2">
            <a:extLst>
              <a:ext uri="{FF2B5EF4-FFF2-40B4-BE49-F238E27FC236}">
                <a16:creationId xmlns:a16="http://schemas.microsoft.com/office/drawing/2014/main" id="{4BA318EF-2E41-4751-B11A-261A273D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738313"/>
            <a:ext cx="7840663" cy="4127500"/>
          </a:xfrm>
          <a:prstGeom prst="rect">
            <a:avLst/>
          </a:prstGeom>
          <a:noFill/>
          <a:ln w="12700">
            <a:solidFill>
              <a:schemeClr val="tx1"/>
            </a:solidFill>
            <a:miter lim="800000"/>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7E1F01C-87E1-4DBA-A295-2D0DCD316C62}"/>
              </a:ext>
            </a:extLst>
          </p:cNvPr>
          <p:cNvSpPr>
            <a:spLocks noGrp="1"/>
          </p:cNvSpPr>
          <p:nvPr>
            <p:ph type="title"/>
          </p:nvPr>
        </p:nvSpPr>
        <p:spPr/>
        <p:txBody>
          <a:bodyPr/>
          <a:lstStyle/>
          <a:p>
            <a:r>
              <a:rPr lang="en-US" altLang="en-US">
                <a:cs typeface="Times New Roman" panose="02020603050405020304" pitchFamily="18" charset="0"/>
              </a:rPr>
              <a:t>Formatting Floating-Point Numbers</a:t>
            </a:r>
            <a:endParaRPr lang="en-US" altLang="en-US"/>
          </a:p>
        </p:txBody>
      </p:sp>
      <p:sp>
        <p:nvSpPr>
          <p:cNvPr id="69635" name="Slide Number Placeholder 3">
            <a:extLst>
              <a:ext uri="{FF2B5EF4-FFF2-40B4-BE49-F238E27FC236}">
                <a16:creationId xmlns:a16="http://schemas.microsoft.com/office/drawing/2014/main" id="{1DC2A570-5B4C-4293-859C-5E4010A29D94}"/>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088FAB8-35D6-46D8-B760-ABDD2AFDB932}" type="slidenum">
              <a:rPr lang="en-US" altLang="en-US" sz="1400"/>
              <a:pPr/>
              <a:t>56</a:t>
            </a:fld>
            <a:endParaRPr lang="en-US" altLang="en-US" sz="1400"/>
          </a:p>
        </p:txBody>
      </p:sp>
      <p:pic>
        <p:nvPicPr>
          <p:cNvPr id="69636" name="Picture 5">
            <a:extLst>
              <a:ext uri="{FF2B5EF4-FFF2-40B4-BE49-F238E27FC236}">
                <a16:creationId xmlns:a16="http://schemas.microsoft.com/office/drawing/2014/main" id="{9142867A-CDBE-4B02-A70D-7054C365C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713" y="2232025"/>
            <a:ext cx="2217737"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7" name="Rectangle 1">
            <a:extLst>
              <a:ext uri="{FF2B5EF4-FFF2-40B4-BE49-F238E27FC236}">
                <a16:creationId xmlns:a16="http://schemas.microsoft.com/office/drawing/2014/main" id="{64823C4D-55EF-491C-A0A3-E03F6564A91F}"/>
              </a:ext>
            </a:extLst>
          </p:cNvPr>
          <p:cNvSpPr>
            <a:spLocks noChangeArrowheads="1"/>
          </p:cNvSpPr>
          <p:nvPr/>
        </p:nvSpPr>
        <p:spPr bwMode="auto">
          <a:xfrm>
            <a:off x="346869" y="3006545"/>
            <a:ext cx="568483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dirty="0"/>
              <a:t>print('{:10.2f}'.format(57.467657))</a:t>
            </a:r>
          </a:p>
          <a:p>
            <a:r>
              <a:rPr lang="en-US" altLang="en-US" sz="2000" dirty="0"/>
              <a:t>print('{:10.2f}'.format(12345678.923))</a:t>
            </a:r>
          </a:p>
          <a:p>
            <a:r>
              <a:rPr lang="en-US" altLang="en-US" sz="2000" dirty="0"/>
              <a:t>print('{:10.2f}'.format(57.4))</a:t>
            </a:r>
          </a:p>
          <a:p>
            <a:r>
              <a:rPr lang="en-US" altLang="en-US" sz="2000" dirty="0"/>
              <a:t>print('{:10.2f}'.format(57))</a:t>
            </a:r>
            <a:endParaRPr lang="en-US" altLang="en-US" sz="2000"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8F6C8D0E-5A3D-4F52-B3EA-A6FB6334722F}"/>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48B51EF-2D69-4CFB-BC28-D4BF0D2A453F}" type="slidenum">
              <a:rPr lang="en-US" altLang="en-US" sz="1400"/>
              <a:pPr/>
              <a:t>57</a:t>
            </a:fld>
            <a:endParaRPr lang="en-US" altLang="en-US" sz="1400"/>
          </a:p>
        </p:txBody>
      </p:sp>
      <p:sp>
        <p:nvSpPr>
          <p:cNvPr id="70659" name="Rectangle 2">
            <a:extLst>
              <a:ext uri="{FF2B5EF4-FFF2-40B4-BE49-F238E27FC236}">
                <a16:creationId xmlns:a16="http://schemas.microsoft.com/office/drawing/2014/main" id="{0D00ABB2-FD60-4AF7-895C-61F0406D50C5}"/>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in Scientific Notation</a:t>
            </a:r>
          </a:p>
        </p:txBody>
      </p:sp>
      <p:sp>
        <p:nvSpPr>
          <p:cNvPr id="70660" name="Rectangle 3">
            <a:extLst>
              <a:ext uri="{FF2B5EF4-FFF2-40B4-BE49-F238E27FC236}">
                <a16:creationId xmlns:a16="http://schemas.microsoft.com/office/drawing/2014/main" id="{9FF2D3C4-D46D-45D4-A771-1EB98EE1FDA3}"/>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a:t>If you change the conversion code from </a:t>
            </a:r>
            <a:r>
              <a:rPr lang="en-US" altLang="en-US" u="sng"/>
              <a:t>f</a:t>
            </a:r>
            <a:r>
              <a:rPr lang="en-US" altLang="en-US"/>
              <a:t> to </a:t>
            </a:r>
            <a:r>
              <a:rPr lang="en-US" altLang="en-US" u="sng"/>
              <a:t>e</a:t>
            </a:r>
            <a:r>
              <a:rPr lang="en-US" altLang="en-US"/>
              <a:t>, the number will be formatted in scientific notation. For example,</a:t>
            </a:r>
          </a:p>
        </p:txBody>
      </p:sp>
      <p:sp>
        <p:nvSpPr>
          <p:cNvPr id="70661" name="Rectangle 4">
            <a:extLst>
              <a:ext uri="{FF2B5EF4-FFF2-40B4-BE49-F238E27FC236}">
                <a16:creationId xmlns:a16="http://schemas.microsoft.com/office/drawing/2014/main" id="{86B893AF-7171-4B50-813D-C364657616E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0662" name="Rectangle 6">
            <a:extLst>
              <a:ext uri="{FF2B5EF4-FFF2-40B4-BE49-F238E27FC236}">
                <a16:creationId xmlns:a16="http://schemas.microsoft.com/office/drawing/2014/main" id="{0B8E3C27-E6FB-4787-AE64-2E0EACBC5B0A}"/>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0663" name="Rectangle 9">
            <a:extLst>
              <a:ext uri="{FF2B5EF4-FFF2-40B4-BE49-F238E27FC236}">
                <a16:creationId xmlns:a16="http://schemas.microsoft.com/office/drawing/2014/main" id="{E6756A75-1EAF-4B8A-B898-B85917E80CA9}"/>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0664" name="Rectangle 10">
            <a:extLst>
              <a:ext uri="{FF2B5EF4-FFF2-40B4-BE49-F238E27FC236}">
                <a16:creationId xmlns:a16="http://schemas.microsoft.com/office/drawing/2014/main" id="{94098D31-58FD-455A-AE7E-8AF0C57184FD}"/>
              </a:ext>
            </a:extLst>
          </p:cNvPr>
          <p:cNvSpPr>
            <a:spLocks noChangeArrowheads="1"/>
          </p:cNvSpPr>
          <p:nvPr/>
        </p:nvSpPr>
        <p:spPr bwMode="auto">
          <a:xfrm>
            <a:off x="119062" y="3795712"/>
            <a:ext cx="6489700" cy="16795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ts val="0"/>
              </a:spcBef>
              <a:buClr>
                <a:schemeClr val="tx2"/>
              </a:buClr>
              <a:buSzPct val="75000"/>
              <a:buFont typeface="Monotype Sorts" pitchFamily="2" charset="2"/>
              <a:buNone/>
            </a:pPr>
            <a:r>
              <a:rPr lang="fr-FR" altLang="en-US" sz="2000" dirty="0">
                <a:solidFill>
                  <a:schemeClr val="bg2"/>
                </a:solidFill>
              </a:rPr>
              <a:t>print('{0:10.2e}'.format(57.467))</a:t>
            </a:r>
          </a:p>
          <a:p>
            <a:pPr>
              <a:spcBef>
                <a:spcPts val="0"/>
              </a:spcBef>
              <a:buClr>
                <a:schemeClr val="tx2"/>
              </a:buClr>
              <a:buSzPct val="75000"/>
              <a:buFont typeface="Monotype Sorts" pitchFamily="2" charset="2"/>
              <a:buNone/>
            </a:pPr>
            <a:r>
              <a:rPr lang="fr-FR" altLang="en-US" sz="2000" dirty="0">
                <a:solidFill>
                  <a:schemeClr val="bg2"/>
                </a:solidFill>
              </a:rPr>
              <a:t>print('{0:10.2e}'.format(0.0033923))</a:t>
            </a:r>
          </a:p>
          <a:p>
            <a:pPr>
              <a:spcBef>
                <a:spcPts val="0"/>
              </a:spcBef>
              <a:buClr>
                <a:schemeClr val="tx2"/>
              </a:buClr>
              <a:buSzPct val="75000"/>
              <a:buFont typeface="Monotype Sorts" pitchFamily="2" charset="2"/>
              <a:buNone/>
            </a:pPr>
            <a:r>
              <a:rPr lang="fr-FR" altLang="en-US" sz="2000" dirty="0">
                <a:solidFill>
                  <a:schemeClr val="bg2"/>
                </a:solidFill>
              </a:rPr>
              <a:t>print('{0:10.2e}'.format(57.4))</a:t>
            </a:r>
          </a:p>
          <a:p>
            <a:pPr>
              <a:spcBef>
                <a:spcPts val="0"/>
              </a:spcBef>
              <a:buClr>
                <a:schemeClr val="tx2"/>
              </a:buClr>
              <a:buSzPct val="75000"/>
              <a:buFont typeface="Monotype Sorts" pitchFamily="2" charset="2"/>
              <a:buNone/>
            </a:pPr>
            <a:r>
              <a:rPr lang="fr-FR" altLang="en-US" sz="2000" dirty="0">
                <a:solidFill>
                  <a:schemeClr val="bg2"/>
                </a:solidFill>
              </a:rPr>
              <a:t>print('{0:10.2e}'.format(57))</a:t>
            </a:r>
          </a:p>
        </p:txBody>
      </p:sp>
      <p:sp>
        <p:nvSpPr>
          <p:cNvPr id="70665" name="Rectangle 12">
            <a:extLst>
              <a:ext uri="{FF2B5EF4-FFF2-40B4-BE49-F238E27FC236}">
                <a16:creationId xmlns:a16="http://schemas.microsoft.com/office/drawing/2014/main" id="{048396C0-EBD4-472D-88D9-2E8647084B2A}"/>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0666" name="Object 11">
            <a:extLst>
              <a:ext uri="{FF2B5EF4-FFF2-40B4-BE49-F238E27FC236}">
                <a16:creationId xmlns:a16="http://schemas.microsoft.com/office/drawing/2014/main" id="{C4286233-C4BA-42C0-81AE-D692485B30DE}"/>
              </a:ext>
            </a:extLst>
          </p:cNvPr>
          <p:cNvGraphicFramePr>
            <a:graphicFrameLocks noChangeAspect="1"/>
          </p:cNvGraphicFramePr>
          <p:nvPr/>
        </p:nvGraphicFramePr>
        <p:xfrm>
          <a:off x="6492875" y="2833688"/>
          <a:ext cx="2532063" cy="2497137"/>
        </p:xfrm>
        <a:graphic>
          <a:graphicData uri="http://schemas.openxmlformats.org/presentationml/2006/ole">
            <mc:AlternateContent xmlns:mc="http://schemas.openxmlformats.org/markup-compatibility/2006">
              <mc:Choice xmlns:v="urn:schemas-microsoft-com:vml" Requires="v">
                <p:oleObj spid="_x0000_s70673" name="Picture" r:id="rId3" imgW="1116792" imgH="1101985" progId="Word.Picture.8">
                  <p:embed/>
                </p:oleObj>
              </mc:Choice>
              <mc:Fallback>
                <p:oleObj name="Picture" r:id="rId3" imgW="1116792" imgH="1101985"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2833688"/>
                        <a:ext cx="2532063"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A8B40479-5B00-4C44-8752-0289E7DA5954}"/>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AA27BB5-71E1-49B3-B638-BC6632F865DC}" type="slidenum">
              <a:rPr lang="en-US" altLang="en-US" sz="1400"/>
              <a:pPr/>
              <a:t>58</a:t>
            </a:fld>
            <a:endParaRPr lang="en-US" altLang="en-US" sz="1400"/>
          </a:p>
        </p:txBody>
      </p:sp>
      <p:sp>
        <p:nvSpPr>
          <p:cNvPr id="71683" name="Rectangle 2">
            <a:extLst>
              <a:ext uri="{FF2B5EF4-FFF2-40B4-BE49-F238E27FC236}">
                <a16:creationId xmlns:a16="http://schemas.microsoft.com/office/drawing/2014/main" id="{5F199346-0B6F-4BB4-8556-EBF4D190F988}"/>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as a Percentage</a:t>
            </a:r>
          </a:p>
        </p:txBody>
      </p:sp>
      <p:sp>
        <p:nvSpPr>
          <p:cNvPr id="71684" name="Rectangle 3">
            <a:extLst>
              <a:ext uri="{FF2B5EF4-FFF2-40B4-BE49-F238E27FC236}">
                <a16:creationId xmlns:a16="http://schemas.microsoft.com/office/drawing/2014/main" id="{D27F708F-2F40-4CB8-AD46-72D6217DBB90}"/>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You can use the conversion code % to format numbers as a percentage. For example,</a:t>
            </a:r>
          </a:p>
        </p:txBody>
      </p:sp>
      <p:sp>
        <p:nvSpPr>
          <p:cNvPr id="71685" name="Rectangle 4">
            <a:extLst>
              <a:ext uri="{FF2B5EF4-FFF2-40B4-BE49-F238E27FC236}">
                <a16:creationId xmlns:a16="http://schemas.microsoft.com/office/drawing/2014/main" id="{D3163520-EE16-4011-AD47-19A0D08E25F0}"/>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1686" name="Rectangle 5">
            <a:extLst>
              <a:ext uri="{FF2B5EF4-FFF2-40B4-BE49-F238E27FC236}">
                <a16:creationId xmlns:a16="http://schemas.microsoft.com/office/drawing/2014/main" id="{BAAB70E5-4B79-4BBC-96D6-0ED14335C9A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1687" name="Rectangle 6">
            <a:extLst>
              <a:ext uri="{FF2B5EF4-FFF2-40B4-BE49-F238E27FC236}">
                <a16:creationId xmlns:a16="http://schemas.microsoft.com/office/drawing/2014/main" id="{B208224F-9F8E-4DCE-83D9-912695AEEDEC}"/>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1688" name="Rectangle 7">
            <a:extLst>
              <a:ext uri="{FF2B5EF4-FFF2-40B4-BE49-F238E27FC236}">
                <a16:creationId xmlns:a16="http://schemas.microsoft.com/office/drawing/2014/main" id="{A02B8720-CF87-417A-A239-A41F5815E998}"/>
              </a:ext>
            </a:extLst>
          </p:cNvPr>
          <p:cNvSpPr>
            <a:spLocks noChangeArrowheads="1"/>
          </p:cNvSpPr>
          <p:nvPr/>
        </p:nvSpPr>
        <p:spPr bwMode="auto">
          <a:xfrm>
            <a:off x="227806" y="3290093"/>
            <a:ext cx="6491288" cy="154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ts val="0"/>
              </a:spcBef>
              <a:buClr>
                <a:schemeClr val="tx2"/>
              </a:buClr>
              <a:buSzPct val="75000"/>
              <a:buFont typeface="Monotype Sorts" pitchFamily="2" charset="2"/>
              <a:buNone/>
            </a:pPr>
            <a:r>
              <a:rPr lang="fr-FR" altLang="en-US" sz="2000" dirty="0">
                <a:solidFill>
                  <a:schemeClr val="bg2"/>
                </a:solidFill>
              </a:rPr>
              <a:t>print('{0:10.2%}'.format(0.53457))</a:t>
            </a:r>
          </a:p>
          <a:p>
            <a:pPr>
              <a:spcBef>
                <a:spcPts val="0"/>
              </a:spcBef>
              <a:buClr>
                <a:schemeClr val="tx2"/>
              </a:buClr>
              <a:buSzPct val="75000"/>
              <a:buFont typeface="Monotype Sorts" pitchFamily="2" charset="2"/>
              <a:buNone/>
            </a:pPr>
            <a:r>
              <a:rPr lang="fr-FR" altLang="en-US" sz="2000" dirty="0">
                <a:solidFill>
                  <a:schemeClr val="bg2"/>
                </a:solidFill>
              </a:rPr>
              <a:t>print('{0:10.2%}'.format(0.0033923))</a:t>
            </a:r>
          </a:p>
          <a:p>
            <a:pPr>
              <a:spcBef>
                <a:spcPts val="0"/>
              </a:spcBef>
              <a:buClr>
                <a:schemeClr val="tx2"/>
              </a:buClr>
              <a:buSzPct val="75000"/>
              <a:buFont typeface="Monotype Sorts" pitchFamily="2" charset="2"/>
              <a:buNone/>
            </a:pPr>
            <a:r>
              <a:rPr lang="fr-FR" altLang="en-US" sz="2000" dirty="0">
                <a:solidFill>
                  <a:schemeClr val="bg2"/>
                </a:solidFill>
              </a:rPr>
              <a:t>print('{0:10.2%}'.format(7.4))</a:t>
            </a:r>
          </a:p>
          <a:p>
            <a:pPr>
              <a:spcBef>
                <a:spcPts val="0"/>
              </a:spcBef>
              <a:buClr>
                <a:schemeClr val="tx2"/>
              </a:buClr>
              <a:buSzPct val="75000"/>
              <a:buFont typeface="Monotype Sorts" pitchFamily="2" charset="2"/>
              <a:buNone/>
            </a:pPr>
            <a:r>
              <a:rPr lang="fr-FR" altLang="en-US" sz="2000" dirty="0">
                <a:solidFill>
                  <a:schemeClr val="bg2"/>
                </a:solidFill>
              </a:rPr>
              <a:t>print('{0:10.2%}'.format(57))</a:t>
            </a:r>
          </a:p>
        </p:txBody>
      </p:sp>
      <p:sp>
        <p:nvSpPr>
          <p:cNvPr id="71689" name="Rectangle 8">
            <a:extLst>
              <a:ext uri="{FF2B5EF4-FFF2-40B4-BE49-F238E27FC236}">
                <a16:creationId xmlns:a16="http://schemas.microsoft.com/office/drawing/2014/main" id="{75E5D44E-ED50-4AF0-8A1E-739688759112}"/>
              </a:ext>
            </a:extLst>
          </p:cNvPr>
          <p:cNvSpPr>
            <a:spLocks noChangeArrowheads="1"/>
          </p:cNvSpPr>
          <p:nvPr/>
        </p:nvSpPr>
        <p:spPr bwMode="auto">
          <a:xfrm>
            <a:off x="-74613" y="287655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1690" name="Rectangle 11">
            <a:extLst>
              <a:ext uri="{FF2B5EF4-FFF2-40B4-BE49-F238E27FC236}">
                <a16:creationId xmlns:a16="http://schemas.microsoft.com/office/drawing/2014/main" id="{EB664D6B-7935-4782-A275-9BAACD7C4386}"/>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1691" name="Object 10">
            <a:extLst>
              <a:ext uri="{FF2B5EF4-FFF2-40B4-BE49-F238E27FC236}">
                <a16:creationId xmlns:a16="http://schemas.microsoft.com/office/drawing/2014/main" id="{EBAEBC2C-C9D2-4FCF-9607-477C47BE7C07}"/>
              </a:ext>
            </a:extLst>
          </p:cNvPr>
          <p:cNvGraphicFramePr>
            <a:graphicFrameLocks noChangeAspect="1"/>
          </p:cNvGraphicFramePr>
          <p:nvPr/>
        </p:nvGraphicFramePr>
        <p:xfrm>
          <a:off x="6715125" y="2354263"/>
          <a:ext cx="2343150" cy="2551112"/>
        </p:xfrm>
        <a:graphic>
          <a:graphicData uri="http://schemas.openxmlformats.org/presentationml/2006/ole">
            <mc:AlternateContent xmlns:mc="http://schemas.openxmlformats.org/markup-compatibility/2006">
              <mc:Choice xmlns:v="urn:schemas-microsoft-com:vml" Requires="v">
                <p:oleObj spid="_x0000_s71698" name="Picture" r:id="rId3" imgW="1116792" imgH="1101985" progId="Word.Picture.8">
                  <p:embed/>
                </p:oleObj>
              </mc:Choice>
              <mc:Fallback>
                <p:oleObj name="Picture" r:id="rId3" imgW="1116792" imgH="1101985"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2354263"/>
                        <a:ext cx="234315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68821429-AD1F-4234-B080-3A9409AF3C66}"/>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6F6DB5E-CC0A-48D3-8E1D-65A471B21B4A}" type="slidenum">
              <a:rPr lang="en-US" altLang="en-US" sz="1400"/>
              <a:pPr/>
              <a:t>59</a:t>
            </a:fld>
            <a:endParaRPr lang="en-US" altLang="en-US" sz="1400"/>
          </a:p>
        </p:txBody>
      </p:sp>
      <p:sp>
        <p:nvSpPr>
          <p:cNvPr id="72707" name="Rectangle 2">
            <a:extLst>
              <a:ext uri="{FF2B5EF4-FFF2-40B4-BE49-F238E27FC236}">
                <a16:creationId xmlns:a16="http://schemas.microsoft.com/office/drawing/2014/main" id="{A97F07DE-86AD-4C1E-9B56-C4089E3360D3}"/>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Justifying Format</a:t>
            </a:r>
          </a:p>
        </p:txBody>
      </p:sp>
      <p:sp>
        <p:nvSpPr>
          <p:cNvPr id="72708" name="Rectangle 3">
            <a:extLst>
              <a:ext uri="{FF2B5EF4-FFF2-40B4-BE49-F238E27FC236}">
                <a16:creationId xmlns:a16="http://schemas.microsoft.com/office/drawing/2014/main" id="{DEE5D2DF-7B77-4F25-9746-16CA85A7B357}"/>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By default, the format is right justified. You can put the symbol &lt; in the format specifier to specify that the item is a left justified in the resulting format within the specified width. For example,</a:t>
            </a:r>
          </a:p>
        </p:txBody>
      </p:sp>
      <p:sp>
        <p:nvSpPr>
          <p:cNvPr id="72709" name="Rectangle 4">
            <a:extLst>
              <a:ext uri="{FF2B5EF4-FFF2-40B4-BE49-F238E27FC236}">
                <a16:creationId xmlns:a16="http://schemas.microsoft.com/office/drawing/2014/main" id="{18452080-2B03-418B-82FF-D8E4DF1164A1}"/>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2710" name="Rectangle 5">
            <a:extLst>
              <a:ext uri="{FF2B5EF4-FFF2-40B4-BE49-F238E27FC236}">
                <a16:creationId xmlns:a16="http://schemas.microsoft.com/office/drawing/2014/main" id="{BD989B49-1C2D-4A8E-B746-3C47637DE33C}"/>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2711" name="Rectangle 6">
            <a:extLst>
              <a:ext uri="{FF2B5EF4-FFF2-40B4-BE49-F238E27FC236}">
                <a16:creationId xmlns:a16="http://schemas.microsoft.com/office/drawing/2014/main" id="{FAA4775A-312B-416A-B484-2AA4F95EE0AA}"/>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2712" name="Rectangle 7">
            <a:extLst>
              <a:ext uri="{FF2B5EF4-FFF2-40B4-BE49-F238E27FC236}">
                <a16:creationId xmlns:a16="http://schemas.microsoft.com/office/drawing/2014/main" id="{9FD19BD8-7554-4114-8CCD-4AD5CB83666C}"/>
              </a:ext>
            </a:extLst>
          </p:cNvPr>
          <p:cNvSpPr>
            <a:spLocks noChangeArrowheads="1"/>
          </p:cNvSpPr>
          <p:nvPr/>
        </p:nvSpPr>
        <p:spPr bwMode="auto">
          <a:xfrm>
            <a:off x="78582" y="4273910"/>
            <a:ext cx="58372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ts val="0"/>
              </a:spcBef>
              <a:buClr>
                <a:schemeClr val="tx2"/>
              </a:buClr>
              <a:buSzPct val="75000"/>
              <a:buFont typeface="Monotype Sorts" pitchFamily="2" charset="2"/>
              <a:buNone/>
            </a:pPr>
            <a:r>
              <a:rPr lang="en-US" altLang="en-US" sz="2400" dirty="0"/>
              <a:t>print('{0:10.2f}'.format(57.467657))</a:t>
            </a:r>
          </a:p>
          <a:p>
            <a:pPr>
              <a:spcBef>
                <a:spcPts val="0"/>
              </a:spcBef>
              <a:buClr>
                <a:schemeClr val="tx2"/>
              </a:buClr>
              <a:buSzPct val="75000"/>
              <a:buFont typeface="Monotype Sorts" pitchFamily="2" charset="2"/>
              <a:buNone/>
            </a:pPr>
            <a:r>
              <a:rPr lang="en-US" altLang="en-US" sz="2400" dirty="0"/>
              <a:t>print('{0:&lt;10.2f}'.format(57.467657))</a:t>
            </a:r>
          </a:p>
        </p:txBody>
      </p:sp>
      <p:sp>
        <p:nvSpPr>
          <p:cNvPr id="72713" name="Rectangle 8">
            <a:extLst>
              <a:ext uri="{FF2B5EF4-FFF2-40B4-BE49-F238E27FC236}">
                <a16:creationId xmlns:a16="http://schemas.microsoft.com/office/drawing/2014/main" id="{DE30E574-3349-4873-A793-D48D4DF61C8C}"/>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2714" name="Rectangle 9">
            <a:extLst>
              <a:ext uri="{FF2B5EF4-FFF2-40B4-BE49-F238E27FC236}">
                <a16:creationId xmlns:a16="http://schemas.microsoft.com/office/drawing/2014/main" id="{BE60A528-E9FC-40FA-A17D-93765F95435C}"/>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2715" name="Rectangle 12">
            <a:extLst>
              <a:ext uri="{FF2B5EF4-FFF2-40B4-BE49-F238E27FC236}">
                <a16:creationId xmlns:a16="http://schemas.microsoft.com/office/drawing/2014/main" id="{7F2C9EE0-99E0-48C4-BBB0-025A96D9DAF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2716" name="Object 11">
            <a:extLst>
              <a:ext uri="{FF2B5EF4-FFF2-40B4-BE49-F238E27FC236}">
                <a16:creationId xmlns:a16="http://schemas.microsoft.com/office/drawing/2014/main" id="{1C3B372B-2BDA-4300-A9C0-89AEDB07F217}"/>
              </a:ext>
            </a:extLst>
          </p:cNvPr>
          <p:cNvGraphicFramePr>
            <a:graphicFrameLocks noChangeAspect="1"/>
          </p:cNvGraphicFramePr>
          <p:nvPr>
            <p:extLst>
              <p:ext uri="{D42A27DB-BD31-4B8C-83A1-F6EECF244321}">
                <p14:modId xmlns:p14="http://schemas.microsoft.com/office/powerpoint/2010/main" val="1317377300"/>
              </p:ext>
            </p:extLst>
          </p:nvPr>
        </p:nvGraphicFramePr>
        <p:xfrm>
          <a:off x="6146800" y="3198813"/>
          <a:ext cx="2765425" cy="1914525"/>
        </p:xfrm>
        <a:graphic>
          <a:graphicData uri="http://schemas.openxmlformats.org/presentationml/2006/ole">
            <mc:AlternateContent xmlns:mc="http://schemas.openxmlformats.org/markup-compatibility/2006">
              <mc:Choice xmlns:v="urn:schemas-microsoft-com:vml" Requires="v">
                <p:oleObj spid="_x0000_s72723" name="Picture" r:id="rId3" imgW="1116792" imgH="772615" progId="Word.Picture.8">
                  <p:embed/>
                </p:oleObj>
              </mc:Choice>
              <mc:Fallback>
                <p:oleObj name="Picture" r:id="rId3" imgW="1116792" imgH="772615"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198813"/>
                        <a:ext cx="27654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2C890FF-D8DD-4F68-B986-ECB00E45AAC9}"/>
              </a:ext>
            </a:extLst>
          </p:cNvPr>
          <p:cNvSpPr>
            <a:spLocks noGrp="1" noChangeArrowheads="1"/>
          </p:cNvSpPr>
          <p:nvPr>
            <p:ph type="title"/>
          </p:nvPr>
        </p:nvSpPr>
        <p:spPr/>
        <p:txBody>
          <a:bodyPr/>
          <a:lstStyle/>
          <a:p>
            <a:pPr eaLnBrk="1" hangingPunct="1"/>
            <a:r>
              <a:rPr lang="en-US" altLang="en-US"/>
              <a:t>Comments</a:t>
            </a:r>
            <a:endParaRPr lang="he-IL" altLang="en-US"/>
          </a:p>
        </p:txBody>
      </p:sp>
      <p:sp>
        <p:nvSpPr>
          <p:cNvPr id="18435" name="Content Placeholder 2">
            <a:extLst>
              <a:ext uri="{FF2B5EF4-FFF2-40B4-BE49-F238E27FC236}">
                <a16:creationId xmlns:a16="http://schemas.microsoft.com/office/drawing/2014/main" id="{F4510985-AE6D-409E-873D-540B459377E0}"/>
              </a:ext>
            </a:extLst>
          </p:cNvPr>
          <p:cNvSpPr>
            <a:spLocks noGrp="1" noChangeArrowheads="1"/>
          </p:cNvSpPr>
          <p:nvPr>
            <p:ph idx="1"/>
          </p:nvPr>
        </p:nvSpPr>
        <p:spPr/>
        <p:txBody>
          <a:bodyPr/>
          <a:lstStyle/>
          <a:p>
            <a:pPr eaLnBrk="1" hangingPunct="1"/>
            <a:r>
              <a:rPr lang="en-US" altLang="en-US" u="sng" dirty="0"/>
              <a:t>Comments</a:t>
            </a:r>
            <a:r>
              <a:rPr lang="en-US" altLang="en-US" dirty="0"/>
              <a:t>: notes of explanation within a program</a:t>
            </a:r>
          </a:p>
          <a:p>
            <a:pPr lvl="1" eaLnBrk="1" hangingPunct="1"/>
            <a:r>
              <a:rPr lang="en-US" altLang="en-US" dirty="0"/>
              <a:t>Ignored by Python interpreter</a:t>
            </a:r>
          </a:p>
          <a:p>
            <a:pPr lvl="1" eaLnBrk="1" hangingPunct="1"/>
            <a:r>
              <a:rPr lang="en-US" altLang="en-US" dirty="0"/>
              <a:t>Intended for a person reading the program’s code</a:t>
            </a:r>
          </a:p>
          <a:p>
            <a:pPr lvl="1" eaLnBrk="1" hangingPunct="1"/>
            <a:r>
              <a:rPr lang="en-US" altLang="en-US" dirty="0"/>
              <a:t>Begin with a # character</a:t>
            </a:r>
          </a:p>
          <a:p>
            <a:pPr eaLnBrk="1" hangingPunct="1"/>
            <a:r>
              <a:rPr lang="en-US" altLang="en-US" u="sng" dirty="0"/>
              <a:t>End-line comment</a:t>
            </a:r>
            <a:r>
              <a:rPr lang="en-US" altLang="en-US" dirty="0"/>
              <a:t>: appears at the end of a line of code</a:t>
            </a:r>
          </a:p>
          <a:p>
            <a:pPr lvl="1" eaLnBrk="1" hangingPunct="1"/>
            <a:r>
              <a:rPr lang="en-US" altLang="en-US" dirty="0"/>
              <a:t>Typically explains the purpose of that line</a:t>
            </a:r>
          </a:p>
        </p:txBody>
      </p:sp>
      <p:sp>
        <p:nvSpPr>
          <p:cNvPr id="18436" name="Slide Number Placeholder 1">
            <a:extLst>
              <a:ext uri="{FF2B5EF4-FFF2-40B4-BE49-F238E27FC236}">
                <a16:creationId xmlns:a16="http://schemas.microsoft.com/office/drawing/2014/main" id="{2800D273-6C06-491A-AF6A-CABBCDEB27C8}"/>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07F7165-131E-41FC-8913-1280F616B430}" type="slidenum">
              <a:rPr lang="en-US" altLang="en-US" sz="1400">
                <a:solidFill>
                  <a:srgbClr val="FFFFFF"/>
                </a:solidFill>
                <a:latin typeface="Century Gothic" panose="020B0502020202020204" pitchFamily="34" charset="0"/>
              </a:rPr>
              <a:pPr/>
              <a:t>6</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470D3D39-2E1A-4BD4-AE76-C0CEAA9B396A}"/>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FF1E318-B17B-4810-AD18-71636424D8A3}" type="slidenum">
              <a:rPr lang="en-US" altLang="en-US" sz="1400"/>
              <a:pPr/>
              <a:t>60</a:t>
            </a:fld>
            <a:endParaRPr lang="en-US" altLang="en-US" sz="1400"/>
          </a:p>
        </p:txBody>
      </p:sp>
      <p:sp>
        <p:nvSpPr>
          <p:cNvPr id="73731" name="Rectangle 2">
            <a:extLst>
              <a:ext uri="{FF2B5EF4-FFF2-40B4-BE49-F238E27FC236}">
                <a16:creationId xmlns:a16="http://schemas.microsoft.com/office/drawing/2014/main" id="{2C103935-5564-48E3-9FFF-63FC04A40B0E}"/>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Integers</a:t>
            </a:r>
          </a:p>
        </p:txBody>
      </p:sp>
      <p:sp>
        <p:nvSpPr>
          <p:cNvPr id="73732" name="Rectangle 3">
            <a:extLst>
              <a:ext uri="{FF2B5EF4-FFF2-40B4-BE49-F238E27FC236}">
                <a16:creationId xmlns:a16="http://schemas.microsoft.com/office/drawing/2014/main" id="{4FB67132-3AED-45D4-8A6E-5ADBA2C5AACC}"/>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You can use the conversion code d, x, o, and b to format an integer in decimal, hexadecimal, octal, or binary. You can specify a width for the conversion. For example,</a:t>
            </a:r>
          </a:p>
        </p:txBody>
      </p:sp>
      <p:sp>
        <p:nvSpPr>
          <p:cNvPr id="73733" name="Rectangle 4">
            <a:extLst>
              <a:ext uri="{FF2B5EF4-FFF2-40B4-BE49-F238E27FC236}">
                <a16:creationId xmlns:a16="http://schemas.microsoft.com/office/drawing/2014/main" id="{8758DAB8-6BAD-49F4-8515-FC4943DCB690}"/>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3734" name="Rectangle 5">
            <a:extLst>
              <a:ext uri="{FF2B5EF4-FFF2-40B4-BE49-F238E27FC236}">
                <a16:creationId xmlns:a16="http://schemas.microsoft.com/office/drawing/2014/main" id="{AF560E7D-92A2-4AA0-B599-9390F373A415}"/>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3735" name="Rectangle 6">
            <a:extLst>
              <a:ext uri="{FF2B5EF4-FFF2-40B4-BE49-F238E27FC236}">
                <a16:creationId xmlns:a16="http://schemas.microsoft.com/office/drawing/2014/main" id="{E1884C7A-A62B-42A6-9B5D-EDD27635AC3C}"/>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3736" name="Rectangle 7">
            <a:extLst>
              <a:ext uri="{FF2B5EF4-FFF2-40B4-BE49-F238E27FC236}">
                <a16:creationId xmlns:a16="http://schemas.microsoft.com/office/drawing/2014/main" id="{B80FBD99-6E5A-4968-8BA3-CAF73E960DC6}"/>
              </a:ext>
            </a:extLst>
          </p:cNvPr>
          <p:cNvSpPr>
            <a:spLocks noChangeArrowheads="1"/>
          </p:cNvSpPr>
          <p:nvPr/>
        </p:nvSpPr>
        <p:spPr bwMode="auto">
          <a:xfrm>
            <a:off x="248760" y="4159250"/>
            <a:ext cx="5454650" cy="107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ts val="0"/>
              </a:spcBef>
              <a:buClr>
                <a:schemeClr val="tx2"/>
              </a:buClr>
              <a:buSzPct val="75000"/>
              <a:buFont typeface="Monotype Sorts" pitchFamily="2" charset="2"/>
              <a:buNone/>
            </a:pPr>
            <a:r>
              <a:rPr lang="fr-FR" altLang="en-US" sz="2400" dirty="0">
                <a:solidFill>
                  <a:schemeClr val="bg2"/>
                </a:solidFill>
              </a:rPr>
              <a:t>print('{0:10d}'.format(59832))</a:t>
            </a:r>
          </a:p>
          <a:p>
            <a:pPr>
              <a:spcBef>
                <a:spcPts val="0"/>
              </a:spcBef>
              <a:buClr>
                <a:schemeClr val="tx2"/>
              </a:buClr>
              <a:buSzPct val="75000"/>
              <a:buFont typeface="Monotype Sorts" pitchFamily="2" charset="2"/>
              <a:buNone/>
            </a:pPr>
            <a:r>
              <a:rPr lang="fr-FR" altLang="en-US" sz="2400" dirty="0">
                <a:solidFill>
                  <a:schemeClr val="bg2"/>
                </a:solidFill>
              </a:rPr>
              <a:t>print('{0:&lt;10d}'.format(59832))</a:t>
            </a:r>
            <a:endParaRPr lang="en-US" altLang="en-US" sz="2400" dirty="0"/>
          </a:p>
        </p:txBody>
      </p:sp>
      <p:sp>
        <p:nvSpPr>
          <p:cNvPr id="73737" name="Rectangle 8">
            <a:extLst>
              <a:ext uri="{FF2B5EF4-FFF2-40B4-BE49-F238E27FC236}">
                <a16:creationId xmlns:a16="http://schemas.microsoft.com/office/drawing/2014/main" id="{FD1176C5-86AA-4E3C-B9DF-5FE0E8F3FFE3}"/>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3738" name="Rectangle 9">
            <a:extLst>
              <a:ext uri="{FF2B5EF4-FFF2-40B4-BE49-F238E27FC236}">
                <a16:creationId xmlns:a16="http://schemas.microsoft.com/office/drawing/2014/main" id="{741BF012-F3AE-40EC-A0B2-D3C207DD56D6}"/>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3739" name="Rectangle 10">
            <a:extLst>
              <a:ext uri="{FF2B5EF4-FFF2-40B4-BE49-F238E27FC236}">
                <a16:creationId xmlns:a16="http://schemas.microsoft.com/office/drawing/2014/main" id="{9957627E-2A08-4D05-829D-CC0DCAC5F981}"/>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3740" name="Rectangle 13">
            <a:extLst>
              <a:ext uri="{FF2B5EF4-FFF2-40B4-BE49-F238E27FC236}">
                <a16:creationId xmlns:a16="http://schemas.microsoft.com/office/drawing/2014/main" id="{F6574E2E-D9B4-4280-ABB7-98738B184B3F}"/>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3741" name="Object 12">
            <a:extLst>
              <a:ext uri="{FF2B5EF4-FFF2-40B4-BE49-F238E27FC236}">
                <a16:creationId xmlns:a16="http://schemas.microsoft.com/office/drawing/2014/main" id="{7FB43A32-C605-4A19-B324-66BA62F19E26}"/>
              </a:ext>
            </a:extLst>
          </p:cNvPr>
          <p:cNvGraphicFramePr>
            <a:graphicFrameLocks noChangeAspect="1"/>
          </p:cNvGraphicFramePr>
          <p:nvPr>
            <p:extLst>
              <p:ext uri="{D42A27DB-BD31-4B8C-83A1-F6EECF244321}">
                <p14:modId xmlns:p14="http://schemas.microsoft.com/office/powerpoint/2010/main" val="2885022304"/>
              </p:ext>
            </p:extLst>
          </p:nvPr>
        </p:nvGraphicFramePr>
        <p:xfrm>
          <a:off x="5703888" y="2760663"/>
          <a:ext cx="2706687" cy="2795587"/>
        </p:xfrm>
        <a:graphic>
          <a:graphicData uri="http://schemas.openxmlformats.org/presentationml/2006/ole">
            <mc:AlternateContent xmlns:mc="http://schemas.openxmlformats.org/markup-compatibility/2006">
              <mc:Choice xmlns:v="urn:schemas-microsoft-com:vml" Requires="v">
                <p:oleObj spid="_x0000_s73748" name="Picture" r:id="rId3" imgW="1113840" imgH="1154520" progId="Word.Picture.8">
                  <p:embed/>
                </p:oleObj>
              </mc:Choice>
              <mc:Fallback>
                <p:oleObj name="Picture" r:id="rId3" imgW="1113840" imgH="1154520" progId="Word.Picture.8">
                  <p:embed/>
                  <p:pic>
                    <p:nvPicPr>
                      <p:cNvPr id="0" name="Object 12"/>
                      <p:cNvPicPr>
                        <a:picLocks noChangeAspect="1" noChangeArrowheads="1"/>
                      </p:cNvPicPr>
                      <p:nvPr/>
                    </p:nvPicPr>
                    <p:blipFill>
                      <a:blip r:embed="rId4"/>
                      <a:srcRect/>
                      <a:stretch>
                        <a:fillRect/>
                      </a:stretch>
                    </p:blipFill>
                    <p:spPr bwMode="auto">
                      <a:xfrm>
                        <a:off x="5703888" y="2760663"/>
                        <a:ext cx="2706687" cy="2795587"/>
                      </a:xfrm>
                      <a:prstGeom prst="rect">
                        <a:avLst/>
                      </a:prstGeom>
                      <a:noFill/>
                      <a:ln>
                        <a:noFill/>
                      </a:ln>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D8BEC02-9F2E-4A10-8329-C08B06D94399}"/>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5C1E459-F60D-4638-9A1B-9C782D3B0D7D}" type="slidenum">
              <a:rPr lang="en-US" altLang="en-US" sz="1400"/>
              <a:pPr/>
              <a:t>61</a:t>
            </a:fld>
            <a:endParaRPr lang="en-US" altLang="en-US" sz="1400"/>
          </a:p>
        </p:txBody>
      </p:sp>
      <p:sp>
        <p:nvSpPr>
          <p:cNvPr id="74755" name="Rectangle 2">
            <a:extLst>
              <a:ext uri="{FF2B5EF4-FFF2-40B4-BE49-F238E27FC236}">
                <a16:creationId xmlns:a16="http://schemas.microsoft.com/office/drawing/2014/main" id="{C8700990-2C19-44E7-AA50-F2872BAE44F1}"/>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Strings</a:t>
            </a:r>
          </a:p>
        </p:txBody>
      </p:sp>
      <p:sp>
        <p:nvSpPr>
          <p:cNvPr id="74756" name="Rectangle 3">
            <a:extLst>
              <a:ext uri="{FF2B5EF4-FFF2-40B4-BE49-F238E27FC236}">
                <a16:creationId xmlns:a16="http://schemas.microsoft.com/office/drawing/2014/main" id="{31AE2169-45E0-4716-BADF-261B4FA2E108}"/>
              </a:ext>
            </a:extLst>
          </p:cNvPr>
          <p:cNvSpPr>
            <a:spLocks noGrp="1" noChangeArrowheads="1"/>
          </p:cNvSpPr>
          <p:nvPr>
            <p:ph type="body" idx="1"/>
          </p:nvPr>
        </p:nvSpPr>
        <p:spPr>
          <a:xfrm>
            <a:off x="231775" y="971550"/>
            <a:ext cx="8602663" cy="960438"/>
          </a:xfrm>
          <a:noFill/>
        </p:spPr>
        <p:txBody>
          <a:bodyPr/>
          <a:lstStyle/>
          <a:p>
            <a:pPr marL="0" indent="0">
              <a:buFont typeface="Monotype Sorts" pitchFamily="2" charset="2"/>
              <a:buNone/>
            </a:pPr>
            <a:r>
              <a:rPr lang="en-US" altLang="en-US" sz="2800"/>
              <a:t>You can use the conversion code </a:t>
            </a:r>
            <a:r>
              <a:rPr lang="en-US" altLang="en-US" sz="2800" u="sng"/>
              <a:t>s</a:t>
            </a:r>
            <a:r>
              <a:rPr lang="en-US" altLang="en-US" sz="2800"/>
              <a:t> to format a string with a specified width. For example,</a:t>
            </a:r>
          </a:p>
        </p:txBody>
      </p:sp>
      <p:sp>
        <p:nvSpPr>
          <p:cNvPr id="74757" name="Rectangle 4">
            <a:extLst>
              <a:ext uri="{FF2B5EF4-FFF2-40B4-BE49-F238E27FC236}">
                <a16:creationId xmlns:a16="http://schemas.microsoft.com/office/drawing/2014/main" id="{89C60F69-5884-491F-817C-96CF50669CBA}"/>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4758" name="Rectangle 5">
            <a:extLst>
              <a:ext uri="{FF2B5EF4-FFF2-40B4-BE49-F238E27FC236}">
                <a16:creationId xmlns:a16="http://schemas.microsoft.com/office/drawing/2014/main" id="{71F0BF67-A5CF-4CF9-9D49-91DDBDFC31C5}"/>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4759" name="Rectangle 6">
            <a:extLst>
              <a:ext uri="{FF2B5EF4-FFF2-40B4-BE49-F238E27FC236}">
                <a16:creationId xmlns:a16="http://schemas.microsoft.com/office/drawing/2014/main" id="{B5B9ACD8-08E3-4AA6-9079-E219E40A05E9}"/>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4760" name="Rectangle 7">
            <a:extLst>
              <a:ext uri="{FF2B5EF4-FFF2-40B4-BE49-F238E27FC236}">
                <a16:creationId xmlns:a16="http://schemas.microsoft.com/office/drawing/2014/main" id="{692E6AEE-E861-4222-AEEF-CAD2B5B076FD}"/>
              </a:ext>
            </a:extLst>
          </p:cNvPr>
          <p:cNvSpPr>
            <a:spLocks noChangeArrowheads="1"/>
          </p:cNvSpPr>
          <p:nvPr/>
        </p:nvSpPr>
        <p:spPr bwMode="auto">
          <a:xfrm>
            <a:off x="269875" y="2122488"/>
            <a:ext cx="833437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dirty="0">
                <a:solidFill>
                  <a:schemeClr val="bg2"/>
                </a:solidFill>
              </a:rPr>
              <a:t>print('{0:20s}'.format("Welcome to Python"))</a:t>
            </a:r>
          </a:p>
          <a:p>
            <a:pPr>
              <a:spcBef>
                <a:spcPct val="20000"/>
              </a:spcBef>
              <a:buClr>
                <a:schemeClr val="tx2"/>
              </a:buClr>
              <a:buSzPct val="75000"/>
              <a:buFont typeface="Monotype Sorts" pitchFamily="2" charset="2"/>
              <a:buNone/>
            </a:pPr>
            <a:r>
              <a:rPr lang="en-US" altLang="en-US" sz="3200" dirty="0">
                <a:solidFill>
                  <a:schemeClr val="bg2"/>
                </a:solidFill>
              </a:rPr>
              <a:t>print('{0:&lt;20s}'.format("Welcome to Python"))</a:t>
            </a:r>
          </a:p>
          <a:p>
            <a:pPr>
              <a:spcBef>
                <a:spcPct val="20000"/>
              </a:spcBef>
              <a:buClr>
                <a:schemeClr val="tx2"/>
              </a:buClr>
              <a:buSzPct val="75000"/>
              <a:buFont typeface="Monotype Sorts" pitchFamily="2" charset="2"/>
              <a:buNone/>
            </a:pPr>
            <a:r>
              <a:rPr lang="en-US" altLang="en-US" sz="3200" dirty="0">
                <a:solidFill>
                  <a:schemeClr val="bg2"/>
                </a:solidFill>
              </a:rPr>
              <a:t>print('{0:&gt;20s}'.format("Welcome to Python"))</a:t>
            </a:r>
          </a:p>
        </p:txBody>
      </p:sp>
      <p:sp>
        <p:nvSpPr>
          <p:cNvPr id="74761" name="Rectangle 8">
            <a:extLst>
              <a:ext uri="{FF2B5EF4-FFF2-40B4-BE49-F238E27FC236}">
                <a16:creationId xmlns:a16="http://schemas.microsoft.com/office/drawing/2014/main" id="{1D232B43-EEFB-46A9-A1F9-3E137E96B280}"/>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4762" name="Rectangle 9">
            <a:extLst>
              <a:ext uri="{FF2B5EF4-FFF2-40B4-BE49-F238E27FC236}">
                <a16:creationId xmlns:a16="http://schemas.microsoft.com/office/drawing/2014/main" id="{78833397-713A-4601-8852-F2958158F9B0}"/>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4763" name="Rectangle 10">
            <a:extLst>
              <a:ext uri="{FF2B5EF4-FFF2-40B4-BE49-F238E27FC236}">
                <a16:creationId xmlns:a16="http://schemas.microsoft.com/office/drawing/2014/main" id="{E0C5510E-E768-4BA3-BFE7-FB9A61564285}"/>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4764" name="Rectangle 11">
            <a:extLst>
              <a:ext uri="{FF2B5EF4-FFF2-40B4-BE49-F238E27FC236}">
                <a16:creationId xmlns:a16="http://schemas.microsoft.com/office/drawing/2014/main" id="{E7EA6C93-6D55-4783-B3D4-5BF1864B1D4A}"/>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4765" name="Object 13">
            <a:extLst>
              <a:ext uri="{FF2B5EF4-FFF2-40B4-BE49-F238E27FC236}">
                <a16:creationId xmlns:a16="http://schemas.microsoft.com/office/drawing/2014/main" id="{20C7BB1F-BE5A-427E-AAF3-8FC6FCC72A24}"/>
              </a:ext>
            </a:extLst>
          </p:cNvPr>
          <p:cNvGraphicFramePr>
            <a:graphicFrameLocks noChangeAspect="1"/>
          </p:cNvGraphicFramePr>
          <p:nvPr/>
        </p:nvGraphicFramePr>
        <p:xfrm>
          <a:off x="1460500" y="4081463"/>
          <a:ext cx="4686300" cy="2319337"/>
        </p:xfrm>
        <a:graphic>
          <a:graphicData uri="http://schemas.openxmlformats.org/presentationml/2006/ole">
            <mc:AlternateContent xmlns:mc="http://schemas.openxmlformats.org/markup-compatibility/2006">
              <mc:Choice xmlns:v="urn:schemas-microsoft-com:vml" Requires="v">
                <p:oleObj spid="_x0000_s74772" name="Picture" r:id="rId3" imgW="1838933" imgH="905948" progId="Word.Picture.8">
                  <p:embed/>
                </p:oleObj>
              </mc:Choice>
              <mc:Fallback>
                <p:oleObj name="Picture" r:id="rId3" imgW="1838933" imgH="905948"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4081463"/>
                        <a:ext cx="46863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39774FC-ED09-46A8-BE36-BF7FCF308A00}"/>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Demonstrating string formatting </a:t>
            </a:r>
            <a:r>
              <a:rPr lang="en-US" altLang="en-US"/>
              <a:t>(cont’d.)</a:t>
            </a:r>
            <a:endParaRPr lang="en-US" altLang="en-US">
              <a:ea typeface="MS PGothic" panose="020B0600070205080204" pitchFamily="34" charset="-128"/>
            </a:endParaRPr>
          </a:p>
        </p:txBody>
      </p:sp>
      <p:pic>
        <p:nvPicPr>
          <p:cNvPr id="75779" name="Picture 2">
            <a:extLst>
              <a:ext uri="{FF2B5EF4-FFF2-40B4-BE49-F238E27FC236}">
                <a16:creationId xmlns:a16="http://schemas.microsoft.com/office/drawing/2014/main" id="{3BCF1671-5B14-4804-B48B-0F28C9A24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828800"/>
            <a:ext cx="8539163" cy="3057525"/>
          </a:xfrm>
          <a:prstGeom prst="rect">
            <a:avLst/>
          </a:prstGeom>
          <a:noFill/>
          <a:ln w="12700">
            <a:solidFill>
              <a:schemeClr val="tx1"/>
            </a:solidFill>
            <a:miter lim="800000"/>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D918B65A-DE8F-4BA0-B000-9030E66B9D37}"/>
              </a:ext>
            </a:extLst>
          </p:cNvPr>
          <p:cNvSpPr>
            <a:spLocks noGrp="1"/>
          </p:cNvSpPr>
          <p:nvPr>
            <p:ph type="title"/>
          </p:nvPr>
        </p:nvSpPr>
        <p:spPr/>
        <p:txBody>
          <a:bodyPr/>
          <a:lstStyle/>
          <a:p>
            <a:pPr eaLnBrk="1" hangingPunct="1"/>
            <a:r>
              <a:rPr lang="en-US" altLang="en-US"/>
              <a:t>Demonstrating string formatting (cont’d.)</a:t>
            </a:r>
          </a:p>
        </p:txBody>
      </p:sp>
      <p:sp>
        <p:nvSpPr>
          <p:cNvPr id="76803" name="Slide Number Placeholder 3">
            <a:extLst>
              <a:ext uri="{FF2B5EF4-FFF2-40B4-BE49-F238E27FC236}">
                <a16:creationId xmlns:a16="http://schemas.microsoft.com/office/drawing/2014/main" id="{246DC137-E75C-4D8D-A44C-52A0087FD565}"/>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B53EB9C-EB30-402D-BA10-976BD209C36E}" type="slidenum">
              <a:rPr lang="en-US" altLang="en-US" sz="1400">
                <a:latin typeface="Calibri" panose="020F0502020204030204" pitchFamily="34" charset="0"/>
              </a:rPr>
              <a:pPr/>
              <a:t>63</a:t>
            </a:fld>
            <a:endParaRPr lang="en-US" altLang="en-US" sz="1400">
              <a:latin typeface="Calibri" panose="020F0502020204030204" pitchFamily="34" charset="0"/>
            </a:endParaRPr>
          </a:p>
        </p:txBody>
      </p:sp>
      <p:pic>
        <p:nvPicPr>
          <p:cNvPr id="76804" name="Picture 2">
            <a:extLst>
              <a:ext uri="{FF2B5EF4-FFF2-40B4-BE49-F238E27FC236}">
                <a16:creationId xmlns:a16="http://schemas.microsoft.com/office/drawing/2014/main" id="{8D9C6AD7-3A2D-46EE-AFFC-24BEB2CDA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183563" cy="3657600"/>
          </a:xfrm>
          <a:prstGeom prst="rect">
            <a:avLst/>
          </a:prstGeom>
          <a:noFill/>
          <a:ln w="12700">
            <a:solidFill>
              <a:schemeClr val="tx1"/>
            </a:solidFill>
            <a:miter lim="800000"/>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43BFF583-7AEB-4687-946A-5DE806A5DF05}"/>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1AC355C-BBD0-4C3D-8C03-5497CFBB08A9}" type="slidenum">
              <a:rPr lang="en-US" altLang="en-US" sz="1400"/>
              <a:pPr/>
              <a:t>64</a:t>
            </a:fld>
            <a:endParaRPr lang="en-US" altLang="en-US" sz="1400"/>
          </a:p>
        </p:txBody>
      </p:sp>
      <p:sp>
        <p:nvSpPr>
          <p:cNvPr id="77827" name="Rectangle 2">
            <a:extLst>
              <a:ext uri="{FF2B5EF4-FFF2-40B4-BE49-F238E27FC236}">
                <a16:creationId xmlns:a16="http://schemas.microsoft.com/office/drawing/2014/main" id="{F5415DCE-E7E0-4047-9279-0E87AB856C9D}"/>
              </a:ext>
            </a:extLst>
          </p:cNvPr>
          <p:cNvSpPr>
            <a:spLocks noGrp="1" noChangeArrowheads="1"/>
          </p:cNvSpPr>
          <p:nvPr>
            <p:ph type="title"/>
          </p:nvPr>
        </p:nvSpPr>
        <p:spPr>
          <a:xfrm>
            <a:off x="193675" y="241300"/>
            <a:ext cx="8640763" cy="627063"/>
          </a:xfrm>
        </p:spPr>
        <p:txBody>
          <a:bodyPr/>
          <a:lstStyle/>
          <a:p>
            <a:r>
              <a:rPr lang="en-US" altLang="en-US"/>
              <a:t>Problem: Computing Distances </a:t>
            </a:r>
          </a:p>
        </p:txBody>
      </p:sp>
      <p:sp>
        <p:nvSpPr>
          <p:cNvPr id="77828" name="Rectangle 5">
            <a:extLst>
              <a:ext uri="{FF2B5EF4-FFF2-40B4-BE49-F238E27FC236}">
                <a16:creationId xmlns:a16="http://schemas.microsoft.com/office/drawing/2014/main" id="{9CECA9EE-8ABA-4A19-828D-DFAB77238A23}"/>
              </a:ext>
            </a:extLst>
          </p:cNvPr>
          <p:cNvSpPr>
            <a:spLocks noGrp="1" noChangeArrowheads="1"/>
          </p:cNvSpPr>
          <p:nvPr>
            <p:ph type="body" idx="1"/>
          </p:nvPr>
        </p:nvSpPr>
        <p:spPr>
          <a:xfrm>
            <a:off x="231775" y="1239838"/>
            <a:ext cx="8610600" cy="1958975"/>
          </a:xfrm>
          <a:noFill/>
        </p:spPr>
        <p:txBody>
          <a:bodyPr/>
          <a:lstStyle/>
          <a:p>
            <a:pPr marL="0" indent="0">
              <a:buFont typeface="Monotype Sorts" pitchFamily="2" charset="2"/>
              <a:buNone/>
            </a:pPr>
            <a:r>
              <a:rPr lang="en-US" altLang="en-US" sz="3600"/>
              <a:t>This program prompts the user to enter two points, computes their distance, and displays the distance. </a:t>
            </a:r>
          </a:p>
        </p:txBody>
      </p:sp>
      <p:sp>
        <p:nvSpPr>
          <p:cNvPr id="77829" name="Rectangle 6">
            <a:extLst>
              <a:ext uri="{FF2B5EF4-FFF2-40B4-BE49-F238E27FC236}">
                <a16:creationId xmlns:a16="http://schemas.microsoft.com/office/drawing/2014/main" id="{6EB570D9-E78D-4852-81C0-92143FC16E52}"/>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7830" name="Rectangle 7">
            <a:extLst>
              <a:ext uri="{FF2B5EF4-FFF2-40B4-BE49-F238E27FC236}">
                <a16:creationId xmlns:a16="http://schemas.microsoft.com/office/drawing/2014/main" id="{471C6695-4BBD-41F6-84AB-626EAB3DD154}"/>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77831" name="Rectangle 12">
            <a:extLst>
              <a:ext uri="{FF2B5EF4-FFF2-40B4-BE49-F238E27FC236}">
                <a16:creationId xmlns:a16="http://schemas.microsoft.com/office/drawing/2014/main" id="{825D23ED-703C-4B04-B5CF-4C5FD629933E}"/>
              </a:ext>
            </a:extLst>
          </p:cNvPr>
          <p:cNvSpPr>
            <a:spLocks noChangeArrowheads="1"/>
          </p:cNvSpPr>
          <p:nvPr/>
        </p:nvSpPr>
        <p:spPr bwMode="auto">
          <a:xfrm>
            <a:off x="0" y="3149600"/>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200">
                <a:latin typeface="Courier"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77832" name="Rectangle 13">
            <a:extLst>
              <a:ext uri="{FF2B5EF4-FFF2-40B4-BE49-F238E27FC236}">
                <a16:creationId xmlns:a16="http://schemas.microsoft.com/office/drawing/2014/main" id="{7034E943-C2F0-40AF-8490-5544738DD69A}"/>
              </a:ext>
            </a:extLst>
          </p:cNvPr>
          <p:cNvSpPr>
            <a:spLocks noChangeArrowheads="1"/>
          </p:cNvSpPr>
          <p:nvPr/>
        </p:nvSpPr>
        <p:spPr bwMode="auto">
          <a:xfrm>
            <a:off x="0" y="4710113"/>
            <a:ext cx="22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200">
                <a:latin typeface="Courier"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77833" name="Rectangle 15">
            <a:extLst>
              <a:ext uri="{FF2B5EF4-FFF2-40B4-BE49-F238E27FC236}">
                <a16:creationId xmlns:a16="http://schemas.microsoft.com/office/drawing/2014/main" id="{480D2B54-C339-42E2-B7AE-33665F2CF8BD}"/>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7834" name="Object 14">
            <a:extLst>
              <a:ext uri="{FF2B5EF4-FFF2-40B4-BE49-F238E27FC236}">
                <a16:creationId xmlns:a16="http://schemas.microsoft.com/office/drawing/2014/main" id="{5F8BCBFF-38A7-4780-84DE-AC34FB48171F}"/>
              </a:ext>
            </a:extLst>
          </p:cNvPr>
          <p:cNvGraphicFramePr>
            <a:graphicFrameLocks noChangeAspect="1"/>
          </p:cNvGraphicFramePr>
          <p:nvPr/>
        </p:nvGraphicFramePr>
        <p:xfrm>
          <a:off x="1346200" y="3275013"/>
          <a:ext cx="5799138" cy="1098550"/>
        </p:xfrm>
        <a:graphic>
          <a:graphicData uri="http://schemas.openxmlformats.org/presentationml/2006/ole">
            <mc:AlternateContent xmlns:mc="http://schemas.openxmlformats.org/markup-compatibility/2006">
              <mc:Choice xmlns:v="urn:schemas-microsoft-com:vml" Requires="v">
                <p:oleObj spid="_x0000_s77841" name="Equation" r:id="rId4" imgW="1460263" imgH="279675" progId="Equation.3">
                  <p:embed/>
                </p:oleObj>
              </mc:Choice>
              <mc:Fallback>
                <p:oleObj name="Equation" r:id="rId4" imgW="1460263" imgH="279675"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3275013"/>
                        <a:ext cx="57991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2FC17E9-2721-4985-91A6-08712B841D04}"/>
              </a:ext>
            </a:extLst>
          </p:cNvPr>
          <p:cNvSpPr>
            <a:spLocks noGrp="1"/>
          </p:cNvSpPr>
          <p:nvPr>
            <p:ph type="title"/>
          </p:nvPr>
        </p:nvSpPr>
        <p:spPr/>
        <p:txBody>
          <a:bodyPr/>
          <a:lstStyle/>
          <a:p>
            <a:r>
              <a:rPr lang="en-US" altLang="en-US"/>
              <a:t>Problem: Computing Distances </a:t>
            </a:r>
          </a:p>
        </p:txBody>
      </p:sp>
      <p:sp>
        <p:nvSpPr>
          <p:cNvPr id="78851" name="Slide Number Placeholder 3">
            <a:extLst>
              <a:ext uri="{FF2B5EF4-FFF2-40B4-BE49-F238E27FC236}">
                <a16:creationId xmlns:a16="http://schemas.microsoft.com/office/drawing/2014/main" id="{B5EC2F9B-35D6-4134-9FD0-CD8F4D1E4B5F}"/>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F6BDC18-1564-4B34-8670-CE258F838B70}" type="slidenum">
              <a:rPr lang="en-US" altLang="en-US" sz="1400"/>
              <a:pPr/>
              <a:t>65</a:t>
            </a:fld>
            <a:endParaRPr lang="en-US" altLang="en-US" sz="1400"/>
          </a:p>
        </p:txBody>
      </p:sp>
      <p:sp>
        <p:nvSpPr>
          <p:cNvPr id="78852" name="Rectangle 4">
            <a:extLst>
              <a:ext uri="{FF2B5EF4-FFF2-40B4-BE49-F238E27FC236}">
                <a16:creationId xmlns:a16="http://schemas.microsoft.com/office/drawing/2014/main" id="{F24FE850-B177-4F3F-8BCF-98BFA9A90CDF}"/>
              </a:ext>
            </a:extLst>
          </p:cNvPr>
          <p:cNvSpPr>
            <a:spLocks noChangeArrowheads="1"/>
          </p:cNvSpPr>
          <p:nvPr/>
        </p:nvSpPr>
        <p:spPr bwMode="auto">
          <a:xfrm>
            <a:off x="1116013" y="1470025"/>
            <a:ext cx="6797675" cy="3048000"/>
          </a:xfrm>
          <a:prstGeom prst="rect">
            <a:avLst/>
          </a:prstGeom>
          <a:solidFill>
            <a:schemeClr val="bg1">
              <a:lumMod val="85000"/>
            </a:schemeClr>
          </a:solidFill>
          <a:ln w="9525">
            <a:solidFill>
              <a:schemeClr val="accent1"/>
            </a:solidFill>
            <a:miter lim="800000"/>
            <a:headEnd/>
            <a:tailEnd/>
          </a:ln>
        </p:spPr>
        <p:txBody>
          <a:bodyPr>
            <a:spAutoFit/>
          </a:bodyPr>
          <a:lstStyle/>
          <a:p>
            <a:pPr>
              <a:defRPr/>
            </a:pPr>
            <a:r>
              <a:rPr lang="en-US" dirty="0"/>
              <a:t># Enter the first point with two double values</a:t>
            </a:r>
          </a:p>
          <a:p>
            <a:pPr>
              <a:defRPr/>
            </a:pPr>
            <a:r>
              <a:rPr lang="en-US" dirty="0"/>
              <a:t>x1 = float(input("Enter x-coordinate for Point 1: "))</a:t>
            </a:r>
          </a:p>
          <a:p>
            <a:pPr>
              <a:defRPr/>
            </a:pPr>
            <a:r>
              <a:rPr lang="en-US" dirty="0"/>
              <a:t>y1 = float(input("Enter y-coordinate for Point 1: "))</a:t>
            </a:r>
          </a:p>
          <a:p>
            <a:pPr>
              <a:defRPr/>
            </a:pPr>
            <a:endParaRPr lang="en-US" dirty="0"/>
          </a:p>
          <a:p>
            <a:pPr>
              <a:defRPr/>
            </a:pPr>
            <a:r>
              <a:rPr lang="en-US" dirty="0"/>
              <a:t># Enter the second point with two double values</a:t>
            </a:r>
          </a:p>
          <a:p>
            <a:pPr>
              <a:defRPr/>
            </a:pPr>
            <a:r>
              <a:rPr lang="en-US" dirty="0"/>
              <a:t>x2 = float(input("Enter x-coordinate for Point 2: "))</a:t>
            </a:r>
          </a:p>
          <a:p>
            <a:pPr>
              <a:defRPr/>
            </a:pPr>
            <a:r>
              <a:rPr lang="en-US" dirty="0"/>
              <a:t>y2 = float(input("Enter y-coordinate for Point 2: "))</a:t>
            </a:r>
          </a:p>
          <a:p>
            <a:pPr>
              <a:defRPr/>
            </a:pPr>
            <a:r>
              <a:rPr lang="en-US" dirty="0"/>
              <a:t> </a:t>
            </a:r>
          </a:p>
          <a:p>
            <a:pPr>
              <a:defRPr/>
            </a:pPr>
            <a:r>
              <a:rPr lang="en-US" dirty="0"/>
              <a:t># Compute the distance</a:t>
            </a:r>
          </a:p>
          <a:p>
            <a:pPr>
              <a:defRPr/>
            </a:pPr>
            <a:r>
              <a:rPr lang="en-US" dirty="0"/>
              <a:t>distance = ((x2 - x1) ** 2 + (y2 - y1) ** 2) ** 0.5</a:t>
            </a:r>
          </a:p>
          <a:p>
            <a:pPr>
              <a:defRPr/>
            </a:pPr>
            <a:r>
              <a:rPr lang="en-US" dirty="0"/>
              <a:t>    </a:t>
            </a:r>
          </a:p>
          <a:p>
            <a:pPr>
              <a:defRPr/>
            </a:pPr>
            <a:r>
              <a:rPr lang="en-US" dirty="0"/>
              <a:t>print("The distance between the two points is {0:.1f}".format(distance))</a:t>
            </a:r>
          </a:p>
        </p:txBody>
      </p:sp>
      <p:sp>
        <p:nvSpPr>
          <p:cNvPr id="6" name="Rectangle 5">
            <a:extLst>
              <a:ext uri="{FF2B5EF4-FFF2-40B4-BE49-F238E27FC236}">
                <a16:creationId xmlns:a16="http://schemas.microsoft.com/office/drawing/2014/main" id="{4A22D4D8-895E-4E5D-89B0-6E842E08CC94}"/>
              </a:ext>
            </a:extLst>
          </p:cNvPr>
          <p:cNvSpPr/>
          <p:nvPr/>
        </p:nvSpPr>
        <p:spPr>
          <a:xfrm>
            <a:off x="2420938" y="5041900"/>
            <a:ext cx="4572000" cy="1323975"/>
          </a:xfrm>
          <a:prstGeom prst="rect">
            <a:avLst/>
          </a:prstGeom>
          <a:solidFill>
            <a:schemeClr val="bg1">
              <a:lumMod val="85000"/>
            </a:schemeClr>
          </a:solidFill>
          <a:ln>
            <a:solidFill>
              <a:schemeClr val="accent1"/>
            </a:solidFill>
          </a:ln>
        </p:spPr>
        <p:txBody>
          <a:bodyPr>
            <a:spAutoFit/>
          </a:bodyPr>
          <a:lstStyle/>
          <a:p>
            <a:pPr>
              <a:defRPr/>
            </a:pPr>
            <a:r>
              <a:rPr lang="en-US" dirty="0">
                <a:solidFill>
                  <a:srgbClr val="FF0000"/>
                </a:solidFill>
              </a:rPr>
              <a:t>Enter x-coordinate for Point 1: 5.5</a:t>
            </a:r>
          </a:p>
          <a:p>
            <a:pPr>
              <a:defRPr/>
            </a:pPr>
            <a:r>
              <a:rPr lang="en-US" dirty="0">
                <a:solidFill>
                  <a:srgbClr val="FF0000"/>
                </a:solidFill>
              </a:rPr>
              <a:t>Enter y-coordinate for Point 1: 7.25</a:t>
            </a:r>
          </a:p>
          <a:p>
            <a:pPr>
              <a:defRPr/>
            </a:pPr>
            <a:r>
              <a:rPr lang="en-US" dirty="0">
                <a:solidFill>
                  <a:srgbClr val="FF0000"/>
                </a:solidFill>
              </a:rPr>
              <a:t>Enter x-coordinate for Point 2: -3.5</a:t>
            </a:r>
          </a:p>
          <a:p>
            <a:pPr>
              <a:defRPr/>
            </a:pPr>
            <a:r>
              <a:rPr lang="en-US" dirty="0">
                <a:solidFill>
                  <a:srgbClr val="FF0000"/>
                </a:solidFill>
              </a:rPr>
              <a:t>Enter y-coordinate for Point 2: -6.5</a:t>
            </a:r>
          </a:p>
          <a:p>
            <a:pPr>
              <a:defRPr/>
            </a:pPr>
            <a:r>
              <a:rPr lang="en-US" dirty="0">
                <a:solidFill>
                  <a:srgbClr val="FF0000"/>
                </a:solidFill>
              </a:rPr>
              <a:t>The distance between the two points is 16.4</a:t>
            </a:r>
          </a:p>
        </p:txBody>
      </p:sp>
      <p:sp>
        <p:nvSpPr>
          <p:cNvPr id="78854" name="Rectangle 1">
            <a:extLst>
              <a:ext uri="{FF2B5EF4-FFF2-40B4-BE49-F238E27FC236}">
                <a16:creationId xmlns:a16="http://schemas.microsoft.com/office/drawing/2014/main" id="{26DD090E-9DB5-41EC-AAD5-99BB72217F5C}"/>
              </a:ext>
            </a:extLst>
          </p:cNvPr>
          <p:cNvSpPr>
            <a:spLocks noChangeArrowheads="1"/>
          </p:cNvSpPr>
          <p:nvPr/>
        </p:nvSpPr>
        <p:spPr bwMode="auto">
          <a:xfrm>
            <a:off x="3614738" y="4619625"/>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rPr>
              <a:t>Compute Distance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17CF13C-CF33-46B9-96AA-495720369406}"/>
              </a:ext>
            </a:extLst>
          </p:cNvPr>
          <p:cNvSpPr>
            <a:spLocks noGrp="1" noChangeArrowheads="1"/>
          </p:cNvSpPr>
          <p:nvPr>
            <p:ph type="title"/>
          </p:nvPr>
        </p:nvSpPr>
        <p:spPr>
          <a:xfrm>
            <a:off x="685800" y="0"/>
            <a:ext cx="7772400" cy="1428750"/>
          </a:xfrm>
          <a:noFill/>
        </p:spPr>
        <p:txBody>
          <a:bodyPr/>
          <a:lstStyle/>
          <a:p>
            <a:pPr eaLnBrk="1" hangingPunct="1"/>
            <a:r>
              <a:rPr lang="en-US" altLang="en-US"/>
              <a:t>Programming Errors</a:t>
            </a:r>
          </a:p>
        </p:txBody>
      </p:sp>
      <p:sp>
        <p:nvSpPr>
          <p:cNvPr id="79875" name="Rectangle 3">
            <a:extLst>
              <a:ext uri="{FF2B5EF4-FFF2-40B4-BE49-F238E27FC236}">
                <a16:creationId xmlns:a16="http://schemas.microsoft.com/office/drawing/2014/main" id="{7D9D0649-ACBC-411F-82CF-A9CDD6FE8C2F}"/>
              </a:ext>
            </a:extLst>
          </p:cNvPr>
          <p:cNvSpPr>
            <a:spLocks noGrp="1" noChangeArrowheads="1"/>
          </p:cNvSpPr>
          <p:nvPr>
            <p:ph idx="1"/>
          </p:nvPr>
        </p:nvSpPr>
        <p:spPr>
          <a:xfrm>
            <a:off x="685800" y="1371600"/>
            <a:ext cx="7696200" cy="4114800"/>
          </a:xfrm>
        </p:spPr>
        <p:txBody>
          <a:bodyPr/>
          <a:lstStyle/>
          <a:p>
            <a:pPr algn="just" eaLnBrk="1" hangingPunct="1"/>
            <a:r>
              <a:rPr lang="en-US" altLang="en-US"/>
              <a:t>Syntax Errors</a:t>
            </a:r>
          </a:p>
          <a:p>
            <a:pPr lvl="1" algn="just" eaLnBrk="1" hangingPunct="1"/>
            <a:r>
              <a:rPr lang="en-US" altLang="en-US"/>
              <a:t>Error in code construction</a:t>
            </a:r>
          </a:p>
          <a:p>
            <a:pPr algn="just" eaLnBrk="1" hangingPunct="1"/>
            <a:r>
              <a:rPr lang="en-US" altLang="en-US"/>
              <a:t>Runtime Errors</a:t>
            </a:r>
          </a:p>
          <a:p>
            <a:pPr lvl="1" algn="just" eaLnBrk="1" hangingPunct="1"/>
            <a:r>
              <a:rPr lang="en-US" altLang="en-US"/>
              <a:t>Causes the program to abort</a:t>
            </a:r>
          </a:p>
          <a:p>
            <a:pPr algn="just" eaLnBrk="1" hangingPunct="1"/>
            <a:r>
              <a:rPr lang="en-US" altLang="en-US"/>
              <a:t>Logic Errors</a:t>
            </a:r>
          </a:p>
          <a:p>
            <a:pPr lvl="1" algn="just" eaLnBrk="1" hangingPunct="1"/>
            <a:r>
              <a:rPr lang="en-US" altLang="en-US"/>
              <a:t>Produces incorrect result</a:t>
            </a:r>
          </a:p>
        </p:txBody>
      </p:sp>
      <p:sp>
        <p:nvSpPr>
          <p:cNvPr id="79876" name="Slide Number Placeholder 4">
            <a:extLst>
              <a:ext uri="{FF2B5EF4-FFF2-40B4-BE49-F238E27FC236}">
                <a16:creationId xmlns:a16="http://schemas.microsoft.com/office/drawing/2014/main" id="{4C7CB825-36E6-4509-B132-4D75BB2F7E7A}"/>
              </a:ext>
            </a:extLst>
          </p:cNvPr>
          <p:cNvSpPr>
            <a:spLocks noGrp="1"/>
          </p:cNvSpPr>
          <p:nvPr>
            <p:ph type="sldNum" sz="quarter" idx="11"/>
          </p:nvPr>
        </p:nvSpPr>
        <p:spPr>
          <a:xfrm>
            <a:off x="6553200" y="6356350"/>
            <a:ext cx="2133600" cy="365125"/>
          </a:xfrm>
          <a:noFill/>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68EE7EC-9482-43BD-A10D-DE2E65FA87AA}" type="slidenum">
              <a:rPr lang="en-US" altLang="en-US" sz="1400"/>
              <a:pPr/>
              <a:t>66</a:t>
            </a:fld>
            <a:endParaRPr lang="en-US" altLang="en-US" sz="140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2B058AE0-5FB5-46C6-866D-00C15932BE87}"/>
              </a:ext>
            </a:extLst>
          </p:cNvPr>
          <p:cNvSpPr>
            <a:spLocks noGrp="1" noChangeArrowheads="1"/>
          </p:cNvSpPr>
          <p:nvPr>
            <p:ph type="title"/>
          </p:nvPr>
        </p:nvSpPr>
        <p:spPr/>
        <p:txBody>
          <a:bodyPr/>
          <a:lstStyle/>
          <a:p>
            <a:pPr eaLnBrk="1" hangingPunct="1"/>
            <a:r>
              <a:rPr lang="en-US" altLang="en-US"/>
              <a:t>The Three Rules</a:t>
            </a:r>
          </a:p>
        </p:txBody>
      </p:sp>
      <p:sp>
        <p:nvSpPr>
          <p:cNvPr id="80899" name="Content Placeholder 2">
            <a:extLst>
              <a:ext uri="{FF2B5EF4-FFF2-40B4-BE49-F238E27FC236}">
                <a16:creationId xmlns:a16="http://schemas.microsoft.com/office/drawing/2014/main" id="{67621F8E-E649-4EEC-B5C9-528BF43164AC}"/>
              </a:ext>
            </a:extLst>
          </p:cNvPr>
          <p:cNvSpPr>
            <a:spLocks noGrp="1" noChangeArrowheads="1"/>
          </p:cNvSpPr>
          <p:nvPr>
            <p:ph idx="1"/>
          </p:nvPr>
        </p:nvSpPr>
        <p:spPr>
          <a:xfrm>
            <a:off x="657225" y="1700213"/>
            <a:ext cx="8002588" cy="4195762"/>
          </a:xfrm>
        </p:spPr>
        <p:txBody>
          <a:bodyPr/>
          <a:lstStyle/>
          <a:p>
            <a:pPr eaLnBrk="1" hangingPunct="1"/>
            <a:r>
              <a:rPr lang="en-US" altLang="en-US" sz="2800"/>
              <a:t>Rule 1: Think before you program</a:t>
            </a:r>
          </a:p>
          <a:p>
            <a:pPr eaLnBrk="1" hangingPunct="1"/>
            <a:r>
              <a:rPr lang="en-US" altLang="en-US" sz="2800"/>
              <a:t>Rule 2: A program is a human-readable essay on problem solving that also happens to execute on a computer</a:t>
            </a:r>
          </a:p>
          <a:p>
            <a:pPr eaLnBrk="1" hangingPunct="1"/>
            <a:r>
              <a:rPr lang="en-US" altLang="en-US" sz="2800"/>
              <a:t>Rule 3: The best way to improve your programming and problem-solving skills is to practice. </a:t>
            </a:r>
          </a:p>
        </p:txBody>
      </p:sp>
      <p:sp>
        <p:nvSpPr>
          <p:cNvPr id="80900" name="Slide Number Placeholder 3">
            <a:extLst>
              <a:ext uri="{FF2B5EF4-FFF2-40B4-BE49-F238E27FC236}">
                <a16:creationId xmlns:a16="http://schemas.microsoft.com/office/drawing/2014/main" id="{C9976943-F418-4B68-9ABB-3E15F471DE60}"/>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AD820F4-C99D-46F9-A646-1099B71D38DD}" type="slidenum">
              <a:rPr lang="en-US" altLang="en-US" sz="1400">
                <a:solidFill>
                  <a:srgbClr val="FFFFFF"/>
                </a:solidFill>
                <a:latin typeface="Century Gothic" panose="020B0502020202020204" pitchFamily="34" charset="0"/>
              </a:rPr>
              <a:pPr/>
              <a:t>67</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82EAD4BE-3DDC-423F-BE72-C4A62F4F945C}"/>
              </a:ext>
            </a:extLst>
          </p:cNvPr>
          <p:cNvSpPr>
            <a:spLocks noGrp="1"/>
          </p:cNvSpPr>
          <p:nvPr>
            <p:ph type="title"/>
          </p:nvPr>
        </p:nvSpPr>
        <p:spPr/>
        <p:txBody>
          <a:bodyPr/>
          <a:lstStyle/>
          <a:p>
            <a:r>
              <a:rPr lang="en-US" altLang="en-US"/>
              <a:t>Graphics Programming</a:t>
            </a:r>
          </a:p>
        </p:txBody>
      </p:sp>
      <p:sp>
        <p:nvSpPr>
          <p:cNvPr id="81923" name="Content Placeholder 2">
            <a:extLst>
              <a:ext uri="{FF2B5EF4-FFF2-40B4-BE49-F238E27FC236}">
                <a16:creationId xmlns:a16="http://schemas.microsoft.com/office/drawing/2014/main" id="{90DF49BD-46B7-4320-80CE-59B987227223}"/>
              </a:ext>
            </a:extLst>
          </p:cNvPr>
          <p:cNvSpPr>
            <a:spLocks noGrp="1"/>
          </p:cNvSpPr>
          <p:nvPr>
            <p:ph idx="1"/>
          </p:nvPr>
        </p:nvSpPr>
        <p:spPr>
          <a:xfrm>
            <a:off x="731838" y="1316038"/>
            <a:ext cx="7772400" cy="4114800"/>
          </a:xfrm>
        </p:spPr>
        <p:txBody>
          <a:bodyPr/>
          <a:lstStyle/>
          <a:p>
            <a:r>
              <a:rPr lang="en-US" altLang="en-US" sz="2800" dirty="0"/>
              <a:t>Turtle is Python’s built-in graphics module for drawing lines, circles, and other shapes, including text. It is easy to learn and simple to use.</a:t>
            </a:r>
          </a:p>
          <a:p>
            <a:pPr marL="0" indent="0">
              <a:buNone/>
            </a:pPr>
            <a:endParaRPr lang="en-US" altLang="en-US" sz="2800" dirty="0"/>
          </a:p>
          <a:p>
            <a:r>
              <a:rPr lang="en-US" altLang="en-US" sz="2800" dirty="0"/>
              <a:t>Turtle has a number of characteristics:</a:t>
            </a:r>
          </a:p>
          <a:p>
            <a:pPr lvl="1"/>
            <a:r>
              <a:rPr lang="en-US" altLang="en-US" sz="2400" dirty="0"/>
              <a:t> 	A two-dimensional drawing screen</a:t>
            </a:r>
          </a:p>
          <a:p>
            <a:pPr lvl="1"/>
            <a:r>
              <a:rPr lang="en-US" altLang="en-US" sz="2400" dirty="0"/>
              <a:t> 	One (or more) turtles; each turtle has:</a:t>
            </a:r>
          </a:p>
          <a:p>
            <a:pPr lvl="2"/>
            <a:r>
              <a:rPr lang="en-US" altLang="en-US" sz="2000" dirty="0"/>
              <a:t>A position</a:t>
            </a:r>
          </a:p>
          <a:p>
            <a:pPr lvl="2"/>
            <a:r>
              <a:rPr lang="en-US" altLang="en-US" sz="2000" dirty="0"/>
              <a:t>An orientation or direction</a:t>
            </a:r>
          </a:p>
          <a:p>
            <a:pPr lvl="2"/>
            <a:r>
              <a:rPr lang="en-US" altLang="en-US" sz="2000" dirty="0"/>
              <a:t>A pen, with attributes such as color, width, up/down, etc.</a:t>
            </a:r>
          </a:p>
        </p:txBody>
      </p:sp>
      <p:sp>
        <p:nvSpPr>
          <p:cNvPr id="81924" name="Slide Number Placeholder 3">
            <a:extLst>
              <a:ext uri="{FF2B5EF4-FFF2-40B4-BE49-F238E27FC236}">
                <a16:creationId xmlns:a16="http://schemas.microsoft.com/office/drawing/2014/main" id="{B3B4382D-3A8C-4464-A1BA-D070D5E891A3}"/>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108DFD0-D1CC-44BA-B6F0-47C7BFE21D0A}" type="slidenum">
              <a:rPr lang="en-US" altLang="en-US" sz="1400"/>
              <a:pPr/>
              <a:t>68</a:t>
            </a:fld>
            <a:endParaRPr lang="en-US" altLang="en-US" sz="1400"/>
          </a:p>
        </p:txBody>
      </p:sp>
      <p:pic>
        <p:nvPicPr>
          <p:cNvPr id="3" name="Picture 2">
            <a:extLst>
              <a:ext uri="{FF2B5EF4-FFF2-40B4-BE49-F238E27FC236}">
                <a16:creationId xmlns:a16="http://schemas.microsoft.com/office/drawing/2014/main" id="{566CF8F6-EC7A-46DA-8791-B90FA5D1EAEE}"/>
              </a:ext>
            </a:extLst>
          </p:cNvPr>
          <p:cNvPicPr>
            <a:picLocks noChangeAspect="1"/>
          </p:cNvPicPr>
          <p:nvPr/>
        </p:nvPicPr>
        <p:blipFill>
          <a:blip r:embed="rId2"/>
          <a:stretch>
            <a:fillRect/>
          </a:stretch>
        </p:blipFill>
        <p:spPr>
          <a:xfrm>
            <a:off x="6684275" y="3236975"/>
            <a:ext cx="2362200" cy="210502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FC614DB4-1F9A-4EFB-91BB-652D6B189A4C}"/>
              </a:ext>
            </a:extLst>
          </p:cNvPr>
          <p:cNvSpPr>
            <a:spLocks noGrp="1"/>
          </p:cNvSpPr>
          <p:nvPr>
            <p:ph type="title"/>
          </p:nvPr>
        </p:nvSpPr>
        <p:spPr/>
        <p:txBody>
          <a:bodyPr/>
          <a:lstStyle/>
          <a:p>
            <a:r>
              <a:rPr lang="en-US" altLang="en-US"/>
              <a:t>Turtle Movement Commands</a:t>
            </a:r>
          </a:p>
        </p:txBody>
      </p:sp>
      <p:sp>
        <p:nvSpPr>
          <p:cNvPr id="82947" name="Slide Number Placeholder 3">
            <a:extLst>
              <a:ext uri="{FF2B5EF4-FFF2-40B4-BE49-F238E27FC236}">
                <a16:creationId xmlns:a16="http://schemas.microsoft.com/office/drawing/2014/main" id="{5FDACAD3-37FC-49A6-A523-560AF09C04BE}"/>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5584D1F-FD52-409A-9C42-CF90529A30F1}" type="slidenum">
              <a:rPr lang="en-US" altLang="en-US" sz="1400"/>
              <a:pPr/>
              <a:t>69</a:t>
            </a:fld>
            <a:endParaRPr lang="en-US" altLang="en-US" sz="1400"/>
          </a:p>
        </p:txBody>
      </p:sp>
      <p:pic>
        <p:nvPicPr>
          <p:cNvPr id="98306" name="Picture 2">
            <a:extLst>
              <a:ext uri="{FF2B5EF4-FFF2-40B4-BE49-F238E27FC236}">
                <a16:creationId xmlns:a16="http://schemas.microsoft.com/office/drawing/2014/main" id="{6B8BA515-3844-4482-B74F-6CA860267BA2}"/>
              </a:ext>
            </a:extLst>
          </p:cNvPr>
          <p:cNvPicPr>
            <a:picLocks noChangeAspect="1" noChangeArrowheads="1"/>
          </p:cNvPicPr>
          <p:nvPr/>
        </p:nvPicPr>
        <p:blipFill>
          <a:blip r:embed="rId2"/>
          <a:srcRect/>
          <a:stretch>
            <a:fillRect/>
          </a:stretch>
        </p:blipFill>
        <p:spPr bwMode="auto">
          <a:xfrm>
            <a:off x="995363" y="2081213"/>
            <a:ext cx="7153275" cy="26955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358BC46-ED40-4431-96EF-1B9E5DABB3AD}"/>
              </a:ext>
            </a:extLst>
          </p:cNvPr>
          <p:cNvSpPr>
            <a:spLocks noGrp="1" noChangeArrowheads="1"/>
          </p:cNvSpPr>
          <p:nvPr>
            <p:ph type="title"/>
          </p:nvPr>
        </p:nvSpPr>
        <p:spPr>
          <a:xfrm>
            <a:off x="685800" y="0"/>
            <a:ext cx="7772400" cy="1428750"/>
          </a:xfrm>
          <a:noFill/>
        </p:spPr>
        <p:txBody>
          <a:bodyPr/>
          <a:lstStyle/>
          <a:p>
            <a:pPr eaLnBrk="1" hangingPunct="1"/>
            <a:r>
              <a:rPr lang="en-US" altLang="en-US"/>
              <a:t>Proper Comments and Spacing</a:t>
            </a:r>
          </a:p>
        </p:txBody>
      </p:sp>
      <p:sp>
        <p:nvSpPr>
          <p:cNvPr id="318467" name="Rectangle 3">
            <a:extLst>
              <a:ext uri="{FF2B5EF4-FFF2-40B4-BE49-F238E27FC236}">
                <a16:creationId xmlns:a16="http://schemas.microsoft.com/office/drawing/2014/main" id="{DF5DEC92-FCB2-41AE-BEB6-3165122F10CA}"/>
              </a:ext>
            </a:extLst>
          </p:cNvPr>
          <p:cNvSpPr>
            <a:spLocks noGrp="1" noChangeArrowheads="1"/>
          </p:cNvSpPr>
          <p:nvPr>
            <p:ph idx="1"/>
          </p:nvPr>
        </p:nvSpPr>
        <p:spPr>
          <a:xfrm>
            <a:off x="228600" y="1600200"/>
            <a:ext cx="8534400" cy="3886200"/>
          </a:xfrm>
        </p:spPr>
        <p:txBody>
          <a:bodyPr rtlCol="0">
            <a:normAutofit/>
          </a:bodyPr>
          <a:lstStyle/>
          <a:p>
            <a:pPr eaLnBrk="1" fontAlgn="auto" hangingPunct="1">
              <a:lnSpc>
                <a:spcPct val="90000"/>
              </a:lnSpc>
              <a:spcAft>
                <a:spcPts val="0"/>
              </a:spcAft>
              <a:defRPr/>
            </a:pPr>
            <a:r>
              <a:rPr lang="en-US" altLang="en-US" dirty="0"/>
              <a:t>Comments</a:t>
            </a:r>
            <a:endParaRPr lang="en-US" altLang="en-US" dirty="0">
              <a:latin typeface="Book Antiqua" panose="02040602050305030304" pitchFamily="18" charset="0"/>
            </a:endParaRPr>
          </a:p>
          <a:p>
            <a:pPr lvl="1" eaLnBrk="1" fontAlgn="auto" hangingPunct="1">
              <a:lnSpc>
                <a:spcPct val="90000"/>
              </a:lnSpc>
              <a:spcAft>
                <a:spcPts val="0"/>
              </a:spcAft>
              <a:defRPr/>
            </a:pPr>
            <a:r>
              <a:rPr lang="en-US" altLang="en-US" dirty="0">
                <a:cs typeface="Times New Roman" panose="02020603050405020304" pitchFamily="18" charset="0"/>
              </a:rPr>
              <a:t>Include your name and date at the beginning of the program. </a:t>
            </a:r>
          </a:p>
          <a:p>
            <a:pPr lvl="1" eaLnBrk="1" fontAlgn="auto" hangingPunct="1">
              <a:lnSpc>
                <a:spcPct val="90000"/>
              </a:lnSpc>
              <a:spcAft>
                <a:spcPts val="0"/>
              </a:spcAft>
              <a:defRPr/>
            </a:pPr>
            <a:r>
              <a:rPr lang="en-US" altLang="en-US" dirty="0">
                <a:cs typeface="Times New Roman" panose="02020603050405020304" pitchFamily="18" charset="0"/>
              </a:rPr>
              <a:t>Include a summary to explain what the program does.</a:t>
            </a:r>
          </a:p>
          <a:p>
            <a:pPr lvl="1" eaLnBrk="1" fontAlgn="auto" hangingPunct="1">
              <a:lnSpc>
                <a:spcPct val="90000"/>
              </a:lnSpc>
              <a:spcAft>
                <a:spcPts val="0"/>
              </a:spcAft>
              <a:buFont typeface="Wingdings 3" charset="2"/>
              <a:buChar char=""/>
              <a:defRPr/>
            </a:pPr>
            <a:endParaRPr lang="en-US" altLang="en-US" dirty="0">
              <a:cs typeface="Times New Roman" panose="02020603050405020304" pitchFamily="18" charset="0"/>
            </a:endParaRPr>
          </a:p>
          <a:p>
            <a:pPr algn="just" eaLnBrk="1" fontAlgn="auto" hangingPunct="1">
              <a:spcBef>
                <a:spcPct val="0"/>
              </a:spcBef>
              <a:spcAft>
                <a:spcPts val="0"/>
              </a:spcAft>
              <a:defRPr/>
            </a:pPr>
            <a:r>
              <a:rPr lang="en-US" altLang="en-US" dirty="0"/>
              <a:t>Spacing </a:t>
            </a:r>
          </a:p>
          <a:p>
            <a:pPr lvl="1" eaLnBrk="1" fontAlgn="auto" hangingPunct="1">
              <a:spcAft>
                <a:spcPts val="0"/>
              </a:spcAft>
              <a:defRPr/>
            </a:pPr>
            <a:r>
              <a:rPr lang="en-US" altLang="en-US" dirty="0"/>
              <a:t>Use blank line to separate segments of the code.</a:t>
            </a:r>
          </a:p>
          <a:p>
            <a:pPr marL="0" indent="0" eaLnBrk="1" fontAlgn="auto" hangingPunct="1">
              <a:lnSpc>
                <a:spcPct val="90000"/>
              </a:lnSpc>
              <a:spcAft>
                <a:spcPts val="0"/>
              </a:spcAft>
              <a:buFont typeface="Monotype Sorts" pitchFamily="2" charset="2"/>
              <a:buNone/>
              <a:defRPr/>
            </a:pPr>
            <a:endParaRPr lang="en-US" altLang="en-US" dirty="0">
              <a:cs typeface="Times New Roman" panose="02020603050405020304" pitchFamily="18" charset="0"/>
            </a:endParaRPr>
          </a:p>
          <a:p>
            <a:pPr marL="0" indent="0" algn="just" eaLnBrk="1" fontAlgn="auto" hangingPunct="1">
              <a:lnSpc>
                <a:spcPct val="90000"/>
              </a:lnSpc>
              <a:spcAft>
                <a:spcPts val="0"/>
              </a:spcAft>
              <a:buFont typeface="Monotype Sorts" pitchFamily="2" charset="2"/>
              <a:buNone/>
              <a:defRPr/>
            </a:pPr>
            <a:endParaRPr lang="en-US" altLang="en-US" dirty="0">
              <a:cs typeface="Times New Roman" panose="02020603050405020304" pitchFamily="18" charset="0"/>
            </a:endParaRPr>
          </a:p>
        </p:txBody>
      </p:sp>
      <p:sp>
        <p:nvSpPr>
          <p:cNvPr id="19460" name="Slide Number Placeholder 4">
            <a:extLst>
              <a:ext uri="{FF2B5EF4-FFF2-40B4-BE49-F238E27FC236}">
                <a16:creationId xmlns:a16="http://schemas.microsoft.com/office/drawing/2014/main" id="{C0F99AE6-C2DF-4D4C-8EEF-4A60CE82BAD4}"/>
              </a:ext>
            </a:extLst>
          </p:cNvPr>
          <p:cNvSpPr>
            <a:spLocks noGrp="1"/>
          </p:cNvSpPr>
          <p:nvPr>
            <p:ph type="sldNum" sz="quarter" idx="11"/>
          </p:nvPr>
        </p:nvSpPr>
        <p:spPr>
          <a:xfrm>
            <a:off x="6553200" y="6356350"/>
            <a:ext cx="2133600" cy="365125"/>
          </a:xfrm>
          <a:noFill/>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99E9F3B-9BB9-4F1D-BDCD-3E2417386C03}" type="slidenum">
              <a:rPr lang="en-US" altLang="en-US" sz="1400"/>
              <a:pPr/>
              <a:t>7</a:t>
            </a:fld>
            <a:endParaRPr lang="en-US" altLang="en-US" sz="1400"/>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C1D85F9-7361-41BB-A755-90CEA431353F}"/>
              </a:ext>
            </a:extLst>
          </p:cNvPr>
          <p:cNvSpPr>
            <a:spLocks noGrp="1"/>
          </p:cNvSpPr>
          <p:nvPr>
            <p:ph type="title"/>
          </p:nvPr>
        </p:nvSpPr>
        <p:spPr/>
        <p:txBody>
          <a:bodyPr/>
          <a:lstStyle/>
          <a:p>
            <a:r>
              <a:rPr lang="en-US" altLang="en-US"/>
              <a:t>Turtle Drawing Commands</a:t>
            </a:r>
          </a:p>
        </p:txBody>
      </p:sp>
      <p:sp>
        <p:nvSpPr>
          <p:cNvPr id="83971" name="Slide Number Placeholder 3">
            <a:extLst>
              <a:ext uri="{FF2B5EF4-FFF2-40B4-BE49-F238E27FC236}">
                <a16:creationId xmlns:a16="http://schemas.microsoft.com/office/drawing/2014/main" id="{03579322-9F6A-4C2F-96C9-2CD3EA43F636}"/>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FA87637-85DA-43C1-B4BA-84C7C1A48772}" type="slidenum">
              <a:rPr lang="en-US" altLang="en-US" sz="1400"/>
              <a:pPr/>
              <a:t>70</a:t>
            </a:fld>
            <a:endParaRPr lang="en-US" altLang="en-US" sz="1400"/>
          </a:p>
        </p:txBody>
      </p:sp>
      <p:pic>
        <p:nvPicPr>
          <p:cNvPr id="3" name="Picture 2">
            <a:extLst>
              <a:ext uri="{FF2B5EF4-FFF2-40B4-BE49-F238E27FC236}">
                <a16:creationId xmlns:a16="http://schemas.microsoft.com/office/drawing/2014/main" id="{921EF091-466F-4A1C-B50D-C0A75C5C24F5}"/>
              </a:ext>
            </a:extLst>
          </p:cNvPr>
          <p:cNvPicPr>
            <a:picLocks noChangeAspect="1"/>
          </p:cNvPicPr>
          <p:nvPr/>
        </p:nvPicPr>
        <p:blipFill>
          <a:blip r:embed="rId2"/>
          <a:stretch>
            <a:fillRect/>
          </a:stretch>
        </p:blipFill>
        <p:spPr>
          <a:xfrm>
            <a:off x="490537" y="1543050"/>
            <a:ext cx="8162925" cy="37719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35A2FC27-3140-482E-882D-C4BD0DD15A2E}"/>
              </a:ext>
            </a:extLst>
          </p:cNvPr>
          <p:cNvSpPr>
            <a:spLocks noGrp="1"/>
          </p:cNvSpPr>
          <p:nvPr>
            <p:ph type="title"/>
          </p:nvPr>
        </p:nvSpPr>
        <p:spPr/>
        <p:txBody>
          <a:bodyPr/>
          <a:lstStyle/>
          <a:p>
            <a:r>
              <a:rPr lang="en-US" altLang="en-US"/>
              <a:t>Turtle Pen Commands</a:t>
            </a:r>
          </a:p>
        </p:txBody>
      </p:sp>
      <p:sp>
        <p:nvSpPr>
          <p:cNvPr id="84995" name="Slide Number Placeholder 3">
            <a:extLst>
              <a:ext uri="{FF2B5EF4-FFF2-40B4-BE49-F238E27FC236}">
                <a16:creationId xmlns:a16="http://schemas.microsoft.com/office/drawing/2014/main" id="{B3A66EFF-933A-4D31-A71F-499A012D628D}"/>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235EB71-C3AC-4AFA-97EE-53EB4291048F}" type="slidenum">
              <a:rPr lang="en-US" altLang="en-US" sz="1400"/>
              <a:pPr/>
              <a:t>71</a:t>
            </a:fld>
            <a:endParaRPr lang="en-US" altLang="en-US" sz="1400"/>
          </a:p>
        </p:txBody>
      </p:sp>
      <p:pic>
        <p:nvPicPr>
          <p:cNvPr id="100354" name="Picture 2">
            <a:extLst>
              <a:ext uri="{FF2B5EF4-FFF2-40B4-BE49-F238E27FC236}">
                <a16:creationId xmlns:a16="http://schemas.microsoft.com/office/drawing/2014/main" id="{E1FE0CA4-3764-4BE0-A456-908A13275333}"/>
              </a:ext>
            </a:extLst>
          </p:cNvPr>
          <p:cNvPicPr>
            <a:picLocks noChangeAspect="1" noChangeArrowheads="1"/>
          </p:cNvPicPr>
          <p:nvPr/>
        </p:nvPicPr>
        <p:blipFill>
          <a:blip r:embed="rId2"/>
          <a:srcRect/>
          <a:stretch>
            <a:fillRect/>
          </a:stretch>
        </p:blipFill>
        <p:spPr bwMode="auto">
          <a:xfrm>
            <a:off x="1042988" y="2590800"/>
            <a:ext cx="7058025" cy="16764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61C83DCE-159B-495C-8D3D-06AF08C4716B}"/>
              </a:ext>
            </a:extLst>
          </p:cNvPr>
          <p:cNvSpPr>
            <a:spLocks noGrp="1"/>
          </p:cNvSpPr>
          <p:nvPr>
            <p:ph type="title"/>
          </p:nvPr>
        </p:nvSpPr>
        <p:spPr/>
        <p:txBody>
          <a:bodyPr/>
          <a:lstStyle/>
          <a:p>
            <a:r>
              <a:rPr lang="en-US" altLang="en-US"/>
              <a:t>Turtle Other Commands</a:t>
            </a:r>
          </a:p>
        </p:txBody>
      </p:sp>
      <p:sp>
        <p:nvSpPr>
          <p:cNvPr id="86019" name="Slide Number Placeholder 3">
            <a:extLst>
              <a:ext uri="{FF2B5EF4-FFF2-40B4-BE49-F238E27FC236}">
                <a16:creationId xmlns:a16="http://schemas.microsoft.com/office/drawing/2014/main" id="{E4D4B14D-EDEB-49D1-8ED3-A5EA6CB2FC85}"/>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400C19A-A004-4116-9298-E2E980773A5B}" type="slidenum">
              <a:rPr lang="en-US" altLang="en-US" sz="1400"/>
              <a:pPr/>
              <a:t>72</a:t>
            </a:fld>
            <a:endParaRPr lang="en-US" altLang="en-US" sz="1400"/>
          </a:p>
        </p:txBody>
      </p:sp>
      <p:pic>
        <p:nvPicPr>
          <p:cNvPr id="101378" name="Picture 2">
            <a:extLst>
              <a:ext uri="{FF2B5EF4-FFF2-40B4-BE49-F238E27FC236}">
                <a16:creationId xmlns:a16="http://schemas.microsoft.com/office/drawing/2014/main" id="{A589F021-C2C4-4AC3-846C-761F568113DF}"/>
              </a:ext>
            </a:extLst>
          </p:cNvPr>
          <p:cNvPicPr>
            <a:picLocks noChangeAspect="1" noChangeArrowheads="1"/>
          </p:cNvPicPr>
          <p:nvPr/>
        </p:nvPicPr>
        <p:blipFill>
          <a:blip r:embed="rId2"/>
          <a:srcRect/>
          <a:stretch>
            <a:fillRect/>
          </a:stretch>
        </p:blipFill>
        <p:spPr bwMode="auto">
          <a:xfrm>
            <a:off x="666750" y="2405063"/>
            <a:ext cx="7810500" cy="2047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559B0D6B-335D-4523-9804-4755C58EA16E}"/>
              </a:ext>
            </a:extLst>
          </p:cNvPr>
          <p:cNvSpPr>
            <a:spLocks noGrp="1"/>
          </p:cNvSpPr>
          <p:nvPr>
            <p:ph type="title"/>
          </p:nvPr>
        </p:nvSpPr>
        <p:spPr/>
        <p:txBody>
          <a:bodyPr/>
          <a:lstStyle/>
          <a:p>
            <a:r>
              <a:rPr lang="en-US" altLang="en-US"/>
              <a:t>Introduction to </a:t>
            </a:r>
            <a:r>
              <a:rPr lang="en-US" altLang="en-US" b="1"/>
              <a:t>turtle</a:t>
            </a:r>
            <a:endParaRPr lang="en-US" altLang="en-US"/>
          </a:p>
        </p:txBody>
      </p:sp>
      <p:sp>
        <p:nvSpPr>
          <p:cNvPr id="87043" name="Slide Number Placeholder 3">
            <a:extLst>
              <a:ext uri="{FF2B5EF4-FFF2-40B4-BE49-F238E27FC236}">
                <a16:creationId xmlns:a16="http://schemas.microsoft.com/office/drawing/2014/main" id="{4E8F945B-08CD-4B5C-A833-868677F7C294}"/>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5C95507-70B7-4504-A361-583215FB8957}" type="slidenum">
              <a:rPr lang="en-US" altLang="en-US" sz="1400"/>
              <a:pPr/>
              <a:t>73</a:t>
            </a:fld>
            <a:endParaRPr lang="en-US" altLang="en-US" sz="1400"/>
          </a:p>
        </p:txBody>
      </p:sp>
      <p:pic>
        <p:nvPicPr>
          <p:cNvPr id="194562" name="Picture 2">
            <a:extLst>
              <a:ext uri="{FF2B5EF4-FFF2-40B4-BE49-F238E27FC236}">
                <a16:creationId xmlns:a16="http://schemas.microsoft.com/office/drawing/2014/main" id="{043FB0A3-0854-4298-ABB0-CCD6E1F3E2DB}"/>
              </a:ext>
            </a:extLst>
          </p:cNvPr>
          <p:cNvPicPr>
            <a:picLocks noChangeAspect="1" noChangeArrowheads="1"/>
          </p:cNvPicPr>
          <p:nvPr/>
        </p:nvPicPr>
        <p:blipFill>
          <a:blip r:embed="rId2"/>
          <a:srcRect/>
          <a:stretch>
            <a:fillRect/>
          </a:stretch>
        </p:blipFill>
        <p:spPr bwMode="auto">
          <a:xfrm>
            <a:off x="347663" y="4373563"/>
            <a:ext cx="2438400" cy="20002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94563" name="Picture 3">
            <a:extLst>
              <a:ext uri="{FF2B5EF4-FFF2-40B4-BE49-F238E27FC236}">
                <a16:creationId xmlns:a16="http://schemas.microsoft.com/office/drawing/2014/main" id="{2D5C0D1D-B503-4D4D-B8BC-3D4CB7DCF01D}"/>
              </a:ext>
            </a:extLst>
          </p:cNvPr>
          <p:cNvPicPr>
            <a:picLocks noChangeAspect="1" noChangeArrowheads="1"/>
          </p:cNvPicPr>
          <p:nvPr/>
        </p:nvPicPr>
        <p:blipFill>
          <a:blip r:embed="rId3"/>
          <a:srcRect/>
          <a:stretch>
            <a:fillRect/>
          </a:stretch>
        </p:blipFill>
        <p:spPr bwMode="auto">
          <a:xfrm>
            <a:off x="3265488" y="4389438"/>
            <a:ext cx="2438400" cy="2047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94564" name="Picture 4">
            <a:extLst>
              <a:ext uri="{FF2B5EF4-FFF2-40B4-BE49-F238E27FC236}">
                <a16:creationId xmlns:a16="http://schemas.microsoft.com/office/drawing/2014/main" id="{09B8B166-68F2-45D0-B907-761EC1BF8763}"/>
              </a:ext>
            </a:extLst>
          </p:cNvPr>
          <p:cNvPicPr>
            <a:picLocks noChangeAspect="1" noChangeArrowheads="1"/>
          </p:cNvPicPr>
          <p:nvPr/>
        </p:nvPicPr>
        <p:blipFill>
          <a:blip r:embed="rId4"/>
          <a:srcRect/>
          <a:stretch>
            <a:fillRect/>
          </a:stretch>
        </p:blipFill>
        <p:spPr bwMode="auto">
          <a:xfrm>
            <a:off x="6015038" y="4408488"/>
            <a:ext cx="2438400" cy="2047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87047" name="Rectangle 4">
            <a:extLst>
              <a:ext uri="{FF2B5EF4-FFF2-40B4-BE49-F238E27FC236}">
                <a16:creationId xmlns:a16="http://schemas.microsoft.com/office/drawing/2014/main" id="{F31B07EB-BF46-471C-B63A-7B91A6C40963}"/>
              </a:ext>
            </a:extLst>
          </p:cNvPr>
          <p:cNvSpPr>
            <a:spLocks noChangeArrowheads="1"/>
          </p:cNvSpPr>
          <p:nvPr/>
        </p:nvSpPr>
        <p:spPr bwMode="auto">
          <a:xfrm>
            <a:off x="1077913" y="1316038"/>
            <a:ext cx="6662737" cy="2801937"/>
          </a:xfrm>
          <a:prstGeom prst="rect">
            <a:avLst/>
          </a:prstGeom>
          <a:solidFill>
            <a:schemeClr val="bg1">
              <a:lumMod val="85000"/>
            </a:schemeClr>
          </a:solidFill>
          <a:ln w="9525">
            <a:solidFill>
              <a:schemeClr val="tx1"/>
            </a:solidFill>
            <a:miter lim="800000"/>
            <a:headEnd/>
            <a:tailEnd/>
          </a:ln>
        </p:spPr>
        <p:txBody>
          <a:bodyPr>
            <a:spAutoFit/>
          </a:bodyPr>
          <a:lstStyle/>
          <a:p>
            <a:pPr>
              <a:defRPr/>
            </a:pPr>
            <a:r>
              <a:rPr lang="en-US" dirty="0"/>
              <a:t>#imports all functions defined in the turtle module </a:t>
            </a:r>
          </a:p>
          <a:p>
            <a:pPr>
              <a:defRPr/>
            </a:pPr>
            <a:r>
              <a:rPr lang="en-US" dirty="0"/>
              <a:t>&gt;&gt;&gt; import turtle</a:t>
            </a:r>
          </a:p>
          <a:p>
            <a:pPr>
              <a:defRPr/>
            </a:pPr>
            <a:endParaRPr lang="en-US" dirty="0"/>
          </a:p>
          <a:p>
            <a:pPr>
              <a:defRPr/>
            </a:pPr>
            <a:r>
              <a:rPr lang="en-US" dirty="0"/>
              <a:t>#show the current location and direction of the turtle</a:t>
            </a:r>
          </a:p>
          <a:p>
            <a:pPr>
              <a:defRPr/>
            </a:pPr>
            <a:r>
              <a:rPr lang="en-US" dirty="0"/>
              <a:t>&gt;&gt;&gt; turtle.showturtle()</a:t>
            </a:r>
          </a:p>
          <a:p>
            <a:pPr>
              <a:defRPr/>
            </a:pPr>
            <a:endParaRPr lang="en-US" dirty="0"/>
          </a:p>
          <a:p>
            <a:pPr>
              <a:defRPr/>
            </a:pPr>
            <a:r>
              <a:rPr lang="en-US" dirty="0"/>
              <a:t>#draw a text string</a:t>
            </a:r>
          </a:p>
          <a:p>
            <a:pPr>
              <a:defRPr/>
            </a:pPr>
            <a:r>
              <a:rPr lang="en-US" dirty="0"/>
              <a:t>&gt;&gt;&gt; turtle.write("Welcome to Python")</a:t>
            </a:r>
          </a:p>
          <a:p>
            <a:pPr>
              <a:defRPr/>
            </a:pPr>
            <a:endParaRPr lang="en-US" dirty="0"/>
          </a:p>
          <a:p>
            <a:pPr>
              <a:defRPr/>
            </a:pPr>
            <a:r>
              <a:rPr lang="en-US" dirty="0"/>
              <a:t>#move the arrowhead 100 pixels forward</a:t>
            </a:r>
          </a:p>
          <a:p>
            <a:pPr>
              <a:defRPr/>
            </a:pPr>
            <a:r>
              <a:rPr lang="en-US" dirty="0"/>
              <a:t>&gt;&gt;&gt; turtle.forward(100)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a:extLst>
              <a:ext uri="{FF2B5EF4-FFF2-40B4-BE49-F238E27FC236}">
                <a16:creationId xmlns:a16="http://schemas.microsoft.com/office/drawing/2014/main" id="{82D385EC-ECD9-497B-B696-18A4CD5BFB8B}"/>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890C485-9BBC-4CA4-9104-DF8C2D944E35}" type="slidenum">
              <a:rPr lang="en-US" altLang="en-US" sz="1400"/>
              <a:pPr/>
              <a:t>74</a:t>
            </a:fld>
            <a:endParaRPr lang="en-US" altLang="en-US" sz="1400"/>
          </a:p>
        </p:txBody>
      </p:sp>
      <p:pic>
        <p:nvPicPr>
          <p:cNvPr id="195586" name="Picture 2">
            <a:extLst>
              <a:ext uri="{FF2B5EF4-FFF2-40B4-BE49-F238E27FC236}">
                <a16:creationId xmlns:a16="http://schemas.microsoft.com/office/drawing/2014/main" id="{5C04D535-3A8D-425F-8DF9-B587AB345144}"/>
              </a:ext>
            </a:extLst>
          </p:cNvPr>
          <p:cNvPicPr>
            <a:picLocks noChangeAspect="1" noChangeArrowheads="1"/>
          </p:cNvPicPr>
          <p:nvPr/>
        </p:nvPicPr>
        <p:blipFill>
          <a:blip r:embed="rId2"/>
          <a:srcRect/>
          <a:stretch>
            <a:fillRect/>
          </a:stretch>
        </p:blipFill>
        <p:spPr bwMode="auto">
          <a:xfrm>
            <a:off x="693738" y="4343400"/>
            <a:ext cx="2419350" cy="18764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95587" name="Picture 3">
            <a:extLst>
              <a:ext uri="{FF2B5EF4-FFF2-40B4-BE49-F238E27FC236}">
                <a16:creationId xmlns:a16="http://schemas.microsoft.com/office/drawing/2014/main" id="{FB191092-F36E-40BF-B02B-2DE9CCF1DEFF}"/>
              </a:ext>
            </a:extLst>
          </p:cNvPr>
          <p:cNvPicPr>
            <a:picLocks noChangeAspect="1" noChangeArrowheads="1"/>
          </p:cNvPicPr>
          <p:nvPr/>
        </p:nvPicPr>
        <p:blipFill>
          <a:blip r:embed="rId3"/>
          <a:srcRect/>
          <a:stretch>
            <a:fillRect/>
          </a:stretch>
        </p:blipFill>
        <p:spPr bwMode="auto">
          <a:xfrm>
            <a:off x="3457575" y="4343400"/>
            <a:ext cx="2419350" cy="18764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95588" name="Picture 4">
            <a:extLst>
              <a:ext uri="{FF2B5EF4-FFF2-40B4-BE49-F238E27FC236}">
                <a16:creationId xmlns:a16="http://schemas.microsoft.com/office/drawing/2014/main" id="{0D3DA68A-E775-42CC-A2B6-BB0439F6470D}"/>
              </a:ext>
            </a:extLst>
          </p:cNvPr>
          <p:cNvPicPr>
            <a:picLocks noChangeAspect="1" noChangeArrowheads="1"/>
          </p:cNvPicPr>
          <p:nvPr/>
        </p:nvPicPr>
        <p:blipFill>
          <a:blip r:embed="rId4"/>
          <a:srcRect/>
          <a:stretch>
            <a:fillRect/>
          </a:stretch>
        </p:blipFill>
        <p:spPr bwMode="auto">
          <a:xfrm>
            <a:off x="6146800" y="4343400"/>
            <a:ext cx="2438400" cy="18859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88070" name="Rectangle 4">
            <a:extLst>
              <a:ext uri="{FF2B5EF4-FFF2-40B4-BE49-F238E27FC236}">
                <a16:creationId xmlns:a16="http://schemas.microsoft.com/office/drawing/2014/main" id="{AE94968A-2BE2-4C83-8A83-B3C85B982981}"/>
              </a:ext>
            </a:extLst>
          </p:cNvPr>
          <p:cNvSpPr>
            <a:spLocks noChangeArrowheads="1"/>
          </p:cNvSpPr>
          <p:nvPr/>
        </p:nvSpPr>
        <p:spPr bwMode="auto">
          <a:xfrm>
            <a:off x="1019175" y="241300"/>
            <a:ext cx="7566025" cy="3786188"/>
          </a:xfrm>
          <a:prstGeom prst="rect">
            <a:avLst/>
          </a:prstGeom>
          <a:solidFill>
            <a:schemeClr val="bg1">
              <a:lumMod val="85000"/>
            </a:schemeClr>
          </a:solidFill>
          <a:ln w="9525">
            <a:solidFill>
              <a:schemeClr val="tx1"/>
            </a:solidFill>
            <a:miter lim="800000"/>
            <a:headEnd/>
            <a:tailEnd/>
          </a:ln>
        </p:spPr>
        <p:txBody>
          <a:bodyPr>
            <a:spAutoFit/>
          </a:bodyPr>
          <a:lstStyle/>
          <a:p>
            <a:pPr>
              <a:defRPr/>
            </a:pPr>
            <a:r>
              <a:rPr lang="en-US" dirty="0"/>
              <a:t>#turn the arrowhead right 90 degrees, change the turtle’s color to red,</a:t>
            </a:r>
          </a:p>
          <a:p>
            <a:pPr>
              <a:defRPr/>
            </a:pPr>
            <a:r>
              <a:rPr lang="en-US" dirty="0"/>
              <a:t>#and move the arrowhead 50 pixels forward to draw a line</a:t>
            </a:r>
          </a:p>
          <a:p>
            <a:pPr>
              <a:defRPr/>
            </a:pPr>
            <a:r>
              <a:rPr lang="en-US" dirty="0"/>
              <a:t>&gt;&gt;&gt; turtle.right(90)</a:t>
            </a:r>
          </a:p>
          <a:p>
            <a:pPr>
              <a:defRPr/>
            </a:pPr>
            <a:r>
              <a:rPr lang="en-US" dirty="0"/>
              <a:t>&gt;&gt;&gt; turtle.color("red")</a:t>
            </a:r>
          </a:p>
          <a:p>
            <a:pPr>
              <a:defRPr/>
            </a:pPr>
            <a:r>
              <a:rPr lang="en-US" dirty="0"/>
              <a:t>&gt;&gt;&gt; turtle.forward(50)</a:t>
            </a:r>
          </a:p>
          <a:p>
            <a:pPr>
              <a:defRPr/>
            </a:pPr>
            <a:endParaRPr lang="en-US" dirty="0"/>
          </a:p>
          <a:p>
            <a:pPr>
              <a:defRPr/>
            </a:pPr>
            <a:r>
              <a:rPr lang="en-US" dirty="0"/>
              <a:t>#turn the arrowhead right 90 degrees, set the color to green,</a:t>
            </a:r>
          </a:p>
          <a:p>
            <a:pPr>
              <a:defRPr/>
            </a:pPr>
            <a:r>
              <a:rPr lang="en-US" dirty="0"/>
              <a:t>#and move the arrowhead 100 pixels forward to draw a line</a:t>
            </a:r>
          </a:p>
          <a:p>
            <a:pPr>
              <a:defRPr/>
            </a:pPr>
            <a:r>
              <a:rPr lang="en-US" dirty="0"/>
              <a:t>&gt;&gt;&gt; turtle.right(90)</a:t>
            </a:r>
          </a:p>
          <a:p>
            <a:pPr>
              <a:defRPr/>
            </a:pPr>
            <a:r>
              <a:rPr lang="en-US" dirty="0"/>
              <a:t>&gt;&gt;&gt; turtle.color("green")</a:t>
            </a:r>
          </a:p>
          <a:p>
            <a:pPr>
              <a:defRPr/>
            </a:pPr>
            <a:r>
              <a:rPr lang="en-US" dirty="0"/>
              <a:t>&gt;&gt;&gt; turtle.forward(100)</a:t>
            </a:r>
          </a:p>
          <a:p>
            <a:pPr>
              <a:defRPr/>
            </a:pPr>
            <a:endParaRPr lang="en-US" dirty="0"/>
          </a:p>
          <a:p>
            <a:pPr>
              <a:defRPr/>
            </a:pPr>
            <a:r>
              <a:rPr lang="en-US" dirty="0"/>
              <a:t>#turn the arrowhead right 45 degrees and move it 80 pixels forward to draw a line</a:t>
            </a:r>
          </a:p>
          <a:p>
            <a:pPr>
              <a:defRPr/>
            </a:pPr>
            <a:r>
              <a:rPr lang="en-US" dirty="0"/>
              <a:t>&gt;&gt;&gt; turtle.right(45)</a:t>
            </a:r>
          </a:p>
          <a:p>
            <a:pPr>
              <a:defRPr/>
            </a:pPr>
            <a:r>
              <a:rPr lang="en-US" dirty="0"/>
              <a:t>&gt;&gt;&gt; turtle.forward(80)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B9A4FA67-0804-491E-9319-DA4717CECCFB}"/>
              </a:ext>
            </a:extLst>
          </p:cNvPr>
          <p:cNvSpPr>
            <a:spLocks noGrp="1"/>
          </p:cNvSpPr>
          <p:nvPr>
            <p:ph type="title"/>
          </p:nvPr>
        </p:nvSpPr>
        <p:spPr>
          <a:xfrm>
            <a:off x="769938" y="98425"/>
            <a:ext cx="8072437" cy="1143000"/>
          </a:xfrm>
        </p:spPr>
        <p:txBody>
          <a:bodyPr/>
          <a:lstStyle/>
          <a:p>
            <a:r>
              <a:rPr lang="en-US" altLang="en-US"/>
              <a:t>Moving the turtle to Any Location</a:t>
            </a:r>
          </a:p>
        </p:txBody>
      </p:sp>
      <p:sp>
        <p:nvSpPr>
          <p:cNvPr id="89091" name="Slide Number Placeholder 3">
            <a:extLst>
              <a:ext uri="{FF2B5EF4-FFF2-40B4-BE49-F238E27FC236}">
                <a16:creationId xmlns:a16="http://schemas.microsoft.com/office/drawing/2014/main" id="{8B92861D-1994-4804-9DDD-0E2E91F97432}"/>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4C969CC-52F1-41D6-970B-A5134B6246DD}" type="slidenum">
              <a:rPr lang="en-US" altLang="en-US" sz="1400"/>
              <a:pPr/>
              <a:t>75</a:t>
            </a:fld>
            <a:endParaRPr lang="en-US" altLang="en-US" sz="1400"/>
          </a:p>
        </p:txBody>
      </p:sp>
      <p:pic>
        <p:nvPicPr>
          <p:cNvPr id="198659" name="Picture 3">
            <a:extLst>
              <a:ext uri="{FF2B5EF4-FFF2-40B4-BE49-F238E27FC236}">
                <a16:creationId xmlns:a16="http://schemas.microsoft.com/office/drawing/2014/main" id="{4CF337FD-617A-42F2-9D65-AD866E802434}"/>
              </a:ext>
            </a:extLst>
          </p:cNvPr>
          <p:cNvPicPr>
            <a:picLocks noChangeAspect="1" noChangeArrowheads="1"/>
          </p:cNvPicPr>
          <p:nvPr/>
        </p:nvPicPr>
        <p:blipFill>
          <a:blip r:embed="rId2"/>
          <a:srcRect/>
          <a:stretch>
            <a:fillRect/>
          </a:stretch>
        </p:blipFill>
        <p:spPr bwMode="auto">
          <a:xfrm>
            <a:off x="3343275" y="4471988"/>
            <a:ext cx="2409825" cy="20288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98662" name="Picture 6">
            <a:extLst>
              <a:ext uri="{FF2B5EF4-FFF2-40B4-BE49-F238E27FC236}">
                <a16:creationId xmlns:a16="http://schemas.microsoft.com/office/drawing/2014/main" id="{DCA225EC-0D31-41B1-9F80-D2E34F73C55C}"/>
              </a:ext>
            </a:extLst>
          </p:cNvPr>
          <p:cNvPicPr>
            <a:picLocks noChangeAspect="1" noChangeArrowheads="1"/>
          </p:cNvPicPr>
          <p:nvPr/>
        </p:nvPicPr>
        <p:blipFill>
          <a:blip r:embed="rId3"/>
          <a:srcRect/>
          <a:stretch>
            <a:fillRect/>
          </a:stretch>
        </p:blipFill>
        <p:spPr bwMode="auto">
          <a:xfrm>
            <a:off x="5734050" y="1773238"/>
            <a:ext cx="2227263" cy="1981200"/>
          </a:xfrm>
          <a:prstGeom prst="rect">
            <a:avLst/>
          </a:prstGeom>
          <a:noFill/>
          <a:ln w="12700" cap="flat" cmpd="sng">
            <a:solidFill>
              <a:schemeClr val="tx1"/>
            </a:solidFill>
            <a:prstDash val="solid"/>
            <a:miter lim="800000"/>
            <a:headEnd type="none" w="sm" len="sm"/>
            <a:tailEnd type="none" w="sm" len="sm"/>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
        <p:nvSpPr>
          <p:cNvPr id="89094" name="Rectangle 4">
            <a:extLst>
              <a:ext uri="{FF2B5EF4-FFF2-40B4-BE49-F238E27FC236}">
                <a16:creationId xmlns:a16="http://schemas.microsoft.com/office/drawing/2014/main" id="{AE1F4F6C-A4BA-4D38-9270-B07747FCD4B5}"/>
              </a:ext>
            </a:extLst>
          </p:cNvPr>
          <p:cNvSpPr>
            <a:spLocks noChangeArrowheads="1"/>
          </p:cNvSpPr>
          <p:nvPr/>
        </p:nvSpPr>
        <p:spPr bwMode="auto">
          <a:xfrm>
            <a:off x="501650" y="1239838"/>
            <a:ext cx="4572000" cy="3046412"/>
          </a:xfrm>
          <a:prstGeom prst="rect">
            <a:avLst/>
          </a:prstGeom>
          <a:solidFill>
            <a:schemeClr val="bg1">
              <a:lumMod val="85000"/>
            </a:schemeClr>
          </a:solidFill>
          <a:ln w="9525">
            <a:solidFill>
              <a:schemeClr val="tx1"/>
            </a:solidFill>
            <a:miter lim="800000"/>
            <a:headEnd/>
            <a:tailEnd/>
          </a:ln>
        </p:spPr>
        <p:txBody>
          <a:bodyPr>
            <a:spAutoFit/>
          </a:bodyPr>
          <a:lstStyle/>
          <a:p>
            <a:pPr>
              <a:defRPr/>
            </a:pPr>
            <a:r>
              <a:rPr lang="en-US" dirty="0"/>
              <a:t>#move the pen to (0, 50) from (0, 0),</a:t>
            </a:r>
          </a:p>
          <a:p>
            <a:pPr>
              <a:defRPr/>
            </a:pPr>
            <a:r>
              <a:rPr lang="en-US" dirty="0"/>
              <a:t>&gt;&gt;&gt; import turtle</a:t>
            </a:r>
          </a:p>
          <a:p>
            <a:pPr>
              <a:defRPr/>
            </a:pPr>
            <a:r>
              <a:rPr lang="en-US" dirty="0"/>
              <a:t>&gt;&gt;&gt; turtle.goto(0, 50)</a:t>
            </a:r>
          </a:p>
          <a:p>
            <a:pPr>
              <a:defRPr/>
            </a:pPr>
            <a:endParaRPr lang="en-US" dirty="0"/>
          </a:p>
          <a:p>
            <a:pPr>
              <a:defRPr/>
            </a:pPr>
            <a:r>
              <a:rPr lang="en-US" dirty="0"/>
              <a:t>#move the pen to (50, -50),</a:t>
            </a:r>
          </a:p>
          <a:p>
            <a:pPr>
              <a:defRPr/>
            </a:pPr>
            <a:r>
              <a:rPr lang="en-US" dirty="0"/>
              <a:t>&gt;&gt;&gt; turtle.penup()</a:t>
            </a:r>
          </a:p>
          <a:p>
            <a:pPr>
              <a:defRPr/>
            </a:pPr>
            <a:r>
              <a:rPr lang="en-US" dirty="0"/>
              <a:t>&gt;&gt;&gt; turtle.goto(50, -50)</a:t>
            </a:r>
          </a:p>
          <a:p>
            <a:pPr>
              <a:defRPr/>
            </a:pPr>
            <a:r>
              <a:rPr lang="en-US" dirty="0"/>
              <a:t>&gt;&gt;&gt; turtle.pendown()</a:t>
            </a:r>
          </a:p>
          <a:p>
            <a:pPr>
              <a:defRPr/>
            </a:pPr>
            <a:endParaRPr lang="en-US" dirty="0"/>
          </a:p>
          <a:p>
            <a:pPr>
              <a:defRPr/>
            </a:pPr>
            <a:r>
              <a:rPr lang="en-US" dirty="0"/>
              <a:t>#draw a circle with radius 50</a:t>
            </a:r>
          </a:p>
          <a:p>
            <a:pPr>
              <a:defRPr/>
            </a:pPr>
            <a:r>
              <a:rPr lang="en-US" dirty="0"/>
              <a:t>&gt;&gt;&gt; turtle.color("red")</a:t>
            </a:r>
          </a:p>
          <a:p>
            <a:pPr>
              <a:defRPr/>
            </a:pPr>
            <a:r>
              <a:rPr lang="en-US" dirty="0"/>
              <a:t>&gt;&gt;&gt; turtle.circle(50)</a:t>
            </a:r>
          </a:p>
        </p:txBody>
      </p:sp>
      <p:pic>
        <p:nvPicPr>
          <p:cNvPr id="198663" name="Picture 7">
            <a:extLst>
              <a:ext uri="{FF2B5EF4-FFF2-40B4-BE49-F238E27FC236}">
                <a16:creationId xmlns:a16="http://schemas.microsoft.com/office/drawing/2014/main" id="{95377A30-F147-4A65-A310-76CEB8991802}"/>
              </a:ext>
            </a:extLst>
          </p:cNvPr>
          <p:cNvPicPr>
            <a:picLocks noChangeAspect="1" noChangeArrowheads="1"/>
          </p:cNvPicPr>
          <p:nvPr/>
        </p:nvPicPr>
        <p:blipFill>
          <a:blip r:embed="rId4"/>
          <a:srcRect/>
          <a:stretch>
            <a:fillRect/>
          </a:stretch>
        </p:blipFill>
        <p:spPr bwMode="auto">
          <a:xfrm>
            <a:off x="493713" y="4465638"/>
            <a:ext cx="2409825" cy="20288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98665" name="Picture 9">
            <a:extLst>
              <a:ext uri="{FF2B5EF4-FFF2-40B4-BE49-F238E27FC236}">
                <a16:creationId xmlns:a16="http://schemas.microsoft.com/office/drawing/2014/main" id="{4543D3A8-8264-4D63-B7FA-2185E583A999}"/>
              </a:ext>
            </a:extLst>
          </p:cNvPr>
          <p:cNvPicPr>
            <a:picLocks noChangeAspect="1" noChangeArrowheads="1"/>
          </p:cNvPicPr>
          <p:nvPr/>
        </p:nvPicPr>
        <p:blipFill>
          <a:blip r:embed="rId5"/>
          <a:srcRect/>
          <a:stretch>
            <a:fillRect/>
          </a:stretch>
        </p:blipFill>
        <p:spPr bwMode="auto">
          <a:xfrm>
            <a:off x="6102350" y="4484688"/>
            <a:ext cx="2409825" cy="20288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56E78B9E-77F5-4C1F-884E-6CDBA7B79F79}"/>
              </a:ext>
            </a:extLst>
          </p:cNvPr>
          <p:cNvSpPr>
            <a:spLocks noGrp="1"/>
          </p:cNvSpPr>
          <p:nvPr>
            <p:ph type="title"/>
          </p:nvPr>
        </p:nvSpPr>
        <p:spPr>
          <a:xfrm>
            <a:off x="685800" y="285750"/>
            <a:ext cx="8072438" cy="1143000"/>
          </a:xfrm>
        </p:spPr>
        <p:txBody>
          <a:bodyPr/>
          <a:lstStyle/>
          <a:p>
            <a:r>
              <a:rPr lang="en-US" altLang="en-US"/>
              <a:t>Drawing the Olympic Rings Logo</a:t>
            </a:r>
          </a:p>
        </p:txBody>
      </p:sp>
      <p:sp>
        <p:nvSpPr>
          <p:cNvPr id="90115" name="Slide Number Placeholder 3">
            <a:extLst>
              <a:ext uri="{FF2B5EF4-FFF2-40B4-BE49-F238E27FC236}">
                <a16:creationId xmlns:a16="http://schemas.microsoft.com/office/drawing/2014/main" id="{DF0DBE55-0155-4D2A-B224-FFA4431EF5A9}"/>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FFF226E-1151-4260-989F-E2B430383868}" type="slidenum">
              <a:rPr lang="en-US" altLang="en-US" sz="1400"/>
              <a:pPr/>
              <a:t>76</a:t>
            </a:fld>
            <a:endParaRPr lang="en-US" altLang="en-US" sz="1400"/>
          </a:p>
        </p:txBody>
      </p:sp>
      <p:sp>
        <p:nvSpPr>
          <p:cNvPr id="90116" name="Rectangle 5">
            <a:extLst>
              <a:ext uri="{FF2B5EF4-FFF2-40B4-BE49-F238E27FC236}">
                <a16:creationId xmlns:a16="http://schemas.microsoft.com/office/drawing/2014/main" id="{34995568-A739-48EB-A770-B2F1444F2D56}"/>
              </a:ext>
            </a:extLst>
          </p:cNvPr>
          <p:cNvSpPr>
            <a:spLocks noChangeArrowheads="1"/>
          </p:cNvSpPr>
          <p:nvPr/>
        </p:nvSpPr>
        <p:spPr bwMode="auto">
          <a:xfrm>
            <a:off x="347663" y="1435100"/>
            <a:ext cx="1997075" cy="5016500"/>
          </a:xfrm>
          <a:prstGeom prst="rect">
            <a:avLst/>
          </a:prstGeom>
          <a:solidFill>
            <a:schemeClr val="bg1">
              <a:lumMod val="85000"/>
            </a:schemeClr>
          </a:solidFill>
          <a:ln w="9525">
            <a:solidFill>
              <a:schemeClr val="tx1"/>
            </a:solidFill>
            <a:miter lim="800000"/>
            <a:headEnd/>
            <a:tailEnd/>
          </a:ln>
        </p:spPr>
        <p:txBody>
          <a:bodyPr>
            <a:spAutoFit/>
          </a:bodyPr>
          <a:lstStyle/>
          <a:p>
            <a:pPr>
              <a:defRPr/>
            </a:pPr>
            <a:r>
              <a:rPr lang="en-US" dirty="0"/>
              <a:t>import turtle</a:t>
            </a:r>
          </a:p>
          <a:p>
            <a:pPr>
              <a:defRPr/>
            </a:pPr>
            <a:endParaRPr lang="en-US" dirty="0"/>
          </a:p>
          <a:p>
            <a:pPr>
              <a:defRPr/>
            </a:pPr>
            <a:r>
              <a:rPr lang="en-US" dirty="0"/>
              <a:t>turtle.pensize(5)</a:t>
            </a:r>
          </a:p>
          <a:p>
            <a:pPr>
              <a:defRPr/>
            </a:pPr>
            <a:r>
              <a:rPr lang="en-US" dirty="0"/>
              <a:t>turtle.color("blue")</a:t>
            </a:r>
          </a:p>
          <a:p>
            <a:pPr>
              <a:defRPr/>
            </a:pPr>
            <a:r>
              <a:rPr lang="en-US" dirty="0"/>
              <a:t>turtle.penup()</a:t>
            </a:r>
          </a:p>
          <a:p>
            <a:pPr>
              <a:defRPr/>
            </a:pPr>
            <a:r>
              <a:rPr lang="en-US" dirty="0"/>
              <a:t>turtle.goto(-110, -25)</a:t>
            </a:r>
          </a:p>
          <a:p>
            <a:pPr>
              <a:defRPr/>
            </a:pPr>
            <a:r>
              <a:rPr lang="en-US" dirty="0"/>
              <a:t>turtle.pendown()</a:t>
            </a:r>
          </a:p>
          <a:p>
            <a:pPr>
              <a:defRPr/>
            </a:pPr>
            <a:r>
              <a:rPr lang="en-US" dirty="0"/>
              <a:t>turtle.circle(45)</a:t>
            </a:r>
          </a:p>
          <a:p>
            <a:pPr>
              <a:defRPr/>
            </a:pPr>
            <a:endParaRPr lang="en-US" dirty="0"/>
          </a:p>
          <a:p>
            <a:pPr>
              <a:defRPr/>
            </a:pPr>
            <a:r>
              <a:rPr lang="en-US" dirty="0"/>
              <a:t>turtle.color("black")</a:t>
            </a:r>
          </a:p>
          <a:p>
            <a:pPr>
              <a:defRPr/>
            </a:pPr>
            <a:r>
              <a:rPr lang="en-US" dirty="0"/>
              <a:t>turtle.penup()</a:t>
            </a:r>
          </a:p>
          <a:p>
            <a:pPr>
              <a:defRPr/>
            </a:pPr>
            <a:r>
              <a:rPr lang="en-US" dirty="0"/>
              <a:t>turtle.goto(0, -25)</a:t>
            </a:r>
          </a:p>
          <a:p>
            <a:pPr>
              <a:defRPr/>
            </a:pPr>
            <a:r>
              <a:rPr lang="en-US" dirty="0"/>
              <a:t>turtle.pendown()</a:t>
            </a:r>
          </a:p>
          <a:p>
            <a:pPr>
              <a:defRPr/>
            </a:pPr>
            <a:r>
              <a:rPr lang="en-US" dirty="0"/>
              <a:t>turtle.circle(45)</a:t>
            </a:r>
          </a:p>
          <a:p>
            <a:pPr>
              <a:defRPr/>
            </a:pPr>
            <a:endParaRPr lang="en-US" dirty="0"/>
          </a:p>
          <a:p>
            <a:pPr>
              <a:defRPr/>
            </a:pPr>
            <a:r>
              <a:rPr lang="en-US" dirty="0"/>
              <a:t>turtle.color("red")</a:t>
            </a:r>
          </a:p>
          <a:p>
            <a:pPr>
              <a:defRPr/>
            </a:pPr>
            <a:r>
              <a:rPr lang="en-US" dirty="0"/>
              <a:t>turtle.penup()</a:t>
            </a:r>
          </a:p>
          <a:p>
            <a:pPr>
              <a:defRPr/>
            </a:pPr>
            <a:r>
              <a:rPr lang="en-US" dirty="0"/>
              <a:t>turtle.goto(110, -25)</a:t>
            </a:r>
          </a:p>
          <a:p>
            <a:pPr>
              <a:defRPr/>
            </a:pPr>
            <a:r>
              <a:rPr lang="en-US" dirty="0"/>
              <a:t>turtle.pendown()</a:t>
            </a:r>
          </a:p>
          <a:p>
            <a:pPr>
              <a:defRPr/>
            </a:pPr>
            <a:r>
              <a:rPr lang="en-US" dirty="0"/>
              <a:t>turtle.circle(45)</a:t>
            </a:r>
          </a:p>
        </p:txBody>
      </p:sp>
      <p:sp>
        <p:nvSpPr>
          <p:cNvPr id="90117" name="Rectangle 6">
            <a:extLst>
              <a:ext uri="{FF2B5EF4-FFF2-40B4-BE49-F238E27FC236}">
                <a16:creationId xmlns:a16="http://schemas.microsoft.com/office/drawing/2014/main" id="{D6479128-1765-4831-B694-FB82115966B7}"/>
              </a:ext>
            </a:extLst>
          </p:cNvPr>
          <p:cNvSpPr>
            <a:spLocks noChangeArrowheads="1"/>
          </p:cNvSpPr>
          <p:nvPr/>
        </p:nvSpPr>
        <p:spPr bwMode="auto">
          <a:xfrm>
            <a:off x="2574925" y="1455738"/>
            <a:ext cx="2073275" cy="5016500"/>
          </a:xfrm>
          <a:prstGeom prst="rect">
            <a:avLst/>
          </a:prstGeom>
          <a:solidFill>
            <a:schemeClr val="bg1">
              <a:lumMod val="85000"/>
            </a:schemeClr>
          </a:solidFill>
          <a:ln w="9525">
            <a:solidFill>
              <a:schemeClr val="tx1"/>
            </a:solidFill>
            <a:miter lim="800000"/>
            <a:headEnd/>
            <a:tailEnd/>
          </a:ln>
        </p:spPr>
        <p:txBody>
          <a:bodyPr>
            <a:spAutoFit/>
          </a:bodyPr>
          <a:lstStyle/>
          <a:p>
            <a:pPr>
              <a:defRPr/>
            </a:pPr>
            <a:endParaRPr lang="en-US" dirty="0"/>
          </a:p>
          <a:p>
            <a:pPr>
              <a:defRPr/>
            </a:pPr>
            <a:endParaRPr lang="en-US" dirty="0"/>
          </a:p>
          <a:p>
            <a:pPr>
              <a:defRPr/>
            </a:pPr>
            <a:r>
              <a:rPr lang="en-US" dirty="0"/>
              <a:t>turtle.color("yellow")</a:t>
            </a:r>
          </a:p>
          <a:p>
            <a:pPr>
              <a:defRPr/>
            </a:pPr>
            <a:r>
              <a:rPr lang="en-US" dirty="0"/>
              <a:t>turtle.penup()</a:t>
            </a:r>
          </a:p>
          <a:p>
            <a:pPr>
              <a:defRPr/>
            </a:pPr>
            <a:r>
              <a:rPr lang="en-US" dirty="0"/>
              <a:t>turtle.goto(-55, -75)</a:t>
            </a:r>
          </a:p>
          <a:p>
            <a:pPr>
              <a:defRPr/>
            </a:pPr>
            <a:r>
              <a:rPr lang="en-US" dirty="0"/>
              <a:t>turtle.pendown()</a:t>
            </a:r>
          </a:p>
          <a:p>
            <a:pPr>
              <a:defRPr/>
            </a:pPr>
            <a:r>
              <a:rPr lang="en-US" dirty="0"/>
              <a:t>turtle.circle(45)</a:t>
            </a:r>
          </a:p>
          <a:p>
            <a:pPr>
              <a:defRPr/>
            </a:pPr>
            <a:endParaRPr lang="en-US" dirty="0"/>
          </a:p>
          <a:p>
            <a:pPr>
              <a:defRPr/>
            </a:pPr>
            <a:r>
              <a:rPr lang="en-US" dirty="0"/>
              <a:t>turtle.color("green")</a:t>
            </a:r>
          </a:p>
          <a:p>
            <a:pPr>
              <a:defRPr/>
            </a:pPr>
            <a:r>
              <a:rPr lang="en-US" dirty="0"/>
              <a:t>turtle.penup()</a:t>
            </a:r>
          </a:p>
          <a:p>
            <a:pPr>
              <a:defRPr/>
            </a:pPr>
            <a:r>
              <a:rPr lang="en-US" dirty="0"/>
              <a:t>turtle.goto(55, -75)</a:t>
            </a:r>
          </a:p>
          <a:p>
            <a:pPr>
              <a:defRPr/>
            </a:pPr>
            <a:r>
              <a:rPr lang="en-US" dirty="0"/>
              <a:t>turtle.pendown()</a:t>
            </a:r>
          </a:p>
          <a:p>
            <a:pPr>
              <a:defRPr/>
            </a:pPr>
            <a:r>
              <a:rPr lang="en-US" dirty="0"/>
              <a:t>turtle.circle(45)</a:t>
            </a:r>
          </a:p>
          <a:p>
            <a:pPr>
              <a:defRPr/>
            </a:pPr>
            <a:endParaRPr lang="en-US" dirty="0"/>
          </a:p>
          <a:p>
            <a:pPr>
              <a:defRPr/>
            </a:pPr>
            <a:r>
              <a:rPr lang="en-US" dirty="0"/>
              <a:t>turtle.done() </a:t>
            </a:r>
          </a:p>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75783" name="Picture 7">
            <a:extLst>
              <a:ext uri="{FF2B5EF4-FFF2-40B4-BE49-F238E27FC236}">
                <a16:creationId xmlns:a16="http://schemas.microsoft.com/office/drawing/2014/main" id="{7E07BCA1-19E2-4FA8-94A1-70C358E947ED}"/>
              </a:ext>
            </a:extLst>
          </p:cNvPr>
          <p:cNvPicPr>
            <a:picLocks noChangeAspect="1" noChangeArrowheads="1"/>
          </p:cNvPicPr>
          <p:nvPr/>
        </p:nvPicPr>
        <p:blipFill>
          <a:blip r:embed="rId2"/>
          <a:srcRect/>
          <a:stretch>
            <a:fillRect/>
          </a:stretch>
        </p:blipFill>
        <p:spPr bwMode="auto">
          <a:xfrm>
            <a:off x="5186363" y="2084388"/>
            <a:ext cx="3575050" cy="34067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F22D6865-4608-4ACB-A1C0-A08EDFAE4C7F}"/>
              </a:ext>
            </a:extLst>
          </p:cNvPr>
          <p:cNvSpPr>
            <a:spLocks noGrp="1"/>
          </p:cNvSpPr>
          <p:nvPr>
            <p:ph type="title"/>
          </p:nvPr>
        </p:nvSpPr>
        <p:spPr/>
        <p:txBody>
          <a:bodyPr/>
          <a:lstStyle/>
          <a:p>
            <a:r>
              <a:rPr lang="en-US" altLang="en-US">
                <a:cs typeface="Times New Roman" panose="02020603050405020304" pitchFamily="18" charset="0"/>
              </a:rPr>
              <a:t>Problem: Draw Simple Shapes</a:t>
            </a:r>
            <a:endParaRPr lang="en-US" altLang="en-US"/>
          </a:p>
        </p:txBody>
      </p:sp>
      <p:sp>
        <p:nvSpPr>
          <p:cNvPr id="91139" name="Slide Number Placeholder 3">
            <a:extLst>
              <a:ext uri="{FF2B5EF4-FFF2-40B4-BE49-F238E27FC236}">
                <a16:creationId xmlns:a16="http://schemas.microsoft.com/office/drawing/2014/main" id="{16BF14EF-96AD-4E43-B306-874F1B3472CC}"/>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5C32767-F31A-4A2A-9ABC-599EB17B6CF3}" type="slidenum">
              <a:rPr lang="en-US" altLang="en-US" sz="1400"/>
              <a:pPr/>
              <a:t>77</a:t>
            </a:fld>
            <a:endParaRPr lang="en-US" altLang="en-US" sz="1400"/>
          </a:p>
        </p:txBody>
      </p:sp>
      <p:sp>
        <p:nvSpPr>
          <p:cNvPr id="5" name="Rectangle 4">
            <a:extLst>
              <a:ext uri="{FF2B5EF4-FFF2-40B4-BE49-F238E27FC236}">
                <a16:creationId xmlns:a16="http://schemas.microsoft.com/office/drawing/2014/main" id="{F7E3A7BC-C8DA-4E5A-A7B4-8DB6CECF67E9}"/>
              </a:ext>
            </a:extLst>
          </p:cNvPr>
          <p:cNvSpPr/>
          <p:nvPr/>
        </p:nvSpPr>
        <p:spPr>
          <a:xfrm>
            <a:off x="361950" y="1274763"/>
            <a:ext cx="3979863" cy="5262562"/>
          </a:xfrm>
          <a:prstGeom prst="rect">
            <a:avLst/>
          </a:prstGeom>
          <a:solidFill>
            <a:schemeClr val="bg1">
              <a:lumMod val="85000"/>
            </a:schemeClr>
          </a:solidFill>
        </p:spPr>
        <p:txBody>
          <a:bodyPr>
            <a:spAutoFit/>
          </a:bodyPr>
          <a:lstStyle/>
          <a:p>
            <a:pPr>
              <a:defRPr/>
            </a:pPr>
            <a:r>
              <a:rPr lang="en-US" dirty="0"/>
              <a:t>import turtle</a:t>
            </a:r>
          </a:p>
          <a:p>
            <a:pPr>
              <a:defRPr/>
            </a:pPr>
            <a:endParaRPr lang="en-US" dirty="0"/>
          </a:p>
          <a:p>
            <a:pPr>
              <a:defRPr/>
            </a:pPr>
            <a:r>
              <a:rPr lang="en-US" dirty="0"/>
              <a:t>turtle.pensize(3)</a:t>
            </a:r>
          </a:p>
          <a:p>
            <a:pPr>
              <a:defRPr/>
            </a:pPr>
            <a:r>
              <a:rPr lang="en-US" dirty="0"/>
              <a:t>turtle.penup()</a:t>
            </a:r>
          </a:p>
          <a:p>
            <a:pPr>
              <a:defRPr/>
            </a:pPr>
            <a:r>
              <a:rPr lang="en-US" dirty="0"/>
              <a:t>turtle.goto(-200, -50)</a:t>
            </a:r>
          </a:p>
          <a:p>
            <a:pPr>
              <a:defRPr/>
            </a:pPr>
            <a:r>
              <a:rPr lang="en-US" dirty="0"/>
              <a:t>turtle.pendown()</a:t>
            </a:r>
          </a:p>
          <a:p>
            <a:pPr>
              <a:defRPr/>
            </a:pPr>
            <a:r>
              <a:rPr lang="en-US" dirty="0"/>
              <a:t>turtle.circle(40, steps = 3) # Draw a triangle</a:t>
            </a:r>
          </a:p>
          <a:p>
            <a:pPr>
              <a:defRPr/>
            </a:pPr>
            <a:endParaRPr lang="en-US" dirty="0"/>
          </a:p>
          <a:p>
            <a:pPr>
              <a:defRPr/>
            </a:pPr>
            <a:r>
              <a:rPr lang="en-US" dirty="0"/>
              <a:t>turtle.penup()</a:t>
            </a:r>
          </a:p>
          <a:p>
            <a:pPr>
              <a:defRPr/>
            </a:pPr>
            <a:r>
              <a:rPr lang="en-US" dirty="0"/>
              <a:t>turtle.goto(-100, -50)</a:t>
            </a:r>
          </a:p>
          <a:p>
            <a:pPr>
              <a:defRPr/>
            </a:pPr>
            <a:r>
              <a:rPr lang="en-US" dirty="0"/>
              <a:t>turtle.pendown()</a:t>
            </a:r>
          </a:p>
          <a:p>
            <a:pPr>
              <a:defRPr/>
            </a:pPr>
            <a:r>
              <a:rPr lang="en-US" dirty="0"/>
              <a:t>turtle.circle(40, steps = 4) # Draw a square</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6" name="Rectangle 5">
            <a:extLst>
              <a:ext uri="{FF2B5EF4-FFF2-40B4-BE49-F238E27FC236}">
                <a16:creationId xmlns:a16="http://schemas.microsoft.com/office/drawing/2014/main" id="{53B0B85F-EC06-405C-81A7-0047AEEBF3A8}"/>
              </a:ext>
            </a:extLst>
          </p:cNvPr>
          <p:cNvSpPr/>
          <p:nvPr/>
        </p:nvSpPr>
        <p:spPr>
          <a:xfrm>
            <a:off x="4956175" y="1274763"/>
            <a:ext cx="3937000" cy="5262562"/>
          </a:xfrm>
          <a:prstGeom prst="rect">
            <a:avLst/>
          </a:prstGeom>
          <a:solidFill>
            <a:schemeClr val="bg1">
              <a:lumMod val="85000"/>
            </a:schemeClr>
          </a:solidFill>
        </p:spPr>
        <p:txBody>
          <a:bodyPr>
            <a:spAutoFit/>
          </a:bodyPr>
          <a:lstStyle/>
          <a:p>
            <a:pPr>
              <a:defRPr/>
            </a:pPr>
            <a:r>
              <a:rPr lang="en-US" dirty="0"/>
              <a:t>turtle.penup()</a:t>
            </a:r>
          </a:p>
          <a:p>
            <a:pPr>
              <a:defRPr/>
            </a:pPr>
            <a:r>
              <a:rPr lang="en-US" dirty="0"/>
              <a:t>turtle.goto(0, -50)</a:t>
            </a:r>
          </a:p>
          <a:p>
            <a:pPr>
              <a:defRPr/>
            </a:pPr>
            <a:r>
              <a:rPr lang="en-US" dirty="0"/>
              <a:t>turtle.pendown()</a:t>
            </a:r>
          </a:p>
          <a:p>
            <a:pPr>
              <a:defRPr/>
            </a:pPr>
            <a:r>
              <a:rPr lang="en-US" dirty="0"/>
              <a:t>turtle.circle(40, steps = 5) # Draw a pentagon</a:t>
            </a:r>
          </a:p>
          <a:p>
            <a:pPr>
              <a:defRPr/>
            </a:pPr>
            <a:endParaRPr lang="en-US" dirty="0"/>
          </a:p>
          <a:p>
            <a:pPr>
              <a:defRPr/>
            </a:pPr>
            <a:r>
              <a:rPr lang="en-US" dirty="0"/>
              <a:t>turtle.penup()</a:t>
            </a:r>
          </a:p>
          <a:p>
            <a:pPr>
              <a:defRPr/>
            </a:pPr>
            <a:r>
              <a:rPr lang="en-US" dirty="0"/>
              <a:t>turtle.goto(100, -50)</a:t>
            </a:r>
          </a:p>
          <a:p>
            <a:pPr>
              <a:defRPr/>
            </a:pPr>
            <a:r>
              <a:rPr lang="en-US" dirty="0"/>
              <a:t>turtle.pendown()</a:t>
            </a:r>
          </a:p>
          <a:p>
            <a:pPr>
              <a:defRPr/>
            </a:pPr>
            <a:r>
              <a:rPr lang="en-US" dirty="0"/>
              <a:t>turtle.circle(40, steps = 6) # Draw a hexagon</a:t>
            </a:r>
          </a:p>
          <a:p>
            <a:pPr>
              <a:defRPr/>
            </a:pPr>
            <a:endParaRPr lang="en-US" dirty="0"/>
          </a:p>
          <a:p>
            <a:pPr>
              <a:defRPr/>
            </a:pPr>
            <a:r>
              <a:rPr lang="en-US" dirty="0"/>
              <a:t>turtle.penup()</a:t>
            </a:r>
          </a:p>
          <a:p>
            <a:pPr>
              <a:defRPr/>
            </a:pPr>
            <a:r>
              <a:rPr lang="en-US" dirty="0"/>
              <a:t>turtle.goto(200, -50)</a:t>
            </a:r>
          </a:p>
          <a:p>
            <a:pPr>
              <a:defRPr/>
            </a:pPr>
            <a:r>
              <a:rPr lang="en-US" dirty="0"/>
              <a:t>turtle.pendown()</a:t>
            </a:r>
          </a:p>
          <a:p>
            <a:pPr>
              <a:defRPr/>
            </a:pPr>
            <a:r>
              <a:rPr lang="en-US" dirty="0"/>
              <a:t>turtle.circle(40) # Draw a circle</a:t>
            </a:r>
          </a:p>
          <a:p>
            <a:pPr>
              <a:defRPr/>
            </a:pPr>
            <a:endParaRPr lang="en-US" dirty="0"/>
          </a:p>
          <a:p>
            <a:pPr>
              <a:defRPr/>
            </a:pPr>
            <a:r>
              <a:rPr lang="en-US" dirty="0"/>
              <a:t>turtle.done() </a:t>
            </a:r>
          </a:p>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111618" name="Picture 2">
            <a:extLst>
              <a:ext uri="{FF2B5EF4-FFF2-40B4-BE49-F238E27FC236}">
                <a16:creationId xmlns:a16="http://schemas.microsoft.com/office/drawing/2014/main" id="{6E384FCB-F82F-4657-8E51-BBC1081964D7}"/>
              </a:ext>
            </a:extLst>
          </p:cNvPr>
          <p:cNvPicPr>
            <a:picLocks noChangeAspect="1" noChangeArrowheads="1"/>
          </p:cNvPicPr>
          <p:nvPr/>
        </p:nvPicPr>
        <p:blipFill>
          <a:blip r:embed="rId2"/>
          <a:srcRect/>
          <a:stretch>
            <a:fillRect/>
          </a:stretch>
        </p:blipFill>
        <p:spPr bwMode="auto">
          <a:xfrm>
            <a:off x="922338" y="4406900"/>
            <a:ext cx="2571750" cy="21129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91143" name="Rectangle 6">
            <a:extLst>
              <a:ext uri="{FF2B5EF4-FFF2-40B4-BE49-F238E27FC236}">
                <a16:creationId xmlns:a16="http://schemas.microsoft.com/office/drawing/2014/main" id="{29FC0E4D-385B-4A1F-B18B-93195779345A}"/>
              </a:ext>
            </a:extLst>
          </p:cNvPr>
          <p:cNvSpPr>
            <a:spLocks noChangeArrowheads="1"/>
          </p:cNvSpPr>
          <p:nvPr/>
        </p:nvSpPr>
        <p:spPr bwMode="auto">
          <a:xfrm>
            <a:off x="7297738" y="6181725"/>
            <a:ext cx="1581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latin typeface="Book Antiqua" panose="02040602050305030304" pitchFamily="18" charset="0"/>
              </a:rPr>
              <a:t>Simple Shapes</a:t>
            </a:r>
            <a:endParaRPr lang="en-US" altLang="en-US" b="1">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B13817F2-E526-4EA5-AB8D-7614D61C0720}"/>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7C41CFF-820D-4271-AE95-3A65D5041537}" type="slidenum">
              <a:rPr lang="en-US" altLang="en-US" sz="1400"/>
              <a:pPr/>
              <a:t>78</a:t>
            </a:fld>
            <a:endParaRPr lang="en-US" altLang="en-US" sz="1400"/>
          </a:p>
        </p:txBody>
      </p:sp>
      <p:sp>
        <p:nvSpPr>
          <p:cNvPr id="5" name="Rectangle 4">
            <a:extLst>
              <a:ext uri="{FF2B5EF4-FFF2-40B4-BE49-F238E27FC236}">
                <a16:creationId xmlns:a16="http://schemas.microsoft.com/office/drawing/2014/main" id="{64F3D200-DCDA-45EF-BECE-CB5FBB50E1A2}"/>
              </a:ext>
            </a:extLst>
          </p:cNvPr>
          <p:cNvSpPr/>
          <p:nvPr/>
        </p:nvSpPr>
        <p:spPr>
          <a:xfrm>
            <a:off x="169863" y="141288"/>
            <a:ext cx="3956050" cy="6555641"/>
          </a:xfrm>
          <a:prstGeom prst="rect">
            <a:avLst/>
          </a:prstGeom>
          <a:solidFill>
            <a:schemeClr val="bg1">
              <a:lumMod val="85000"/>
            </a:schemeClr>
          </a:solidFill>
        </p:spPr>
        <p:txBody>
          <a:bodyPr wrap="square">
            <a:spAutoFit/>
          </a:bodyPr>
          <a:lstStyle/>
          <a:p>
            <a:pPr>
              <a:defRPr/>
            </a:pPr>
            <a:r>
              <a:rPr lang="en-US" sz="1400" dirty="0"/>
              <a:t>import turtle</a:t>
            </a:r>
          </a:p>
          <a:p>
            <a:pPr>
              <a:defRPr/>
            </a:pPr>
            <a:endParaRPr lang="en-US" sz="1400" dirty="0"/>
          </a:p>
          <a:p>
            <a:pPr>
              <a:defRPr/>
            </a:pPr>
            <a:r>
              <a:rPr lang="en-US" sz="1400" dirty="0"/>
              <a:t>turtle.pensize(3) # Set pen thickness to 3 pixels</a:t>
            </a:r>
          </a:p>
          <a:p>
            <a:pPr>
              <a:defRPr/>
            </a:pPr>
            <a:r>
              <a:rPr lang="en-US" sz="1400" dirty="0"/>
              <a:t>turtle.penup() # Pull the pen up</a:t>
            </a:r>
          </a:p>
          <a:p>
            <a:pPr>
              <a:defRPr/>
            </a:pPr>
            <a:r>
              <a:rPr lang="en-US" sz="1400" dirty="0"/>
              <a:t>turtle.goto(-200, -50)</a:t>
            </a:r>
          </a:p>
          <a:p>
            <a:pPr>
              <a:defRPr/>
            </a:pPr>
            <a:r>
              <a:rPr lang="en-US" sz="1400" dirty="0"/>
              <a:t>turtle.pendown() # Pull the pen down</a:t>
            </a:r>
          </a:p>
          <a:p>
            <a:pPr>
              <a:defRPr/>
            </a:pPr>
            <a:r>
              <a:rPr lang="en-US" sz="1400" dirty="0"/>
              <a:t>turtle.begin_fill() # Begin to fill color in a shape</a:t>
            </a:r>
          </a:p>
          <a:p>
            <a:pPr>
              <a:defRPr/>
            </a:pPr>
            <a:r>
              <a:rPr lang="en-US" sz="1400" dirty="0"/>
              <a:t>turtle.color("red")</a:t>
            </a:r>
          </a:p>
          <a:p>
            <a:pPr>
              <a:defRPr/>
            </a:pPr>
            <a:r>
              <a:rPr lang="en-US" sz="1400" dirty="0"/>
              <a:t>turtle.circle(40, steps = 3) # Draw a triangle</a:t>
            </a:r>
          </a:p>
          <a:p>
            <a:pPr>
              <a:defRPr/>
            </a:pPr>
            <a:r>
              <a:rPr lang="en-US" sz="1400" dirty="0"/>
              <a:t>turtle.end_fill() # Fill the shape</a:t>
            </a:r>
          </a:p>
          <a:p>
            <a:pPr>
              <a:defRPr/>
            </a:pPr>
            <a:endParaRPr lang="en-US" sz="1400" dirty="0"/>
          </a:p>
          <a:p>
            <a:pPr>
              <a:defRPr/>
            </a:pPr>
            <a:r>
              <a:rPr lang="en-US" sz="1400" dirty="0"/>
              <a:t>turtle.penup()</a:t>
            </a:r>
          </a:p>
          <a:p>
            <a:pPr>
              <a:defRPr/>
            </a:pPr>
            <a:r>
              <a:rPr lang="en-US" sz="1400" dirty="0"/>
              <a:t>turtle.goto(-100, -50)</a:t>
            </a:r>
          </a:p>
          <a:p>
            <a:pPr>
              <a:defRPr/>
            </a:pPr>
            <a:r>
              <a:rPr lang="en-US" sz="1400" dirty="0"/>
              <a:t>turtle.pendown()</a:t>
            </a:r>
          </a:p>
          <a:p>
            <a:pPr>
              <a:defRPr/>
            </a:pPr>
            <a:r>
              <a:rPr lang="en-US" sz="1400" dirty="0"/>
              <a:t>turtle.begin_fill() # Begin to fill color in a shape</a:t>
            </a:r>
          </a:p>
          <a:p>
            <a:pPr>
              <a:defRPr/>
            </a:pPr>
            <a:r>
              <a:rPr lang="en-US" sz="1400" dirty="0"/>
              <a:t>turtle.color("blue")</a:t>
            </a:r>
          </a:p>
          <a:p>
            <a:pPr>
              <a:defRPr/>
            </a:pPr>
            <a:r>
              <a:rPr lang="en-US" sz="1400" dirty="0"/>
              <a:t>turtle.circle(40, steps = 4) # Draw a square</a:t>
            </a:r>
          </a:p>
          <a:p>
            <a:pPr>
              <a:defRPr/>
            </a:pPr>
            <a:r>
              <a:rPr lang="en-US" sz="1400" dirty="0"/>
              <a:t>turtle.end_fill() # Fill the shape</a:t>
            </a:r>
          </a:p>
          <a:p>
            <a:pPr>
              <a:defRPr/>
            </a:pPr>
            <a:endParaRPr lang="en-US" sz="1400" dirty="0"/>
          </a:p>
          <a:p>
            <a:pPr>
              <a:defRPr/>
            </a:pPr>
            <a:r>
              <a:rPr lang="en-US" sz="1400" dirty="0"/>
              <a:t>turtle.penup()</a:t>
            </a:r>
          </a:p>
          <a:p>
            <a:pPr>
              <a:defRPr/>
            </a:pPr>
            <a:r>
              <a:rPr lang="en-US" sz="1400" dirty="0"/>
              <a:t>turtle.goto(0, -50)</a:t>
            </a:r>
          </a:p>
          <a:p>
            <a:pPr>
              <a:defRPr/>
            </a:pPr>
            <a:r>
              <a:rPr lang="en-US" sz="1400" dirty="0"/>
              <a:t>turtle.pendown()</a:t>
            </a:r>
          </a:p>
          <a:p>
            <a:pPr>
              <a:defRPr/>
            </a:pPr>
            <a:r>
              <a:rPr lang="en-US" sz="1400" dirty="0"/>
              <a:t>turtle.begin_fill() # Begin to fill color in a shape</a:t>
            </a:r>
          </a:p>
          <a:p>
            <a:pPr>
              <a:defRPr/>
            </a:pPr>
            <a:r>
              <a:rPr lang="en-US" sz="1400" dirty="0"/>
              <a:t>turtle.color("green")</a:t>
            </a:r>
          </a:p>
          <a:p>
            <a:pPr>
              <a:defRPr/>
            </a:pPr>
            <a:r>
              <a:rPr lang="en-US" sz="1400" dirty="0"/>
              <a:t>turtle.circle(40, steps = 5) # Draw a pentagon</a:t>
            </a:r>
          </a:p>
          <a:p>
            <a:pPr>
              <a:defRPr/>
            </a:pPr>
            <a:r>
              <a:rPr lang="en-US" sz="1400" dirty="0"/>
              <a:t>turtle.end_fill() # Fill the shape</a:t>
            </a:r>
          </a:p>
          <a:p>
            <a:pPr>
              <a:defRPr/>
            </a:pPr>
            <a:endParaRPr lang="en-US" sz="1400" dirty="0"/>
          </a:p>
          <a:p>
            <a:pPr>
              <a:defRPr/>
            </a:pPr>
            <a:endParaRPr lang="en-US" sz="1400" dirty="0"/>
          </a:p>
          <a:p>
            <a:pPr>
              <a:defRPr/>
            </a:pPr>
            <a:endParaRPr lang="en-US" sz="1400" dirty="0"/>
          </a:p>
          <a:p>
            <a:pPr>
              <a:defRPr/>
            </a:pPr>
            <a:endParaRPr lang="en-US" sz="1400" dirty="0"/>
          </a:p>
        </p:txBody>
      </p:sp>
      <p:sp>
        <p:nvSpPr>
          <p:cNvPr id="6" name="Rectangle 5">
            <a:extLst>
              <a:ext uri="{FF2B5EF4-FFF2-40B4-BE49-F238E27FC236}">
                <a16:creationId xmlns:a16="http://schemas.microsoft.com/office/drawing/2014/main" id="{82F3D5BF-8DBB-4C38-A643-799572DE334A}"/>
              </a:ext>
            </a:extLst>
          </p:cNvPr>
          <p:cNvSpPr/>
          <p:nvPr/>
        </p:nvSpPr>
        <p:spPr>
          <a:xfrm>
            <a:off x="4575175" y="125413"/>
            <a:ext cx="3956050" cy="6618287"/>
          </a:xfrm>
          <a:prstGeom prst="rect">
            <a:avLst/>
          </a:prstGeom>
          <a:solidFill>
            <a:schemeClr val="bg1">
              <a:lumMod val="85000"/>
            </a:schemeClr>
          </a:solidFill>
        </p:spPr>
        <p:txBody>
          <a:bodyPr>
            <a:spAutoFit/>
          </a:bodyPr>
          <a:lstStyle/>
          <a:p>
            <a:pPr>
              <a:defRPr/>
            </a:pPr>
            <a:endParaRPr lang="en-US" sz="1400" dirty="0"/>
          </a:p>
          <a:p>
            <a:pPr>
              <a:defRPr/>
            </a:pPr>
            <a:r>
              <a:rPr lang="en-US" sz="1400" dirty="0"/>
              <a:t>turtle.penup()</a:t>
            </a:r>
          </a:p>
          <a:p>
            <a:pPr>
              <a:defRPr/>
            </a:pPr>
            <a:r>
              <a:rPr lang="en-US" sz="1400" dirty="0"/>
              <a:t>turtle.goto(100, -50)</a:t>
            </a:r>
          </a:p>
          <a:p>
            <a:pPr>
              <a:defRPr/>
            </a:pPr>
            <a:r>
              <a:rPr lang="en-US" sz="1400" dirty="0"/>
              <a:t>turtle.pendown()</a:t>
            </a:r>
          </a:p>
          <a:p>
            <a:pPr>
              <a:defRPr/>
            </a:pPr>
            <a:r>
              <a:rPr lang="en-US" sz="1400" dirty="0"/>
              <a:t>turtle.begin_fill() # Begin to fill color in a shape</a:t>
            </a:r>
          </a:p>
          <a:p>
            <a:pPr>
              <a:defRPr/>
            </a:pPr>
            <a:r>
              <a:rPr lang="en-US" sz="1400" dirty="0"/>
              <a:t>turtle.color("yellow")</a:t>
            </a:r>
          </a:p>
          <a:p>
            <a:pPr>
              <a:defRPr/>
            </a:pPr>
            <a:r>
              <a:rPr lang="en-US" sz="1400" dirty="0"/>
              <a:t>turtle.circle(40, steps = 6) # Draw a hexagon</a:t>
            </a:r>
          </a:p>
          <a:p>
            <a:pPr>
              <a:defRPr/>
            </a:pPr>
            <a:r>
              <a:rPr lang="en-US" sz="1400" dirty="0"/>
              <a:t>turtle.end_fill() # Fill the shape</a:t>
            </a:r>
          </a:p>
          <a:p>
            <a:pPr>
              <a:defRPr/>
            </a:pPr>
            <a:endParaRPr lang="en-US" sz="1400" dirty="0"/>
          </a:p>
          <a:p>
            <a:pPr>
              <a:defRPr/>
            </a:pPr>
            <a:r>
              <a:rPr lang="en-US" sz="1400" dirty="0"/>
              <a:t>turtle.penup()</a:t>
            </a:r>
          </a:p>
          <a:p>
            <a:pPr>
              <a:defRPr/>
            </a:pPr>
            <a:r>
              <a:rPr lang="en-US" sz="1400" dirty="0"/>
              <a:t>turtle.goto(200, -50)</a:t>
            </a:r>
          </a:p>
          <a:p>
            <a:pPr>
              <a:defRPr/>
            </a:pPr>
            <a:r>
              <a:rPr lang="en-US" sz="1400" dirty="0"/>
              <a:t>turtle.pendown()</a:t>
            </a:r>
          </a:p>
          <a:p>
            <a:pPr>
              <a:defRPr/>
            </a:pPr>
            <a:r>
              <a:rPr lang="en-US" sz="1400" dirty="0"/>
              <a:t>turtle.begin_fill() # Begin to fill color in a shape</a:t>
            </a:r>
          </a:p>
          <a:p>
            <a:pPr>
              <a:defRPr/>
            </a:pPr>
            <a:r>
              <a:rPr lang="en-US" sz="1400" dirty="0"/>
              <a:t>turtle.color("purple")</a:t>
            </a:r>
          </a:p>
          <a:p>
            <a:pPr>
              <a:defRPr/>
            </a:pPr>
            <a:r>
              <a:rPr lang="en-US" sz="1400" dirty="0"/>
              <a:t>turtle.circle(40) # Draw a circle</a:t>
            </a:r>
          </a:p>
          <a:p>
            <a:pPr>
              <a:defRPr/>
            </a:pPr>
            <a:r>
              <a:rPr lang="en-US" sz="1400" dirty="0"/>
              <a:t>turtle.end_fill() # Fill the shape</a:t>
            </a:r>
          </a:p>
          <a:p>
            <a:pPr>
              <a:defRPr/>
            </a:pPr>
            <a:endParaRPr lang="en-US" sz="1400" dirty="0"/>
          </a:p>
          <a:p>
            <a:pPr>
              <a:defRPr/>
            </a:pPr>
            <a:r>
              <a:rPr lang="en-US" sz="1400" dirty="0"/>
              <a:t>turtle.color("green")</a:t>
            </a:r>
          </a:p>
          <a:p>
            <a:pPr>
              <a:defRPr/>
            </a:pPr>
            <a:r>
              <a:rPr lang="en-US" sz="1400" dirty="0"/>
              <a:t>turtle.penup()</a:t>
            </a:r>
          </a:p>
          <a:p>
            <a:pPr>
              <a:defRPr/>
            </a:pPr>
            <a:r>
              <a:rPr lang="en-US" sz="1400" dirty="0"/>
              <a:t>turtle.goto(-100, 50)</a:t>
            </a:r>
          </a:p>
          <a:p>
            <a:pPr>
              <a:defRPr/>
            </a:pPr>
            <a:r>
              <a:rPr lang="en-US" sz="1400" dirty="0"/>
              <a:t>turtle.pendown()</a:t>
            </a:r>
          </a:p>
          <a:p>
            <a:pPr>
              <a:defRPr/>
            </a:pPr>
            <a:r>
              <a:rPr lang="en-US" sz="1400" dirty="0"/>
              <a:t>turtle.write("Cool Colorful Shapes", </a:t>
            </a:r>
          </a:p>
          <a:p>
            <a:pPr>
              <a:defRPr/>
            </a:pPr>
            <a:r>
              <a:rPr lang="en-US" sz="1400" dirty="0"/>
              <a:t>  font = ("Times", 18, "bold"))</a:t>
            </a:r>
          </a:p>
          <a:p>
            <a:pPr>
              <a:defRPr/>
            </a:pPr>
            <a:r>
              <a:rPr lang="en-US" sz="1400" dirty="0"/>
              <a:t>turtle.hideturtle()</a:t>
            </a:r>
          </a:p>
          <a:p>
            <a:pPr>
              <a:defRPr/>
            </a:pPr>
            <a:endParaRPr lang="en-US" sz="1400" dirty="0"/>
          </a:p>
          <a:p>
            <a:pPr>
              <a:defRPr/>
            </a:pPr>
            <a:r>
              <a:rPr lang="en-US" sz="1400" dirty="0"/>
              <a:t>turtle.done() </a:t>
            </a:r>
          </a:p>
          <a:p>
            <a:pPr>
              <a:defRPr/>
            </a:pPr>
            <a:endParaRPr lang="en-US" sz="1200" dirty="0"/>
          </a:p>
          <a:p>
            <a:pPr>
              <a:defRPr/>
            </a:pPr>
            <a:endParaRPr lang="en-US" sz="1200" dirty="0"/>
          </a:p>
          <a:p>
            <a:pPr>
              <a:defRPr/>
            </a:pPr>
            <a:endParaRPr lang="en-US" sz="1200" dirty="0"/>
          </a:p>
          <a:p>
            <a:pPr>
              <a:defRPr/>
            </a:pPr>
            <a:endParaRPr lang="en-US" sz="1200" dirty="0"/>
          </a:p>
          <a:p>
            <a:pPr>
              <a:defRPr/>
            </a:pPr>
            <a:endParaRPr lang="en-US" sz="1200" dirty="0"/>
          </a:p>
        </p:txBody>
      </p:sp>
      <p:pic>
        <p:nvPicPr>
          <p:cNvPr id="112642" name="Picture 2">
            <a:extLst>
              <a:ext uri="{FF2B5EF4-FFF2-40B4-BE49-F238E27FC236}">
                <a16:creationId xmlns:a16="http://schemas.microsoft.com/office/drawing/2014/main" id="{50DA74E2-6FAA-48B1-89F2-35BAD61ABB46}"/>
              </a:ext>
            </a:extLst>
          </p:cNvPr>
          <p:cNvPicPr>
            <a:picLocks noChangeAspect="1" noChangeArrowheads="1"/>
          </p:cNvPicPr>
          <p:nvPr/>
        </p:nvPicPr>
        <p:blipFill>
          <a:blip r:embed="rId2"/>
          <a:srcRect/>
          <a:stretch>
            <a:fillRect/>
          </a:stretch>
        </p:blipFill>
        <p:spPr bwMode="auto">
          <a:xfrm>
            <a:off x="6788150" y="5080000"/>
            <a:ext cx="2346325" cy="1677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92166" name="Rectangle 8">
            <a:extLst>
              <a:ext uri="{FF2B5EF4-FFF2-40B4-BE49-F238E27FC236}">
                <a16:creationId xmlns:a16="http://schemas.microsoft.com/office/drawing/2014/main" id="{B8A6B98A-039C-45AB-8EB2-72507D8B8079}"/>
              </a:ext>
            </a:extLst>
          </p:cNvPr>
          <p:cNvSpPr>
            <a:spLocks noChangeArrowheads="1"/>
          </p:cNvSpPr>
          <p:nvPr/>
        </p:nvSpPr>
        <p:spPr bwMode="auto">
          <a:xfrm>
            <a:off x="4572000" y="6405563"/>
            <a:ext cx="1349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b="1">
                <a:solidFill>
                  <a:srgbClr val="FF0000"/>
                </a:solidFill>
              </a:rPr>
              <a:t>Color Shapes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24A905E6-6F60-44A6-9215-A0E8251CB1BE}"/>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BC6728B-BF46-47E0-BB1B-30173CCB2E7A}" type="slidenum">
              <a:rPr lang="en-US" altLang="en-US" sz="1400"/>
              <a:pPr/>
              <a:t>79</a:t>
            </a:fld>
            <a:endParaRPr lang="en-US" altLang="en-US" sz="1400"/>
          </a:p>
        </p:txBody>
      </p:sp>
      <p:sp>
        <p:nvSpPr>
          <p:cNvPr id="93187" name="Rectangle 2">
            <a:extLst>
              <a:ext uri="{FF2B5EF4-FFF2-40B4-BE49-F238E27FC236}">
                <a16:creationId xmlns:a16="http://schemas.microsoft.com/office/drawing/2014/main" id="{DABDE618-8AA5-4DA8-AE9D-038B59CC3585}"/>
              </a:ext>
            </a:extLst>
          </p:cNvPr>
          <p:cNvSpPr>
            <a:spLocks noGrp="1" noChangeArrowheads="1"/>
          </p:cNvSpPr>
          <p:nvPr>
            <p:ph type="title"/>
          </p:nvPr>
        </p:nvSpPr>
        <p:spPr>
          <a:xfrm>
            <a:off x="193675" y="241300"/>
            <a:ext cx="8640763" cy="627063"/>
          </a:xfrm>
        </p:spPr>
        <p:txBody>
          <a:bodyPr/>
          <a:lstStyle/>
          <a:p>
            <a:r>
              <a:rPr lang="en-US" altLang="en-US"/>
              <a:t>Computing Distances </a:t>
            </a:r>
          </a:p>
        </p:txBody>
      </p:sp>
      <p:sp>
        <p:nvSpPr>
          <p:cNvPr id="93188" name="Rectangle 5">
            <a:extLst>
              <a:ext uri="{FF2B5EF4-FFF2-40B4-BE49-F238E27FC236}">
                <a16:creationId xmlns:a16="http://schemas.microsoft.com/office/drawing/2014/main" id="{C7FA6F3A-F9F0-4998-8E01-47C01AF32A13}"/>
              </a:ext>
            </a:extLst>
          </p:cNvPr>
          <p:cNvSpPr>
            <a:spLocks noGrp="1" noChangeArrowheads="1"/>
          </p:cNvSpPr>
          <p:nvPr>
            <p:ph type="body" idx="1"/>
          </p:nvPr>
        </p:nvSpPr>
        <p:spPr>
          <a:xfrm>
            <a:off x="231775" y="1239838"/>
            <a:ext cx="8610600" cy="1958975"/>
          </a:xfrm>
          <a:noFill/>
        </p:spPr>
        <p:txBody>
          <a:bodyPr/>
          <a:lstStyle/>
          <a:p>
            <a:pPr marL="0" indent="0">
              <a:buFont typeface="Monotype Sorts" pitchFamily="2" charset="2"/>
              <a:buNone/>
            </a:pPr>
            <a:r>
              <a:rPr lang="en-US" altLang="en-US" sz="3600"/>
              <a:t>This program prompts the user to enter two points, computes their distance, and displays the points and their distances in graphics. </a:t>
            </a:r>
          </a:p>
        </p:txBody>
      </p:sp>
      <p:sp>
        <p:nvSpPr>
          <p:cNvPr id="93189" name="Rectangle 6">
            <a:extLst>
              <a:ext uri="{FF2B5EF4-FFF2-40B4-BE49-F238E27FC236}">
                <a16:creationId xmlns:a16="http://schemas.microsoft.com/office/drawing/2014/main" id="{8DF7A25A-F24F-4AF7-A9CD-E2BB9D4E233D}"/>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93190" name="Rectangle 7">
            <a:extLst>
              <a:ext uri="{FF2B5EF4-FFF2-40B4-BE49-F238E27FC236}">
                <a16:creationId xmlns:a16="http://schemas.microsoft.com/office/drawing/2014/main" id="{82C5FA1D-2158-4CF0-9ED2-5B39479FB9B3}"/>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93191" name="Rectangle 10">
            <a:extLst>
              <a:ext uri="{FF2B5EF4-FFF2-40B4-BE49-F238E27FC236}">
                <a16:creationId xmlns:a16="http://schemas.microsoft.com/office/drawing/2014/main" id="{502C408E-63EE-49D3-8D7A-D7C9750A16DE}"/>
              </a:ext>
            </a:extLst>
          </p:cNvPr>
          <p:cNvSpPr>
            <a:spLocks noChangeArrowheads="1"/>
          </p:cNvSpPr>
          <p:nvPr/>
        </p:nvSpPr>
        <p:spPr bwMode="auto">
          <a:xfrm>
            <a:off x="0" y="3149600"/>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200">
                <a:latin typeface="Courier"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93192" name="Rectangle 11">
            <a:extLst>
              <a:ext uri="{FF2B5EF4-FFF2-40B4-BE49-F238E27FC236}">
                <a16:creationId xmlns:a16="http://schemas.microsoft.com/office/drawing/2014/main" id="{60020DC4-1DD8-4B63-98A7-90A7B7C2D665}"/>
              </a:ext>
            </a:extLst>
          </p:cNvPr>
          <p:cNvSpPr>
            <a:spLocks noChangeArrowheads="1"/>
          </p:cNvSpPr>
          <p:nvPr/>
        </p:nvSpPr>
        <p:spPr bwMode="auto">
          <a:xfrm>
            <a:off x="0" y="4710113"/>
            <a:ext cx="22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200">
                <a:latin typeface="Courier"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92358B4-50A0-49DF-A035-933931FEA5BA}"/>
              </a:ext>
            </a:extLst>
          </p:cNvPr>
          <p:cNvSpPr>
            <a:spLocks noGrp="1" noChangeArrowheads="1"/>
          </p:cNvSpPr>
          <p:nvPr>
            <p:ph type="title"/>
          </p:nvPr>
        </p:nvSpPr>
        <p:spPr/>
        <p:txBody>
          <a:bodyPr/>
          <a:lstStyle/>
          <a:p>
            <a:pPr eaLnBrk="1" hangingPunct="1"/>
            <a:r>
              <a:rPr lang="en-US" altLang="en-US"/>
              <a:t>Input, Processing, and Output</a:t>
            </a:r>
            <a:endParaRPr lang="he-IL" altLang="en-US"/>
          </a:p>
        </p:txBody>
      </p:sp>
      <p:sp>
        <p:nvSpPr>
          <p:cNvPr id="20483" name="Content Placeholder 2">
            <a:extLst>
              <a:ext uri="{FF2B5EF4-FFF2-40B4-BE49-F238E27FC236}">
                <a16:creationId xmlns:a16="http://schemas.microsoft.com/office/drawing/2014/main" id="{392E67C6-F2AB-4912-B6C4-92D23470E43A}"/>
              </a:ext>
            </a:extLst>
          </p:cNvPr>
          <p:cNvSpPr>
            <a:spLocks noGrp="1" noChangeArrowheads="1"/>
          </p:cNvSpPr>
          <p:nvPr>
            <p:ph idx="1"/>
          </p:nvPr>
        </p:nvSpPr>
        <p:spPr>
          <a:xfrm>
            <a:off x="827088" y="2052638"/>
            <a:ext cx="8085137" cy="4195762"/>
          </a:xfrm>
        </p:spPr>
        <p:txBody>
          <a:bodyPr/>
          <a:lstStyle/>
          <a:p>
            <a:pPr eaLnBrk="1" hangingPunct="1"/>
            <a:r>
              <a:rPr lang="en-US" altLang="en-US" sz="2800"/>
              <a:t>Typically, computer performs three-step process</a:t>
            </a:r>
          </a:p>
          <a:p>
            <a:pPr lvl="1" eaLnBrk="1" hangingPunct="1"/>
            <a:r>
              <a:rPr lang="en-US" altLang="en-US" sz="2400"/>
              <a:t>Receive input</a:t>
            </a:r>
          </a:p>
          <a:p>
            <a:pPr lvl="2" eaLnBrk="1" hangingPunct="1"/>
            <a:r>
              <a:rPr lang="en-US" altLang="en-US" sz="2000"/>
              <a:t>Assignment statements: any data that the program receives before it is running</a:t>
            </a:r>
          </a:p>
          <a:p>
            <a:pPr lvl="2" eaLnBrk="1" hangingPunct="1"/>
            <a:r>
              <a:rPr lang="en-US" altLang="en-US" sz="2000"/>
              <a:t>Input: any data that the program receives while it is running</a:t>
            </a:r>
          </a:p>
          <a:p>
            <a:pPr lvl="1" eaLnBrk="1" hangingPunct="1"/>
            <a:r>
              <a:rPr lang="en-US" altLang="en-US" sz="2400"/>
              <a:t>Perform some process on the data</a:t>
            </a:r>
          </a:p>
          <a:p>
            <a:pPr lvl="2" eaLnBrk="1" hangingPunct="1"/>
            <a:r>
              <a:rPr lang="en-US" altLang="en-US" sz="2000"/>
              <a:t>Example: mathematical calculation</a:t>
            </a:r>
          </a:p>
          <a:p>
            <a:pPr lvl="1" eaLnBrk="1" hangingPunct="1"/>
            <a:r>
              <a:rPr lang="en-US" altLang="en-US" sz="2400"/>
              <a:t>Produce output</a:t>
            </a:r>
          </a:p>
        </p:txBody>
      </p:sp>
      <p:sp>
        <p:nvSpPr>
          <p:cNvPr id="20484" name="Slide Number Placeholder 1">
            <a:extLst>
              <a:ext uri="{FF2B5EF4-FFF2-40B4-BE49-F238E27FC236}">
                <a16:creationId xmlns:a16="http://schemas.microsoft.com/office/drawing/2014/main" id="{DBF6E0EB-82AD-4E0D-80B5-16F6ADFC9E07}"/>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665CF9C-358A-468B-B9CD-E3D0F19DC82D}" type="slidenum">
              <a:rPr lang="en-US" altLang="en-US" sz="1400">
                <a:solidFill>
                  <a:srgbClr val="FFFFFF"/>
                </a:solidFill>
                <a:latin typeface="Century Gothic" panose="020B0502020202020204" pitchFamily="34" charset="0"/>
              </a:rPr>
              <a:pPr/>
              <a:t>8</a:t>
            </a:fld>
            <a:endParaRPr lang="en-US" altLang="en-US" sz="1400">
              <a:solidFill>
                <a:srgbClr val="FFFFFF"/>
              </a:solidFill>
              <a:latin typeface="Century Gothic" panose="020B0502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a:extLst>
              <a:ext uri="{FF2B5EF4-FFF2-40B4-BE49-F238E27FC236}">
                <a16:creationId xmlns:a16="http://schemas.microsoft.com/office/drawing/2014/main" id="{2FD02E8A-B0B5-46F4-AB10-D232A5C38A00}"/>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A649CC6-A852-41BB-8056-B79C49674D28}" type="slidenum">
              <a:rPr lang="en-US" altLang="en-US" sz="1400"/>
              <a:pPr/>
              <a:t>80</a:t>
            </a:fld>
            <a:endParaRPr lang="en-US" altLang="en-US" sz="1400"/>
          </a:p>
        </p:txBody>
      </p:sp>
      <p:sp>
        <p:nvSpPr>
          <p:cNvPr id="92163" name="Rectangle 5">
            <a:extLst>
              <a:ext uri="{FF2B5EF4-FFF2-40B4-BE49-F238E27FC236}">
                <a16:creationId xmlns:a16="http://schemas.microsoft.com/office/drawing/2014/main" id="{C525D076-FB4D-46E4-A87B-14798075D32B}"/>
              </a:ext>
            </a:extLst>
          </p:cNvPr>
          <p:cNvSpPr>
            <a:spLocks noChangeArrowheads="1"/>
          </p:cNvSpPr>
          <p:nvPr/>
        </p:nvSpPr>
        <p:spPr bwMode="auto">
          <a:xfrm>
            <a:off x="155575" y="241300"/>
            <a:ext cx="4572000" cy="6248400"/>
          </a:xfrm>
          <a:prstGeom prst="rect">
            <a:avLst/>
          </a:prstGeom>
          <a:solidFill>
            <a:schemeClr val="bg1">
              <a:lumMod val="85000"/>
            </a:schemeClr>
          </a:solidFill>
          <a:ln w="9525">
            <a:solidFill>
              <a:schemeClr val="tx1"/>
            </a:solidFill>
            <a:miter lim="800000"/>
            <a:headEnd/>
            <a:tailEnd/>
          </a:ln>
        </p:spPr>
        <p:txBody>
          <a:bodyPr>
            <a:spAutoFit/>
          </a:bodyPr>
          <a:lstStyle/>
          <a:p>
            <a:pPr>
              <a:defRPr/>
            </a:pPr>
            <a:r>
              <a:rPr lang="en-US" dirty="0"/>
              <a:t>import turtle</a:t>
            </a:r>
          </a:p>
          <a:p>
            <a:pPr>
              <a:defRPr/>
            </a:pPr>
            <a:endParaRPr lang="en-US" dirty="0"/>
          </a:p>
          <a:p>
            <a:pPr>
              <a:defRPr/>
            </a:pPr>
            <a:r>
              <a:rPr lang="en-US" dirty="0"/>
              <a:t># Prompt the user for inputing two points</a:t>
            </a:r>
          </a:p>
          <a:p>
            <a:pPr>
              <a:defRPr/>
            </a:pPr>
            <a:r>
              <a:rPr lang="en-US" dirty="0"/>
              <a:t>x1 = float(input("Enter x-coordinate for Point 1: "))</a:t>
            </a:r>
          </a:p>
          <a:p>
            <a:pPr>
              <a:defRPr/>
            </a:pPr>
            <a:r>
              <a:rPr lang="en-US" dirty="0"/>
              <a:t>y1 = float(input("Enter y-coordinate for Point 1: "))</a:t>
            </a:r>
          </a:p>
          <a:p>
            <a:pPr>
              <a:defRPr/>
            </a:pPr>
            <a:r>
              <a:rPr lang="en-US" dirty="0"/>
              <a:t>x2 = float(input("Enter x-coordinate for Point 2: "))</a:t>
            </a:r>
          </a:p>
          <a:p>
            <a:pPr>
              <a:defRPr/>
            </a:pPr>
            <a:r>
              <a:rPr lang="en-US" dirty="0"/>
              <a:t>y2 = float(input("Enter y-coordinate for Point 2: "))</a:t>
            </a:r>
          </a:p>
          <a:p>
            <a:pPr>
              <a:defRPr/>
            </a:pPr>
            <a:r>
              <a:rPr lang="en-US" dirty="0"/>
              <a:t>              </a:t>
            </a:r>
          </a:p>
          <a:p>
            <a:pPr>
              <a:defRPr/>
            </a:pPr>
            <a:r>
              <a:rPr lang="en-US" dirty="0"/>
              <a:t># Compute the distance</a:t>
            </a:r>
          </a:p>
          <a:p>
            <a:pPr>
              <a:defRPr/>
            </a:pPr>
            <a:r>
              <a:rPr lang="en-US" dirty="0"/>
              <a:t>distance = ((x2 - x1) ** 2 + (y2 - y1) ** 2) ** 0.5</a:t>
            </a:r>
          </a:p>
          <a:p>
            <a:pPr>
              <a:defRPr/>
            </a:pPr>
            <a:endParaRPr lang="en-US" dirty="0"/>
          </a:p>
          <a:p>
            <a:pPr>
              <a:defRPr/>
            </a:pPr>
            <a:r>
              <a:rPr lang="en-US" dirty="0"/>
              <a:t># Display two points and the connecting line</a:t>
            </a:r>
          </a:p>
          <a:p>
            <a:pPr>
              <a:defRPr/>
            </a:pPr>
            <a:r>
              <a:rPr lang="en-US" dirty="0"/>
              <a:t>turtle.penup()</a:t>
            </a:r>
          </a:p>
          <a:p>
            <a:pPr>
              <a:defRPr/>
            </a:pPr>
            <a:r>
              <a:rPr lang="en-US" dirty="0"/>
              <a:t>turtle.goto(x1, y1) # Move to (x1, y1)</a:t>
            </a:r>
          </a:p>
          <a:p>
            <a:pPr>
              <a:defRPr/>
            </a:pPr>
            <a:r>
              <a:rPr lang="en-US" dirty="0"/>
              <a:t>turtle.pendown()</a:t>
            </a:r>
          </a:p>
          <a:p>
            <a:pPr>
              <a:defRPr/>
            </a:pPr>
            <a:r>
              <a:rPr lang="en-US" dirty="0"/>
              <a:t>turtle.write("Point 1", font=("Times", 12)) </a:t>
            </a:r>
          </a:p>
          <a:p>
            <a:pPr>
              <a:defRPr/>
            </a:pPr>
            <a:r>
              <a:rPr lang="en-US" dirty="0"/>
              <a:t>turtle.goto(x2, y2) # draw a line to (x2, y2)</a:t>
            </a:r>
          </a:p>
          <a:p>
            <a:pPr>
              <a:defRPr/>
            </a:pPr>
            <a:r>
              <a:rPr lang="en-US" dirty="0"/>
              <a:t>turtle.write("Point 2", font=("Times", 12))</a:t>
            </a:r>
          </a:p>
          <a:p>
            <a:pPr>
              <a:defRPr/>
            </a:pPr>
            <a:endParaRPr lang="en-US" dirty="0"/>
          </a:p>
          <a:p>
            <a:pPr>
              <a:defRPr/>
            </a:pPr>
            <a:r>
              <a:rPr lang="en-US" dirty="0"/>
              <a:t># Move to the center point of the line</a:t>
            </a:r>
          </a:p>
          <a:p>
            <a:pPr>
              <a:defRPr/>
            </a:pPr>
            <a:r>
              <a:rPr lang="en-US" dirty="0"/>
              <a:t>turtle.penup()</a:t>
            </a:r>
          </a:p>
          <a:p>
            <a:pPr>
              <a:defRPr/>
            </a:pPr>
            <a:r>
              <a:rPr lang="en-US" dirty="0"/>
              <a:t>turtle.goto((x1 + x2) / 2, (y1 + y2) / 2) </a:t>
            </a:r>
          </a:p>
          <a:p>
            <a:pPr>
              <a:defRPr/>
            </a:pPr>
            <a:r>
              <a:rPr lang="en-US" dirty="0"/>
              <a:t>turtle.write(distance, font=("Times", 12))</a:t>
            </a:r>
          </a:p>
          <a:p>
            <a:pPr>
              <a:defRPr/>
            </a:pPr>
            <a:endParaRPr lang="en-US" dirty="0"/>
          </a:p>
          <a:p>
            <a:pPr>
              <a:defRPr/>
            </a:pPr>
            <a:r>
              <a:rPr lang="en-US" dirty="0"/>
              <a:t>turtle.done()</a:t>
            </a:r>
          </a:p>
        </p:txBody>
      </p:sp>
      <p:pic>
        <p:nvPicPr>
          <p:cNvPr id="205826" name="Picture 2">
            <a:extLst>
              <a:ext uri="{FF2B5EF4-FFF2-40B4-BE49-F238E27FC236}">
                <a16:creationId xmlns:a16="http://schemas.microsoft.com/office/drawing/2014/main" id="{4FFE0D9E-65B8-407F-BBA6-3A2EF9FBE108}"/>
              </a:ext>
            </a:extLst>
          </p:cNvPr>
          <p:cNvPicPr>
            <a:picLocks noChangeAspect="1" noChangeArrowheads="1"/>
          </p:cNvPicPr>
          <p:nvPr/>
        </p:nvPicPr>
        <p:blipFill>
          <a:blip r:embed="rId2"/>
          <a:srcRect/>
          <a:stretch>
            <a:fillRect/>
          </a:stretch>
        </p:blipFill>
        <p:spPr bwMode="auto">
          <a:xfrm>
            <a:off x="4821238" y="2776538"/>
            <a:ext cx="4211637" cy="37131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92165" name="Rectangle 6">
            <a:extLst>
              <a:ext uri="{FF2B5EF4-FFF2-40B4-BE49-F238E27FC236}">
                <a16:creationId xmlns:a16="http://schemas.microsoft.com/office/drawing/2014/main" id="{422E7E95-B1E2-4D52-8A85-4463AA4A9EB3}"/>
              </a:ext>
            </a:extLst>
          </p:cNvPr>
          <p:cNvSpPr>
            <a:spLocks noChangeArrowheads="1"/>
          </p:cNvSpPr>
          <p:nvPr/>
        </p:nvSpPr>
        <p:spPr bwMode="auto">
          <a:xfrm>
            <a:off x="5070475" y="779463"/>
            <a:ext cx="3571875" cy="1570037"/>
          </a:xfrm>
          <a:prstGeom prst="rect">
            <a:avLst/>
          </a:prstGeom>
          <a:solidFill>
            <a:schemeClr val="bg1">
              <a:lumMod val="85000"/>
            </a:schemeClr>
          </a:solidFill>
          <a:ln w="9525">
            <a:solidFill>
              <a:schemeClr val="tx1"/>
            </a:solidFill>
            <a:miter lim="800000"/>
            <a:headEnd/>
            <a:tailEnd/>
          </a:ln>
        </p:spPr>
        <p:txBody>
          <a:bodyPr>
            <a:spAutoFit/>
          </a:bodyPr>
          <a:lstStyle/>
          <a:p>
            <a:pPr>
              <a:defRPr/>
            </a:pPr>
            <a:endParaRPr lang="en-US" dirty="0">
              <a:solidFill>
                <a:srgbClr val="FF0000"/>
              </a:solidFill>
            </a:endParaRPr>
          </a:p>
          <a:p>
            <a:pPr>
              <a:defRPr/>
            </a:pPr>
            <a:r>
              <a:rPr lang="en-US" dirty="0">
                <a:solidFill>
                  <a:srgbClr val="FF0000"/>
                </a:solidFill>
              </a:rPr>
              <a:t>Enter x-coordinate for Point 1: 250</a:t>
            </a:r>
          </a:p>
          <a:p>
            <a:pPr>
              <a:defRPr/>
            </a:pPr>
            <a:r>
              <a:rPr lang="en-US" dirty="0">
                <a:solidFill>
                  <a:srgbClr val="FF0000"/>
                </a:solidFill>
              </a:rPr>
              <a:t>Enter y-coordinate for Point 1: 250</a:t>
            </a:r>
          </a:p>
          <a:p>
            <a:pPr>
              <a:defRPr/>
            </a:pPr>
            <a:r>
              <a:rPr lang="en-US" dirty="0">
                <a:solidFill>
                  <a:srgbClr val="FF0000"/>
                </a:solidFill>
              </a:rPr>
              <a:t>Enter x-coordinate for Point 2: -250</a:t>
            </a:r>
          </a:p>
          <a:p>
            <a:pPr>
              <a:defRPr/>
            </a:pPr>
            <a:r>
              <a:rPr lang="en-US" dirty="0">
                <a:solidFill>
                  <a:srgbClr val="FF0000"/>
                </a:solidFill>
              </a:rPr>
              <a:t>Enter y-coordinate for Point 2: -250</a:t>
            </a:r>
          </a:p>
          <a:p>
            <a:pPr>
              <a:defRPr/>
            </a:pPr>
            <a:endParaRPr lang="en-US" dirty="0">
              <a:solidFill>
                <a:srgbClr val="FF0000"/>
              </a:solidFill>
            </a:endParaRPr>
          </a:p>
        </p:txBody>
      </p:sp>
      <p:sp>
        <p:nvSpPr>
          <p:cNvPr id="94214" name="Rectangle 1">
            <a:extLst>
              <a:ext uri="{FF2B5EF4-FFF2-40B4-BE49-F238E27FC236}">
                <a16:creationId xmlns:a16="http://schemas.microsoft.com/office/drawing/2014/main" id="{C9C3E94A-C39E-4FF5-A183-7EDD03077B28}"/>
              </a:ext>
            </a:extLst>
          </p:cNvPr>
          <p:cNvSpPr>
            <a:spLocks noChangeArrowheads="1"/>
          </p:cNvSpPr>
          <p:nvPr/>
        </p:nvSpPr>
        <p:spPr bwMode="auto">
          <a:xfrm>
            <a:off x="5526088" y="317500"/>
            <a:ext cx="2660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b="1">
                <a:solidFill>
                  <a:srgbClr val="FF0000"/>
                </a:solidFill>
              </a:rPr>
              <a:t>Compute Distance Graphics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5B995EF-EB37-40DE-B316-888F80483B3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Displaying Output with the </a:t>
            </a:r>
            <a:r>
              <a:rPr lang="en-US" altLang="en-US" dirty="0">
                <a:latin typeface="Courier New" pitchFamily="49" charset="0"/>
                <a:cs typeface="Courier New" pitchFamily="49" charset="0"/>
              </a:rPr>
              <a:t>print</a:t>
            </a:r>
            <a:r>
              <a:rPr lang="en-US" altLang="en-US" dirty="0"/>
              <a:t> Function</a:t>
            </a:r>
            <a:endParaRPr lang="he-IL" altLang="en-US"/>
          </a:p>
        </p:txBody>
      </p:sp>
      <p:sp>
        <p:nvSpPr>
          <p:cNvPr id="21507" name="Content Placeholder 2">
            <a:extLst>
              <a:ext uri="{FF2B5EF4-FFF2-40B4-BE49-F238E27FC236}">
                <a16:creationId xmlns:a16="http://schemas.microsoft.com/office/drawing/2014/main" id="{DD1DBF28-E125-4C0C-AFA1-967524CE4227}"/>
              </a:ext>
            </a:extLst>
          </p:cNvPr>
          <p:cNvSpPr>
            <a:spLocks noGrp="1" noChangeArrowheads="1"/>
          </p:cNvSpPr>
          <p:nvPr>
            <p:ph idx="1"/>
          </p:nvPr>
        </p:nvSpPr>
        <p:spPr>
          <a:xfrm>
            <a:off x="827088" y="2052638"/>
            <a:ext cx="7777162" cy="4195762"/>
          </a:xfrm>
        </p:spPr>
        <p:txBody>
          <a:bodyPr/>
          <a:lstStyle/>
          <a:p>
            <a:pPr eaLnBrk="1" hangingPunct="1"/>
            <a:r>
              <a:rPr lang="en-US" altLang="en-US" sz="2800" u="sng" dirty="0"/>
              <a:t>Function</a:t>
            </a:r>
            <a:r>
              <a:rPr lang="en-US" altLang="en-US" sz="2800" dirty="0"/>
              <a:t>: piece of prewritten code that performs an operation</a:t>
            </a:r>
          </a:p>
          <a:p>
            <a:pPr eaLnBrk="1" hangingPunct="1"/>
            <a:r>
              <a:rPr lang="en-US" altLang="en-US" sz="2800" u="sng" dirty="0">
                <a:latin typeface="Courier New" panose="02070309020205020404" pitchFamily="49" charset="0"/>
                <a:cs typeface="Courier New" panose="02070309020205020404" pitchFamily="49" charset="0"/>
              </a:rPr>
              <a:t>print</a:t>
            </a:r>
            <a:r>
              <a:rPr lang="en-US" altLang="en-US" sz="2800" u="sng" dirty="0"/>
              <a:t> function</a:t>
            </a:r>
            <a:r>
              <a:rPr lang="en-US" altLang="en-US" sz="2800" dirty="0"/>
              <a:t>: displays output on the screen</a:t>
            </a:r>
          </a:p>
          <a:p>
            <a:pPr eaLnBrk="1" hangingPunct="1"/>
            <a:r>
              <a:rPr lang="en-US" altLang="en-US" sz="2800" u="sng" dirty="0"/>
              <a:t>Argument</a:t>
            </a:r>
            <a:r>
              <a:rPr lang="en-US" altLang="en-US" sz="2800" dirty="0"/>
              <a:t>: data given to a function</a:t>
            </a:r>
          </a:p>
          <a:p>
            <a:pPr lvl="1" eaLnBrk="1" hangingPunct="1"/>
            <a:r>
              <a:rPr lang="en-US" altLang="en-US" sz="2400" dirty="0"/>
              <a:t>Example: data that is printed to screen</a:t>
            </a:r>
          </a:p>
        </p:txBody>
      </p:sp>
      <p:sp>
        <p:nvSpPr>
          <p:cNvPr id="21508" name="Slide Number Placeholder 1">
            <a:extLst>
              <a:ext uri="{FF2B5EF4-FFF2-40B4-BE49-F238E27FC236}">
                <a16:creationId xmlns:a16="http://schemas.microsoft.com/office/drawing/2014/main" id="{1DC32E43-F759-4807-AF30-6B3654FAA280}"/>
              </a:ext>
            </a:extLst>
          </p:cNvPr>
          <p:cNvSpPr>
            <a:spLocks noGrp="1"/>
          </p:cNvSpPr>
          <p:nvPr>
            <p:ph type="sldNum" sz="quarter" idx="11"/>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D126AAE-2F51-48A6-8F6B-3B578832718A}" type="slidenum">
              <a:rPr lang="en-US" altLang="en-US" sz="1400">
                <a:solidFill>
                  <a:srgbClr val="FFFFFF"/>
                </a:solidFill>
                <a:latin typeface="Century Gothic" panose="020B0502020202020204" pitchFamily="34" charset="0"/>
              </a:rPr>
              <a:pPr/>
              <a:t>9</a:t>
            </a:fld>
            <a:endParaRPr lang="en-US" altLang="en-US" sz="1400">
              <a:solidFill>
                <a:srgbClr val="FFFFFF"/>
              </a:solidFill>
              <a:latin typeface="Century Gothic" panose="020B0502020202020204" pitchFamily="34" charset="0"/>
            </a:endParaRP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24572</TotalTime>
  <Words>4979</Words>
  <Application>Microsoft Office PowerPoint</Application>
  <PresentationFormat>On-screen Show (4:3)</PresentationFormat>
  <Paragraphs>782</Paragraphs>
  <Slides>80</Slides>
  <Notes>7</Notes>
  <HiddenSlides>0</HiddenSlides>
  <MMClips>0</MMClips>
  <ScaleCrop>false</ScaleCrop>
  <HeadingPairs>
    <vt:vector size="10"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80</vt:i4>
      </vt:variant>
      <vt:variant>
        <vt:lpstr>Custom Shows</vt:lpstr>
      </vt:variant>
      <vt:variant>
        <vt:i4>1</vt:i4>
      </vt:variant>
    </vt:vector>
  </HeadingPairs>
  <TitlesOfParts>
    <vt:vector size="94" baseType="lpstr">
      <vt:lpstr>Arial</vt:lpstr>
      <vt:lpstr>Book Antiqua</vt:lpstr>
      <vt:lpstr>Calibri</vt:lpstr>
      <vt:lpstr>Century Gothic</vt:lpstr>
      <vt:lpstr>Courier</vt:lpstr>
      <vt:lpstr>Courier New</vt:lpstr>
      <vt:lpstr>Monotype Sorts</vt:lpstr>
      <vt:lpstr>Times New Roman</vt:lpstr>
      <vt:lpstr>Wingdings</vt:lpstr>
      <vt:lpstr>Wingdings 3</vt:lpstr>
      <vt:lpstr>International</vt:lpstr>
      <vt:lpstr>Picture</vt:lpstr>
      <vt:lpstr>Equation</vt:lpstr>
      <vt:lpstr>Chapter 2  Elementary Programming</vt:lpstr>
      <vt:lpstr>Objectives</vt:lpstr>
      <vt:lpstr>Objectives</vt:lpstr>
      <vt:lpstr>Statement</vt:lpstr>
      <vt:lpstr>Indentation</vt:lpstr>
      <vt:lpstr>Comments</vt:lpstr>
      <vt:lpstr>Proper Comments and Spacing</vt:lpstr>
      <vt:lpstr>Input, Processing, and Output</vt:lpstr>
      <vt:lpstr>Displaying Output with the print Function</vt:lpstr>
      <vt:lpstr>Displaying Multiple Items with the print Function</vt:lpstr>
      <vt:lpstr>Numeric Data Types, Literals, and the str Data Type</vt:lpstr>
      <vt:lpstr>Strings and String Literals</vt:lpstr>
      <vt:lpstr>Strings and String Literals</vt:lpstr>
      <vt:lpstr>Numeric Literals</vt:lpstr>
      <vt:lpstr>Variables</vt:lpstr>
      <vt:lpstr>Variables (cont’d.)</vt:lpstr>
      <vt:lpstr>Variable Naming Rules</vt:lpstr>
      <vt:lpstr>Python Reserved Words</vt:lpstr>
      <vt:lpstr>Variable Assignment: Example</vt:lpstr>
      <vt:lpstr>Trace a Program Execution</vt:lpstr>
      <vt:lpstr>Trace a Program Execution</vt:lpstr>
      <vt:lpstr>Trace a Program Execution</vt:lpstr>
      <vt:lpstr>Variable Reassignment</vt:lpstr>
      <vt:lpstr>Reassigning a Variable to a Different Type</vt:lpstr>
      <vt:lpstr>Named Constants</vt:lpstr>
      <vt:lpstr>Reading Input from the Keyboard</vt:lpstr>
      <vt:lpstr>Reading Input from the Keyboard (cont’d.)</vt:lpstr>
      <vt:lpstr>Reading Input from the Keyboard: Example</vt:lpstr>
      <vt:lpstr>Performing Calculations</vt:lpstr>
      <vt:lpstr>Numeric Operators</vt:lpstr>
      <vt:lpstr>Order of Operations</vt:lpstr>
      <vt:lpstr>Order of Operations (cont’d.)</vt:lpstr>
      <vt:lpstr>The Exponent Operator and the Remainder Operator</vt:lpstr>
      <vt:lpstr>The % Operator</vt:lpstr>
      <vt:lpstr>Remainder Operator</vt:lpstr>
      <vt:lpstr>Problem: Displaying Minutes and Seconds</vt:lpstr>
      <vt:lpstr>Problem: Displaying Current Time</vt:lpstr>
      <vt:lpstr>Problem: Displaying Current Time</vt:lpstr>
      <vt:lpstr>Arithmetic Expressions</vt:lpstr>
      <vt:lpstr>How to Evaluate an Expression</vt:lpstr>
      <vt:lpstr>Mixed-Type Expressions and Data Type Conversion</vt:lpstr>
      <vt:lpstr>Augmented Assignment Operators</vt:lpstr>
      <vt:lpstr>Built-in Functions</vt:lpstr>
      <vt:lpstr>Printing without the Newline</vt:lpstr>
      <vt:lpstr>Printing without the Newline (cont’d.)</vt:lpstr>
      <vt:lpstr>Escape Sequences for Special Characters</vt:lpstr>
      <vt:lpstr>Escape Sequences for Special Characters (cont’d.)</vt:lpstr>
      <vt:lpstr>The String Concatenation Operator </vt:lpstr>
      <vt:lpstr>String Formatting</vt:lpstr>
      <vt:lpstr>Format Method</vt:lpstr>
      <vt:lpstr>Map Args to {}</vt:lpstr>
      <vt:lpstr>Map Args to {}</vt:lpstr>
      <vt:lpstr>Format Specifier</vt:lpstr>
      <vt:lpstr>Conversion Specification </vt:lpstr>
      <vt:lpstr>Demonstrating string formatting</vt:lpstr>
      <vt:lpstr>Formatting Floating-Point Numbers</vt:lpstr>
      <vt:lpstr>Formatting in Scientific Notation</vt:lpstr>
      <vt:lpstr>Formatting as a Percentage</vt:lpstr>
      <vt:lpstr>Justifying Format</vt:lpstr>
      <vt:lpstr>Formatting Integers</vt:lpstr>
      <vt:lpstr>Formatting Strings</vt:lpstr>
      <vt:lpstr>Demonstrating string formatting (cont’d.)</vt:lpstr>
      <vt:lpstr>Demonstrating string formatting (cont’d.)</vt:lpstr>
      <vt:lpstr>Problem: Computing Distances </vt:lpstr>
      <vt:lpstr>Problem: Computing Distances </vt:lpstr>
      <vt:lpstr>Programming Errors</vt:lpstr>
      <vt:lpstr>The Three Rules</vt:lpstr>
      <vt:lpstr>Graphics Programming</vt:lpstr>
      <vt:lpstr>Turtle Movement Commands</vt:lpstr>
      <vt:lpstr>Turtle Drawing Commands</vt:lpstr>
      <vt:lpstr>Turtle Pen Commands</vt:lpstr>
      <vt:lpstr>Turtle Other Commands</vt:lpstr>
      <vt:lpstr>Introduction to turtle</vt:lpstr>
      <vt:lpstr>PowerPoint Presentation</vt:lpstr>
      <vt:lpstr>Moving the turtle to Any Location</vt:lpstr>
      <vt:lpstr>Drawing the Olympic Rings Logo</vt:lpstr>
      <vt:lpstr>Problem: Draw Simple Shapes</vt:lpstr>
      <vt:lpstr>PowerPoint Presentation</vt:lpstr>
      <vt:lpstr>Computing Distances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Thaer Jayyousi</cp:lastModifiedBy>
  <cp:revision>342</cp:revision>
  <dcterms:created xsi:type="dcterms:W3CDTF">1995-06-10T17:31:50Z</dcterms:created>
  <dcterms:modified xsi:type="dcterms:W3CDTF">2022-05-18T19:24:15Z</dcterms:modified>
</cp:coreProperties>
</file>