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8"/>
  </p:notesMasterIdLst>
  <p:sldIdLst>
    <p:sldId id="326" r:id="rId2"/>
    <p:sldId id="395" r:id="rId3"/>
    <p:sldId id="399" r:id="rId4"/>
    <p:sldId id="352" r:id="rId5"/>
    <p:sldId id="309" r:id="rId6"/>
    <p:sldId id="374" r:id="rId7"/>
    <p:sldId id="375" r:id="rId8"/>
    <p:sldId id="376" r:id="rId9"/>
    <p:sldId id="377" r:id="rId10"/>
    <p:sldId id="378" r:id="rId11"/>
    <p:sldId id="379" r:id="rId12"/>
    <p:sldId id="380" r:id="rId13"/>
    <p:sldId id="381" r:id="rId14"/>
    <p:sldId id="382" r:id="rId15"/>
    <p:sldId id="368" r:id="rId16"/>
    <p:sldId id="412" r:id="rId17"/>
    <p:sldId id="413" r:id="rId18"/>
    <p:sldId id="393" r:id="rId19"/>
    <p:sldId id="411" r:id="rId20"/>
    <p:sldId id="406" r:id="rId21"/>
    <p:sldId id="414" r:id="rId22"/>
    <p:sldId id="342" r:id="rId23"/>
    <p:sldId id="417" r:id="rId24"/>
    <p:sldId id="396" r:id="rId25"/>
    <p:sldId id="331" r:id="rId26"/>
    <p:sldId id="415" r:id="rId27"/>
    <p:sldId id="438" r:id="rId28"/>
    <p:sldId id="439" r:id="rId29"/>
    <p:sldId id="427" r:id="rId30"/>
    <p:sldId id="428" r:id="rId31"/>
    <p:sldId id="429" r:id="rId32"/>
    <p:sldId id="430" r:id="rId33"/>
    <p:sldId id="437" r:id="rId34"/>
    <p:sldId id="308" r:id="rId35"/>
    <p:sldId id="327" r:id="rId36"/>
    <p:sldId id="340" r:id="rId37"/>
    <p:sldId id="404" r:id="rId38"/>
    <p:sldId id="405" r:id="rId39"/>
    <p:sldId id="442" r:id="rId40"/>
    <p:sldId id="403" r:id="rId41"/>
    <p:sldId id="364" r:id="rId42"/>
    <p:sldId id="416" r:id="rId43"/>
    <p:sldId id="431" r:id="rId44"/>
    <p:sldId id="422" r:id="rId45"/>
    <p:sldId id="434" r:id="rId46"/>
    <p:sldId id="440" r:id="rId47"/>
    <p:sldId id="441" r:id="rId48"/>
    <p:sldId id="432" r:id="rId49"/>
    <p:sldId id="435" r:id="rId50"/>
    <p:sldId id="436" r:id="rId51"/>
    <p:sldId id="433" r:id="rId52"/>
    <p:sldId id="408" r:id="rId53"/>
    <p:sldId id="418" r:id="rId54"/>
    <p:sldId id="419" r:id="rId55"/>
    <p:sldId id="353" r:id="rId56"/>
    <p:sldId id="420" r:id="rId57"/>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4629" autoAdjust="0"/>
  </p:normalViewPr>
  <p:slideViewPr>
    <p:cSldViewPr>
      <p:cViewPr varScale="1">
        <p:scale>
          <a:sx n="127" d="100"/>
          <a:sy n="127" d="100"/>
        </p:scale>
        <p:origin x="1020" y="108"/>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D8458E40-9725-44D7-A12B-106ED5F522F6}"/>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65539" name="Rectangle 3">
            <a:extLst>
              <a:ext uri="{FF2B5EF4-FFF2-40B4-BE49-F238E27FC236}">
                <a16:creationId xmlns:a16="http://schemas.microsoft.com/office/drawing/2014/main" id="{E63E676C-7502-4245-B74B-6333391D3CAA}"/>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F29F1C95-76AF-46AF-BB40-40A0D14C87C2}"/>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89B337F1-8CCD-4EB5-9049-F30D1383C770}"/>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6" name="Group 30">
              <a:extLst>
                <a:ext uri="{FF2B5EF4-FFF2-40B4-BE49-F238E27FC236}">
                  <a16:creationId xmlns:a16="http://schemas.microsoft.com/office/drawing/2014/main" id="{A716D1F8-D842-454F-99A2-4853EC1A8846}"/>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007299DF-3BE3-43DE-AC60-D726819B484A}"/>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8" name="Group 9">
                <a:extLst>
                  <a:ext uri="{FF2B5EF4-FFF2-40B4-BE49-F238E27FC236}">
                    <a16:creationId xmlns:a16="http://schemas.microsoft.com/office/drawing/2014/main" id="{156C63DF-C9F3-4609-B311-C7A06A7E52D2}"/>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E659E1AB-CB45-43CF-8438-7D358931317F}"/>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0BD274F8-DCB6-46F0-96C3-40BACD07A85F}"/>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42541ECC-8FD8-4F16-9602-AE3527EDDB25}"/>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A4DB8579-D78A-4C5F-A080-885818E5F739}"/>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6CB8EEFC-48DA-4BA1-A6E6-13BAF9707EBA}"/>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F152B0D0-D563-4C0B-ACF8-6EE6101B3B8C}"/>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 name="Group 29">
                <a:extLst>
                  <a:ext uri="{FF2B5EF4-FFF2-40B4-BE49-F238E27FC236}">
                    <a16:creationId xmlns:a16="http://schemas.microsoft.com/office/drawing/2014/main" id="{2BF032B5-B1CC-4F20-8789-E15F85E142F3}"/>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6A1F12CC-D8BC-4D7B-801F-BDECEEBBFF4E}"/>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6B15F3E1-E92D-491D-B3DB-4DCEBCF04999}"/>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E3BE4DF0-529C-4C82-9AEA-9FE5252E5761}"/>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FF1F58A6-5763-4007-B627-18428A5E03C9}"/>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780405D1-BC91-4E8C-B752-17EF3BAFC2C7}"/>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44D3C092-955D-46F5-9659-D4E5E72782AA}"/>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AE7C4C9D-90D6-40CE-8143-49891CCB2E53}"/>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F1ED4D23-8280-46BD-A1EB-46C78390B167}"/>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788BFEB7-4A0F-4E33-9364-08F1F4DA6E2C}"/>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078D5C70-AA7B-4A7B-83E8-26A4B179A2EB}"/>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8B0141F3-C165-446F-9A7A-0EC3F567B1D0}"/>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68C76286-C4D9-42BF-94D9-9C9BBCC5B767}"/>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B85F6A59-141C-4E9F-A963-94DF7CE46A7B}"/>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58AEDF1C-E137-4EFE-B0FB-C43731C9EFB6}"/>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7365EEF0-1C27-48A8-8BC3-308A53345ED4}"/>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C377A655-EB2D-4100-895B-79527A2E3BD5}"/>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C6B45CC5-5FA7-44E0-948E-66DFA3004D0B}"/>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466C27B7-A1EF-4098-A3BA-EE7B8A713B7D}"/>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858BF920-0ADD-4A06-8F3E-AC7B5E11CB96}"/>
              </a:ext>
            </a:extLst>
          </p:cNvPr>
          <p:cNvSpPr>
            <a:spLocks noGrp="1" noChangeArrowheads="1"/>
          </p:cNvSpPr>
          <p:nvPr>
            <p:ph type="dt" sz="quarter" idx="10"/>
          </p:nvPr>
        </p:nvSpPr>
        <p:spPr/>
        <p:txBody>
          <a:bodyPr/>
          <a:lstStyle>
            <a:lvl1pPr>
              <a:defRPr dirty="0"/>
            </a:lvl1pPr>
          </a:lstStyle>
          <a:p>
            <a:pPr>
              <a:defRPr/>
            </a:pPr>
            <a:endParaRPr lang="en-US"/>
          </a:p>
        </p:txBody>
      </p:sp>
      <p:sp>
        <p:nvSpPr>
          <p:cNvPr id="35" name="Rectangle 35">
            <a:extLst>
              <a:ext uri="{FF2B5EF4-FFF2-40B4-BE49-F238E27FC236}">
                <a16:creationId xmlns:a16="http://schemas.microsoft.com/office/drawing/2014/main" id="{BEE4715F-874A-4BA4-BF25-F1701DA2B845}"/>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dirty="0"/>
            </a:lvl1pPr>
          </a:lstStyle>
          <a:p>
            <a:pPr>
              <a:defRPr/>
            </a:pPr>
            <a:r>
              <a:rPr lang="en-US"/>
              <a:t>© Copyright 2018 by Pearson Education, Inc. All Rights Reserved.</a:t>
            </a:r>
          </a:p>
        </p:txBody>
      </p:sp>
      <p:sp>
        <p:nvSpPr>
          <p:cNvPr id="36" name="Rectangle 36">
            <a:extLst>
              <a:ext uri="{FF2B5EF4-FFF2-40B4-BE49-F238E27FC236}">
                <a16:creationId xmlns:a16="http://schemas.microsoft.com/office/drawing/2014/main" id="{EE51BA9D-F897-4EC2-A50C-4295AD85CEED}"/>
              </a:ext>
            </a:extLst>
          </p:cNvPr>
          <p:cNvSpPr>
            <a:spLocks noGrp="1" noChangeArrowheads="1"/>
          </p:cNvSpPr>
          <p:nvPr>
            <p:ph type="sldNum" sz="quarter" idx="12"/>
          </p:nvPr>
        </p:nvSpPr>
        <p:spPr>
          <a:xfrm>
            <a:off x="6553200" y="6400800"/>
            <a:ext cx="1905000" cy="457200"/>
          </a:xfrm>
        </p:spPr>
        <p:txBody>
          <a:bodyPr/>
          <a:lstStyle>
            <a:lvl1pPr>
              <a:defRPr/>
            </a:lvl1pPr>
          </a:lstStyle>
          <a:p>
            <a:fld id="{559A93E3-17EA-4DB6-AFEB-31696A9987CF}" type="slidenum">
              <a:rPr lang="en-US" altLang="en-US"/>
              <a:pPr/>
              <a:t>‹#›</a:t>
            </a:fld>
            <a:endParaRPr lang="en-US" altLang="en-US"/>
          </a:p>
        </p:txBody>
      </p:sp>
    </p:spTree>
    <p:extLst>
      <p:ext uri="{BB962C8B-B14F-4D97-AF65-F5344CB8AC3E}">
        <p14:creationId xmlns:p14="http://schemas.microsoft.com/office/powerpoint/2010/main" val="345501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3706B48A-FA94-4A00-A8DB-4FD5626F96A7}"/>
              </a:ext>
            </a:extLst>
          </p:cNvPr>
          <p:cNvSpPr>
            <a:spLocks noGrp="1" noChangeArrowheads="1"/>
          </p:cNvSpPr>
          <p:nvPr>
            <p:ph type="dt" sz="half" idx="10"/>
          </p:nvPr>
        </p:nvSpPr>
        <p:spPr/>
        <p:txBody>
          <a:bodyPr/>
          <a:lstStyle>
            <a:lvl1pPr>
              <a:defRPr dirty="0"/>
            </a:lvl1pPr>
          </a:lstStyle>
          <a:p>
            <a:pPr>
              <a:defRPr/>
            </a:pPr>
            <a:endParaRPr lang="en-US"/>
          </a:p>
        </p:txBody>
      </p:sp>
      <p:sp>
        <p:nvSpPr>
          <p:cNvPr id="5" name="Rectangle 34">
            <a:extLst>
              <a:ext uri="{FF2B5EF4-FFF2-40B4-BE49-F238E27FC236}">
                <a16:creationId xmlns:a16="http://schemas.microsoft.com/office/drawing/2014/main" id="{0FE5C902-99E6-406D-A61D-D71323D441AC}"/>
              </a:ext>
            </a:extLst>
          </p:cNvPr>
          <p:cNvSpPr>
            <a:spLocks noGrp="1" noChangeArrowheads="1"/>
          </p:cNvSpPr>
          <p:nvPr>
            <p:ph type="sldNum" sz="quarter" idx="11"/>
          </p:nvPr>
        </p:nvSpPr>
        <p:spPr/>
        <p:txBody>
          <a:bodyPr/>
          <a:lstStyle>
            <a:lvl1pPr>
              <a:defRPr/>
            </a:lvl1pPr>
          </a:lstStyle>
          <a:p>
            <a:fld id="{98D04DE8-A903-4CE8-B3AD-AE870E18724E}" type="slidenum">
              <a:rPr lang="en-US" altLang="en-US"/>
              <a:pPr/>
              <a:t>‹#›</a:t>
            </a:fld>
            <a:endParaRPr lang="en-US" altLang="en-US"/>
          </a:p>
        </p:txBody>
      </p:sp>
    </p:spTree>
    <p:extLst>
      <p:ext uri="{BB962C8B-B14F-4D97-AF65-F5344CB8AC3E}">
        <p14:creationId xmlns:p14="http://schemas.microsoft.com/office/powerpoint/2010/main" val="301582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A85FB18D-7652-4F09-BCAC-3EF411F89BA7}"/>
              </a:ext>
            </a:extLst>
          </p:cNvPr>
          <p:cNvSpPr>
            <a:spLocks noGrp="1" noChangeArrowheads="1"/>
          </p:cNvSpPr>
          <p:nvPr>
            <p:ph type="dt" sz="half" idx="10"/>
          </p:nvPr>
        </p:nvSpPr>
        <p:spPr/>
        <p:txBody>
          <a:bodyPr/>
          <a:lstStyle>
            <a:lvl1pPr>
              <a:defRPr dirty="0"/>
            </a:lvl1pPr>
          </a:lstStyle>
          <a:p>
            <a:pPr>
              <a:defRPr/>
            </a:pPr>
            <a:endParaRPr lang="en-US"/>
          </a:p>
        </p:txBody>
      </p:sp>
      <p:sp>
        <p:nvSpPr>
          <p:cNvPr id="5" name="Rectangle 34">
            <a:extLst>
              <a:ext uri="{FF2B5EF4-FFF2-40B4-BE49-F238E27FC236}">
                <a16:creationId xmlns:a16="http://schemas.microsoft.com/office/drawing/2014/main" id="{B948D002-FE16-4FE1-9879-B0D1D9909EBF}"/>
              </a:ext>
            </a:extLst>
          </p:cNvPr>
          <p:cNvSpPr>
            <a:spLocks noGrp="1" noChangeArrowheads="1"/>
          </p:cNvSpPr>
          <p:nvPr>
            <p:ph type="sldNum" sz="quarter" idx="11"/>
          </p:nvPr>
        </p:nvSpPr>
        <p:spPr/>
        <p:txBody>
          <a:bodyPr/>
          <a:lstStyle>
            <a:lvl1pPr>
              <a:defRPr/>
            </a:lvl1pPr>
          </a:lstStyle>
          <a:p>
            <a:fld id="{0879453B-C2D3-4850-B36F-D7CCE64ABDFA}" type="slidenum">
              <a:rPr lang="en-US" altLang="en-US"/>
              <a:pPr/>
              <a:t>‹#›</a:t>
            </a:fld>
            <a:endParaRPr lang="en-US" altLang="en-US"/>
          </a:p>
        </p:txBody>
      </p:sp>
    </p:spTree>
    <p:extLst>
      <p:ext uri="{BB962C8B-B14F-4D97-AF65-F5344CB8AC3E}">
        <p14:creationId xmlns:p14="http://schemas.microsoft.com/office/powerpoint/2010/main" val="297602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ACAE67EB-07B3-420D-A54E-DF3BE5141365}"/>
              </a:ext>
            </a:extLst>
          </p:cNvPr>
          <p:cNvSpPr>
            <a:spLocks noGrp="1" noChangeArrowheads="1"/>
          </p:cNvSpPr>
          <p:nvPr>
            <p:ph type="dt" sz="half" idx="10"/>
          </p:nvPr>
        </p:nvSpPr>
        <p:spPr/>
        <p:txBody>
          <a:bodyPr/>
          <a:lstStyle>
            <a:lvl1pPr>
              <a:defRPr dirty="0"/>
            </a:lvl1pPr>
          </a:lstStyle>
          <a:p>
            <a:pPr>
              <a:defRPr/>
            </a:pPr>
            <a:endParaRPr lang="en-US"/>
          </a:p>
        </p:txBody>
      </p:sp>
      <p:sp>
        <p:nvSpPr>
          <p:cNvPr id="5" name="Rectangle 34">
            <a:extLst>
              <a:ext uri="{FF2B5EF4-FFF2-40B4-BE49-F238E27FC236}">
                <a16:creationId xmlns:a16="http://schemas.microsoft.com/office/drawing/2014/main" id="{B56E2196-EB80-4D3E-8EE4-02D355C43177}"/>
              </a:ext>
            </a:extLst>
          </p:cNvPr>
          <p:cNvSpPr>
            <a:spLocks noGrp="1" noChangeArrowheads="1"/>
          </p:cNvSpPr>
          <p:nvPr>
            <p:ph type="sldNum" sz="quarter" idx="11"/>
          </p:nvPr>
        </p:nvSpPr>
        <p:spPr/>
        <p:txBody>
          <a:bodyPr/>
          <a:lstStyle>
            <a:lvl1pPr>
              <a:defRPr/>
            </a:lvl1pPr>
          </a:lstStyle>
          <a:p>
            <a:fld id="{2BD05DD0-85C2-4739-B7D7-4C4DE0F6901D}" type="slidenum">
              <a:rPr lang="en-US" altLang="en-US"/>
              <a:pPr/>
              <a:t>‹#›</a:t>
            </a:fld>
            <a:endParaRPr lang="en-US" altLang="en-US"/>
          </a:p>
        </p:txBody>
      </p:sp>
    </p:spTree>
    <p:extLst>
      <p:ext uri="{BB962C8B-B14F-4D97-AF65-F5344CB8AC3E}">
        <p14:creationId xmlns:p14="http://schemas.microsoft.com/office/powerpoint/2010/main" val="2200991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6EE1911F-9444-4FAF-81AE-106C0264480E}"/>
              </a:ext>
            </a:extLst>
          </p:cNvPr>
          <p:cNvSpPr>
            <a:spLocks noGrp="1" noChangeArrowheads="1"/>
          </p:cNvSpPr>
          <p:nvPr>
            <p:ph type="dt" sz="half" idx="10"/>
          </p:nvPr>
        </p:nvSpPr>
        <p:spPr/>
        <p:txBody>
          <a:bodyPr/>
          <a:lstStyle>
            <a:lvl1pPr>
              <a:defRPr dirty="0"/>
            </a:lvl1pPr>
          </a:lstStyle>
          <a:p>
            <a:pPr>
              <a:defRPr/>
            </a:pPr>
            <a:endParaRPr lang="en-US"/>
          </a:p>
        </p:txBody>
      </p:sp>
      <p:sp>
        <p:nvSpPr>
          <p:cNvPr id="5" name="Rectangle 34">
            <a:extLst>
              <a:ext uri="{FF2B5EF4-FFF2-40B4-BE49-F238E27FC236}">
                <a16:creationId xmlns:a16="http://schemas.microsoft.com/office/drawing/2014/main" id="{03FF1E35-8C50-4581-A28C-3E68D4E6CDF4}"/>
              </a:ext>
            </a:extLst>
          </p:cNvPr>
          <p:cNvSpPr>
            <a:spLocks noGrp="1" noChangeArrowheads="1"/>
          </p:cNvSpPr>
          <p:nvPr>
            <p:ph type="sldNum" sz="quarter" idx="11"/>
          </p:nvPr>
        </p:nvSpPr>
        <p:spPr/>
        <p:txBody>
          <a:bodyPr/>
          <a:lstStyle>
            <a:lvl1pPr>
              <a:defRPr/>
            </a:lvl1pPr>
          </a:lstStyle>
          <a:p>
            <a:fld id="{29DF86C4-30F1-4BF4-B4DB-23B19A952A7F}" type="slidenum">
              <a:rPr lang="en-US" altLang="en-US"/>
              <a:pPr/>
              <a:t>‹#›</a:t>
            </a:fld>
            <a:endParaRPr lang="en-US" altLang="en-US"/>
          </a:p>
        </p:txBody>
      </p:sp>
    </p:spTree>
    <p:extLst>
      <p:ext uri="{BB962C8B-B14F-4D97-AF65-F5344CB8AC3E}">
        <p14:creationId xmlns:p14="http://schemas.microsoft.com/office/powerpoint/2010/main" val="42262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8CCC5DFB-0EF1-464F-92C6-D497A0E09941}"/>
              </a:ext>
            </a:extLst>
          </p:cNvPr>
          <p:cNvSpPr>
            <a:spLocks noGrp="1" noChangeArrowheads="1"/>
          </p:cNvSpPr>
          <p:nvPr>
            <p:ph type="dt" sz="half" idx="10"/>
          </p:nvPr>
        </p:nvSpPr>
        <p:spPr/>
        <p:txBody>
          <a:bodyPr/>
          <a:lstStyle>
            <a:lvl1pPr>
              <a:defRPr dirty="0"/>
            </a:lvl1pPr>
          </a:lstStyle>
          <a:p>
            <a:pPr>
              <a:defRPr/>
            </a:pPr>
            <a:endParaRPr lang="en-US"/>
          </a:p>
        </p:txBody>
      </p:sp>
      <p:sp>
        <p:nvSpPr>
          <p:cNvPr id="6" name="Rectangle 34">
            <a:extLst>
              <a:ext uri="{FF2B5EF4-FFF2-40B4-BE49-F238E27FC236}">
                <a16:creationId xmlns:a16="http://schemas.microsoft.com/office/drawing/2014/main" id="{10646146-BCF2-4784-BAE4-B9A69B0EF967}"/>
              </a:ext>
            </a:extLst>
          </p:cNvPr>
          <p:cNvSpPr>
            <a:spLocks noGrp="1" noChangeArrowheads="1"/>
          </p:cNvSpPr>
          <p:nvPr>
            <p:ph type="sldNum" sz="quarter" idx="11"/>
          </p:nvPr>
        </p:nvSpPr>
        <p:spPr/>
        <p:txBody>
          <a:bodyPr/>
          <a:lstStyle>
            <a:lvl1pPr>
              <a:defRPr/>
            </a:lvl1pPr>
          </a:lstStyle>
          <a:p>
            <a:fld id="{8B684C96-8D8D-4AB3-B28A-724CE33DB50F}" type="slidenum">
              <a:rPr lang="en-US" altLang="en-US"/>
              <a:pPr/>
              <a:t>‹#›</a:t>
            </a:fld>
            <a:endParaRPr lang="en-US" altLang="en-US"/>
          </a:p>
        </p:txBody>
      </p:sp>
    </p:spTree>
    <p:extLst>
      <p:ext uri="{BB962C8B-B14F-4D97-AF65-F5344CB8AC3E}">
        <p14:creationId xmlns:p14="http://schemas.microsoft.com/office/powerpoint/2010/main" val="2890848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8BE826E0-5CB3-4118-8FC7-2C47C20C6DE1}"/>
              </a:ext>
            </a:extLst>
          </p:cNvPr>
          <p:cNvSpPr>
            <a:spLocks noGrp="1" noChangeArrowheads="1"/>
          </p:cNvSpPr>
          <p:nvPr>
            <p:ph type="dt" sz="half" idx="10"/>
          </p:nvPr>
        </p:nvSpPr>
        <p:spPr/>
        <p:txBody>
          <a:bodyPr/>
          <a:lstStyle>
            <a:lvl1pPr>
              <a:defRPr dirty="0"/>
            </a:lvl1pPr>
          </a:lstStyle>
          <a:p>
            <a:pPr>
              <a:defRPr/>
            </a:pPr>
            <a:endParaRPr lang="en-US"/>
          </a:p>
        </p:txBody>
      </p:sp>
      <p:sp>
        <p:nvSpPr>
          <p:cNvPr id="8" name="Rectangle 34">
            <a:extLst>
              <a:ext uri="{FF2B5EF4-FFF2-40B4-BE49-F238E27FC236}">
                <a16:creationId xmlns:a16="http://schemas.microsoft.com/office/drawing/2014/main" id="{1CA07366-1243-4415-B918-A6128A999778}"/>
              </a:ext>
            </a:extLst>
          </p:cNvPr>
          <p:cNvSpPr>
            <a:spLocks noGrp="1" noChangeArrowheads="1"/>
          </p:cNvSpPr>
          <p:nvPr>
            <p:ph type="sldNum" sz="quarter" idx="11"/>
          </p:nvPr>
        </p:nvSpPr>
        <p:spPr/>
        <p:txBody>
          <a:bodyPr/>
          <a:lstStyle>
            <a:lvl1pPr>
              <a:defRPr/>
            </a:lvl1pPr>
          </a:lstStyle>
          <a:p>
            <a:fld id="{06FB22D5-46BD-40F4-A315-DC98B1BA0975}" type="slidenum">
              <a:rPr lang="en-US" altLang="en-US"/>
              <a:pPr/>
              <a:t>‹#›</a:t>
            </a:fld>
            <a:endParaRPr lang="en-US" altLang="en-US"/>
          </a:p>
        </p:txBody>
      </p:sp>
    </p:spTree>
    <p:extLst>
      <p:ext uri="{BB962C8B-B14F-4D97-AF65-F5344CB8AC3E}">
        <p14:creationId xmlns:p14="http://schemas.microsoft.com/office/powerpoint/2010/main" val="288176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B0387E9D-4FED-4E1F-ADEE-7699426E76A3}"/>
              </a:ext>
            </a:extLst>
          </p:cNvPr>
          <p:cNvSpPr>
            <a:spLocks noGrp="1" noChangeArrowheads="1"/>
          </p:cNvSpPr>
          <p:nvPr>
            <p:ph type="dt" sz="half" idx="10"/>
          </p:nvPr>
        </p:nvSpPr>
        <p:spPr/>
        <p:txBody>
          <a:bodyPr/>
          <a:lstStyle>
            <a:lvl1pPr>
              <a:defRPr dirty="0"/>
            </a:lvl1pPr>
          </a:lstStyle>
          <a:p>
            <a:pPr>
              <a:defRPr/>
            </a:pPr>
            <a:endParaRPr lang="en-US"/>
          </a:p>
        </p:txBody>
      </p:sp>
      <p:sp>
        <p:nvSpPr>
          <p:cNvPr id="4" name="Rectangle 34">
            <a:extLst>
              <a:ext uri="{FF2B5EF4-FFF2-40B4-BE49-F238E27FC236}">
                <a16:creationId xmlns:a16="http://schemas.microsoft.com/office/drawing/2014/main" id="{F3F5AF7F-0757-4BD2-AB26-C30F22E898DD}"/>
              </a:ext>
            </a:extLst>
          </p:cNvPr>
          <p:cNvSpPr>
            <a:spLocks noGrp="1" noChangeArrowheads="1"/>
          </p:cNvSpPr>
          <p:nvPr>
            <p:ph type="sldNum" sz="quarter" idx="11"/>
          </p:nvPr>
        </p:nvSpPr>
        <p:spPr/>
        <p:txBody>
          <a:bodyPr/>
          <a:lstStyle>
            <a:lvl1pPr>
              <a:defRPr/>
            </a:lvl1pPr>
          </a:lstStyle>
          <a:p>
            <a:fld id="{A04C445E-2A8A-401D-8483-5F9FADB36916}" type="slidenum">
              <a:rPr lang="en-US" altLang="en-US"/>
              <a:pPr/>
              <a:t>‹#›</a:t>
            </a:fld>
            <a:endParaRPr lang="en-US" altLang="en-US"/>
          </a:p>
        </p:txBody>
      </p:sp>
    </p:spTree>
    <p:extLst>
      <p:ext uri="{BB962C8B-B14F-4D97-AF65-F5344CB8AC3E}">
        <p14:creationId xmlns:p14="http://schemas.microsoft.com/office/powerpoint/2010/main" val="1442407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D6637048-FDFA-4996-AADC-367D24C02BA2}"/>
              </a:ext>
            </a:extLst>
          </p:cNvPr>
          <p:cNvSpPr>
            <a:spLocks noGrp="1" noChangeArrowheads="1"/>
          </p:cNvSpPr>
          <p:nvPr>
            <p:ph type="dt" sz="half" idx="10"/>
          </p:nvPr>
        </p:nvSpPr>
        <p:spPr/>
        <p:txBody>
          <a:bodyPr/>
          <a:lstStyle>
            <a:lvl1pPr>
              <a:defRPr dirty="0"/>
            </a:lvl1pPr>
          </a:lstStyle>
          <a:p>
            <a:pPr>
              <a:defRPr/>
            </a:pPr>
            <a:endParaRPr lang="en-US"/>
          </a:p>
        </p:txBody>
      </p:sp>
      <p:sp>
        <p:nvSpPr>
          <p:cNvPr id="3" name="Rectangle 34">
            <a:extLst>
              <a:ext uri="{FF2B5EF4-FFF2-40B4-BE49-F238E27FC236}">
                <a16:creationId xmlns:a16="http://schemas.microsoft.com/office/drawing/2014/main" id="{17AA51FA-15CA-47F0-AEF9-22BDF97469AB}"/>
              </a:ext>
            </a:extLst>
          </p:cNvPr>
          <p:cNvSpPr>
            <a:spLocks noGrp="1" noChangeArrowheads="1"/>
          </p:cNvSpPr>
          <p:nvPr>
            <p:ph type="sldNum" sz="quarter" idx="11"/>
          </p:nvPr>
        </p:nvSpPr>
        <p:spPr/>
        <p:txBody>
          <a:bodyPr/>
          <a:lstStyle>
            <a:lvl1pPr>
              <a:defRPr/>
            </a:lvl1pPr>
          </a:lstStyle>
          <a:p>
            <a:fld id="{A0DA3640-B167-4891-A333-87583AD97AF1}" type="slidenum">
              <a:rPr lang="en-US" altLang="en-US"/>
              <a:pPr/>
              <a:t>‹#›</a:t>
            </a:fld>
            <a:endParaRPr lang="en-US" altLang="en-US"/>
          </a:p>
        </p:txBody>
      </p:sp>
    </p:spTree>
    <p:extLst>
      <p:ext uri="{BB962C8B-B14F-4D97-AF65-F5344CB8AC3E}">
        <p14:creationId xmlns:p14="http://schemas.microsoft.com/office/powerpoint/2010/main" val="290785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45AF2BF-83D3-4CC0-8DE5-47A0C6764EAB}"/>
              </a:ext>
            </a:extLst>
          </p:cNvPr>
          <p:cNvSpPr>
            <a:spLocks noGrp="1" noChangeArrowheads="1"/>
          </p:cNvSpPr>
          <p:nvPr>
            <p:ph type="dt" sz="half" idx="10"/>
          </p:nvPr>
        </p:nvSpPr>
        <p:spPr/>
        <p:txBody>
          <a:bodyPr/>
          <a:lstStyle>
            <a:lvl1pPr>
              <a:defRPr dirty="0"/>
            </a:lvl1pPr>
          </a:lstStyle>
          <a:p>
            <a:pPr>
              <a:defRPr/>
            </a:pPr>
            <a:endParaRPr lang="en-US"/>
          </a:p>
        </p:txBody>
      </p:sp>
      <p:sp>
        <p:nvSpPr>
          <p:cNvPr id="6" name="Rectangle 34">
            <a:extLst>
              <a:ext uri="{FF2B5EF4-FFF2-40B4-BE49-F238E27FC236}">
                <a16:creationId xmlns:a16="http://schemas.microsoft.com/office/drawing/2014/main" id="{BB24438F-4829-4516-B939-F56A90F09178}"/>
              </a:ext>
            </a:extLst>
          </p:cNvPr>
          <p:cNvSpPr>
            <a:spLocks noGrp="1" noChangeArrowheads="1"/>
          </p:cNvSpPr>
          <p:nvPr>
            <p:ph type="sldNum" sz="quarter" idx="11"/>
          </p:nvPr>
        </p:nvSpPr>
        <p:spPr/>
        <p:txBody>
          <a:bodyPr/>
          <a:lstStyle>
            <a:lvl1pPr>
              <a:defRPr/>
            </a:lvl1pPr>
          </a:lstStyle>
          <a:p>
            <a:fld id="{0984A033-7A71-4513-B99E-9F056EDCA5D3}" type="slidenum">
              <a:rPr lang="en-US" altLang="en-US"/>
              <a:pPr/>
              <a:t>‹#›</a:t>
            </a:fld>
            <a:endParaRPr lang="en-US" altLang="en-US"/>
          </a:p>
        </p:txBody>
      </p:sp>
    </p:spTree>
    <p:extLst>
      <p:ext uri="{BB962C8B-B14F-4D97-AF65-F5344CB8AC3E}">
        <p14:creationId xmlns:p14="http://schemas.microsoft.com/office/powerpoint/2010/main" val="27919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269C51FC-F4D6-4AD4-8229-A64B041EF7D5}"/>
              </a:ext>
            </a:extLst>
          </p:cNvPr>
          <p:cNvSpPr>
            <a:spLocks noGrp="1" noChangeArrowheads="1"/>
          </p:cNvSpPr>
          <p:nvPr>
            <p:ph type="dt" sz="half" idx="10"/>
          </p:nvPr>
        </p:nvSpPr>
        <p:spPr/>
        <p:txBody>
          <a:bodyPr/>
          <a:lstStyle>
            <a:lvl1pPr>
              <a:defRPr dirty="0"/>
            </a:lvl1pPr>
          </a:lstStyle>
          <a:p>
            <a:pPr>
              <a:defRPr/>
            </a:pPr>
            <a:endParaRPr lang="en-US"/>
          </a:p>
        </p:txBody>
      </p:sp>
      <p:sp>
        <p:nvSpPr>
          <p:cNvPr id="6" name="Rectangle 34">
            <a:extLst>
              <a:ext uri="{FF2B5EF4-FFF2-40B4-BE49-F238E27FC236}">
                <a16:creationId xmlns:a16="http://schemas.microsoft.com/office/drawing/2014/main" id="{36DDF7F3-E4E2-4A85-9B0B-8C40EDDAB1DD}"/>
              </a:ext>
            </a:extLst>
          </p:cNvPr>
          <p:cNvSpPr>
            <a:spLocks noGrp="1" noChangeArrowheads="1"/>
          </p:cNvSpPr>
          <p:nvPr>
            <p:ph type="sldNum" sz="quarter" idx="11"/>
          </p:nvPr>
        </p:nvSpPr>
        <p:spPr/>
        <p:txBody>
          <a:bodyPr/>
          <a:lstStyle>
            <a:lvl1pPr>
              <a:defRPr/>
            </a:lvl1pPr>
          </a:lstStyle>
          <a:p>
            <a:fld id="{006FA8FE-8CA7-47B7-A51E-D24F08BCDCDF}" type="slidenum">
              <a:rPr lang="en-US" altLang="en-US"/>
              <a:pPr/>
              <a:t>‹#›</a:t>
            </a:fld>
            <a:endParaRPr lang="en-US" altLang="en-US"/>
          </a:p>
        </p:txBody>
      </p:sp>
    </p:spTree>
    <p:extLst>
      <p:ext uri="{BB962C8B-B14F-4D97-AF65-F5344CB8AC3E}">
        <p14:creationId xmlns:p14="http://schemas.microsoft.com/office/powerpoint/2010/main" val="225513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E1C69BF4-2FE9-45EC-9613-ADCD52456AFD}"/>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C70A3038-7EB6-4E08-846D-73DE788D8B60}"/>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33" name="Group 28">
              <a:extLst>
                <a:ext uri="{FF2B5EF4-FFF2-40B4-BE49-F238E27FC236}">
                  <a16:creationId xmlns:a16="http://schemas.microsoft.com/office/drawing/2014/main" id="{372BCF10-1F01-4628-88E2-9D17161133B9}"/>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708C4BD8-F824-4F5C-92D2-05FA5F96C715}"/>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8D2F1DD2-B399-435A-97D1-8690B8044A28}"/>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C64E95B6-DF14-4CFD-9AAE-8EA5E1710979}"/>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E803F876-2D71-46F3-B175-75CE471E9174}"/>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55473037-4426-4B55-8C8D-AD32AD6F45FD}"/>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B5BA0C94-129B-4D61-BB52-DB90F0C001C6}"/>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40" name="Group 27">
                <a:extLst>
                  <a:ext uri="{FF2B5EF4-FFF2-40B4-BE49-F238E27FC236}">
                    <a16:creationId xmlns:a16="http://schemas.microsoft.com/office/drawing/2014/main" id="{E0BF0768-BB12-4889-9E61-89D432B7AF3C}"/>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31F48597-ED04-4962-BEEF-0CA17EBCA063}"/>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383D9F22-70C1-43F0-A498-9E3736112F69}"/>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ED43F765-D43B-4441-8FCB-8A92770C753B}"/>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B16DA46C-ABEF-466D-86A5-30110923DEFE}"/>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81F89719-CC70-4749-987D-13608CDC45E0}"/>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C60ACD65-AD92-411A-A031-7ABB528263F8}"/>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6694A14F-7CFD-4E2B-A8E4-F9F27CFB6BAF}"/>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846570F6-A262-4C5B-972F-0E70ABBF25CB}"/>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4A79FA3C-4659-42ED-9286-AD91E4CE5FC9}"/>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22ECC6F2-45F1-40E9-95C3-19031F82FBCC}"/>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D7FC7FDD-EFC2-41D9-8AAD-C9CD1684A704}"/>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7C7C8BC5-9E1A-412A-9890-1FA53D33346E}"/>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50FEB7B6-F8E3-4E77-877B-93B7B18FB3BC}"/>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899A0FCA-97E5-4AC6-8837-82D5A0799127}"/>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E57034F5-7C4D-462A-BB8B-BCB7C8655490}"/>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CE75B77C-E4DA-4790-ABE0-672D67974B54}"/>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577D66E4-B647-4FB6-BC79-074E8EDFA8BC}"/>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F8C207BE-A4B4-4A6A-9072-DBDE2A0B55C2}"/>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920BFA1A-EE55-4ECB-96D3-3E43B747133D}"/>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406DE85D-8D72-402E-9649-4F1814D0030F}"/>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5B7B000F-66F8-4AEA-B14C-EECF8201A590}"/>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dirty="0"/>
            </a:lvl1pPr>
          </a:lstStyle>
          <a:p>
            <a:pPr>
              <a:defRPr/>
            </a:pPr>
            <a:endParaRPr lang="en-US"/>
          </a:p>
        </p:txBody>
      </p:sp>
      <p:sp>
        <p:nvSpPr>
          <p:cNvPr id="1058" name="Rectangle 34">
            <a:extLst>
              <a:ext uri="{FF2B5EF4-FFF2-40B4-BE49-F238E27FC236}">
                <a16:creationId xmlns:a16="http://schemas.microsoft.com/office/drawing/2014/main" id="{0333C908-EF1C-4D92-AF3A-45588F38E4DE}"/>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4EFE75EE-2EA3-463A-846A-66C60772BC0A}" type="slidenum">
              <a:rPr lang="en-US" altLang="en-US"/>
              <a:pPr/>
              <a:t>‹#›</a:t>
            </a:fld>
            <a:endParaRPr lang="en-US" altLang="en-US"/>
          </a:p>
        </p:txBody>
      </p:sp>
      <p:sp>
        <p:nvSpPr>
          <p:cNvPr id="1031" name="Rectangle 35">
            <a:extLst>
              <a:ext uri="{FF2B5EF4-FFF2-40B4-BE49-F238E27FC236}">
                <a16:creationId xmlns:a16="http://schemas.microsoft.com/office/drawing/2014/main" id="{D5175C7B-5D6D-4DEF-9236-7CC6D6C40BA4}"/>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 Copyright 2018 by Pearson Education, Inc. All Rights Reserved.</a:t>
            </a:r>
          </a:p>
        </p:txBody>
      </p:sp>
    </p:spTree>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36">
            <a:extLst>
              <a:ext uri="{FF2B5EF4-FFF2-40B4-BE49-F238E27FC236}">
                <a16:creationId xmlns:a16="http://schemas.microsoft.com/office/drawing/2014/main" id="{96DD05A5-A7A8-408F-9611-778B1A6F7AE3}"/>
              </a:ext>
            </a:extLst>
          </p:cNvPr>
          <p:cNvSpPr>
            <a:spLocks noGrp="1" noChangeArrowheads="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06DE2D-983A-4E52-9C72-EC1EF811D887}" type="slidenum">
              <a:rPr lang="en-US" altLang="en-US" sz="1400"/>
              <a:pPr/>
              <a:t>1</a:t>
            </a:fld>
            <a:endParaRPr lang="en-US" altLang="en-US" sz="1400"/>
          </a:p>
        </p:txBody>
      </p:sp>
      <p:sp>
        <p:nvSpPr>
          <p:cNvPr id="13315" name="Rectangle 1026">
            <a:extLst>
              <a:ext uri="{FF2B5EF4-FFF2-40B4-BE49-F238E27FC236}">
                <a16:creationId xmlns:a16="http://schemas.microsoft.com/office/drawing/2014/main" id="{79D3AC44-795D-481F-8C8A-0FA47F2FBE83}"/>
              </a:ext>
            </a:extLst>
          </p:cNvPr>
          <p:cNvSpPr>
            <a:spLocks noGrp="1" noChangeArrowheads="1"/>
          </p:cNvSpPr>
          <p:nvPr>
            <p:ph type="ctrTitle"/>
          </p:nvPr>
        </p:nvSpPr>
        <p:spPr>
          <a:xfrm>
            <a:off x="461963" y="2814638"/>
            <a:ext cx="8334375" cy="1152525"/>
          </a:xfrm>
        </p:spPr>
        <p:txBody>
          <a:bodyPr/>
          <a:lstStyle/>
          <a:p>
            <a:r>
              <a:rPr lang="en-US" altLang="en-US" b="1"/>
              <a:t>Chapter 4 Loops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6AE224A3-3907-4525-840D-48F7EC4436D5}"/>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B61E2D-409D-42EB-9126-1F625C5686DD}" type="slidenum">
              <a:rPr lang="en-US" altLang="en-US" sz="1400"/>
              <a:pPr/>
              <a:t>10</a:t>
            </a:fld>
            <a:endParaRPr lang="en-US" altLang="en-US" sz="1400"/>
          </a:p>
        </p:txBody>
      </p:sp>
      <p:sp>
        <p:nvSpPr>
          <p:cNvPr id="22531" name="Rectangle 2">
            <a:extLst>
              <a:ext uri="{FF2B5EF4-FFF2-40B4-BE49-F238E27FC236}">
                <a16:creationId xmlns:a16="http://schemas.microsoft.com/office/drawing/2014/main" id="{4A431F8D-55EF-488F-9760-C07586C0A014}"/>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22532" name="Rectangle 3">
            <a:extLst>
              <a:ext uri="{FF2B5EF4-FFF2-40B4-BE49-F238E27FC236}">
                <a16:creationId xmlns:a16="http://schemas.microsoft.com/office/drawing/2014/main" id="{54CCD1B2-F91B-4116-BF98-F533840D9CC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533" name="Rectangle 4">
            <a:extLst>
              <a:ext uri="{FF2B5EF4-FFF2-40B4-BE49-F238E27FC236}">
                <a16:creationId xmlns:a16="http://schemas.microsoft.com/office/drawing/2014/main" id="{D9AF581A-2375-498E-8B25-A4C33A470999}"/>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tx2"/>
                </a:solidFill>
              </a:rPr>
              <a:t>count = 0</a:t>
            </a:r>
          </a:p>
          <a:p>
            <a:r>
              <a:rPr lang="en-US" altLang="en-US">
                <a:solidFill>
                  <a:schemeClr val="tx2"/>
                </a:solidFill>
              </a:rPr>
              <a:t>while count &lt; 2:</a:t>
            </a:r>
          </a:p>
          <a:p>
            <a:r>
              <a:rPr lang="en-US" altLang="en-US">
                <a:solidFill>
                  <a:schemeClr val="tx2"/>
                </a:solidFill>
              </a:rPr>
              <a:t>      print("Programming is fun!")</a:t>
            </a:r>
          </a:p>
          <a:p>
            <a:r>
              <a:rPr lang="en-US" altLang="en-US">
                <a:solidFill>
                  <a:schemeClr val="tx2"/>
                </a:solidFill>
              </a:rPr>
              <a:t>      count = count + 1</a:t>
            </a:r>
          </a:p>
        </p:txBody>
      </p:sp>
      <p:sp>
        <p:nvSpPr>
          <p:cNvPr id="22534" name="Rectangle 5">
            <a:extLst>
              <a:ext uri="{FF2B5EF4-FFF2-40B4-BE49-F238E27FC236}">
                <a16:creationId xmlns:a16="http://schemas.microsoft.com/office/drawing/2014/main" id="{BFADCEE1-D776-472F-99FC-F2A870932308}"/>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535" name="AutoShape 6">
            <a:extLst>
              <a:ext uri="{FF2B5EF4-FFF2-40B4-BE49-F238E27FC236}">
                <a16:creationId xmlns:a16="http://schemas.microsoft.com/office/drawing/2014/main" id="{FFEF3D45-2C53-44EB-994F-9A6B14967858}"/>
              </a:ext>
            </a:extLst>
          </p:cNvPr>
          <p:cNvSpPr>
            <a:spLocks noChangeArrowheads="1"/>
          </p:cNvSpPr>
          <p:nvPr/>
        </p:nvSpPr>
        <p:spPr bwMode="auto">
          <a:xfrm>
            <a:off x="5257800" y="1219200"/>
            <a:ext cx="3538538" cy="635000"/>
          </a:xfrm>
          <a:prstGeom prst="wedgeRoundRectCallout">
            <a:avLst>
              <a:gd name="adj1" fmla="val -60454"/>
              <a:gd name="adj2" fmla="val 109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(count &lt; 2) is still true since count is 1</a:t>
            </a:r>
          </a:p>
        </p:txBody>
      </p:sp>
      <p:sp>
        <p:nvSpPr>
          <p:cNvPr id="22536" name="Rectangle 7">
            <a:extLst>
              <a:ext uri="{FF2B5EF4-FFF2-40B4-BE49-F238E27FC236}">
                <a16:creationId xmlns:a16="http://schemas.microsoft.com/office/drawing/2014/main" id="{F3679A08-0B17-49A0-BB95-E5A3D1DE1BEC}"/>
              </a:ext>
            </a:extLst>
          </p:cNvPr>
          <p:cNvSpPr>
            <a:spLocks noChangeArrowheads="1"/>
          </p:cNvSpPr>
          <p:nvPr/>
        </p:nvSpPr>
        <p:spPr bwMode="auto">
          <a:xfrm>
            <a:off x="309563" y="1854200"/>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B2CE23C9-77A3-49C3-B6AF-A6FC0489D5D1}"/>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8A89D9-9D9E-46E4-A942-82C1008BDBDF}" type="slidenum">
              <a:rPr lang="en-US" altLang="en-US" sz="1400"/>
              <a:pPr/>
              <a:t>11</a:t>
            </a:fld>
            <a:endParaRPr lang="en-US" altLang="en-US" sz="1400"/>
          </a:p>
        </p:txBody>
      </p:sp>
      <p:sp>
        <p:nvSpPr>
          <p:cNvPr id="23555" name="Rectangle 2">
            <a:extLst>
              <a:ext uri="{FF2B5EF4-FFF2-40B4-BE49-F238E27FC236}">
                <a16:creationId xmlns:a16="http://schemas.microsoft.com/office/drawing/2014/main" id="{3BB1C467-749C-4C05-A214-F7D5E1510EAC}"/>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23556" name="Rectangle 3">
            <a:extLst>
              <a:ext uri="{FF2B5EF4-FFF2-40B4-BE49-F238E27FC236}">
                <a16:creationId xmlns:a16="http://schemas.microsoft.com/office/drawing/2014/main" id="{232C214A-89F4-4557-92F5-9E72E047E960}"/>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7" name="Rectangle 4">
            <a:extLst>
              <a:ext uri="{FF2B5EF4-FFF2-40B4-BE49-F238E27FC236}">
                <a16:creationId xmlns:a16="http://schemas.microsoft.com/office/drawing/2014/main" id="{50487C8D-1EBF-4CF1-AD99-9DE47CF3F79D}"/>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tx2"/>
                </a:solidFill>
              </a:rPr>
              <a:t>count = 0</a:t>
            </a:r>
          </a:p>
          <a:p>
            <a:r>
              <a:rPr lang="en-US" altLang="en-US">
                <a:solidFill>
                  <a:schemeClr val="tx2"/>
                </a:solidFill>
              </a:rPr>
              <a:t>while count &lt; 2:</a:t>
            </a:r>
          </a:p>
          <a:p>
            <a:r>
              <a:rPr lang="en-US" altLang="en-US">
                <a:solidFill>
                  <a:schemeClr val="tx2"/>
                </a:solidFill>
              </a:rPr>
              <a:t>      print("Programming is fun!")</a:t>
            </a:r>
          </a:p>
          <a:p>
            <a:r>
              <a:rPr lang="en-US" altLang="en-US">
                <a:solidFill>
                  <a:schemeClr val="tx2"/>
                </a:solidFill>
              </a:rPr>
              <a:t>      count = count + 1</a:t>
            </a:r>
          </a:p>
        </p:txBody>
      </p:sp>
      <p:sp>
        <p:nvSpPr>
          <p:cNvPr id="23558" name="Rectangle 5">
            <a:extLst>
              <a:ext uri="{FF2B5EF4-FFF2-40B4-BE49-F238E27FC236}">
                <a16:creationId xmlns:a16="http://schemas.microsoft.com/office/drawing/2014/main" id="{A586604D-80D5-4806-A646-5918B7EEDA88}"/>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9" name="AutoShape 6">
            <a:extLst>
              <a:ext uri="{FF2B5EF4-FFF2-40B4-BE49-F238E27FC236}">
                <a16:creationId xmlns:a16="http://schemas.microsoft.com/office/drawing/2014/main" id="{1DBE979F-A42C-4D2B-BDD9-90F98E602C1F}"/>
              </a:ext>
            </a:extLst>
          </p:cNvPr>
          <p:cNvSpPr>
            <a:spLocks noChangeArrowheads="1"/>
          </p:cNvSpPr>
          <p:nvPr/>
        </p:nvSpPr>
        <p:spPr bwMode="auto">
          <a:xfrm>
            <a:off x="5257800" y="1219200"/>
            <a:ext cx="3538538" cy="635000"/>
          </a:xfrm>
          <a:prstGeom prst="wedgeRoundRectCallout">
            <a:avLst>
              <a:gd name="adj1" fmla="val -59333"/>
              <a:gd name="adj2" fmla="val 165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Print Welcome to Python</a:t>
            </a:r>
          </a:p>
        </p:txBody>
      </p:sp>
      <p:sp>
        <p:nvSpPr>
          <p:cNvPr id="23560" name="Rectangle 7">
            <a:extLst>
              <a:ext uri="{FF2B5EF4-FFF2-40B4-BE49-F238E27FC236}">
                <a16:creationId xmlns:a16="http://schemas.microsoft.com/office/drawing/2014/main" id="{D9894B90-3D25-456B-A945-8347A48A6882}"/>
              </a:ext>
            </a:extLst>
          </p:cNvPr>
          <p:cNvSpPr>
            <a:spLocks noChangeArrowheads="1"/>
          </p:cNvSpPr>
          <p:nvPr/>
        </p:nvSpPr>
        <p:spPr bwMode="auto">
          <a:xfrm>
            <a:off x="309563" y="223837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EE304FA4-5AFA-4868-9175-69AA87B8C6D2}"/>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64AD8A-8460-4DB3-A8E9-585D4BEAD394}" type="slidenum">
              <a:rPr lang="en-US" altLang="en-US" sz="1400"/>
              <a:pPr/>
              <a:t>12</a:t>
            </a:fld>
            <a:endParaRPr lang="en-US" altLang="en-US" sz="1400"/>
          </a:p>
        </p:txBody>
      </p:sp>
      <p:sp>
        <p:nvSpPr>
          <p:cNvPr id="24579" name="Rectangle 2">
            <a:extLst>
              <a:ext uri="{FF2B5EF4-FFF2-40B4-BE49-F238E27FC236}">
                <a16:creationId xmlns:a16="http://schemas.microsoft.com/office/drawing/2014/main" id="{A19BB890-ED24-4B6E-A58F-CB48FC88B5C4}"/>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24580" name="Rectangle 3">
            <a:extLst>
              <a:ext uri="{FF2B5EF4-FFF2-40B4-BE49-F238E27FC236}">
                <a16:creationId xmlns:a16="http://schemas.microsoft.com/office/drawing/2014/main" id="{3E5923DF-3E37-4336-86FC-8B6AA80421A8}"/>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81" name="Rectangle 4">
            <a:extLst>
              <a:ext uri="{FF2B5EF4-FFF2-40B4-BE49-F238E27FC236}">
                <a16:creationId xmlns:a16="http://schemas.microsoft.com/office/drawing/2014/main" id="{FA1D8A82-B0C2-4C28-A3D3-E521D4A9130C}"/>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tx2"/>
                </a:solidFill>
              </a:rPr>
              <a:t>count = 0</a:t>
            </a:r>
          </a:p>
          <a:p>
            <a:r>
              <a:rPr lang="en-US" altLang="en-US">
                <a:solidFill>
                  <a:schemeClr val="tx2"/>
                </a:solidFill>
              </a:rPr>
              <a:t>while count &lt; 2:</a:t>
            </a:r>
          </a:p>
          <a:p>
            <a:r>
              <a:rPr lang="en-US" altLang="en-US">
                <a:solidFill>
                  <a:schemeClr val="tx2"/>
                </a:solidFill>
              </a:rPr>
              <a:t>      print("Programming is fun!")</a:t>
            </a:r>
          </a:p>
          <a:p>
            <a:r>
              <a:rPr lang="en-US" altLang="en-US">
                <a:solidFill>
                  <a:schemeClr val="tx2"/>
                </a:solidFill>
              </a:rPr>
              <a:t>      count = count + 1</a:t>
            </a:r>
          </a:p>
        </p:txBody>
      </p:sp>
      <p:sp>
        <p:nvSpPr>
          <p:cNvPr id="24582" name="Rectangle 5">
            <a:extLst>
              <a:ext uri="{FF2B5EF4-FFF2-40B4-BE49-F238E27FC236}">
                <a16:creationId xmlns:a16="http://schemas.microsoft.com/office/drawing/2014/main" id="{BE94B016-31A1-40CA-86E3-DC2521B61B42}"/>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83" name="AutoShape 6">
            <a:extLst>
              <a:ext uri="{FF2B5EF4-FFF2-40B4-BE49-F238E27FC236}">
                <a16:creationId xmlns:a16="http://schemas.microsoft.com/office/drawing/2014/main" id="{E74998B2-36ED-434F-A7DD-B126C29B9F6D}"/>
              </a:ext>
            </a:extLst>
          </p:cNvPr>
          <p:cNvSpPr>
            <a:spLocks noChangeArrowheads="1"/>
          </p:cNvSpPr>
          <p:nvPr/>
        </p:nvSpPr>
        <p:spPr bwMode="auto">
          <a:xfrm>
            <a:off x="5262563" y="1201738"/>
            <a:ext cx="3538537" cy="635000"/>
          </a:xfrm>
          <a:prstGeom prst="wedgeRoundRectCallout">
            <a:avLst>
              <a:gd name="adj1" fmla="val -61755"/>
              <a:gd name="adj2" fmla="val 210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Increase count by 1</a:t>
            </a:r>
          </a:p>
          <a:p>
            <a:pPr algn="ctr"/>
            <a:r>
              <a:rPr lang="en-US" altLang="en-US" sz="1800"/>
              <a:t>count is 2 now</a:t>
            </a:r>
          </a:p>
        </p:txBody>
      </p:sp>
      <p:sp>
        <p:nvSpPr>
          <p:cNvPr id="24584" name="Rectangle 8">
            <a:extLst>
              <a:ext uri="{FF2B5EF4-FFF2-40B4-BE49-F238E27FC236}">
                <a16:creationId xmlns:a16="http://schemas.microsoft.com/office/drawing/2014/main" id="{7D7FE0A0-90FD-4EFC-84E1-71B43CD5060C}"/>
              </a:ext>
            </a:extLst>
          </p:cNvPr>
          <p:cNvSpPr>
            <a:spLocks noChangeArrowheads="1"/>
          </p:cNvSpPr>
          <p:nvPr/>
        </p:nvSpPr>
        <p:spPr bwMode="auto">
          <a:xfrm>
            <a:off x="385763" y="2622550"/>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21F8A294-350A-4D76-8655-36C6144D9A64}"/>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DC37A1-1833-44F7-A259-7E375A2D90D2}" type="slidenum">
              <a:rPr lang="en-US" altLang="en-US" sz="1400"/>
              <a:pPr/>
              <a:t>13</a:t>
            </a:fld>
            <a:endParaRPr lang="en-US" altLang="en-US" sz="1400"/>
          </a:p>
        </p:txBody>
      </p:sp>
      <p:sp>
        <p:nvSpPr>
          <p:cNvPr id="25603" name="Rectangle 2">
            <a:extLst>
              <a:ext uri="{FF2B5EF4-FFF2-40B4-BE49-F238E27FC236}">
                <a16:creationId xmlns:a16="http://schemas.microsoft.com/office/drawing/2014/main" id="{95C5B864-2120-4990-9A73-66D43208292E}"/>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25604" name="Rectangle 3">
            <a:extLst>
              <a:ext uri="{FF2B5EF4-FFF2-40B4-BE49-F238E27FC236}">
                <a16:creationId xmlns:a16="http://schemas.microsoft.com/office/drawing/2014/main" id="{A44CA6F3-A368-4F21-98C2-7759C3A2C9F8}"/>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5" name="Rectangle 4">
            <a:extLst>
              <a:ext uri="{FF2B5EF4-FFF2-40B4-BE49-F238E27FC236}">
                <a16:creationId xmlns:a16="http://schemas.microsoft.com/office/drawing/2014/main" id="{0F2EEF66-853A-4648-AE25-D0EABB8E8D58}"/>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tx2"/>
                </a:solidFill>
              </a:rPr>
              <a:t>count = 0</a:t>
            </a:r>
          </a:p>
          <a:p>
            <a:r>
              <a:rPr lang="en-US" altLang="en-US">
                <a:solidFill>
                  <a:schemeClr val="tx2"/>
                </a:solidFill>
              </a:rPr>
              <a:t>while count &lt; 2:</a:t>
            </a:r>
          </a:p>
          <a:p>
            <a:r>
              <a:rPr lang="en-US" altLang="en-US">
                <a:solidFill>
                  <a:schemeClr val="tx2"/>
                </a:solidFill>
              </a:rPr>
              <a:t>      print("Programming is fun!")</a:t>
            </a:r>
          </a:p>
          <a:p>
            <a:r>
              <a:rPr lang="en-US" altLang="en-US">
                <a:solidFill>
                  <a:schemeClr val="tx2"/>
                </a:solidFill>
              </a:rPr>
              <a:t>      count = count + 1</a:t>
            </a:r>
          </a:p>
        </p:txBody>
      </p:sp>
      <p:sp>
        <p:nvSpPr>
          <p:cNvPr id="25606" name="Rectangle 5">
            <a:extLst>
              <a:ext uri="{FF2B5EF4-FFF2-40B4-BE49-F238E27FC236}">
                <a16:creationId xmlns:a16="http://schemas.microsoft.com/office/drawing/2014/main" id="{B320A75F-20F9-47E9-A1DB-C992C52116A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7" name="AutoShape 6">
            <a:extLst>
              <a:ext uri="{FF2B5EF4-FFF2-40B4-BE49-F238E27FC236}">
                <a16:creationId xmlns:a16="http://schemas.microsoft.com/office/drawing/2014/main" id="{A87ECA6F-263E-4D49-9E9B-8DFE9DCBAB7F}"/>
              </a:ext>
            </a:extLst>
          </p:cNvPr>
          <p:cNvSpPr>
            <a:spLocks noChangeArrowheads="1"/>
          </p:cNvSpPr>
          <p:nvPr/>
        </p:nvSpPr>
        <p:spPr bwMode="auto">
          <a:xfrm>
            <a:off x="5262563" y="1201738"/>
            <a:ext cx="3538537" cy="635000"/>
          </a:xfrm>
          <a:prstGeom prst="wedgeRoundRectCallout">
            <a:avLst>
              <a:gd name="adj1" fmla="val -63639"/>
              <a:gd name="adj2" fmla="val 110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(count &lt; 2) is false since count is 2 now</a:t>
            </a:r>
          </a:p>
        </p:txBody>
      </p:sp>
      <p:sp>
        <p:nvSpPr>
          <p:cNvPr id="25608" name="Rectangle 7">
            <a:extLst>
              <a:ext uri="{FF2B5EF4-FFF2-40B4-BE49-F238E27FC236}">
                <a16:creationId xmlns:a16="http://schemas.microsoft.com/office/drawing/2014/main" id="{5A7A18BC-7B3B-4292-98A7-93E4BC6EEF16}"/>
              </a:ext>
            </a:extLst>
          </p:cNvPr>
          <p:cNvSpPr>
            <a:spLocks noChangeArrowheads="1"/>
          </p:cNvSpPr>
          <p:nvPr/>
        </p:nvSpPr>
        <p:spPr bwMode="auto">
          <a:xfrm>
            <a:off x="269875" y="1854200"/>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62697985-3C4D-4F61-AC45-943E19B32700}"/>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2580B1-2B3B-42FC-BC4F-0D6C8A800AFB}" type="slidenum">
              <a:rPr lang="en-US" altLang="en-US" sz="1400"/>
              <a:pPr/>
              <a:t>14</a:t>
            </a:fld>
            <a:endParaRPr lang="en-US" altLang="en-US" sz="1400"/>
          </a:p>
        </p:txBody>
      </p:sp>
      <p:sp>
        <p:nvSpPr>
          <p:cNvPr id="26627" name="Rectangle 2">
            <a:extLst>
              <a:ext uri="{FF2B5EF4-FFF2-40B4-BE49-F238E27FC236}">
                <a16:creationId xmlns:a16="http://schemas.microsoft.com/office/drawing/2014/main" id="{01116D4A-045E-406D-84DA-A2D71E73D089}"/>
              </a:ext>
            </a:extLst>
          </p:cNvPr>
          <p:cNvSpPr>
            <a:spLocks noGrp="1" noChangeArrowheads="1"/>
          </p:cNvSpPr>
          <p:nvPr>
            <p:ph type="title"/>
          </p:nvPr>
        </p:nvSpPr>
        <p:spPr>
          <a:xfrm>
            <a:off x="685800" y="228600"/>
            <a:ext cx="7772400" cy="762000"/>
          </a:xfrm>
        </p:spPr>
        <p:txBody>
          <a:bodyPr/>
          <a:lstStyle/>
          <a:p>
            <a:r>
              <a:rPr lang="en-US" altLang="en-US"/>
              <a:t>Trace while Loop</a:t>
            </a:r>
          </a:p>
        </p:txBody>
      </p:sp>
      <p:sp>
        <p:nvSpPr>
          <p:cNvPr id="26628" name="Rectangle 3">
            <a:extLst>
              <a:ext uri="{FF2B5EF4-FFF2-40B4-BE49-F238E27FC236}">
                <a16:creationId xmlns:a16="http://schemas.microsoft.com/office/drawing/2014/main" id="{73960220-DE81-4F81-84A8-CBB58596A6EC}"/>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29" name="Rectangle 4">
            <a:extLst>
              <a:ext uri="{FF2B5EF4-FFF2-40B4-BE49-F238E27FC236}">
                <a16:creationId xmlns:a16="http://schemas.microsoft.com/office/drawing/2014/main" id="{155252E9-D3F0-4D97-9DB2-7423778C974A}"/>
              </a:ext>
            </a:extLst>
          </p:cNvPr>
          <p:cNvSpPr>
            <a:spLocks noChangeArrowheads="1"/>
          </p:cNvSpPr>
          <p:nvPr/>
        </p:nvSpPr>
        <p:spPr bwMode="auto">
          <a:xfrm>
            <a:off x="228600" y="1447800"/>
            <a:ext cx="53340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tx2"/>
                </a:solidFill>
              </a:rPr>
              <a:t>count = 0</a:t>
            </a:r>
          </a:p>
          <a:p>
            <a:r>
              <a:rPr lang="en-US" altLang="en-US">
                <a:solidFill>
                  <a:schemeClr val="tx2"/>
                </a:solidFill>
              </a:rPr>
              <a:t>while count &lt; 2:</a:t>
            </a:r>
          </a:p>
          <a:p>
            <a:r>
              <a:rPr lang="en-US" altLang="en-US">
                <a:solidFill>
                  <a:schemeClr val="tx2"/>
                </a:solidFill>
              </a:rPr>
              <a:t>      print("Programming is fun!")</a:t>
            </a:r>
          </a:p>
          <a:p>
            <a:r>
              <a:rPr lang="en-US" altLang="en-US">
                <a:solidFill>
                  <a:schemeClr val="tx2"/>
                </a:solidFill>
              </a:rPr>
              <a:t>      count = count + 1</a:t>
            </a:r>
          </a:p>
          <a:p>
            <a:pPr>
              <a:lnSpc>
                <a:spcPct val="90000"/>
              </a:lnSpc>
              <a:spcBef>
                <a:spcPct val="50000"/>
              </a:spcBef>
              <a:buClr>
                <a:schemeClr val="tx2"/>
              </a:buClr>
              <a:buSzPct val="75000"/>
              <a:buFont typeface="Monotype Sorts"/>
              <a:buNone/>
            </a:pPr>
            <a:endParaRPr lang="en-US" altLang="en-US">
              <a:solidFill>
                <a:schemeClr val="tx2"/>
              </a:solidFill>
              <a:cs typeface="Courier New" panose="02070309020205020404" pitchFamily="49" charset="0"/>
            </a:endParaRPr>
          </a:p>
        </p:txBody>
      </p:sp>
      <p:sp>
        <p:nvSpPr>
          <p:cNvPr id="26630" name="Rectangle 5">
            <a:extLst>
              <a:ext uri="{FF2B5EF4-FFF2-40B4-BE49-F238E27FC236}">
                <a16:creationId xmlns:a16="http://schemas.microsoft.com/office/drawing/2014/main" id="{857DDD83-6691-431E-B98F-84D576707C8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31" name="AutoShape 6">
            <a:extLst>
              <a:ext uri="{FF2B5EF4-FFF2-40B4-BE49-F238E27FC236}">
                <a16:creationId xmlns:a16="http://schemas.microsoft.com/office/drawing/2014/main" id="{653B4246-DA30-475F-B07E-62624E6E9143}"/>
              </a:ext>
            </a:extLst>
          </p:cNvPr>
          <p:cNvSpPr>
            <a:spLocks noChangeArrowheads="1"/>
          </p:cNvSpPr>
          <p:nvPr/>
        </p:nvSpPr>
        <p:spPr bwMode="auto">
          <a:xfrm>
            <a:off x="5262563" y="1201738"/>
            <a:ext cx="3538537" cy="635000"/>
          </a:xfrm>
          <a:prstGeom prst="wedgeRoundRectCallout">
            <a:avLst>
              <a:gd name="adj1" fmla="val -68440"/>
              <a:gd name="adj2" fmla="val 285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The loop exits. Execute the next statement after the loop.</a:t>
            </a:r>
          </a:p>
        </p:txBody>
      </p:sp>
      <p:sp>
        <p:nvSpPr>
          <p:cNvPr id="26632" name="Rectangle 8">
            <a:extLst>
              <a:ext uri="{FF2B5EF4-FFF2-40B4-BE49-F238E27FC236}">
                <a16:creationId xmlns:a16="http://schemas.microsoft.com/office/drawing/2014/main" id="{C0300774-60CB-416B-B34F-5540D1D66055}"/>
              </a:ext>
            </a:extLst>
          </p:cNvPr>
          <p:cNvSpPr>
            <a:spLocks noChangeArrowheads="1"/>
          </p:cNvSpPr>
          <p:nvPr/>
        </p:nvSpPr>
        <p:spPr bwMode="auto">
          <a:xfrm>
            <a:off x="309563" y="3044825"/>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10045760-73AD-4E01-AB8C-89A3E3612802}"/>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67728B-B36C-46C4-B699-C247CA9C3B31}" type="slidenum">
              <a:rPr lang="en-US" altLang="en-US" sz="1400"/>
              <a:pPr/>
              <a:t>15</a:t>
            </a:fld>
            <a:endParaRPr lang="en-US" altLang="en-US" sz="1400"/>
          </a:p>
        </p:txBody>
      </p:sp>
      <p:sp>
        <p:nvSpPr>
          <p:cNvPr id="29699" name="Rectangle 2">
            <a:extLst>
              <a:ext uri="{FF2B5EF4-FFF2-40B4-BE49-F238E27FC236}">
                <a16:creationId xmlns:a16="http://schemas.microsoft.com/office/drawing/2014/main" id="{3AFBDE8D-19CE-4F40-9DF8-8410F791DAD7}"/>
              </a:ext>
            </a:extLst>
          </p:cNvPr>
          <p:cNvSpPr>
            <a:spLocks noGrp="1" noChangeArrowheads="1"/>
          </p:cNvSpPr>
          <p:nvPr>
            <p:ph type="title"/>
          </p:nvPr>
        </p:nvSpPr>
        <p:spPr>
          <a:xfrm>
            <a:off x="0" y="241300"/>
            <a:ext cx="9144000" cy="628650"/>
          </a:xfrm>
        </p:spPr>
        <p:txBody>
          <a:bodyPr/>
          <a:lstStyle/>
          <a:p>
            <a:r>
              <a:rPr lang="en-US" altLang="en-US" sz="3600"/>
              <a:t>Problem: Guessing Numbers</a:t>
            </a:r>
            <a:r>
              <a:rPr lang="en-US" altLang="en-US" sz="4000"/>
              <a:t> </a:t>
            </a:r>
          </a:p>
        </p:txBody>
      </p:sp>
      <p:sp>
        <p:nvSpPr>
          <p:cNvPr id="29700" name="Rectangle 3">
            <a:extLst>
              <a:ext uri="{FF2B5EF4-FFF2-40B4-BE49-F238E27FC236}">
                <a16:creationId xmlns:a16="http://schemas.microsoft.com/office/drawing/2014/main" id="{9724ED85-DB99-41C6-8B71-B36F1B18E74D}"/>
              </a:ext>
            </a:extLst>
          </p:cNvPr>
          <p:cNvSpPr>
            <a:spLocks noGrp="1" noChangeArrowheads="1"/>
          </p:cNvSpPr>
          <p:nvPr>
            <p:ph type="body" idx="1"/>
          </p:nvPr>
        </p:nvSpPr>
        <p:spPr>
          <a:xfrm>
            <a:off x="309563" y="1009650"/>
            <a:ext cx="8534400" cy="4186238"/>
          </a:xfrm>
        </p:spPr>
        <p:txBody>
          <a:bodyPr/>
          <a:lstStyle/>
          <a:p>
            <a:pPr marL="0" indent="0">
              <a:spcBef>
                <a:spcPct val="100000"/>
              </a:spcBef>
              <a:buFont typeface="Monotype Sorts"/>
              <a:buNone/>
            </a:pPr>
            <a:r>
              <a:rPr lang="en-US" altLang="en-US" dirty="0"/>
              <a:t>Write a program that randomly generates an integer between 0 and 100, inclusive. The program prompts the user to enter a number continuously until the number matches the randomly generated number. For each user input, the program tells the user whether the input is too low or too high, so the user can choose the next input intelligently.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id="{431B271A-DEB8-46C5-96D3-6438274773BE}"/>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5767E6-242B-4CFD-BE02-40CAEEB91CAA}" type="slidenum">
              <a:rPr lang="en-US" altLang="en-US" sz="1400"/>
              <a:pPr/>
              <a:t>16</a:t>
            </a:fld>
            <a:endParaRPr lang="en-US" altLang="en-US" sz="1400"/>
          </a:p>
        </p:txBody>
      </p:sp>
      <p:sp>
        <p:nvSpPr>
          <p:cNvPr id="7" name="Rectangle 6">
            <a:extLst>
              <a:ext uri="{FF2B5EF4-FFF2-40B4-BE49-F238E27FC236}">
                <a16:creationId xmlns:a16="http://schemas.microsoft.com/office/drawing/2014/main" id="{DD707157-A41B-4EB3-963A-9738E770AFB8}"/>
              </a:ext>
            </a:extLst>
          </p:cNvPr>
          <p:cNvSpPr/>
          <p:nvPr/>
        </p:nvSpPr>
        <p:spPr>
          <a:xfrm>
            <a:off x="309563" y="741363"/>
            <a:ext cx="8640762" cy="5446712"/>
          </a:xfrm>
          <a:prstGeom prst="rect">
            <a:avLst/>
          </a:prstGeom>
          <a:solidFill>
            <a:schemeClr val="bg1">
              <a:lumMod val="85000"/>
            </a:schemeClr>
          </a:solidFill>
        </p:spPr>
        <p:txBody>
          <a:bodyPr>
            <a:spAutoFit/>
          </a:bodyPr>
          <a:lstStyle/>
          <a:p>
            <a:pPr>
              <a:defRPr/>
            </a:pPr>
            <a:r>
              <a:rPr lang="en-US" sz="1800" dirty="0"/>
              <a:t>import random</a:t>
            </a:r>
          </a:p>
          <a:p>
            <a:pPr>
              <a:defRPr/>
            </a:pPr>
            <a:endParaRPr lang="en-US" sz="1800" dirty="0"/>
          </a:p>
          <a:p>
            <a:pPr>
              <a:defRPr/>
            </a:pPr>
            <a:r>
              <a:rPr lang="en-US" sz="1800" dirty="0"/>
              <a:t># Generate a random number to be guessed</a:t>
            </a:r>
          </a:p>
          <a:p>
            <a:pPr>
              <a:defRPr/>
            </a:pPr>
            <a:r>
              <a:rPr lang="en-US" sz="1800" dirty="0"/>
              <a:t>number = random.randint(0, 100)</a:t>
            </a:r>
          </a:p>
          <a:p>
            <a:pPr>
              <a:defRPr/>
            </a:pPr>
            <a:endParaRPr lang="en-US" sz="1800" dirty="0"/>
          </a:p>
          <a:p>
            <a:pPr>
              <a:defRPr/>
            </a:pPr>
            <a:r>
              <a:rPr lang="en-US" sz="1800" dirty="0"/>
              <a:t>print("Guess a magic number between 0 and 100")</a:t>
            </a:r>
          </a:p>
          <a:p>
            <a:pPr>
              <a:defRPr/>
            </a:pPr>
            <a:endParaRPr lang="en-US" sz="1800" dirty="0"/>
          </a:p>
          <a:p>
            <a:pPr>
              <a:defRPr/>
            </a:pPr>
            <a:r>
              <a:rPr lang="en-US" sz="1800" dirty="0"/>
              <a:t># Prompt the user to guess the number</a:t>
            </a:r>
          </a:p>
          <a:p>
            <a:pPr>
              <a:defRPr/>
            </a:pPr>
            <a:r>
              <a:rPr lang="en-US" sz="1800" dirty="0"/>
              <a:t>guess = int(input("Enter your guess: "))</a:t>
            </a:r>
          </a:p>
          <a:p>
            <a:pPr>
              <a:defRPr/>
            </a:pPr>
            <a:endParaRPr lang="en-US" sz="1800" dirty="0"/>
          </a:p>
          <a:p>
            <a:pPr>
              <a:defRPr/>
            </a:pPr>
            <a:r>
              <a:rPr lang="en-US" sz="1800" dirty="0"/>
              <a:t>if guess == number:</a:t>
            </a:r>
          </a:p>
          <a:p>
            <a:pPr>
              <a:defRPr/>
            </a:pPr>
            <a:r>
              <a:rPr lang="en-US" sz="1800" dirty="0"/>
              <a:t>    print("Yes, the number is " + str(number))</a:t>
            </a:r>
          </a:p>
          <a:p>
            <a:pPr>
              <a:defRPr/>
            </a:pPr>
            <a:r>
              <a:rPr lang="en-US" sz="1800" dirty="0"/>
              <a:t>elif guess &gt; number:</a:t>
            </a:r>
          </a:p>
          <a:p>
            <a:pPr>
              <a:defRPr/>
            </a:pPr>
            <a:r>
              <a:rPr lang="en-US" sz="1800" dirty="0"/>
              <a:t>    print("Your guess is too high")</a:t>
            </a:r>
          </a:p>
          <a:p>
            <a:pPr>
              <a:defRPr/>
            </a:pPr>
            <a:r>
              <a:rPr lang="en-US" sz="1800" dirty="0"/>
              <a:t>else:</a:t>
            </a:r>
          </a:p>
          <a:p>
            <a:pPr>
              <a:defRPr/>
            </a:pPr>
            <a:r>
              <a:rPr lang="en-US" sz="1800" dirty="0"/>
              <a:t>    print("Your guess is too low")</a:t>
            </a:r>
          </a:p>
          <a:p>
            <a:pPr>
              <a:defRPr/>
            </a:pPr>
            <a:endParaRPr lang="en-US" sz="2000" dirty="0"/>
          </a:p>
          <a:p>
            <a:pPr>
              <a:defRPr/>
            </a:pPr>
            <a:endParaRPr lang="en-US" sz="2000" dirty="0"/>
          </a:p>
          <a:p>
            <a:pPr>
              <a:defRPr/>
            </a:pPr>
            <a:endParaRPr lang="en-US" sz="2000" dirty="0"/>
          </a:p>
        </p:txBody>
      </p:sp>
      <p:sp>
        <p:nvSpPr>
          <p:cNvPr id="6" name="Rectangle 5">
            <a:extLst>
              <a:ext uri="{FF2B5EF4-FFF2-40B4-BE49-F238E27FC236}">
                <a16:creationId xmlns:a16="http://schemas.microsoft.com/office/drawing/2014/main" id="{803FF329-0D56-4455-A493-DCC76C57A40B}"/>
              </a:ext>
            </a:extLst>
          </p:cNvPr>
          <p:cNvSpPr/>
          <p:nvPr/>
        </p:nvSpPr>
        <p:spPr>
          <a:xfrm>
            <a:off x="5340350" y="1547813"/>
            <a:ext cx="3375025" cy="4184650"/>
          </a:xfrm>
          <a:prstGeom prst="rect">
            <a:avLst/>
          </a:prstGeom>
          <a:solidFill>
            <a:schemeClr val="bg1">
              <a:lumMod val="85000"/>
            </a:schemeClr>
          </a:solidFill>
        </p:spPr>
        <p:txBody>
          <a:bodyPr>
            <a:spAutoFit/>
          </a:bodyPr>
          <a:lstStyle/>
          <a:p>
            <a:pPr>
              <a:defRPr/>
            </a:pPr>
            <a:r>
              <a:rPr lang="en-US" sz="1400" dirty="0">
                <a:solidFill>
                  <a:srgbClr val="FF0000"/>
                </a:solidFill>
              </a:rPr>
              <a:t>Guess a magic number between 0 and 100</a:t>
            </a:r>
          </a:p>
          <a:p>
            <a:pPr>
              <a:defRPr/>
            </a:pPr>
            <a:r>
              <a:rPr lang="en-US" sz="1400" dirty="0">
                <a:solidFill>
                  <a:srgbClr val="FF0000"/>
                </a:solidFill>
              </a:rPr>
              <a:t>Enter your guess: 50</a:t>
            </a:r>
          </a:p>
          <a:p>
            <a:pPr>
              <a:defRPr/>
            </a:pPr>
            <a:r>
              <a:rPr lang="en-US" sz="1400" dirty="0">
                <a:solidFill>
                  <a:srgbClr val="FF0000"/>
                </a:solidFill>
              </a:rPr>
              <a:t>Your guess is too high</a:t>
            </a:r>
          </a:p>
          <a:p>
            <a:pPr>
              <a:defRPr/>
            </a:pPr>
            <a:endParaRPr lang="en-US" sz="1400" dirty="0">
              <a:solidFill>
                <a:srgbClr val="FF0000"/>
              </a:solidFill>
            </a:endParaRPr>
          </a:p>
          <a:p>
            <a:pPr>
              <a:defRPr/>
            </a:pPr>
            <a:r>
              <a:rPr lang="en-US" sz="1400" dirty="0">
                <a:solidFill>
                  <a:srgbClr val="FF0000"/>
                </a:solidFill>
              </a:rPr>
              <a:t>Guess a magic number between 0 and 100</a:t>
            </a:r>
          </a:p>
          <a:p>
            <a:pPr>
              <a:defRPr/>
            </a:pPr>
            <a:r>
              <a:rPr lang="en-US" sz="1400" dirty="0">
                <a:solidFill>
                  <a:srgbClr val="FF0000"/>
                </a:solidFill>
              </a:rPr>
              <a:t>Enter your guess: 10</a:t>
            </a:r>
          </a:p>
          <a:p>
            <a:pPr>
              <a:defRPr/>
            </a:pPr>
            <a:r>
              <a:rPr lang="en-US" sz="1400" dirty="0">
                <a:solidFill>
                  <a:srgbClr val="FF0000"/>
                </a:solidFill>
              </a:rPr>
              <a:t>Your guess is too high</a:t>
            </a:r>
          </a:p>
          <a:p>
            <a:pPr>
              <a:defRPr/>
            </a:pPr>
            <a:endParaRPr lang="en-US" sz="1400" dirty="0">
              <a:solidFill>
                <a:srgbClr val="FF0000"/>
              </a:solidFill>
            </a:endParaRPr>
          </a:p>
          <a:p>
            <a:pPr>
              <a:defRPr/>
            </a:pPr>
            <a:r>
              <a:rPr lang="en-US" sz="1400" dirty="0">
                <a:solidFill>
                  <a:srgbClr val="FF0000"/>
                </a:solidFill>
              </a:rPr>
              <a:t>Guess a magic number between 0 and 100</a:t>
            </a:r>
          </a:p>
          <a:p>
            <a:pPr>
              <a:defRPr/>
            </a:pPr>
            <a:r>
              <a:rPr lang="en-US" sz="1400" dirty="0">
                <a:solidFill>
                  <a:srgbClr val="FF0000"/>
                </a:solidFill>
              </a:rPr>
              <a:t>Enter your guess: 3</a:t>
            </a:r>
          </a:p>
          <a:p>
            <a:pPr>
              <a:defRPr/>
            </a:pPr>
            <a:r>
              <a:rPr lang="en-US" sz="1400" dirty="0">
                <a:solidFill>
                  <a:srgbClr val="FF0000"/>
                </a:solidFill>
              </a:rPr>
              <a:t>Your guess is too low</a:t>
            </a:r>
          </a:p>
          <a:p>
            <a:pPr>
              <a:defRPr/>
            </a:pPr>
            <a:endParaRPr lang="en-US" sz="1400" dirty="0">
              <a:solidFill>
                <a:srgbClr val="FF0000"/>
              </a:solidFill>
            </a:endParaRPr>
          </a:p>
          <a:p>
            <a:pPr>
              <a:defRPr/>
            </a:pPr>
            <a:r>
              <a:rPr lang="en-US" sz="1400" dirty="0">
                <a:solidFill>
                  <a:srgbClr val="FF0000"/>
                </a:solidFill>
              </a:rPr>
              <a:t>Guess a magic number between 0 and 100</a:t>
            </a:r>
          </a:p>
          <a:p>
            <a:pPr>
              <a:defRPr/>
            </a:pPr>
            <a:r>
              <a:rPr lang="en-US" sz="1400" dirty="0">
                <a:solidFill>
                  <a:srgbClr val="FF0000"/>
                </a:solidFill>
              </a:rPr>
              <a:t>Enter your guess: 6</a:t>
            </a:r>
          </a:p>
          <a:p>
            <a:pPr>
              <a:defRPr/>
            </a:pPr>
            <a:r>
              <a:rPr lang="en-US" sz="1400" dirty="0">
                <a:solidFill>
                  <a:srgbClr val="FF0000"/>
                </a:solidFill>
              </a:rPr>
              <a:t>Your guess is too low</a:t>
            </a:r>
          </a:p>
          <a:p>
            <a:pPr>
              <a:defRPr/>
            </a:pPr>
            <a:endParaRPr lang="en-US" sz="1400" dirty="0">
              <a:solidFill>
                <a:srgbClr val="FF0000"/>
              </a:solidFill>
            </a:endParaRPr>
          </a:p>
          <a:p>
            <a:pPr>
              <a:defRPr/>
            </a:pPr>
            <a:r>
              <a:rPr lang="en-US" sz="1400" dirty="0">
                <a:solidFill>
                  <a:srgbClr val="FF0000"/>
                </a:solidFill>
              </a:rPr>
              <a:t>Guess a magic number between 0 and 100</a:t>
            </a:r>
          </a:p>
          <a:p>
            <a:pPr>
              <a:defRPr/>
            </a:pPr>
            <a:r>
              <a:rPr lang="en-US" sz="1400" dirty="0">
                <a:solidFill>
                  <a:srgbClr val="FF0000"/>
                </a:solidFill>
              </a:rPr>
              <a:t>Enter your guess: 7</a:t>
            </a:r>
          </a:p>
          <a:p>
            <a:pPr>
              <a:defRPr/>
            </a:pPr>
            <a:r>
              <a:rPr lang="en-US" sz="1400" dirty="0">
                <a:solidFill>
                  <a:srgbClr val="FF0000"/>
                </a:solidFill>
              </a:rPr>
              <a:t>Your guess is too high</a:t>
            </a:r>
          </a:p>
        </p:txBody>
      </p:sp>
      <p:sp>
        <p:nvSpPr>
          <p:cNvPr id="30725" name="Rectangle 7">
            <a:extLst>
              <a:ext uri="{FF2B5EF4-FFF2-40B4-BE49-F238E27FC236}">
                <a16:creationId xmlns:a16="http://schemas.microsoft.com/office/drawing/2014/main" id="{6CF371C1-26D0-4777-9B76-ADA27E9F0AAB}"/>
              </a:ext>
            </a:extLst>
          </p:cNvPr>
          <p:cNvSpPr>
            <a:spLocks noChangeArrowheads="1"/>
          </p:cNvSpPr>
          <p:nvPr/>
        </p:nvSpPr>
        <p:spPr bwMode="auto">
          <a:xfrm>
            <a:off x="2674938" y="6270625"/>
            <a:ext cx="3509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rgbClr val="FF0000"/>
                </a:solidFill>
              </a:rPr>
              <a:t>Guess Number One Time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id="{89EB5C20-9361-4C75-90FA-FE0C043C6996}"/>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75B501-773C-4032-8801-36F366DE62DB}" type="slidenum">
              <a:rPr lang="en-US" altLang="en-US" sz="1400"/>
              <a:pPr/>
              <a:t>17</a:t>
            </a:fld>
            <a:endParaRPr lang="en-US" altLang="en-US" sz="1400"/>
          </a:p>
        </p:txBody>
      </p:sp>
      <p:sp>
        <p:nvSpPr>
          <p:cNvPr id="7" name="Rectangle 6">
            <a:extLst>
              <a:ext uri="{FF2B5EF4-FFF2-40B4-BE49-F238E27FC236}">
                <a16:creationId xmlns:a16="http://schemas.microsoft.com/office/drawing/2014/main" id="{DE11F757-52AB-42CD-A910-F434DAF6C727}"/>
              </a:ext>
            </a:extLst>
          </p:cNvPr>
          <p:cNvSpPr/>
          <p:nvPr/>
        </p:nvSpPr>
        <p:spPr>
          <a:xfrm>
            <a:off x="423863" y="317500"/>
            <a:ext cx="8334375" cy="5940425"/>
          </a:xfrm>
          <a:prstGeom prst="rect">
            <a:avLst/>
          </a:prstGeom>
          <a:solidFill>
            <a:schemeClr val="bg1">
              <a:lumMod val="85000"/>
            </a:schemeClr>
          </a:solidFill>
        </p:spPr>
        <p:txBody>
          <a:bodyPr>
            <a:spAutoFit/>
          </a:bodyPr>
          <a:lstStyle/>
          <a:p>
            <a:pPr>
              <a:defRPr/>
            </a:pPr>
            <a:r>
              <a:rPr lang="en-US" sz="2000" dirty="0"/>
              <a:t>import random</a:t>
            </a:r>
          </a:p>
          <a:p>
            <a:pPr>
              <a:defRPr/>
            </a:pPr>
            <a:endParaRPr lang="en-US" sz="2000" dirty="0"/>
          </a:p>
          <a:p>
            <a:pPr>
              <a:defRPr/>
            </a:pPr>
            <a:r>
              <a:rPr lang="en-US" sz="2000" dirty="0"/>
              <a:t># Generate a random number to be guessed</a:t>
            </a:r>
          </a:p>
          <a:p>
            <a:pPr>
              <a:defRPr/>
            </a:pPr>
            <a:r>
              <a:rPr lang="en-US" sz="2000" dirty="0"/>
              <a:t>number = random.randint(0, 100)</a:t>
            </a:r>
          </a:p>
          <a:p>
            <a:pPr>
              <a:defRPr/>
            </a:pPr>
            <a:endParaRPr lang="en-US" sz="2000" dirty="0"/>
          </a:p>
          <a:p>
            <a:pPr>
              <a:defRPr/>
            </a:pPr>
            <a:r>
              <a:rPr lang="en-US" sz="2000" dirty="0"/>
              <a:t>print("Guess a magic number between 0 and 100")</a:t>
            </a:r>
          </a:p>
          <a:p>
            <a:pPr>
              <a:defRPr/>
            </a:pPr>
            <a:endParaRPr lang="en-US" sz="2000" dirty="0"/>
          </a:p>
          <a:p>
            <a:pPr>
              <a:defRPr/>
            </a:pPr>
            <a:r>
              <a:rPr lang="en-US" sz="2000" dirty="0"/>
              <a:t>guess = -1</a:t>
            </a:r>
          </a:p>
          <a:p>
            <a:pPr>
              <a:defRPr/>
            </a:pPr>
            <a:r>
              <a:rPr lang="en-US" sz="2000" dirty="0"/>
              <a:t>while guess != number:</a:t>
            </a:r>
          </a:p>
          <a:p>
            <a:pPr>
              <a:defRPr/>
            </a:pPr>
            <a:r>
              <a:rPr lang="en-US" sz="2000" dirty="0"/>
              <a:t>    # Prompt the user to guess the number</a:t>
            </a:r>
          </a:p>
          <a:p>
            <a:pPr>
              <a:defRPr/>
            </a:pPr>
            <a:r>
              <a:rPr lang="en-US" sz="2000" dirty="0"/>
              <a:t>    guess = int(input("Enter your guess: "))</a:t>
            </a:r>
          </a:p>
          <a:p>
            <a:pPr>
              <a:defRPr/>
            </a:pPr>
            <a:endParaRPr lang="en-US" sz="2000" dirty="0"/>
          </a:p>
          <a:p>
            <a:pPr>
              <a:defRPr/>
            </a:pPr>
            <a:r>
              <a:rPr lang="en-US" sz="2000" dirty="0"/>
              <a:t>    if guess == number:</a:t>
            </a:r>
          </a:p>
          <a:p>
            <a:pPr>
              <a:defRPr/>
            </a:pPr>
            <a:r>
              <a:rPr lang="en-US" sz="2000" dirty="0"/>
              <a:t>        print("Yes, the number is", number)</a:t>
            </a:r>
          </a:p>
          <a:p>
            <a:pPr>
              <a:defRPr/>
            </a:pPr>
            <a:r>
              <a:rPr lang="en-US" sz="2000" dirty="0"/>
              <a:t>    elif guess &gt; number:</a:t>
            </a:r>
          </a:p>
          <a:p>
            <a:pPr>
              <a:defRPr/>
            </a:pPr>
            <a:r>
              <a:rPr lang="en-US" sz="2000" dirty="0"/>
              <a:t>        print("Your guess is too high")</a:t>
            </a:r>
          </a:p>
          <a:p>
            <a:pPr>
              <a:defRPr/>
            </a:pPr>
            <a:r>
              <a:rPr lang="en-US" sz="2000" dirty="0"/>
              <a:t>    else:</a:t>
            </a:r>
          </a:p>
          <a:p>
            <a:pPr>
              <a:defRPr/>
            </a:pPr>
            <a:r>
              <a:rPr lang="en-US" sz="2000" dirty="0"/>
              <a:t>        print("Your guess is too low")</a:t>
            </a:r>
          </a:p>
          <a:p>
            <a:pPr>
              <a:defRPr/>
            </a:pPr>
            <a:endParaRPr lang="en-US" sz="2000" dirty="0"/>
          </a:p>
        </p:txBody>
      </p:sp>
      <p:sp>
        <p:nvSpPr>
          <p:cNvPr id="6" name="Rectangle 5">
            <a:extLst>
              <a:ext uri="{FF2B5EF4-FFF2-40B4-BE49-F238E27FC236}">
                <a16:creationId xmlns:a16="http://schemas.microsoft.com/office/drawing/2014/main" id="{6D85E0BA-0624-430D-81D3-ACEF8A9424A9}"/>
              </a:ext>
            </a:extLst>
          </p:cNvPr>
          <p:cNvSpPr/>
          <p:nvPr/>
        </p:nvSpPr>
        <p:spPr>
          <a:xfrm>
            <a:off x="5071265" y="2711450"/>
            <a:ext cx="3674273" cy="3293209"/>
          </a:xfrm>
          <a:prstGeom prst="rect">
            <a:avLst/>
          </a:prstGeom>
          <a:solidFill>
            <a:schemeClr val="bg1">
              <a:lumMod val="85000"/>
            </a:schemeClr>
          </a:solidFill>
        </p:spPr>
        <p:txBody>
          <a:bodyPr wrap="square">
            <a:spAutoFit/>
          </a:bodyPr>
          <a:lstStyle/>
          <a:p>
            <a:pPr>
              <a:defRPr/>
            </a:pPr>
            <a:r>
              <a:rPr lang="en-US" sz="1600" dirty="0">
                <a:solidFill>
                  <a:srgbClr val="FF0000"/>
                </a:solidFill>
              </a:rPr>
              <a:t>Guess a magic number between 0 and 100</a:t>
            </a:r>
          </a:p>
          <a:p>
            <a:pPr>
              <a:defRPr/>
            </a:pPr>
            <a:r>
              <a:rPr lang="en-US" sz="1600" dirty="0">
                <a:solidFill>
                  <a:srgbClr val="FF0000"/>
                </a:solidFill>
              </a:rPr>
              <a:t>Enter your guess: 50</a:t>
            </a:r>
          </a:p>
          <a:p>
            <a:pPr>
              <a:defRPr/>
            </a:pPr>
            <a:r>
              <a:rPr lang="en-US" sz="1600" dirty="0">
                <a:solidFill>
                  <a:srgbClr val="FF0000"/>
                </a:solidFill>
              </a:rPr>
              <a:t>Your guess is too low</a:t>
            </a:r>
          </a:p>
          <a:p>
            <a:pPr>
              <a:defRPr/>
            </a:pPr>
            <a:r>
              <a:rPr lang="en-US" sz="1600" dirty="0">
                <a:solidFill>
                  <a:srgbClr val="FF0000"/>
                </a:solidFill>
              </a:rPr>
              <a:t>Enter your guess: 75</a:t>
            </a:r>
          </a:p>
          <a:p>
            <a:pPr>
              <a:defRPr/>
            </a:pPr>
            <a:r>
              <a:rPr lang="en-US" sz="1600" dirty="0">
                <a:solidFill>
                  <a:srgbClr val="FF0000"/>
                </a:solidFill>
              </a:rPr>
              <a:t>Your guess is too low</a:t>
            </a:r>
          </a:p>
          <a:p>
            <a:pPr>
              <a:defRPr/>
            </a:pPr>
            <a:r>
              <a:rPr lang="en-US" sz="1600" dirty="0">
                <a:solidFill>
                  <a:srgbClr val="FF0000"/>
                </a:solidFill>
              </a:rPr>
              <a:t>Enter your guess: 87</a:t>
            </a:r>
          </a:p>
          <a:p>
            <a:pPr>
              <a:defRPr/>
            </a:pPr>
            <a:r>
              <a:rPr lang="en-US" sz="1600" dirty="0">
                <a:solidFill>
                  <a:srgbClr val="FF0000"/>
                </a:solidFill>
              </a:rPr>
              <a:t>Your guess is too high</a:t>
            </a:r>
          </a:p>
          <a:p>
            <a:pPr>
              <a:defRPr/>
            </a:pPr>
            <a:r>
              <a:rPr lang="en-US" sz="1600" dirty="0">
                <a:solidFill>
                  <a:srgbClr val="FF0000"/>
                </a:solidFill>
              </a:rPr>
              <a:t>Enter your guess: 81</a:t>
            </a:r>
          </a:p>
          <a:p>
            <a:pPr>
              <a:defRPr/>
            </a:pPr>
            <a:r>
              <a:rPr lang="en-US" sz="1600" dirty="0">
                <a:solidFill>
                  <a:srgbClr val="FF0000"/>
                </a:solidFill>
              </a:rPr>
              <a:t>Your guess is too low</a:t>
            </a:r>
          </a:p>
          <a:p>
            <a:pPr>
              <a:defRPr/>
            </a:pPr>
            <a:r>
              <a:rPr lang="en-US" sz="1600" dirty="0">
                <a:solidFill>
                  <a:srgbClr val="FF0000"/>
                </a:solidFill>
              </a:rPr>
              <a:t>Enter your guess: 84</a:t>
            </a:r>
          </a:p>
          <a:p>
            <a:pPr>
              <a:defRPr/>
            </a:pPr>
            <a:r>
              <a:rPr lang="en-US" sz="1600" dirty="0">
                <a:solidFill>
                  <a:srgbClr val="FF0000"/>
                </a:solidFill>
              </a:rPr>
              <a:t>Your guess is too low</a:t>
            </a:r>
          </a:p>
          <a:p>
            <a:pPr>
              <a:defRPr/>
            </a:pPr>
            <a:r>
              <a:rPr lang="en-US" sz="1600" dirty="0">
                <a:solidFill>
                  <a:srgbClr val="FF0000"/>
                </a:solidFill>
              </a:rPr>
              <a:t>Enter your guess: 85</a:t>
            </a:r>
          </a:p>
          <a:p>
            <a:pPr>
              <a:defRPr/>
            </a:pPr>
            <a:r>
              <a:rPr lang="en-US" sz="1600" dirty="0">
                <a:solidFill>
                  <a:srgbClr val="FF0000"/>
                </a:solidFill>
              </a:rPr>
              <a:t>Yes, the number is 85</a:t>
            </a:r>
          </a:p>
        </p:txBody>
      </p:sp>
      <p:sp>
        <p:nvSpPr>
          <p:cNvPr id="31749" name="Rectangle 7">
            <a:extLst>
              <a:ext uri="{FF2B5EF4-FFF2-40B4-BE49-F238E27FC236}">
                <a16:creationId xmlns:a16="http://schemas.microsoft.com/office/drawing/2014/main" id="{68E488B1-EE44-4DAC-9479-CF1CDF92402E}"/>
              </a:ext>
            </a:extLst>
          </p:cNvPr>
          <p:cNvSpPr>
            <a:spLocks noChangeArrowheads="1"/>
          </p:cNvSpPr>
          <p:nvPr/>
        </p:nvSpPr>
        <p:spPr bwMode="auto">
          <a:xfrm>
            <a:off x="3457575" y="6269038"/>
            <a:ext cx="2144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FF0000"/>
                </a:solidFill>
              </a:rPr>
              <a:t>Guess Number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EE6CF4B0-F4C7-484E-9A09-75EC6BB9E723}"/>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B85C75-F9C4-4F1B-BE95-115E2F928BA0}" type="slidenum">
              <a:rPr lang="en-US" altLang="en-US" sz="1400"/>
              <a:pPr/>
              <a:t>18</a:t>
            </a:fld>
            <a:endParaRPr lang="en-US" altLang="en-US" sz="1400"/>
          </a:p>
        </p:txBody>
      </p:sp>
      <p:sp>
        <p:nvSpPr>
          <p:cNvPr id="27651" name="Rectangle 2">
            <a:extLst>
              <a:ext uri="{FF2B5EF4-FFF2-40B4-BE49-F238E27FC236}">
                <a16:creationId xmlns:a16="http://schemas.microsoft.com/office/drawing/2014/main" id="{D4A3B9DA-F03C-4375-988F-129BEFAAD776}"/>
              </a:ext>
            </a:extLst>
          </p:cNvPr>
          <p:cNvSpPr>
            <a:spLocks noGrp="1" noChangeArrowheads="1"/>
          </p:cNvSpPr>
          <p:nvPr>
            <p:ph type="title"/>
          </p:nvPr>
        </p:nvSpPr>
        <p:spPr>
          <a:xfrm>
            <a:off x="0" y="381000"/>
            <a:ext cx="9144000" cy="628650"/>
          </a:xfrm>
        </p:spPr>
        <p:txBody>
          <a:bodyPr/>
          <a:lstStyle/>
          <a:p>
            <a:r>
              <a:rPr lang="en-US" altLang="en-US" sz="3600"/>
              <a:t>Problem: An Advanced Math Learning Tool</a:t>
            </a:r>
            <a:r>
              <a:rPr lang="en-US" altLang="en-US" sz="4000"/>
              <a:t> </a:t>
            </a:r>
          </a:p>
        </p:txBody>
      </p:sp>
      <p:sp>
        <p:nvSpPr>
          <p:cNvPr id="27652" name="Rectangle 3">
            <a:extLst>
              <a:ext uri="{FF2B5EF4-FFF2-40B4-BE49-F238E27FC236}">
                <a16:creationId xmlns:a16="http://schemas.microsoft.com/office/drawing/2014/main" id="{0EB296B2-AAC1-499D-8E17-64AE7C50F6DA}"/>
              </a:ext>
            </a:extLst>
          </p:cNvPr>
          <p:cNvSpPr>
            <a:spLocks noGrp="1" noChangeArrowheads="1"/>
          </p:cNvSpPr>
          <p:nvPr>
            <p:ph type="body" idx="1"/>
          </p:nvPr>
        </p:nvSpPr>
        <p:spPr>
          <a:xfrm>
            <a:off x="309563" y="1431925"/>
            <a:ext cx="8534400" cy="3187700"/>
          </a:xfrm>
        </p:spPr>
        <p:txBody>
          <a:bodyPr/>
          <a:lstStyle/>
          <a:p>
            <a:pPr marL="0" indent="0">
              <a:spcBef>
                <a:spcPct val="100000"/>
              </a:spcBef>
              <a:buFont typeface="Monotype Sorts"/>
              <a:buNone/>
            </a:pPr>
            <a:r>
              <a:rPr lang="en-US" altLang="en-US" dirty="0"/>
              <a:t>Recall that, SubtractionQuiz.py, gives a program that prompts the user to enter an answer for a question on subtraction. Using a loop, you can now rewrite the program to let the user enter a new answer until it is correct.</a:t>
            </a:r>
          </a:p>
        </p:txBody>
      </p:sp>
    </p:spTree>
    <p:extLst>
      <p:ext uri="{BB962C8B-B14F-4D97-AF65-F5344CB8AC3E}">
        <p14:creationId xmlns:p14="http://schemas.microsoft.com/office/powerpoint/2010/main" val="2009811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9482DFDB-B05D-4531-87FE-C259D9AFD70B}"/>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B66A72-00A5-4D7F-9224-8F3CAF15154D}" type="slidenum">
              <a:rPr lang="en-US" altLang="en-US" sz="1400"/>
              <a:pPr/>
              <a:t>19</a:t>
            </a:fld>
            <a:endParaRPr lang="en-US" altLang="en-US" sz="1400"/>
          </a:p>
        </p:txBody>
      </p:sp>
      <p:sp>
        <p:nvSpPr>
          <p:cNvPr id="6" name="Rectangle 5">
            <a:extLst>
              <a:ext uri="{FF2B5EF4-FFF2-40B4-BE49-F238E27FC236}">
                <a16:creationId xmlns:a16="http://schemas.microsoft.com/office/drawing/2014/main" id="{27DC8403-08E1-4481-B953-4745D4DD2847}"/>
              </a:ext>
            </a:extLst>
          </p:cNvPr>
          <p:cNvSpPr/>
          <p:nvPr/>
        </p:nvSpPr>
        <p:spPr>
          <a:xfrm>
            <a:off x="204788" y="279400"/>
            <a:ext cx="8948737" cy="6186309"/>
          </a:xfrm>
          <a:prstGeom prst="rect">
            <a:avLst/>
          </a:prstGeom>
          <a:solidFill>
            <a:schemeClr val="bg1">
              <a:lumMod val="85000"/>
            </a:schemeClr>
          </a:solidFill>
        </p:spPr>
        <p:txBody>
          <a:bodyPr>
            <a:spAutoFit/>
          </a:bodyPr>
          <a:lstStyle/>
          <a:p>
            <a:pPr>
              <a:defRPr/>
            </a:pPr>
            <a:r>
              <a:rPr lang="en-US" sz="1800" dirty="0"/>
              <a:t>import random</a:t>
            </a:r>
          </a:p>
          <a:p>
            <a:pPr>
              <a:defRPr/>
            </a:pPr>
            <a:endParaRPr lang="en-US" sz="1800" dirty="0"/>
          </a:p>
          <a:p>
            <a:pPr>
              <a:defRPr/>
            </a:pPr>
            <a:r>
              <a:rPr lang="en-US" sz="1800" dirty="0"/>
              <a:t># 1. Generate two random single-digit integers</a:t>
            </a:r>
          </a:p>
          <a:p>
            <a:pPr>
              <a:defRPr/>
            </a:pPr>
            <a:r>
              <a:rPr lang="en-US" sz="1800" dirty="0"/>
              <a:t>number1 = random.randint(0, 9)</a:t>
            </a:r>
          </a:p>
          <a:p>
            <a:pPr>
              <a:defRPr/>
            </a:pPr>
            <a:r>
              <a:rPr lang="en-US" sz="1800" dirty="0"/>
              <a:t>number2 = random.randint(0, 9)</a:t>
            </a:r>
          </a:p>
          <a:p>
            <a:pPr>
              <a:defRPr/>
            </a:pPr>
            <a:endParaRPr lang="en-US" sz="1800" dirty="0"/>
          </a:p>
          <a:p>
            <a:pPr>
              <a:defRPr/>
            </a:pPr>
            <a:r>
              <a:rPr lang="en-US" sz="1800" dirty="0"/>
              <a:t># 2. If number1 &lt; number2, swap number1 with number2</a:t>
            </a:r>
          </a:p>
          <a:p>
            <a:pPr>
              <a:defRPr/>
            </a:pPr>
            <a:r>
              <a:rPr lang="en-US" sz="1800" dirty="0"/>
              <a:t>if number1 &lt; number2:</a:t>
            </a:r>
          </a:p>
          <a:p>
            <a:pPr>
              <a:defRPr/>
            </a:pPr>
            <a:r>
              <a:rPr lang="en-US" sz="1800" dirty="0"/>
              <a:t>    temp = number1</a:t>
            </a:r>
          </a:p>
          <a:p>
            <a:pPr>
              <a:defRPr/>
            </a:pPr>
            <a:r>
              <a:rPr lang="en-US" sz="1800" dirty="0"/>
              <a:t>    number1 = number2</a:t>
            </a:r>
          </a:p>
          <a:p>
            <a:pPr>
              <a:defRPr/>
            </a:pPr>
            <a:r>
              <a:rPr lang="en-US" sz="1800" dirty="0"/>
              <a:t>    number2 = temp</a:t>
            </a:r>
          </a:p>
          <a:p>
            <a:pPr>
              <a:defRPr/>
            </a:pPr>
            <a:endParaRPr lang="en-US" sz="1800" dirty="0"/>
          </a:p>
          <a:p>
            <a:pPr>
              <a:defRPr/>
            </a:pPr>
            <a:r>
              <a:rPr lang="en-US" sz="1800" dirty="0"/>
              <a:t># 3. Prompt the student to answer What is number1 - number2?</a:t>
            </a:r>
          </a:p>
          <a:p>
            <a:pPr>
              <a:defRPr/>
            </a:pPr>
            <a:r>
              <a:rPr lang="en-US" sz="1800" dirty="0"/>
              <a:t>answer = int(input("What is " + str(number1) + " - “ + str(number2) + "? "))</a:t>
            </a:r>
          </a:p>
          <a:p>
            <a:pPr>
              <a:defRPr/>
            </a:pPr>
            <a:endParaRPr lang="en-US" sz="1800" dirty="0"/>
          </a:p>
          <a:p>
            <a:pPr>
              <a:defRPr/>
            </a:pPr>
            <a:r>
              <a:rPr lang="en-US" sz="1800" dirty="0"/>
              <a:t># 4. Repeatedly ask the user the question until it is correct</a:t>
            </a:r>
          </a:p>
          <a:p>
            <a:pPr>
              <a:defRPr/>
            </a:pPr>
            <a:r>
              <a:rPr lang="en-US" sz="1800" dirty="0"/>
              <a:t>while number1 - number2 != answer:</a:t>
            </a:r>
          </a:p>
          <a:p>
            <a:pPr>
              <a:defRPr/>
            </a:pPr>
            <a:r>
              <a:rPr lang="en-US" sz="1800" dirty="0"/>
              <a:t>    answer = int(input("Wrong answer. Try again. What is " </a:t>
            </a:r>
          </a:p>
          <a:p>
            <a:pPr>
              <a:defRPr/>
            </a:pPr>
            <a:r>
              <a:rPr lang="en-US" sz="1800" dirty="0"/>
              <a:t>        + str(number1) + " - " + str(number2) + "? "))</a:t>
            </a:r>
          </a:p>
          <a:p>
            <a:pPr>
              <a:defRPr/>
            </a:pPr>
            <a:r>
              <a:rPr lang="en-US" sz="1800" dirty="0"/>
              <a:t>  </a:t>
            </a:r>
          </a:p>
          <a:p>
            <a:pPr>
              <a:defRPr/>
            </a:pPr>
            <a:r>
              <a:rPr lang="en-US" sz="1800" dirty="0"/>
              <a:t>print("You got it!")</a:t>
            </a:r>
          </a:p>
          <a:p>
            <a:pPr>
              <a:defRPr/>
            </a:pPr>
            <a:endParaRPr lang="en-US" sz="1800" dirty="0"/>
          </a:p>
        </p:txBody>
      </p:sp>
      <p:sp>
        <p:nvSpPr>
          <p:cNvPr id="5" name="Rectangle 4">
            <a:extLst>
              <a:ext uri="{FF2B5EF4-FFF2-40B4-BE49-F238E27FC236}">
                <a16:creationId xmlns:a16="http://schemas.microsoft.com/office/drawing/2014/main" id="{8CE436F4-F6E8-440C-AC85-29794AD6F17D}"/>
              </a:ext>
            </a:extLst>
          </p:cNvPr>
          <p:cNvSpPr/>
          <p:nvPr/>
        </p:nvSpPr>
        <p:spPr>
          <a:xfrm>
            <a:off x="5800725" y="301625"/>
            <a:ext cx="3263900" cy="1816100"/>
          </a:xfrm>
          <a:prstGeom prst="rect">
            <a:avLst/>
          </a:prstGeom>
          <a:solidFill>
            <a:schemeClr val="bg1">
              <a:lumMod val="85000"/>
            </a:schemeClr>
          </a:solidFill>
        </p:spPr>
        <p:txBody>
          <a:bodyPr>
            <a:spAutoFit/>
          </a:bodyPr>
          <a:lstStyle/>
          <a:p>
            <a:pPr>
              <a:defRPr/>
            </a:pPr>
            <a:r>
              <a:rPr lang="en-US" sz="1400" dirty="0">
                <a:solidFill>
                  <a:srgbClr val="FF0000"/>
                </a:solidFill>
              </a:rPr>
              <a:t>What is 9 - 9? 0</a:t>
            </a:r>
          </a:p>
          <a:p>
            <a:pPr>
              <a:defRPr/>
            </a:pPr>
            <a:r>
              <a:rPr lang="en-US" sz="1400" dirty="0">
                <a:solidFill>
                  <a:srgbClr val="FF0000"/>
                </a:solidFill>
              </a:rPr>
              <a:t>You got it!</a:t>
            </a:r>
          </a:p>
          <a:p>
            <a:pPr>
              <a:defRPr/>
            </a:pPr>
            <a:endParaRPr lang="en-US" sz="1400" dirty="0">
              <a:solidFill>
                <a:srgbClr val="FF0000"/>
              </a:solidFill>
            </a:endParaRPr>
          </a:p>
          <a:p>
            <a:pPr>
              <a:defRPr/>
            </a:pPr>
            <a:r>
              <a:rPr lang="en-US" sz="1400" dirty="0">
                <a:solidFill>
                  <a:srgbClr val="FF0000"/>
                </a:solidFill>
              </a:rPr>
              <a:t>What is 6 - 1? 3</a:t>
            </a:r>
          </a:p>
          <a:p>
            <a:pPr>
              <a:defRPr/>
            </a:pPr>
            <a:r>
              <a:rPr lang="en-US" sz="1400" dirty="0">
                <a:solidFill>
                  <a:srgbClr val="FF0000"/>
                </a:solidFill>
              </a:rPr>
              <a:t>Wrong answer. Try again. What is 6 - 1? 7</a:t>
            </a:r>
          </a:p>
          <a:p>
            <a:pPr>
              <a:defRPr/>
            </a:pPr>
            <a:r>
              <a:rPr lang="en-US" sz="1400" dirty="0">
                <a:solidFill>
                  <a:srgbClr val="FF0000"/>
                </a:solidFill>
              </a:rPr>
              <a:t>Wrong answer. Try again. What is 6 - 1? 2</a:t>
            </a:r>
          </a:p>
          <a:p>
            <a:pPr>
              <a:defRPr/>
            </a:pPr>
            <a:r>
              <a:rPr lang="en-US" sz="1400" dirty="0">
                <a:solidFill>
                  <a:srgbClr val="FF0000"/>
                </a:solidFill>
              </a:rPr>
              <a:t>Wrong answer. Try again. What is 6 - 1? 5</a:t>
            </a:r>
          </a:p>
          <a:p>
            <a:pPr>
              <a:defRPr/>
            </a:pPr>
            <a:r>
              <a:rPr lang="en-US" sz="1400" dirty="0">
                <a:solidFill>
                  <a:srgbClr val="FF0000"/>
                </a:solidFill>
              </a:rPr>
              <a:t>You got it!</a:t>
            </a:r>
          </a:p>
        </p:txBody>
      </p:sp>
      <p:sp>
        <p:nvSpPr>
          <p:cNvPr id="28677" name="Rectangle 1">
            <a:extLst>
              <a:ext uri="{FF2B5EF4-FFF2-40B4-BE49-F238E27FC236}">
                <a16:creationId xmlns:a16="http://schemas.microsoft.com/office/drawing/2014/main" id="{05FFAD33-A52A-4EF4-9DFD-10F11E138AEC}"/>
              </a:ext>
            </a:extLst>
          </p:cNvPr>
          <p:cNvSpPr>
            <a:spLocks noChangeArrowheads="1"/>
          </p:cNvSpPr>
          <p:nvPr/>
        </p:nvSpPr>
        <p:spPr bwMode="auto">
          <a:xfrm>
            <a:off x="6161088" y="6065838"/>
            <a:ext cx="2903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solidFill>
                  <a:srgbClr val="FF0000"/>
                </a:solidFill>
              </a:rPr>
              <a:t>Repeat Subtraction Quiz</a:t>
            </a:r>
          </a:p>
        </p:txBody>
      </p:sp>
    </p:spTree>
    <p:extLst>
      <p:ext uri="{BB962C8B-B14F-4D97-AF65-F5344CB8AC3E}">
        <p14:creationId xmlns:p14="http://schemas.microsoft.com/office/powerpoint/2010/main" val="50804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7875D0E8-03AF-4121-8C19-59092994A68A}"/>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2A32E6-D815-4884-92BA-88D53C7B0D26}" type="slidenum">
              <a:rPr lang="en-US" altLang="en-US" sz="1400"/>
              <a:pPr/>
              <a:t>2</a:t>
            </a:fld>
            <a:endParaRPr lang="en-US" altLang="en-US" sz="1400"/>
          </a:p>
        </p:txBody>
      </p:sp>
      <p:sp>
        <p:nvSpPr>
          <p:cNvPr id="14339" name="Rectangle 2">
            <a:extLst>
              <a:ext uri="{FF2B5EF4-FFF2-40B4-BE49-F238E27FC236}">
                <a16:creationId xmlns:a16="http://schemas.microsoft.com/office/drawing/2014/main" id="{A8B6C115-198E-478B-81B9-A926486CB25D}"/>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14340" name="Rectangle 3">
            <a:extLst>
              <a:ext uri="{FF2B5EF4-FFF2-40B4-BE49-F238E27FC236}">
                <a16:creationId xmlns:a16="http://schemas.microsoft.com/office/drawing/2014/main" id="{7F406B1C-1C25-450C-B22C-FAC0ED25C93A}"/>
              </a:ext>
            </a:extLst>
          </p:cNvPr>
          <p:cNvSpPr>
            <a:spLocks noGrp="1" noChangeArrowheads="1"/>
          </p:cNvSpPr>
          <p:nvPr>
            <p:ph type="body" idx="1"/>
          </p:nvPr>
        </p:nvSpPr>
        <p:spPr>
          <a:xfrm>
            <a:off x="231775" y="1371600"/>
            <a:ext cx="8683625" cy="4114800"/>
          </a:xfrm>
          <a:noFill/>
        </p:spPr>
        <p:txBody>
          <a:bodyPr/>
          <a:lstStyle/>
          <a:p>
            <a:pPr marL="0" indent="0">
              <a:lnSpc>
                <a:spcPct val="90000"/>
              </a:lnSpc>
              <a:buFont typeface="Monotype Sorts"/>
              <a:buNone/>
            </a:pPr>
            <a:r>
              <a:rPr lang="en-US" altLang="en-US" dirty="0"/>
              <a:t>Suppose that you need to print a string (e.g., "Programming is fun!") a hundred times. It would be tedious to have to write the following statement a hundred times:</a:t>
            </a:r>
          </a:p>
          <a:p>
            <a:pPr marL="0" indent="0">
              <a:lnSpc>
                <a:spcPct val="90000"/>
              </a:lnSpc>
              <a:buFont typeface="Monotype Sorts"/>
              <a:buNone/>
            </a:pPr>
            <a:endParaRPr lang="en-US" altLang="en-US" dirty="0"/>
          </a:p>
          <a:p>
            <a:pPr marL="0" indent="0">
              <a:lnSpc>
                <a:spcPct val="90000"/>
              </a:lnSpc>
              <a:buFont typeface="Monotype Sorts"/>
              <a:buNone/>
            </a:pPr>
            <a:r>
              <a:rPr lang="en-US" altLang="en-US" dirty="0"/>
              <a:t>print("Programming is fun!")</a:t>
            </a:r>
          </a:p>
          <a:p>
            <a:pPr marL="0" indent="0">
              <a:lnSpc>
                <a:spcPct val="90000"/>
              </a:lnSpc>
              <a:buFont typeface="Monotype Sorts"/>
              <a:buNone/>
            </a:pPr>
            <a:endParaRPr lang="en-US" altLang="en-US" dirty="0"/>
          </a:p>
          <a:p>
            <a:pPr marL="0" indent="0">
              <a:lnSpc>
                <a:spcPct val="90000"/>
              </a:lnSpc>
              <a:buFont typeface="Monotype Sorts"/>
              <a:buNone/>
            </a:pPr>
            <a:r>
              <a:rPr lang="en-US" altLang="en-US" dirty="0"/>
              <a:t>So, how do you solve this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31AA6316-A89D-4F83-9A87-AFDDDE8C0F29}"/>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5C4FF0-D57D-415C-99EB-FBE526495513}" type="slidenum">
              <a:rPr lang="en-US" altLang="en-US" sz="1400"/>
              <a:pPr/>
              <a:t>20</a:t>
            </a:fld>
            <a:endParaRPr lang="en-US" altLang="en-US" sz="1400"/>
          </a:p>
        </p:txBody>
      </p:sp>
      <p:sp>
        <p:nvSpPr>
          <p:cNvPr id="32771" name="Rectangle 2">
            <a:extLst>
              <a:ext uri="{FF2B5EF4-FFF2-40B4-BE49-F238E27FC236}">
                <a16:creationId xmlns:a16="http://schemas.microsoft.com/office/drawing/2014/main" id="{3ABF35E4-930C-457B-8A4B-454FFA3FB7B5}"/>
              </a:ext>
            </a:extLst>
          </p:cNvPr>
          <p:cNvSpPr>
            <a:spLocks noGrp="1" noChangeArrowheads="1"/>
          </p:cNvSpPr>
          <p:nvPr>
            <p:ph type="title"/>
          </p:nvPr>
        </p:nvSpPr>
        <p:spPr>
          <a:xfrm>
            <a:off x="0" y="381000"/>
            <a:ext cx="9144000" cy="628650"/>
          </a:xfrm>
        </p:spPr>
        <p:txBody>
          <a:bodyPr/>
          <a:lstStyle/>
          <a:p>
            <a:r>
              <a:rPr lang="en-US" altLang="en-US" sz="3600" dirty="0"/>
              <a:t>Multiple Subtraction Quiz</a:t>
            </a:r>
            <a:r>
              <a:rPr lang="en-US" altLang="en-US" sz="4000" dirty="0"/>
              <a:t> </a:t>
            </a:r>
          </a:p>
        </p:txBody>
      </p:sp>
      <p:sp>
        <p:nvSpPr>
          <p:cNvPr id="32772" name="Rectangle 3">
            <a:extLst>
              <a:ext uri="{FF2B5EF4-FFF2-40B4-BE49-F238E27FC236}">
                <a16:creationId xmlns:a16="http://schemas.microsoft.com/office/drawing/2014/main" id="{A4428606-CA99-40A6-A190-D072F9B37852}"/>
              </a:ext>
            </a:extLst>
          </p:cNvPr>
          <p:cNvSpPr>
            <a:spLocks noGrp="1" noChangeArrowheads="1"/>
          </p:cNvSpPr>
          <p:nvPr>
            <p:ph type="body" idx="1"/>
          </p:nvPr>
        </p:nvSpPr>
        <p:spPr>
          <a:xfrm>
            <a:off x="309563" y="1431925"/>
            <a:ext cx="8534400" cy="3187700"/>
          </a:xfrm>
        </p:spPr>
        <p:txBody>
          <a:bodyPr/>
          <a:lstStyle/>
          <a:p>
            <a:pPr marL="0" indent="0">
              <a:spcBef>
                <a:spcPct val="100000"/>
              </a:spcBef>
              <a:buFont typeface="Monotype Sorts"/>
              <a:buNone/>
            </a:pPr>
            <a:r>
              <a:rPr lang="en-US" altLang="en-US" dirty="0"/>
              <a:t>The Math subtraction learning tool program generates just one question for each run. You can use a loop to generate questions repeatedly. This example gives a program that generates five questions and reports the number of the correct answers and time used to answer all five questions.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a:extLst>
              <a:ext uri="{FF2B5EF4-FFF2-40B4-BE49-F238E27FC236}">
                <a16:creationId xmlns:a16="http://schemas.microsoft.com/office/drawing/2014/main" id="{3041B0C7-273E-4D23-87E3-66125041B8D1}"/>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1552C8C-6AA8-405B-9D8C-40BAC8F70FC5}" type="slidenum">
              <a:rPr lang="en-US" altLang="en-US" sz="1400"/>
              <a:pPr/>
              <a:t>21</a:t>
            </a:fld>
            <a:endParaRPr lang="en-US" altLang="en-US" sz="1400"/>
          </a:p>
        </p:txBody>
      </p:sp>
      <p:sp>
        <p:nvSpPr>
          <p:cNvPr id="5" name="Rectangle 4">
            <a:extLst>
              <a:ext uri="{FF2B5EF4-FFF2-40B4-BE49-F238E27FC236}">
                <a16:creationId xmlns:a16="http://schemas.microsoft.com/office/drawing/2014/main" id="{BA82C34D-D2C8-4878-80A4-83239D5E9FF8}"/>
              </a:ext>
            </a:extLst>
          </p:cNvPr>
          <p:cNvSpPr/>
          <p:nvPr/>
        </p:nvSpPr>
        <p:spPr>
          <a:xfrm>
            <a:off x="731500" y="2963707"/>
            <a:ext cx="2632075" cy="3322637"/>
          </a:xfrm>
          <a:prstGeom prst="rect">
            <a:avLst/>
          </a:prstGeom>
          <a:solidFill>
            <a:schemeClr val="bg1">
              <a:lumMod val="85000"/>
            </a:schemeClr>
          </a:solidFill>
        </p:spPr>
        <p:txBody>
          <a:bodyPr>
            <a:spAutoFit/>
          </a:bodyPr>
          <a:lstStyle/>
          <a:p>
            <a:pPr>
              <a:defRPr/>
            </a:pPr>
            <a:r>
              <a:rPr lang="en-US" sz="1400" dirty="0">
                <a:solidFill>
                  <a:srgbClr val="FF0000"/>
                </a:solidFill>
              </a:rPr>
              <a:t>What is 7 - 0? 7</a:t>
            </a:r>
          </a:p>
          <a:p>
            <a:pPr>
              <a:defRPr/>
            </a:pPr>
            <a:r>
              <a:rPr lang="en-US" sz="1400" dirty="0">
                <a:solidFill>
                  <a:srgbClr val="FF0000"/>
                </a:solidFill>
              </a:rPr>
              <a:t>You are correct!</a:t>
            </a:r>
          </a:p>
          <a:p>
            <a:pPr>
              <a:defRPr/>
            </a:pPr>
            <a:r>
              <a:rPr lang="en-US" sz="1400" dirty="0">
                <a:solidFill>
                  <a:srgbClr val="FF0000"/>
                </a:solidFill>
              </a:rPr>
              <a:t>What is 8 - 7? 2</a:t>
            </a:r>
          </a:p>
          <a:p>
            <a:pPr>
              <a:defRPr/>
            </a:pPr>
            <a:r>
              <a:rPr lang="en-US" sz="1400" dirty="0">
                <a:solidFill>
                  <a:srgbClr val="FF0000"/>
                </a:solidFill>
              </a:rPr>
              <a:t>Your answer is wrong.</a:t>
            </a:r>
          </a:p>
          <a:p>
            <a:pPr>
              <a:defRPr/>
            </a:pPr>
            <a:r>
              <a:rPr lang="en-US" sz="1400" dirty="0">
                <a:solidFill>
                  <a:srgbClr val="FF0000"/>
                </a:solidFill>
              </a:rPr>
              <a:t> 8 - 7 should be 1</a:t>
            </a:r>
          </a:p>
          <a:p>
            <a:pPr>
              <a:defRPr/>
            </a:pPr>
            <a:r>
              <a:rPr lang="en-US" sz="1400" dirty="0">
                <a:solidFill>
                  <a:srgbClr val="FF0000"/>
                </a:solidFill>
              </a:rPr>
              <a:t>What is 7 - 5? 3</a:t>
            </a:r>
          </a:p>
          <a:p>
            <a:pPr>
              <a:defRPr/>
            </a:pPr>
            <a:r>
              <a:rPr lang="en-US" sz="1400" dirty="0">
                <a:solidFill>
                  <a:srgbClr val="FF0000"/>
                </a:solidFill>
              </a:rPr>
              <a:t>Your answer is wrong.</a:t>
            </a:r>
          </a:p>
          <a:p>
            <a:pPr>
              <a:defRPr/>
            </a:pPr>
            <a:r>
              <a:rPr lang="en-US" sz="1400" dirty="0">
                <a:solidFill>
                  <a:srgbClr val="FF0000"/>
                </a:solidFill>
              </a:rPr>
              <a:t> 7 - 5 should be 2</a:t>
            </a:r>
          </a:p>
          <a:p>
            <a:pPr>
              <a:defRPr/>
            </a:pPr>
            <a:r>
              <a:rPr lang="en-US" sz="1400" dirty="0">
                <a:solidFill>
                  <a:srgbClr val="FF0000"/>
                </a:solidFill>
              </a:rPr>
              <a:t>What is 8 - 0? 8</a:t>
            </a:r>
          </a:p>
          <a:p>
            <a:pPr>
              <a:defRPr/>
            </a:pPr>
            <a:r>
              <a:rPr lang="en-US" sz="1400" dirty="0">
                <a:solidFill>
                  <a:srgbClr val="FF0000"/>
                </a:solidFill>
              </a:rPr>
              <a:t>You are correct!</a:t>
            </a:r>
          </a:p>
          <a:p>
            <a:pPr>
              <a:defRPr/>
            </a:pPr>
            <a:r>
              <a:rPr lang="en-US" sz="1400" dirty="0">
                <a:solidFill>
                  <a:srgbClr val="FF0000"/>
                </a:solidFill>
              </a:rPr>
              <a:t>What is 8 - 2? 5</a:t>
            </a:r>
          </a:p>
          <a:p>
            <a:pPr>
              <a:defRPr/>
            </a:pPr>
            <a:r>
              <a:rPr lang="en-US" sz="1400" dirty="0">
                <a:solidFill>
                  <a:srgbClr val="FF0000"/>
                </a:solidFill>
              </a:rPr>
              <a:t>Your answer is wrong.</a:t>
            </a:r>
          </a:p>
          <a:p>
            <a:pPr>
              <a:defRPr/>
            </a:pPr>
            <a:r>
              <a:rPr lang="en-US" sz="1400" dirty="0">
                <a:solidFill>
                  <a:srgbClr val="FF0000"/>
                </a:solidFill>
              </a:rPr>
              <a:t> 8 - 2 should be 6</a:t>
            </a:r>
          </a:p>
          <a:p>
            <a:pPr>
              <a:defRPr/>
            </a:pPr>
            <a:r>
              <a:rPr lang="en-US" sz="1400" dirty="0">
                <a:solidFill>
                  <a:srgbClr val="FF0000"/>
                </a:solidFill>
              </a:rPr>
              <a:t>Correct count is 2 out of 5 </a:t>
            </a:r>
          </a:p>
          <a:p>
            <a:pPr>
              <a:defRPr/>
            </a:pPr>
            <a:r>
              <a:rPr lang="en-US" sz="1400" dirty="0">
                <a:solidFill>
                  <a:srgbClr val="FF0000"/>
                </a:solidFill>
              </a:rPr>
              <a:t>Test time is 29 seconds</a:t>
            </a:r>
          </a:p>
        </p:txBody>
      </p:sp>
      <p:sp>
        <p:nvSpPr>
          <p:cNvPr id="8" name="Rectangle 7">
            <a:extLst>
              <a:ext uri="{FF2B5EF4-FFF2-40B4-BE49-F238E27FC236}">
                <a16:creationId xmlns:a16="http://schemas.microsoft.com/office/drawing/2014/main" id="{A2016177-B32A-4AA8-BC7A-E3F4BA173CA2}"/>
              </a:ext>
            </a:extLst>
          </p:cNvPr>
          <p:cNvSpPr/>
          <p:nvPr/>
        </p:nvSpPr>
        <p:spPr>
          <a:xfrm>
            <a:off x="133350" y="53446"/>
            <a:ext cx="3515342" cy="2677656"/>
          </a:xfrm>
          <a:prstGeom prst="rect">
            <a:avLst/>
          </a:prstGeom>
          <a:solidFill>
            <a:schemeClr val="bg1">
              <a:lumMod val="85000"/>
            </a:schemeClr>
          </a:solidFill>
        </p:spPr>
        <p:txBody>
          <a:bodyPr wrap="square">
            <a:spAutoFit/>
          </a:bodyPr>
          <a:lstStyle/>
          <a:p>
            <a:pPr>
              <a:defRPr/>
            </a:pPr>
            <a:r>
              <a:rPr lang="en-US" sz="1400" dirty="0"/>
              <a:t>import time</a:t>
            </a:r>
          </a:p>
          <a:p>
            <a:pPr>
              <a:defRPr/>
            </a:pPr>
            <a:r>
              <a:rPr lang="en-US" sz="1400" dirty="0"/>
              <a:t>import random</a:t>
            </a:r>
          </a:p>
          <a:p>
            <a:pPr>
              <a:defRPr/>
            </a:pPr>
            <a:endParaRPr lang="en-US" sz="1400" dirty="0"/>
          </a:p>
          <a:p>
            <a:pPr>
              <a:defRPr/>
            </a:pPr>
            <a:r>
              <a:rPr lang="en-US" sz="1400" dirty="0"/>
              <a:t># Count the number of correct answers</a:t>
            </a:r>
          </a:p>
          <a:p>
            <a:pPr>
              <a:defRPr/>
            </a:pPr>
            <a:r>
              <a:rPr lang="en-US" sz="1400" dirty="0"/>
              <a:t>correctCount = 0</a:t>
            </a:r>
          </a:p>
          <a:p>
            <a:pPr>
              <a:defRPr/>
            </a:pPr>
            <a:endParaRPr lang="en-US" sz="1400" dirty="0"/>
          </a:p>
          <a:p>
            <a:pPr>
              <a:defRPr/>
            </a:pPr>
            <a:r>
              <a:rPr lang="en-US" sz="1400" dirty="0"/>
              <a:t># Count the number of questions</a:t>
            </a:r>
          </a:p>
          <a:p>
            <a:pPr>
              <a:defRPr/>
            </a:pPr>
            <a:r>
              <a:rPr lang="en-US" sz="1400" dirty="0"/>
              <a:t>count = 0</a:t>
            </a:r>
          </a:p>
          <a:p>
            <a:pPr>
              <a:defRPr/>
            </a:pPr>
            <a:endParaRPr lang="en-US" sz="1400" dirty="0"/>
          </a:p>
          <a:p>
            <a:pPr>
              <a:defRPr/>
            </a:pPr>
            <a:r>
              <a:rPr lang="en-US" sz="1400" dirty="0"/>
              <a:t>NUMBER_OF_QUESTIONS = 5 # Constant</a:t>
            </a:r>
          </a:p>
          <a:p>
            <a:pPr>
              <a:defRPr/>
            </a:pPr>
            <a:endParaRPr lang="en-US" sz="1400" dirty="0"/>
          </a:p>
          <a:p>
            <a:pPr>
              <a:defRPr/>
            </a:pPr>
            <a:r>
              <a:rPr lang="en-US" sz="1400" dirty="0"/>
              <a:t>startTime = time.time() # Get start time</a:t>
            </a:r>
          </a:p>
        </p:txBody>
      </p:sp>
      <p:sp>
        <p:nvSpPr>
          <p:cNvPr id="9" name="Rectangle 8">
            <a:extLst>
              <a:ext uri="{FF2B5EF4-FFF2-40B4-BE49-F238E27FC236}">
                <a16:creationId xmlns:a16="http://schemas.microsoft.com/office/drawing/2014/main" id="{6A08538A-946D-4B14-8B7F-199E7B06584D}"/>
              </a:ext>
            </a:extLst>
          </p:cNvPr>
          <p:cNvSpPr/>
          <p:nvPr/>
        </p:nvSpPr>
        <p:spPr>
          <a:xfrm>
            <a:off x="3768725" y="53446"/>
            <a:ext cx="5241925" cy="6771084"/>
          </a:xfrm>
          <a:prstGeom prst="rect">
            <a:avLst/>
          </a:prstGeom>
          <a:solidFill>
            <a:schemeClr val="bg1">
              <a:lumMod val="85000"/>
            </a:schemeClr>
          </a:solidFill>
        </p:spPr>
        <p:txBody>
          <a:bodyPr wrap="square">
            <a:spAutoFit/>
          </a:bodyPr>
          <a:lstStyle/>
          <a:p>
            <a:pPr>
              <a:defRPr/>
            </a:pPr>
            <a:r>
              <a:rPr lang="en-US" sz="1400" dirty="0"/>
              <a:t>while count &lt; NUMBER_OF_QUESTIONS:</a:t>
            </a:r>
          </a:p>
          <a:p>
            <a:pPr>
              <a:defRPr/>
            </a:pPr>
            <a:r>
              <a:rPr lang="en-US" sz="1400" dirty="0"/>
              <a:t>    # 1. Generate two random single-digit integers</a:t>
            </a:r>
          </a:p>
          <a:p>
            <a:pPr>
              <a:defRPr/>
            </a:pPr>
            <a:r>
              <a:rPr lang="en-US" sz="1400" dirty="0"/>
              <a:t>    number1 = random.randint(0, 9)</a:t>
            </a:r>
          </a:p>
          <a:p>
            <a:pPr>
              <a:defRPr/>
            </a:pPr>
            <a:r>
              <a:rPr lang="en-US" sz="1400" dirty="0"/>
              <a:t>    number2 = random.randint(0, 9)</a:t>
            </a:r>
          </a:p>
          <a:p>
            <a:pPr>
              <a:defRPr/>
            </a:pPr>
            <a:endParaRPr lang="en-US" sz="1400" dirty="0"/>
          </a:p>
          <a:p>
            <a:pPr>
              <a:defRPr/>
            </a:pPr>
            <a:r>
              <a:rPr lang="en-US" sz="1400" dirty="0"/>
              <a:t>    # 2. If number1 &lt; number2, swap number1 with number2</a:t>
            </a:r>
          </a:p>
          <a:p>
            <a:pPr>
              <a:defRPr/>
            </a:pPr>
            <a:r>
              <a:rPr lang="en-US" sz="1400" dirty="0"/>
              <a:t>    if number1 &lt; number2:</a:t>
            </a:r>
          </a:p>
          <a:p>
            <a:pPr>
              <a:defRPr/>
            </a:pPr>
            <a:r>
              <a:rPr lang="en-US" sz="1400" dirty="0"/>
              <a:t>         temp = number1</a:t>
            </a:r>
          </a:p>
          <a:p>
            <a:pPr>
              <a:defRPr/>
            </a:pPr>
            <a:r>
              <a:rPr lang="en-US" sz="1400" dirty="0"/>
              <a:t>         number1 = number2</a:t>
            </a:r>
          </a:p>
          <a:p>
            <a:pPr>
              <a:defRPr/>
            </a:pPr>
            <a:r>
              <a:rPr lang="en-US" sz="1400" dirty="0"/>
              <a:t>         number2 = temp</a:t>
            </a:r>
          </a:p>
          <a:p>
            <a:pPr>
              <a:defRPr/>
            </a:pPr>
            <a:endParaRPr lang="en-US" sz="1400" dirty="0"/>
          </a:p>
          <a:p>
            <a:pPr>
              <a:defRPr/>
            </a:pPr>
            <a:r>
              <a:rPr lang="en-US" sz="1400" dirty="0"/>
              <a:t>    # 3. Prompt the student to answer "what is number1 - number2?" </a:t>
            </a:r>
          </a:p>
          <a:p>
            <a:pPr>
              <a:defRPr/>
            </a:pPr>
            <a:r>
              <a:rPr lang="en-US" sz="1400" dirty="0"/>
              <a:t>    answer = int(input("What is " + str(number1) + " - " + </a:t>
            </a:r>
          </a:p>
          <a:p>
            <a:pPr>
              <a:defRPr/>
            </a:pPr>
            <a:r>
              <a:rPr lang="en-US" sz="1400" dirty="0"/>
              <a:t>        str(number2) + "? "))</a:t>
            </a:r>
          </a:p>
          <a:p>
            <a:pPr>
              <a:defRPr/>
            </a:pPr>
            <a:endParaRPr lang="en-US" sz="1400" dirty="0"/>
          </a:p>
          <a:p>
            <a:pPr>
              <a:defRPr/>
            </a:pPr>
            <a:r>
              <a:rPr lang="en-US" sz="1400" dirty="0"/>
              <a:t>    # 4. Grade the answer and display the result</a:t>
            </a:r>
          </a:p>
          <a:p>
            <a:pPr>
              <a:defRPr/>
            </a:pPr>
            <a:r>
              <a:rPr lang="en-US" sz="1400" dirty="0"/>
              <a:t>    if number1 - number2 == answer:</a:t>
            </a:r>
          </a:p>
          <a:p>
            <a:pPr>
              <a:defRPr/>
            </a:pPr>
            <a:r>
              <a:rPr lang="en-US" sz="1400" dirty="0"/>
              <a:t>        print("You are correct!")</a:t>
            </a:r>
          </a:p>
          <a:p>
            <a:pPr>
              <a:defRPr/>
            </a:pPr>
            <a:r>
              <a:rPr lang="en-US" sz="1400" dirty="0"/>
              <a:t>        correctCount += 1</a:t>
            </a:r>
          </a:p>
          <a:p>
            <a:pPr>
              <a:defRPr/>
            </a:pPr>
            <a:r>
              <a:rPr lang="en-US" sz="1400" dirty="0"/>
              <a:t>    else:</a:t>
            </a:r>
          </a:p>
          <a:p>
            <a:pPr>
              <a:defRPr/>
            </a:pPr>
            <a:r>
              <a:rPr lang="en-US" sz="1400" dirty="0"/>
              <a:t>        print("Your answer is wrong.\n", number1, "-",</a:t>
            </a:r>
          </a:p>
          <a:p>
            <a:pPr>
              <a:defRPr/>
            </a:pPr>
            <a:r>
              <a:rPr lang="en-US" sz="1400" dirty="0"/>
              <a:t>            number2, "should be", (number1 - number2))</a:t>
            </a:r>
          </a:p>
          <a:p>
            <a:pPr>
              <a:defRPr/>
            </a:pPr>
            <a:endParaRPr lang="en-US" sz="1400" dirty="0"/>
          </a:p>
          <a:p>
            <a:pPr>
              <a:defRPr/>
            </a:pPr>
            <a:r>
              <a:rPr lang="en-US" sz="1400" dirty="0"/>
              <a:t>    # Increase the count</a:t>
            </a:r>
          </a:p>
          <a:p>
            <a:pPr>
              <a:defRPr/>
            </a:pPr>
            <a:r>
              <a:rPr lang="en-US" sz="1400" dirty="0"/>
              <a:t>    count += 1</a:t>
            </a:r>
          </a:p>
          <a:p>
            <a:pPr>
              <a:defRPr/>
            </a:pPr>
            <a:endParaRPr lang="en-US" sz="1400" dirty="0"/>
          </a:p>
          <a:p>
            <a:pPr>
              <a:defRPr/>
            </a:pPr>
            <a:r>
              <a:rPr lang="en-US" sz="1400" dirty="0"/>
              <a:t>endTime = time.time() # Get end time</a:t>
            </a:r>
          </a:p>
          <a:p>
            <a:pPr>
              <a:defRPr/>
            </a:pPr>
            <a:r>
              <a:rPr lang="en-US" sz="1400" dirty="0"/>
              <a:t>testTime = int(endTime - startTime) # Get test time</a:t>
            </a:r>
          </a:p>
          <a:p>
            <a:pPr>
              <a:defRPr/>
            </a:pPr>
            <a:r>
              <a:rPr lang="en-US" sz="1400" dirty="0"/>
              <a:t>print("Correct count is", correctCount, "out of", </a:t>
            </a:r>
          </a:p>
          <a:p>
            <a:pPr>
              <a:defRPr/>
            </a:pPr>
            <a:r>
              <a:rPr lang="en-US" sz="1400" dirty="0"/>
              <a:t>    NUMBER_OF_QUESTIONS, "\nTest time is", testTime, "seconds")</a:t>
            </a:r>
          </a:p>
        </p:txBody>
      </p:sp>
      <p:sp>
        <p:nvSpPr>
          <p:cNvPr id="33798" name="Rectangle 9">
            <a:extLst>
              <a:ext uri="{FF2B5EF4-FFF2-40B4-BE49-F238E27FC236}">
                <a16:creationId xmlns:a16="http://schemas.microsoft.com/office/drawing/2014/main" id="{61ED1A94-D21E-4FCB-BC11-B49BE14648D7}"/>
              </a:ext>
            </a:extLst>
          </p:cNvPr>
          <p:cNvSpPr>
            <a:spLocks noChangeArrowheads="1"/>
          </p:cNvSpPr>
          <p:nvPr/>
        </p:nvSpPr>
        <p:spPr bwMode="auto">
          <a:xfrm>
            <a:off x="343695" y="6232565"/>
            <a:ext cx="3211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dirty="0">
                <a:solidFill>
                  <a:srgbClr val="FF0000"/>
                </a:solidFill>
              </a:rPr>
              <a:t>Subtraction Quiz Loop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E1AA854E-8837-4193-95BB-F8C9B00ED444}"/>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241882-EAC4-42B1-AFE4-1C0F9ED872AC}" type="slidenum">
              <a:rPr lang="en-US" altLang="en-US" sz="1400"/>
              <a:pPr/>
              <a:t>22</a:t>
            </a:fld>
            <a:endParaRPr lang="en-US" altLang="en-US" sz="1400"/>
          </a:p>
        </p:txBody>
      </p:sp>
      <p:sp>
        <p:nvSpPr>
          <p:cNvPr id="50179" name="Rectangle 2">
            <a:extLst>
              <a:ext uri="{FF2B5EF4-FFF2-40B4-BE49-F238E27FC236}">
                <a16:creationId xmlns:a16="http://schemas.microsoft.com/office/drawing/2014/main" id="{3474C3AC-D129-4307-B402-9BE7310ADEAD}"/>
              </a:ext>
            </a:extLst>
          </p:cNvPr>
          <p:cNvSpPr>
            <a:spLocks noGrp="1" noChangeArrowheads="1"/>
          </p:cNvSpPr>
          <p:nvPr>
            <p:ph type="title"/>
          </p:nvPr>
        </p:nvSpPr>
        <p:spPr>
          <a:xfrm>
            <a:off x="228600" y="0"/>
            <a:ext cx="8763000" cy="1428750"/>
          </a:xfrm>
        </p:spPr>
        <p:txBody>
          <a:bodyPr/>
          <a:lstStyle/>
          <a:p>
            <a:r>
              <a:rPr lang="en-US" altLang="en-US" sz="4000"/>
              <a:t>Problem:</a:t>
            </a:r>
            <a:br>
              <a:rPr lang="en-US" altLang="en-US" sz="4000"/>
            </a:br>
            <a:r>
              <a:rPr lang="en-US" altLang="en-US" sz="4000">
                <a:cs typeface="Courier New" panose="02070309020205020404" pitchFamily="49" charset="0"/>
              </a:rPr>
              <a:t>Finding the Greatest Common Divisor</a:t>
            </a:r>
            <a:r>
              <a:rPr lang="en-US" altLang="en-US"/>
              <a:t> </a:t>
            </a:r>
          </a:p>
        </p:txBody>
      </p:sp>
      <p:sp>
        <p:nvSpPr>
          <p:cNvPr id="50180" name="Text Box 3">
            <a:extLst>
              <a:ext uri="{FF2B5EF4-FFF2-40B4-BE49-F238E27FC236}">
                <a16:creationId xmlns:a16="http://schemas.microsoft.com/office/drawing/2014/main" id="{1E6153C6-3EAE-4698-A078-B1290D73C7BE}"/>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50181" name="Text Box 4">
            <a:extLst>
              <a:ext uri="{FF2B5EF4-FFF2-40B4-BE49-F238E27FC236}">
                <a16:creationId xmlns:a16="http://schemas.microsoft.com/office/drawing/2014/main" id="{8108F966-29FF-489F-BD88-9FD89C1D4E23}"/>
              </a:ext>
            </a:extLst>
          </p:cNvPr>
          <p:cNvSpPr txBox="1">
            <a:spLocks noChangeArrowheads="1"/>
          </p:cNvSpPr>
          <p:nvPr/>
        </p:nvSpPr>
        <p:spPr bwMode="auto">
          <a:xfrm>
            <a:off x="228600" y="1524000"/>
            <a:ext cx="89154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cs typeface="Times New Roman" panose="02020603050405020304" pitchFamily="18" charset="0"/>
              </a:rPr>
              <a:t>Problem: </a:t>
            </a:r>
            <a:r>
              <a:rPr lang="en-US" altLang="en-US">
                <a:cs typeface="Courier New" panose="02070309020205020404" pitchFamily="49" charset="0"/>
              </a:rPr>
              <a:t>Write a program that prompts the user to enter two positive integers and finds their greatest common divisor.</a:t>
            </a:r>
            <a:r>
              <a:rPr lang="en-US" altLang="en-US">
                <a:cs typeface="Times New Roman" panose="02020603050405020304" pitchFamily="18" charset="0"/>
              </a:rPr>
              <a:t> </a:t>
            </a:r>
          </a:p>
          <a:p>
            <a:pPr>
              <a:spcBef>
                <a:spcPct val="50000"/>
              </a:spcBef>
            </a:pPr>
            <a:r>
              <a:rPr lang="en-US" altLang="en-US">
                <a:cs typeface="Times New Roman" panose="02020603050405020304" pitchFamily="18" charset="0"/>
              </a:rPr>
              <a:t>Solution:  </a:t>
            </a:r>
            <a:r>
              <a:rPr lang="en-US" altLang="en-US">
                <a:cs typeface="Courier New" panose="02070309020205020404" pitchFamily="49" charset="0"/>
              </a:rPr>
              <a:t>Suppose you enter two integers 4 and 2, their greatest common divisor is 2. Suppose you enter two integers 16 and 24, their greatest common divisor is 8. So, how do you find the greatest common divisor? Let the two input integers be n1 and n2. You know number 1 is a common divisor, but it may not be the greatest common divisor. So you can check whether k (for k = 2, 3, 4, and so on) is a common divisor for n1 and n2, until k is greater than n1 or n2.</a:t>
            </a:r>
            <a:r>
              <a:rPr lang="en-US" altLang="en-US">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24714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a:extLst>
              <a:ext uri="{FF2B5EF4-FFF2-40B4-BE49-F238E27FC236}">
                <a16:creationId xmlns:a16="http://schemas.microsoft.com/office/drawing/2014/main" id="{6256AEAF-3BD1-4BBB-97EE-5757E4C3202B}"/>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AD0DD9-8C41-446D-9D6E-AA49FB4E5D4C}" type="slidenum">
              <a:rPr lang="en-US" altLang="en-US" sz="1400"/>
              <a:pPr/>
              <a:t>23</a:t>
            </a:fld>
            <a:endParaRPr lang="en-US" altLang="en-US" sz="1400"/>
          </a:p>
        </p:txBody>
      </p:sp>
      <p:sp>
        <p:nvSpPr>
          <p:cNvPr id="5" name="Rectangle 4">
            <a:extLst>
              <a:ext uri="{FF2B5EF4-FFF2-40B4-BE49-F238E27FC236}">
                <a16:creationId xmlns:a16="http://schemas.microsoft.com/office/drawing/2014/main" id="{1B622F61-BB9C-44E0-9DE1-823A5FCF0140}"/>
              </a:ext>
            </a:extLst>
          </p:cNvPr>
          <p:cNvSpPr/>
          <p:nvPr/>
        </p:nvSpPr>
        <p:spPr>
          <a:xfrm>
            <a:off x="2228850" y="4735513"/>
            <a:ext cx="4572000" cy="830262"/>
          </a:xfrm>
          <a:prstGeom prst="rect">
            <a:avLst/>
          </a:prstGeom>
          <a:solidFill>
            <a:schemeClr val="bg1">
              <a:lumMod val="85000"/>
            </a:schemeClr>
          </a:solidFill>
        </p:spPr>
        <p:txBody>
          <a:bodyPr>
            <a:spAutoFit/>
          </a:bodyPr>
          <a:lstStyle/>
          <a:p>
            <a:pPr>
              <a:defRPr/>
            </a:pPr>
            <a:r>
              <a:rPr lang="en-US" sz="1600" dirty="0">
                <a:solidFill>
                  <a:srgbClr val="FF0000"/>
                </a:solidFill>
              </a:rPr>
              <a:t>Enter first integer: 125</a:t>
            </a:r>
          </a:p>
          <a:p>
            <a:pPr>
              <a:defRPr/>
            </a:pPr>
            <a:r>
              <a:rPr lang="en-US" sz="1600" dirty="0">
                <a:solidFill>
                  <a:srgbClr val="FF0000"/>
                </a:solidFill>
              </a:rPr>
              <a:t>Enter second integer: 2525</a:t>
            </a:r>
          </a:p>
          <a:p>
            <a:pPr>
              <a:defRPr/>
            </a:pPr>
            <a:r>
              <a:rPr lang="en-US" sz="1600" dirty="0">
                <a:solidFill>
                  <a:srgbClr val="FF0000"/>
                </a:solidFill>
              </a:rPr>
              <a:t>The greatest common divisor for 125 and 2525 is 25</a:t>
            </a:r>
          </a:p>
        </p:txBody>
      </p:sp>
      <p:sp>
        <p:nvSpPr>
          <p:cNvPr id="6" name="Rectangle 5">
            <a:extLst>
              <a:ext uri="{FF2B5EF4-FFF2-40B4-BE49-F238E27FC236}">
                <a16:creationId xmlns:a16="http://schemas.microsoft.com/office/drawing/2014/main" id="{421E758D-7C73-48F1-9C40-95168B44E680}"/>
              </a:ext>
            </a:extLst>
          </p:cNvPr>
          <p:cNvSpPr/>
          <p:nvPr/>
        </p:nvSpPr>
        <p:spPr>
          <a:xfrm>
            <a:off x="731838" y="242888"/>
            <a:ext cx="7834312" cy="4094162"/>
          </a:xfrm>
          <a:prstGeom prst="rect">
            <a:avLst/>
          </a:prstGeom>
          <a:solidFill>
            <a:schemeClr val="bg1">
              <a:lumMod val="85000"/>
            </a:schemeClr>
          </a:solidFill>
        </p:spPr>
        <p:txBody>
          <a:bodyPr>
            <a:spAutoFit/>
          </a:bodyPr>
          <a:lstStyle/>
          <a:p>
            <a:pPr>
              <a:defRPr/>
            </a:pPr>
            <a:r>
              <a:rPr lang="en-US" sz="2000" dirty="0"/>
              <a:t>#Prompt the user to enter two integers</a:t>
            </a:r>
          </a:p>
          <a:p>
            <a:pPr>
              <a:defRPr/>
            </a:pPr>
            <a:r>
              <a:rPr lang="en-US" sz="2000" dirty="0"/>
              <a:t>n1 = int(input("Enter first integer: "))</a:t>
            </a:r>
          </a:p>
          <a:p>
            <a:pPr>
              <a:defRPr/>
            </a:pPr>
            <a:r>
              <a:rPr lang="en-US" sz="2000" dirty="0"/>
              <a:t>n2 = int(input("Enter second integer: "))</a:t>
            </a:r>
          </a:p>
          <a:p>
            <a:pPr>
              <a:defRPr/>
            </a:pPr>
            <a:endParaRPr lang="en-US" sz="2000" dirty="0"/>
          </a:p>
          <a:p>
            <a:pPr>
              <a:defRPr/>
            </a:pPr>
            <a:r>
              <a:rPr lang="en-US" sz="2000" dirty="0"/>
              <a:t>gcd = 1</a:t>
            </a:r>
          </a:p>
          <a:p>
            <a:pPr>
              <a:defRPr/>
            </a:pPr>
            <a:r>
              <a:rPr lang="en-US" sz="2000" dirty="0"/>
              <a:t>k = 2</a:t>
            </a:r>
          </a:p>
          <a:p>
            <a:pPr>
              <a:defRPr/>
            </a:pPr>
            <a:r>
              <a:rPr lang="en-US" sz="2000" dirty="0"/>
              <a:t>while k &lt;= n1 and k &lt;= n2:</a:t>
            </a:r>
          </a:p>
          <a:p>
            <a:pPr>
              <a:defRPr/>
            </a:pPr>
            <a:r>
              <a:rPr lang="en-US" sz="2000" dirty="0"/>
              <a:t>    if n1 % k == 0 and n2 % k == 0:</a:t>
            </a:r>
          </a:p>
          <a:p>
            <a:pPr>
              <a:defRPr/>
            </a:pPr>
            <a:r>
              <a:rPr lang="en-US" sz="2000" dirty="0"/>
              <a:t>        gcd = k</a:t>
            </a:r>
          </a:p>
          <a:p>
            <a:pPr>
              <a:defRPr/>
            </a:pPr>
            <a:r>
              <a:rPr lang="en-US" sz="2000" dirty="0"/>
              <a:t>    k += 1</a:t>
            </a:r>
          </a:p>
          <a:p>
            <a:pPr>
              <a:defRPr/>
            </a:pPr>
            <a:endParaRPr lang="en-US" sz="2000" dirty="0"/>
          </a:p>
          <a:p>
            <a:pPr>
              <a:defRPr/>
            </a:pPr>
            <a:r>
              <a:rPr lang="en-US" sz="2000" dirty="0"/>
              <a:t>print("The greatest common divisor for", </a:t>
            </a:r>
          </a:p>
          <a:p>
            <a:pPr>
              <a:defRPr/>
            </a:pPr>
            <a:r>
              <a:rPr lang="en-US" sz="2000" dirty="0"/>
              <a:t>    n1, "and", n2, "is", gcd)</a:t>
            </a:r>
          </a:p>
        </p:txBody>
      </p:sp>
      <p:sp>
        <p:nvSpPr>
          <p:cNvPr id="51205" name="Rectangle 6">
            <a:extLst>
              <a:ext uri="{FF2B5EF4-FFF2-40B4-BE49-F238E27FC236}">
                <a16:creationId xmlns:a16="http://schemas.microsoft.com/office/drawing/2014/main" id="{B48496E1-5B8E-4444-BFD2-3DAE41B0F351}"/>
              </a:ext>
            </a:extLst>
          </p:cNvPr>
          <p:cNvSpPr>
            <a:spLocks noChangeArrowheads="1"/>
          </p:cNvSpPr>
          <p:nvPr/>
        </p:nvSpPr>
        <p:spPr bwMode="auto">
          <a:xfrm>
            <a:off x="2849563" y="5886450"/>
            <a:ext cx="3598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solidFill>
                  <a:srgbClr val="FF0000"/>
                </a:solidFill>
              </a:rPr>
              <a:t>Greatest Common Diviso</a:t>
            </a:r>
            <a:r>
              <a:rPr lang="en-US" altLang="en-US" dirty="0">
                <a:solidFill>
                  <a:srgbClr val="FF0000"/>
                </a:solidFill>
              </a:rPr>
              <a:t>r</a:t>
            </a:r>
          </a:p>
        </p:txBody>
      </p:sp>
    </p:spTree>
    <p:extLst>
      <p:ext uri="{BB962C8B-B14F-4D97-AF65-F5344CB8AC3E}">
        <p14:creationId xmlns:p14="http://schemas.microsoft.com/office/powerpoint/2010/main" val="2297704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FA0770DA-A2AC-47B1-9373-1EF629D89795}"/>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D5E245-F0E5-4078-8FA1-4C4267CE5887}" type="slidenum">
              <a:rPr lang="en-US" altLang="en-US" sz="1400"/>
              <a:pPr/>
              <a:t>24</a:t>
            </a:fld>
            <a:endParaRPr lang="en-US" altLang="en-US" sz="1400"/>
          </a:p>
        </p:txBody>
      </p:sp>
      <p:sp>
        <p:nvSpPr>
          <p:cNvPr id="52227" name="Rectangle 2">
            <a:extLst>
              <a:ext uri="{FF2B5EF4-FFF2-40B4-BE49-F238E27FC236}">
                <a16:creationId xmlns:a16="http://schemas.microsoft.com/office/drawing/2014/main" id="{01644441-25FD-471D-83BB-60FD6E89FB5C}"/>
              </a:ext>
            </a:extLst>
          </p:cNvPr>
          <p:cNvSpPr>
            <a:spLocks noGrp="1" noChangeArrowheads="1"/>
          </p:cNvSpPr>
          <p:nvPr>
            <p:ph type="title"/>
          </p:nvPr>
        </p:nvSpPr>
        <p:spPr>
          <a:xfrm>
            <a:off x="76200" y="0"/>
            <a:ext cx="8915400" cy="1428750"/>
          </a:xfrm>
        </p:spPr>
        <p:txBody>
          <a:bodyPr/>
          <a:lstStyle/>
          <a:p>
            <a:r>
              <a:rPr lang="en-US" altLang="en-US" sz="4000"/>
              <a:t>Problem:  Predicting the Future Tuition</a:t>
            </a:r>
            <a:r>
              <a:rPr lang="en-US" altLang="en-US"/>
              <a:t> </a:t>
            </a:r>
          </a:p>
        </p:txBody>
      </p:sp>
      <p:sp>
        <p:nvSpPr>
          <p:cNvPr id="52228" name="Text Box 3">
            <a:extLst>
              <a:ext uri="{FF2B5EF4-FFF2-40B4-BE49-F238E27FC236}">
                <a16:creationId xmlns:a16="http://schemas.microsoft.com/office/drawing/2014/main" id="{15AE7AEF-08E5-484B-B01E-EBE636C79AE3}"/>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52229" name="Text Box 4">
            <a:extLst>
              <a:ext uri="{FF2B5EF4-FFF2-40B4-BE49-F238E27FC236}">
                <a16:creationId xmlns:a16="http://schemas.microsoft.com/office/drawing/2014/main" id="{F338EF72-EB9D-48D4-9AEB-D38F2C9B45FC}"/>
              </a:ext>
            </a:extLst>
          </p:cNvPr>
          <p:cNvSpPr txBox="1">
            <a:spLocks noChangeArrowheads="1"/>
          </p:cNvSpPr>
          <p:nvPr/>
        </p:nvSpPr>
        <p:spPr bwMode="auto">
          <a:xfrm>
            <a:off x="228600" y="1316038"/>
            <a:ext cx="87598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cs typeface="Times New Roman" panose="02020603050405020304" pitchFamily="18" charset="0"/>
              </a:rPr>
              <a:t>Problem: </a:t>
            </a:r>
            <a:r>
              <a:rPr lang="en-US" altLang="en-US"/>
              <a:t>Suppose that the tuition for a university is $10,000 this year and tuition increases 7% every year. In how many years will the tuition be doubled?</a:t>
            </a:r>
          </a:p>
        </p:txBody>
      </p:sp>
      <p:sp>
        <p:nvSpPr>
          <p:cNvPr id="3" name="Rectangle 2">
            <a:extLst>
              <a:ext uri="{FF2B5EF4-FFF2-40B4-BE49-F238E27FC236}">
                <a16:creationId xmlns:a16="http://schemas.microsoft.com/office/drawing/2014/main" id="{69A7D129-3953-4366-84BD-E9C6821F5A0E}"/>
              </a:ext>
            </a:extLst>
          </p:cNvPr>
          <p:cNvSpPr/>
          <p:nvPr/>
        </p:nvSpPr>
        <p:spPr>
          <a:xfrm>
            <a:off x="376238" y="2895600"/>
            <a:ext cx="8410575" cy="2862322"/>
          </a:xfrm>
          <a:prstGeom prst="rect">
            <a:avLst/>
          </a:prstGeom>
          <a:solidFill>
            <a:schemeClr val="bg1">
              <a:lumMod val="85000"/>
            </a:schemeClr>
          </a:solidFill>
        </p:spPr>
        <p:txBody>
          <a:bodyPr>
            <a:spAutoFit/>
          </a:bodyPr>
          <a:lstStyle/>
          <a:p>
            <a:pPr>
              <a:defRPr/>
            </a:pPr>
            <a:r>
              <a:rPr lang="en-US" sz="2000" dirty="0"/>
              <a:t>tuition = 10000   </a:t>
            </a:r>
          </a:p>
          <a:p>
            <a:pPr>
              <a:defRPr/>
            </a:pPr>
            <a:r>
              <a:rPr lang="en-US" sz="2000" dirty="0"/>
              <a:t>year = 0 # Year 0</a:t>
            </a:r>
          </a:p>
          <a:p>
            <a:pPr>
              <a:defRPr/>
            </a:pPr>
            <a:endParaRPr lang="en-US" sz="2000" dirty="0"/>
          </a:p>
          <a:p>
            <a:pPr>
              <a:defRPr/>
            </a:pPr>
            <a:r>
              <a:rPr lang="en-US" sz="2000" dirty="0"/>
              <a:t>while tuition &lt;= 20000:</a:t>
            </a:r>
          </a:p>
          <a:p>
            <a:pPr>
              <a:defRPr/>
            </a:pPr>
            <a:r>
              <a:rPr lang="en-US" sz="2000" dirty="0"/>
              <a:t>    tuition = tuition * 1.07</a:t>
            </a:r>
          </a:p>
          <a:p>
            <a:pPr>
              <a:defRPr/>
            </a:pPr>
            <a:r>
              <a:rPr lang="en-US" sz="2000" dirty="0"/>
              <a:t>    year += 1</a:t>
            </a:r>
          </a:p>
          <a:p>
            <a:pPr>
              <a:defRPr/>
            </a:pPr>
            <a:endParaRPr lang="en-US" sz="2000" dirty="0"/>
          </a:p>
          <a:p>
            <a:pPr>
              <a:defRPr/>
            </a:pPr>
            <a:r>
              <a:rPr lang="en-US" sz="2000" dirty="0"/>
              <a:t>print(“Tuition will be double in ${0:.2f} in {1:d} </a:t>
            </a:r>
            <a:r>
              <a:rPr lang="en-US" sz="2000" dirty="0" err="1"/>
              <a:t>years“.format</a:t>
            </a:r>
            <a:r>
              <a:rPr lang="en-US" sz="2000" dirty="0"/>
              <a:t>(tuition, year)) </a:t>
            </a:r>
          </a:p>
          <a:p>
            <a:pPr>
              <a:defRPr/>
            </a:pPr>
            <a:r>
              <a:rPr lang="en-US" sz="2000" dirty="0"/>
              <a:t>      </a:t>
            </a:r>
          </a:p>
        </p:txBody>
      </p:sp>
      <p:sp>
        <p:nvSpPr>
          <p:cNvPr id="2" name="Rectangle 1">
            <a:extLst>
              <a:ext uri="{FF2B5EF4-FFF2-40B4-BE49-F238E27FC236}">
                <a16:creationId xmlns:a16="http://schemas.microsoft.com/office/drawing/2014/main" id="{ED7B8790-E593-4693-A93F-32D94E909D04}"/>
              </a:ext>
            </a:extLst>
          </p:cNvPr>
          <p:cNvSpPr/>
          <p:nvPr/>
        </p:nvSpPr>
        <p:spPr>
          <a:xfrm>
            <a:off x="5118100" y="2968625"/>
            <a:ext cx="3668713" cy="369332"/>
          </a:xfrm>
          <a:prstGeom prst="rect">
            <a:avLst/>
          </a:prstGeom>
          <a:solidFill>
            <a:schemeClr val="bg1">
              <a:lumMod val="85000"/>
            </a:schemeClr>
          </a:solidFill>
        </p:spPr>
        <p:txBody>
          <a:bodyPr>
            <a:spAutoFit/>
          </a:bodyPr>
          <a:lstStyle/>
          <a:p>
            <a:pPr>
              <a:defRPr/>
            </a:pPr>
            <a:r>
              <a:rPr lang="en-US" sz="1800" dirty="0">
                <a:solidFill>
                  <a:srgbClr val="FF0000"/>
                </a:solidFill>
              </a:rPr>
              <a:t>Tuition will be $21048.52 in 11 years</a:t>
            </a:r>
          </a:p>
        </p:txBody>
      </p:sp>
      <p:sp>
        <p:nvSpPr>
          <p:cNvPr id="52232" name="Rectangle 3">
            <a:extLst>
              <a:ext uri="{FF2B5EF4-FFF2-40B4-BE49-F238E27FC236}">
                <a16:creationId xmlns:a16="http://schemas.microsoft.com/office/drawing/2014/main" id="{8451D3CC-0355-4E1A-A9C9-EB4D3E4047D1}"/>
              </a:ext>
            </a:extLst>
          </p:cNvPr>
          <p:cNvSpPr>
            <a:spLocks noChangeArrowheads="1"/>
          </p:cNvSpPr>
          <p:nvPr/>
        </p:nvSpPr>
        <p:spPr bwMode="auto">
          <a:xfrm>
            <a:off x="3613150" y="6156325"/>
            <a:ext cx="2101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FF0000"/>
                </a:solidFill>
              </a:rPr>
              <a:t>Future Tuition</a:t>
            </a:r>
          </a:p>
        </p:txBody>
      </p:sp>
    </p:spTree>
    <p:extLst>
      <p:ext uri="{BB962C8B-B14F-4D97-AF65-F5344CB8AC3E}">
        <p14:creationId xmlns:p14="http://schemas.microsoft.com/office/powerpoint/2010/main" val="653000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FACD8078-AEC3-4136-81B0-991825F505B3}"/>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64FBC0-646A-4664-B04B-D25718FD132C}" type="slidenum">
              <a:rPr lang="en-US" altLang="en-US" sz="1400"/>
              <a:pPr/>
              <a:t>25</a:t>
            </a:fld>
            <a:endParaRPr lang="en-US" altLang="en-US" sz="1400"/>
          </a:p>
        </p:txBody>
      </p:sp>
      <p:sp>
        <p:nvSpPr>
          <p:cNvPr id="34819" name="Rectangle 2">
            <a:extLst>
              <a:ext uri="{FF2B5EF4-FFF2-40B4-BE49-F238E27FC236}">
                <a16:creationId xmlns:a16="http://schemas.microsoft.com/office/drawing/2014/main" id="{A11F5D2F-BD0B-4717-A521-DEB4D8932600}"/>
              </a:ext>
            </a:extLst>
          </p:cNvPr>
          <p:cNvSpPr>
            <a:spLocks noGrp="1" noChangeArrowheads="1"/>
          </p:cNvSpPr>
          <p:nvPr>
            <p:ph type="title"/>
          </p:nvPr>
        </p:nvSpPr>
        <p:spPr>
          <a:xfrm>
            <a:off x="152400" y="228600"/>
            <a:ext cx="8763000" cy="895350"/>
          </a:xfrm>
        </p:spPr>
        <p:txBody>
          <a:bodyPr/>
          <a:lstStyle/>
          <a:p>
            <a:r>
              <a:rPr lang="en-US" altLang="en-US"/>
              <a:t>Ending a Loop with a Sentinel Value </a:t>
            </a:r>
          </a:p>
        </p:txBody>
      </p:sp>
      <p:sp>
        <p:nvSpPr>
          <p:cNvPr id="34820" name="Rectangle 3">
            <a:extLst>
              <a:ext uri="{FF2B5EF4-FFF2-40B4-BE49-F238E27FC236}">
                <a16:creationId xmlns:a16="http://schemas.microsoft.com/office/drawing/2014/main" id="{35523B8F-B71A-49D0-BA20-7100F61C837D}"/>
              </a:ext>
            </a:extLst>
          </p:cNvPr>
          <p:cNvSpPr>
            <a:spLocks noGrp="1" noChangeArrowheads="1"/>
          </p:cNvSpPr>
          <p:nvPr>
            <p:ph type="body" idx="1"/>
          </p:nvPr>
        </p:nvSpPr>
        <p:spPr>
          <a:xfrm>
            <a:off x="228600" y="1295400"/>
            <a:ext cx="8721725" cy="4092575"/>
          </a:xfrm>
        </p:spPr>
        <p:txBody>
          <a:bodyPr/>
          <a:lstStyle/>
          <a:p>
            <a:pPr marL="0" indent="0">
              <a:spcBef>
                <a:spcPct val="100000"/>
              </a:spcBef>
              <a:buFont typeface="Monotype Sorts"/>
              <a:buNone/>
            </a:pPr>
            <a:r>
              <a:rPr lang="en-US" altLang="en-US" dirty="0"/>
              <a:t>Often the number of times a loop is executed is not predetermined. You may use an input value to signify the end of the loop. Such a value is known as a </a:t>
            </a:r>
            <a:r>
              <a:rPr lang="en-US" altLang="en-US" i="1" dirty="0"/>
              <a:t>sentinel value</a:t>
            </a:r>
            <a:r>
              <a:rPr lang="en-US" altLang="en-US" dirty="0"/>
              <a:t>. </a:t>
            </a:r>
          </a:p>
          <a:p>
            <a:pPr marL="0" indent="0">
              <a:spcBef>
                <a:spcPct val="100000"/>
              </a:spcBef>
              <a:buFont typeface="Monotype Sorts"/>
              <a:buNone/>
            </a:pPr>
            <a:r>
              <a:rPr lang="en-US" altLang="en-US" dirty="0"/>
              <a:t>Write a program that reads and calculates the sum of an unspecified number of integers. The input 0 signifies the end of the input.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18199C12-D88E-48E4-B840-E2491DE432A2}"/>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58CBD2-7BE7-43F2-B905-7398ADAE6551}" type="slidenum">
              <a:rPr lang="en-US" altLang="en-US" sz="1400"/>
              <a:pPr/>
              <a:t>26</a:t>
            </a:fld>
            <a:endParaRPr lang="en-US" altLang="en-US" sz="1400"/>
          </a:p>
        </p:txBody>
      </p:sp>
      <p:sp>
        <p:nvSpPr>
          <p:cNvPr id="6" name="Rectangle 5">
            <a:extLst>
              <a:ext uri="{FF2B5EF4-FFF2-40B4-BE49-F238E27FC236}">
                <a16:creationId xmlns:a16="http://schemas.microsoft.com/office/drawing/2014/main" id="{9531F9E0-8ACA-4014-A276-8E2096066C3C}"/>
              </a:ext>
            </a:extLst>
          </p:cNvPr>
          <p:cNvSpPr/>
          <p:nvPr/>
        </p:nvSpPr>
        <p:spPr>
          <a:xfrm>
            <a:off x="2417763" y="4849813"/>
            <a:ext cx="4572000" cy="1816100"/>
          </a:xfrm>
          <a:prstGeom prst="rect">
            <a:avLst/>
          </a:prstGeom>
          <a:solidFill>
            <a:schemeClr val="bg1">
              <a:lumMod val="85000"/>
            </a:schemeClr>
          </a:solidFill>
        </p:spPr>
        <p:txBody>
          <a:bodyPr>
            <a:spAutoFit/>
          </a:bodyPr>
          <a:lstStyle/>
          <a:p>
            <a:pPr>
              <a:defRPr/>
            </a:pPr>
            <a:r>
              <a:rPr lang="en-US" sz="1600" dirty="0">
                <a:solidFill>
                  <a:srgbClr val="FF0000"/>
                </a:solidFill>
              </a:rPr>
              <a:t>Enter an integer (the input exits if the input is 0): 7</a:t>
            </a:r>
          </a:p>
          <a:p>
            <a:pPr>
              <a:defRPr/>
            </a:pPr>
            <a:r>
              <a:rPr lang="en-US" sz="1600" dirty="0">
                <a:solidFill>
                  <a:srgbClr val="FF0000"/>
                </a:solidFill>
              </a:rPr>
              <a:t>Enter an integer (the input exits if the input is 0): 8</a:t>
            </a:r>
          </a:p>
          <a:p>
            <a:pPr>
              <a:defRPr/>
            </a:pPr>
            <a:r>
              <a:rPr lang="en-US" sz="1600" dirty="0">
                <a:solidFill>
                  <a:srgbClr val="FF0000"/>
                </a:solidFill>
              </a:rPr>
              <a:t>Enter an integer (the input exits if the input is 0): 3</a:t>
            </a:r>
          </a:p>
          <a:p>
            <a:pPr>
              <a:defRPr/>
            </a:pPr>
            <a:r>
              <a:rPr lang="en-US" sz="1600" dirty="0">
                <a:solidFill>
                  <a:srgbClr val="FF0000"/>
                </a:solidFill>
              </a:rPr>
              <a:t>Enter an integer (the input exits if the input is 0): 9</a:t>
            </a:r>
          </a:p>
          <a:p>
            <a:pPr>
              <a:defRPr/>
            </a:pPr>
            <a:r>
              <a:rPr lang="en-US" sz="1600" dirty="0">
                <a:solidFill>
                  <a:srgbClr val="FF0000"/>
                </a:solidFill>
              </a:rPr>
              <a:t>Enter an integer (the input exits if the input is 0): 4</a:t>
            </a:r>
          </a:p>
          <a:p>
            <a:pPr>
              <a:defRPr/>
            </a:pPr>
            <a:r>
              <a:rPr lang="en-US" sz="1600" dirty="0">
                <a:solidFill>
                  <a:srgbClr val="FF0000"/>
                </a:solidFill>
              </a:rPr>
              <a:t>Enter an integer (the input exits if the input is 0): 0</a:t>
            </a:r>
          </a:p>
          <a:p>
            <a:pPr>
              <a:defRPr/>
            </a:pPr>
            <a:r>
              <a:rPr lang="en-US" sz="1600" dirty="0">
                <a:solidFill>
                  <a:srgbClr val="FF0000"/>
                </a:solidFill>
              </a:rPr>
              <a:t>The sum is 31</a:t>
            </a:r>
          </a:p>
        </p:txBody>
      </p:sp>
      <p:sp>
        <p:nvSpPr>
          <p:cNvPr id="7" name="Rectangle 6">
            <a:extLst>
              <a:ext uri="{FF2B5EF4-FFF2-40B4-BE49-F238E27FC236}">
                <a16:creationId xmlns:a16="http://schemas.microsoft.com/office/drawing/2014/main" id="{777B9283-0C5D-4D49-B4FB-0174F0ED4DA8}"/>
              </a:ext>
            </a:extLst>
          </p:cNvPr>
          <p:cNvSpPr/>
          <p:nvPr/>
        </p:nvSpPr>
        <p:spPr>
          <a:xfrm>
            <a:off x="423863" y="471488"/>
            <a:ext cx="8410575" cy="3170099"/>
          </a:xfrm>
          <a:prstGeom prst="rect">
            <a:avLst/>
          </a:prstGeom>
          <a:solidFill>
            <a:schemeClr val="bg1">
              <a:lumMod val="85000"/>
            </a:schemeClr>
          </a:solidFill>
        </p:spPr>
        <p:txBody>
          <a:bodyPr>
            <a:spAutoFit/>
          </a:bodyPr>
          <a:lstStyle/>
          <a:p>
            <a:pPr>
              <a:defRPr/>
            </a:pPr>
            <a:r>
              <a:rPr lang="en-US" sz="2000" dirty="0"/>
              <a:t>data = int(input("Enter an integer (the input exits " +  "if the input is 0): "))</a:t>
            </a:r>
          </a:p>
          <a:p>
            <a:pPr>
              <a:defRPr/>
            </a:pPr>
            <a:endParaRPr lang="en-US" sz="2000" dirty="0"/>
          </a:p>
          <a:p>
            <a:pPr>
              <a:defRPr/>
            </a:pPr>
            <a:r>
              <a:rPr lang="en-US" sz="2000" dirty="0"/>
              <a:t># Keep reading data until the input is 0</a:t>
            </a:r>
          </a:p>
          <a:p>
            <a:pPr>
              <a:defRPr/>
            </a:pPr>
            <a:r>
              <a:rPr lang="en-US" sz="2000" dirty="0"/>
              <a:t>sum = 0</a:t>
            </a:r>
          </a:p>
          <a:p>
            <a:pPr>
              <a:defRPr/>
            </a:pPr>
            <a:r>
              <a:rPr lang="en-US" sz="2000" dirty="0"/>
              <a:t>while data != 0:</a:t>
            </a:r>
          </a:p>
          <a:p>
            <a:pPr>
              <a:defRPr/>
            </a:pPr>
            <a:r>
              <a:rPr lang="en-US" sz="2000" dirty="0"/>
              <a:t>    sum += data</a:t>
            </a:r>
          </a:p>
          <a:p>
            <a:pPr>
              <a:defRPr/>
            </a:pPr>
            <a:endParaRPr lang="en-US" sz="2000" dirty="0"/>
          </a:p>
          <a:p>
            <a:pPr>
              <a:defRPr/>
            </a:pPr>
            <a:r>
              <a:rPr lang="en-US" sz="2000" dirty="0"/>
              <a:t>    data = int(input("Enter an integer (the input exits " + "if the input is 0): "))</a:t>
            </a:r>
          </a:p>
          <a:p>
            <a:pPr>
              <a:defRPr/>
            </a:pPr>
            <a:endParaRPr lang="en-US" sz="2000" dirty="0"/>
          </a:p>
          <a:p>
            <a:pPr>
              <a:defRPr/>
            </a:pPr>
            <a:r>
              <a:rPr lang="en-US" sz="2000" dirty="0"/>
              <a:t>print("The sum is", sum)</a:t>
            </a:r>
          </a:p>
        </p:txBody>
      </p:sp>
      <p:sp>
        <p:nvSpPr>
          <p:cNvPr id="35845" name="Rectangle 7">
            <a:extLst>
              <a:ext uri="{FF2B5EF4-FFF2-40B4-BE49-F238E27FC236}">
                <a16:creationId xmlns:a16="http://schemas.microsoft.com/office/drawing/2014/main" id="{9F4F1F64-ECC9-4B1F-9BFD-F41DA3067B30}"/>
              </a:ext>
            </a:extLst>
          </p:cNvPr>
          <p:cNvSpPr>
            <a:spLocks noChangeArrowheads="1"/>
          </p:cNvSpPr>
          <p:nvPr/>
        </p:nvSpPr>
        <p:spPr bwMode="auto">
          <a:xfrm>
            <a:off x="3600450" y="4278313"/>
            <a:ext cx="2057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rgbClr val="FF0000"/>
                </a:solidFill>
              </a:rPr>
              <a:t>Sentinel Value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CBBD-8BD1-4BFF-A3E0-DCC8DF7AB5AB}"/>
              </a:ext>
            </a:extLst>
          </p:cNvPr>
          <p:cNvSpPr>
            <a:spLocks noGrp="1"/>
          </p:cNvSpPr>
          <p:nvPr>
            <p:ph type="title"/>
          </p:nvPr>
        </p:nvSpPr>
        <p:spPr/>
        <p:txBody>
          <a:bodyPr/>
          <a:lstStyle/>
          <a:p>
            <a:r>
              <a:rPr lang="en-US" dirty="0"/>
              <a:t>Controlling a Loop with User Confirmation</a:t>
            </a:r>
          </a:p>
        </p:txBody>
      </p:sp>
      <p:sp>
        <p:nvSpPr>
          <p:cNvPr id="3" name="Content Placeholder 2">
            <a:extLst>
              <a:ext uri="{FF2B5EF4-FFF2-40B4-BE49-F238E27FC236}">
                <a16:creationId xmlns:a16="http://schemas.microsoft.com/office/drawing/2014/main" id="{4A7DB59F-2E56-4556-95E7-63E5A5D016BF}"/>
              </a:ext>
            </a:extLst>
          </p:cNvPr>
          <p:cNvSpPr>
            <a:spLocks noGrp="1"/>
          </p:cNvSpPr>
          <p:nvPr>
            <p:ph idx="1"/>
          </p:nvPr>
        </p:nvSpPr>
        <p:spPr/>
        <p:txBody>
          <a:bodyPr/>
          <a:lstStyle/>
          <a:p>
            <a:pPr marL="0" indent="0">
              <a:buNone/>
            </a:pPr>
            <a:r>
              <a:rPr lang="en-US" dirty="0"/>
              <a:t>If you want the user to decide whether to take another question, you can offer a user confirmation. The template of the program can be coded as follows:</a:t>
            </a:r>
          </a:p>
          <a:p>
            <a:pPr marL="0" indent="0">
              <a:buNone/>
            </a:pPr>
            <a:endParaRPr lang="en-US" dirty="0"/>
          </a:p>
        </p:txBody>
      </p:sp>
      <p:sp>
        <p:nvSpPr>
          <p:cNvPr id="4" name="Slide Number Placeholder 3">
            <a:extLst>
              <a:ext uri="{FF2B5EF4-FFF2-40B4-BE49-F238E27FC236}">
                <a16:creationId xmlns:a16="http://schemas.microsoft.com/office/drawing/2014/main" id="{56B909F7-8422-4ED1-8216-6EB7BDA6616C}"/>
              </a:ext>
            </a:extLst>
          </p:cNvPr>
          <p:cNvSpPr>
            <a:spLocks noGrp="1"/>
          </p:cNvSpPr>
          <p:nvPr>
            <p:ph type="sldNum" sz="quarter" idx="11"/>
          </p:nvPr>
        </p:nvSpPr>
        <p:spPr/>
        <p:txBody>
          <a:bodyPr/>
          <a:lstStyle/>
          <a:p>
            <a:fld id="{2BD05DD0-85C2-4739-B7D7-4C4DE0F6901D}" type="slidenum">
              <a:rPr lang="en-US" altLang="en-US" smtClean="0"/>
              <a:pPr/>
              <a:t>27</a:t>
            </a:fld>
            <a:endParaRPr lang="en-US" altLang="en-US"/>
          </a:p>
        </p:txBody>
      </p:sp>
      <p:pic>
        <p:nvPicPr>
          <p:cNvPr id="6" name="Picture 5">
            <a:extLst>
              <a:ext uri="{FF2B5EF4-FFF2-40B4-BE49-F238E27FC236}">
                <a16:creationId xmlns:a16="http://schemas.microsoft.com/office/drawing/2014/main" id="{E785377A-E1CB-49A8-86A3-BE82F90B6BCC}"/>
              </a:ext>
            </a:extLst>
          </p:cNvPr>
          <p:cNvPicPr>
            <a:picLocks noChangeAspect="1"/>
          </p:cNvPicPr>
          <p:nvPr/>
        </p:nvPicPr>
        <p:blipFill>
          <a:blip r:embed="rId2"/>
          <a:stretch>
            <a:fillRect/>
          </a:stretch>
        </p:blipFill>
        <p:spPr>
          <a:xfrm>
            <a:off x="701587" y="3729927"/>
            <a:ext cx="8212576" cy="2042223"/>
          </a:xfrm>
          <a:prstGeom prst="rect">
            <a:avLst/>
          </a:prstGeom>
        </p:spPr>
      </p:pic>
    </p:spTree>
    <p:extLst>
      <p:ext uri="{BB962C8B-B14F-4D97-AF65-F5344CB8AC3E}">
        <p14:creationId xmlns:p14="http://schemas.microsoft.com/office/powerpoint/2010/main" val="2459941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CBBFAA-0A50-40B9-B64E-5A19BDC01206}"/>
              </a:ext>
            </a:extLst>
          </p:cNvPr>
          <p:cNvSpPr>
            <a:spLocks noGrp="1"/>
          </p:cNvSpPr>
          <p:nvPr>
            <p:ph type="sldNum" sz="quarter" idx="11"/>
          </p:nvPr>
        </p:nvSpPr>
        <p:spPr/>
        <p:txBody>
          <a:bodyPr/>
          <a:lstStyle/>
          <a:p>
            <a:fld id="{2BD05DD0-85C2-4739-B7D7-4C4DE0F6901D}" type="slidenum">
              <a:rPr lang="en-US" altLang="en-US" smtClean="0"/>
              <a:pPr/>
              <a:t>28</a:t>
            </a:fld>
            <a:endParaRPr lang="en-US" altLang="en-US"/>
          </a:p>
        </p:txBody>
      </p:sp>
      <p:sp>
        <p:nvSpPr>
          <p:cNvPr id="9" name="Rectangle 8">
            <a:extLst>
              <a:ext uri="{FF2B5EF4-FFF2-40B4-BE49-F238E27FC236}">
                <a16:creationId xmlns:a16="http://schemas.microsoft.com/office/drawing/2014/main" id="{85DCB66D-C70D-4EB0-9F85-9F5333D9D0B6}"/>
              </a:ext>
            </a:extLst>
          </p:cNvPr>
          <p:cNvSpPr/>
          <p:nvPr/>
        </p:nvSpPr>
        <p:spPr>
          <a:xfrm>
            <a:off x="4226355" y="164575"/>
            <a:ext cx="4685410" cy="6186309"/>
          </a:xfrm>
          <a:prstGeom prst="rect">
            <a:avLst/>
          </a:prstGeom>
          <a:solidFill>
            <a:schemeClr val="bg1">
              <a:lumMod val="85000"/>
            </a:schemeClr>
          </a:solidFill>
        </p:spPr>
        <p:txBody>
          <a:bodyPr wrap="square">
            <a:spAutoFit/>
          </a:bodyPr>
          <a:lstStyle/>
          <a:p>
            <a:pPr>
              <a:defRPr/>
            </a:pPr>
            <a:r>
              <a:rPr lang="en-US" sz="1200" dirty="0" err="1"/>
              <a:t>continueLoop</a:t>
            </a:r>
            <a:r>
              <a:rPr lang="en-US" sz="1200" dirty="0"/>
              <a:t> = 'Y'</a:t>
            </a:r>
          </a:p>
          <a:p>
            <a:pPr>
              <a:defRPr/>
            </a:pPr>
            <a:r>
              <a:rPr lang="en-US" sz="1200" dirty="0"/>
              <a:t>while </a:t>
            </a:r>
            <a:r>
              <a:rPr lang="en-US" sz="1200" dirty="0" err="1"/>
              <a:t>continueLoop</a:t>
            </a:r>
            <a:r>
              <a:rPr lang="en-US" sz="1200" dirty="0"/>
              <a:t> == 'Y':</a:t>
            </a:r>
          </a:p>
          <a:p>
            <a:pPr>
              <a:defRPr/>
            </a:pPr>
            <a:r>
              <a:rPr lang="en-US" sz="1200" dirty="0"/>
              <a:t>    # 1. Generate two random single-digit integers</a:t>
            </a:r>
          </a:p>
          <a:p>
            <a:pPr>
              <a:defRPr/>
            </a:pPr>
            <a:r>
              <a:rPr lang="en-US" sz="1200" dirty="0"/>
              <a:t>    number1 = </a:t>
            </a:r>
            <a:r>
              <a:rPr lang="en-US" sz="1200" dirty="0" err="1"/>
              <a:t>random.randint</a:t>
            </a:r>
            <a:r>
              <a:rPr lang="en-US" sz="1200" dirty="0"/>
              <a:t>(0, 9)</a:t>
            </a:r>
          </a:p>
          <a:p>
            <a:pPr>
              <a:defRPr/>
            </a:pPr>
            <a:r>
              <a:rPr lang="en-US" sz="1200" dirty="0"/>
              <a:t>    number2 = </a:t>
            </a:r>
            <a:r>
              <a:rPr lang="en-US" sz="1200" dirty="0" err="1"/>
              <a:t>random.randint</a:t>
            </a:r>
            <a:r>
              <a:rPr lang="en-US" sz="1200" dirty="0"/>
              <a:t>(0, 9)</a:t>
            </a:r>
          </a:p>
          <a:p>
            <a:pPr>
              <a:defRPr/>
            </a:pPr>
            <a:endParaRPr lang="en-US" sz="1200" dirty="0"/>
          </a:p>
          <a:p>
            <a:pPr>
              <a:defRPr/>
            </a:pPr>
            <a:r>
              <a:rPr lang="en-US" sz="1200" dirty="0"/>
              <a:t>    # 2. If number1 &lt; number2, swap number1 with number2</a:t>
            </a:r>
          </a:p>
          <a:p>
            <a:pPr>
              <a:defRPr/>
            </a:pPr>
            <a:r>
              <a:rPr lang="en-US" sz="1200" dirty="0"/>
              <a:t>    if number1 &lt; number2:</a:t>
            </a:r>
          </a:p>
          <a:p>
            <a:pPr>
              <a:defRPr/>
            </a:pPr>
            <a:r>
              <a:rPr lang="en-US" sz="1200" dirty="0"/>
              <a:t>         temp = number1</a:t>
            </a:r>
          </a:p>
          <a:p>
            <a:pPr>
              <a:defRPr/>
            </a:pPr>
            <a:r>
              <a:rPr lang="en-US" sz="1200" dirty="0"/>
              <a:t>         number1 = number2</a:t>
            </a:r>
          </a:p>
          <a:p>
            <a:pPr>
              <a:defRPr/>
            </a:pPr>
            <a:r>
              <a:rPr lang="en-US" sz="1200" dirty="0"/>
              <a:t>         number2 = temp</a:t>
            </a:r>
          </a:p>
          <a:p>
            <a:pPr>
              <a:defRPr/>
            </a:pPr>
            <a:endParaRPr lang="en-US" sz="1200" dirty="0"/>
          </a:p>
          <a:p>
            <a:pPr>
              <a:defRPr/>
            </a:pPr>
            <a:r>
              <a:rPr lang="en-US" sz="1200" dirty="0"/>
              <a:t>    # 3. Prompt the student to answer "what is number1 - number2?" </a:t>
            </a:r>
          </a:p>
          <a:p>
            <a:pPr>
              <a:defRPr/>
            </a:pPr>
            <a:r>
              <a:rPr lang="en-US" sz="1200" dirty="0"/>
              <a:t>    answer = int(input("What is " + str(number1) + " - " + </a:t>
            </a:r>
          </a:p>
          <a:p>
            <a:pPr>
              <a:defRPr/>
            </a:pPr>
            <a:r>
              <a:rPr lang="en-US" sz="1200" dirty="0"/>
              <a:t>        str(number2) + "? "))</a:t>
            </a:r>
          </a:p>
          <a:p>
            <a:pPr>
              <a:defRPr/>
            </a:pPr>
            <a:endParaRPr lang="en-US" sz="1200" dirty="0"/>
          </a:p>
          <a:p>
            <a:pPr>
              <a:defRPr/>
            </a:pPr>
            <a:r>
              <a:rPr lang="en-US" sz="1200" dirty="0"/>
              <a:t>    # 4. Grade the answer and display the result</a:t>
            </a:r>
          </a:p>
          <a:p>
            <a:pPr>
              <a:defRPr/>
            </a:pPr>
            <a:r>
              <a:rPr lang="en-US" sz="1200" dirty="0"/>
              <a:t>    if number1 - number2 == answer:</a:t>
            </a:r>
          </a:p>
          <a:p>
            <a:pPr>
              <a:defRPr/>
            </a:pPr>
            <a:r>
              <a:rPr lang="en-US" sz="1200" dirty="0"/>
              <a:t>        print("You are correct!")</a:t>
            </a:r>
          </a:p>
          <a:p>
            <a:pPr>
              <a:defRPr/>
            </a:pPr>
            <a:r>
              <a:rPr lang="en-US" sz="1200" dirty="0"/>
              <a:t>        </a:t>
            </a:r>
            <a:r>
              <a:rPr lang="en-US" sz="1200" dirty="0" err="1"/>
              <a:t>correctCount</a:t>
            </a:r>
            <a:r>
              <a:rPr lang="en-US" sz="1200" dirty="0"/>
              <a:t> += 1</a:t>
            </a:r>
          </a:p>
          <a:p>
            <a:pPr>
              <a:defRPr/>
            </a:pPr>
            <a:r>
              <a:rPr lang="en-US" sz="1200" dirty="0"/>
              <a:t>    else:</a:t>
            </a:r>
          </a:p>
          <a:p>
            <a:pPr>
              <a:defRPr/>
            </a:pPr>
            <a:r>
              <a:rPr lang="en-US" sz="1200" dirty="0"/>
              <a:t>        print("Your answer is wrong.\n", number1, "-",</a:t>
            </a:r>
          </a:p>
          <a:p>
            <a:pPr>
              <a:defRPr/>
            </a:pPr>
            <a:r>
              <a:rPr lang="en-US" sz="1200" dirty="0"/>
              <a:t>            number2, "should be", (number1 - number2))</a:t>
            </a:r>
          </a:p>
          <a:p>
            <a:pPr>
              <a:defRPr/>
            </a:pPr>
            <a:endParaRPr lang="en-US" sz="1200" dirty="0"/>
          </a:p>
          <a:p>
            <a:pPr>
              <a:defRPr/>
            </a:pPr>
            <a:r>
              <a:rPr lang="en-US" sz="1200" dirty="0"/>
              <a:t>    # Prompt the user for confirmation</a:t>
            </a:r>
          </a:p>
          <a:p>
            <a:pPr>
              <a:defRPr/>
            </a:pPr>
            <a:r>
              <a:rPr lang="en-US" sz="1200" dirty="0"/>
              <a:t>    </a:t>
            </a:r>
            <a:r>
              <a:rPr lang="en-US" sz="1200" dirty="0" err="1"/>
              <a:t>continueLoop</a:t>
            </a:r>
            <a:r>
              <a:rPr lang="en-US" sz="1200" dirty="0"/>
              <a:t> = input("Enter Y to continue and N to quit: ")</a:t>
            </a:r>
          </a:p>
          <a:p>
            <a:pPr>
              <a:defRPr/>
            </a:pPr>
            <a:r>
              <a:rPr lang="en-US" sz="1200" dirty="0"/>
              <a:t>    # Increase the count</a:t>
            </a:r>
          </a:p>
          <a:p>
            <a:pPr>
              <a:defRPr/>
            </a:pPr>
            <a:r>
              <a:rPr lang="en-US" sz="1200" dirty="0"/>
              <a:t>    count += 1</a:t>
            </a:r>
          </a:p>
          <a:p>
            <a:pPr>
              <a:defRPr/>
            </a:pPr>
            <a:r>
              <a:rPr lang="en-US" sz="1200" dirty="0" err="1"/>
              <a:t>endTime</a:t>
            </a:r>
            <a:r>
              <a:rPr lang="en-US" sz="1200" dirty="0"/>
              <a:t> = </a:t>
            </a:r>
            <a:r>
              <a:rPr lang="en-US" sz="1200" dirty="0" err="1"/>
              <a:t>time.time</a:t>
            </a:r>
            <a:r>
              <a:rPr lang="en-US" sz="1200" dirty="0"/>
              <a:t>() # Get end time</a:t>
            </a:r>
          </a:p>
          <a:p>
            <a:pPr>
              <a:defRPr/>
            </a:pPr>
            <a:r>
              <a:rPr lang="en-US" sz="1200" dirty="0" err="1"/>
              <a:t>testTime</a:t>
            </a:r>
            <a:r>
              <a:rPr lang="en-US" sz="1200" dirty="0"/>
              <a:t> = int(</a:t>
            </a:r>
            <a:r>
              <a:rPr lang="en-US" sz="1200" dirty="0" err="1"/>
              <a:t>endTime</a:t>
            </a:r>
            <a:r>
              <a:rPr lang="en-US" sz="1200" dirty="0"/>
              <a:t> - </a:t>
            </a:r>
            <a:r>
              <a:rPr lang="en-US" sz="1200" dirty="0" err="1"/>
              <a:t>startTime</a:t>
            </a:r>
            <a:r>
              <a:rPr lang="en-US" sz="1200" dirty="0"/>
              <a:t>) # Get test time</a:t>
            </a:r>
          </a:p>
          <a:p>
            <a:pPr>
              <a:defRPr/>
            </a:pPr>
            <a:r>
              <a:rPr lang="en-US" sz="1200" dirty="0"/>
              <a:t>print("Correct count is", </a:t>
            </a:r>
            <a:r>
              <a:rPr lang="en-US" sz="1200" dirty="0" err="1"/>
              <a:t>correctCount</a:t>
            </a:r>
            <a:r>
              <a:rPr lang="en-US" sz="1200" dirty="0"/>
              <a:t>, "out of", </a:t>
            </a:r>
          </a:p>
          <a:p>
            <a:pPr>
              <a:defRPr/>
            </a:pPr>
            <a:r>
              <a:rPr lang="en-US" sz="1200" dirty="0"/>
              <a:t>    NUMBER_OF_QUESTIONS, "\</a:t>
            </a:r>
            <a:r>
              <a:rPr lang="en-US" sz="1200" dirty="0" err="1"/>
              <a:t>nTest</a:t>
            </a:r>
            <a:r>
              <a:rPr lang="en-US" sz="1200" dirty="0"/>
              <a:t> time is", </a:t>
            </a:r>
            <a:r>
              <a:rPr lang="en-US" sz="1200" dirty="0" err="1"/>
              <a:t>testTime</a:t>
            </a:r>
            <a:r>
              <a:rPr lang="en-US" sz="1200" dirty="0"/>
              <a:t>, "seconds")</a:t>
            </a:r>
          </a:p>
          <a:p>
            <a:pPr>
              <a:defRPr/>
            </a:pPr>
            <a:endParaRPr lang="en-US" sz="1200" dirty="0"/>
          </a:p>
        </p:txBody>
      </p:sp>
      <p:sp>
        <p:nvSpPr>
          <p:cNvPr id="12" name="Rectangle 11">
            <a:extLst>
              <a:ext uri="{FF2B5EF4-FFF2-40B4-BE49-F238E27FC236}">
                <a16:creationId xmlns:a16="http://schemas.microsoft.com/office/drawing/2014/main" id="{39E1136B-D410-441D-A47A-CA3B424D2443}"/>
              </a:ext>
            </a:extLst>
          </p:cNvPr>
          <p:cNvSpPr/>
          <p:nvPr/>
        </p:nvSpPr>
        <p:spPr>
          <a:xfrm>
            <a:off x="232235" y="183118"/>
            <a:ext cx="3763690" cy="6155531"/>
          </a:xfrm>
          <a:prstGeom prst="rect">
            <a:avLst/>
          </a:prstGeom>
          <a:solidFill>
            <a:schemeClr val="bg1">
              <a:lumMod val="85000"/>
            </a:schemeClr>
          </a:solidFill>
        </p:spPr>
        <p:txBody>
          <a:bodyPr wrap="square">
            <a:spAutoFit/>
          </a:bodyPr>
          <a:lstStyle/>
          <a:p>
            <a:pPr>
              <a:defRPr/>
            </a:pPr>
            <a:r>
              <a:rPr lang="en-US" sz="1200" dirty="0"/>
              <a:t>import time</a:t>
            </a:r>
          </a:p>
          <a:p>
            <a:pPr>
              <a:defRPr/>
            </a:pPr>
            <a:r>
              <a:rPr lang="en-US" sz="1200" dirty="0"/>
              <a:t>import random</a:t>
            </a:r>
          </a:p>
          <a:p>
            <a:pPr>
              <a:defRPr/>
            </a:pPr>
            <a:endParaRPr lang="en-US" sz="1200" dirty="0"/>
          </a:p>
          <a:p>
            <a:pPr>
              <a:defRPr/>
            </a:pPr>
            <a:r>
              <a:rPr lang="en-US" sz="1200" dirty="0"/>
              <a:t># Count the number of correct answers</a:t>
            </a:r>
          </a:p>
          <a:p>
            <a:pPr>
              <a:defRPr/>
            </a:pPr>
            <a:r>
              <a:rPr lang="en-US" sz="1200" dirty="0" err="1"/>
              <a:t>correctCount</a:t>
            </a:r>
            <a:r>
              <a:rPr lang="en-US" sz="1200" dirty="0"/>
              <a:t> = 0</a:t>
            </a:r>
          </a:p>
          <a:p>
            <a:pPr>
              <a:defRPr/>
            </a:pPr>
            <a:endParaRPr lang="en-US" sz="1200" dirty="0"/>
          </a:p>
          <a:p>
            <a:pPr>
              <a:defRPr/>
            </a:pPr>
            <a:r>
              <a:rPr lang="en-US" sz="1200" dirty="0"/>
              <a:t># Count the number of questions</a:t>
            </a:r>
          </a:p>
          <a:p>
            <a:pPr>
              <a:defRPr/>
            </a:pPr>
            <a:r>
              <a:rPr lang="en-US" sz="1200" dirty="0"/>
              <a:t>count = 0</a:t>
            </a:r>
          </a:p>
          <a:p>
            <a:pPr>
              <a:defRPr/>
            </a:pPr>
            <a:endParaRPr lang="en-US" sz="1200" dirty="0"/>
          </a:p>
          <a:p>
            <a:pPr>
              <a:defRPr/>
            </a:pPr>
            <a:r>
              <a:rPr lang="en-US" sz="1200" dirty="0"/>
              <a:t>NUMBER_OF_QUESTIONS = 5 # Constant</a:t>
            </a:r>
          </a:p>
          <a:p>
            <a:pPr>
              <a:defRPr/>
            </a:pPr>
            <a:endParaRPr lang="en-US" sz="1200" dirty="0"/>
          </a:p>
          <a:p>
            <a:pPr>
              <a:defRPr/>
            </a:pPr>
            <a:r>
              <a:rPr lang="en-US" sz="1200" dirty="0" err="1"/>
              <a:t>startTime</a:t>
            </a:r>
            <a:r>
              <a:rPr lang="en-US" sz="1200" dirty="0"/>
              <a:t> = </a:t>
            </a:r>
            <a:r>
              <a:rPr lang="en-US" sz="1200" dirty="0" err="1"/>
              <a:t>time.time</a:t>
            </a:r>
            <a:r>
              <a:rPr lang="en-US" sz="1200" dirty="0"/>
              <a:t>() # Get start time</a:t>
            </a:r>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a:p>
            <a:pPr>
              <a:defRPr/>
            </a:pPr>
            <a:endParaRPr lang="en-US" sz="1000" dirty="0"/>
          </a:p>
        </p:txBody>
      </p:sp>
      <p:sp>
        <p:nvSpPr>
          <p:cNvPr id="14" name="TextBox 13">
            <a:extLst>
              <a:ext uri="{FF2B5EF4-FFF2-40B4-BE49-F238E27FC236}">
                <a16:creationId xmlns:a16="http://schemas.microsoft.com/office/drawing/2014/main" id="{D73B5554-EA1A-42E3-8803-BA103542FF32}"/>
              </a:ext>
            </a:extLst>
          </p:cNvPr>
          <p:cNvSpPr txBox="1"/>
          <p:nvPr/>
        </p:nvSpPr>
        <p:spPr>
          <a:xfrm>
            <a:off x="501070" y="3813050"/>
            <a:ext cx="3033995" cy="2308324"/>
          </a:xfrm>
          <a:prstGeom prst="rect">
            <a:avLst/>
          </a:prstGeom>
          <a:noFill/>
        </p:spPr>
        <p:txBody>
          <a:bodyPr wrap="square">
            <a:spAutoFit/>
          </a:bodyPr>
          <a:lstStyle/>
          <a:p>
            <a:r>
              <a:rPr lang="en-US" sz="1200" dirty="0">
                <a:solidFill>
                  <a:srgbClr val="FF0000"/>
                </a:solidFill>
              </a:rPr>
              <a:t>What is 3 - 1? 2</a:t>
            </a:r>
          </a:p>
          <a:p>
            <a:r>
              <a:rPr lang="en-US" sz="1200" dirty="0">
                <a:solidFill>
                  <a:srgbClr val="FF0000"/>
                </a:solidFill>
              </a:rPr>
              <a:t>You are correct!</a:t>
            </a:r>
          </a:p>
          <a:p>
            <a:r>
              <a:rPr lang="en-US" sz="1200" dirty="0">
                <a:solidFill>
                  <a:srgbClr val="FF0000"/>
                </a:solidFill>
              </a:rPr>
              <a:t>Enter Y to continue and N to quit: Y</a:t>
            </a:r>
          </a:p>
          <a:p>
            <a:r>
              <a:rPr lang="en-US" sz="1200" dirty="0">
                <a:solidFill>
                  <a:srgbClr val="FF0000"/>
                </a:solidFill>
              </a:rPr>
              <a:t>What is 3 - 2? 3</a:t>
            </a:r>
          </a:p>
          <a:p>
            <a:r>
              <a:rPr lang="en-US" sz="1200" dirty="0">
                <a:solidFill>
                  <a:srgbClr val="FF0000"/>
                </a:solidFill>
              </a:rPr>
              <a:t>Your answer is wrong.</a:t>
            </a:r>
          </a:p>
          <a:p>
            <a:r>
              <a:rPr lang="en-US" sz="1200" dirty="0">
                <a:solidFill>
                  <a:srgbClr val="FF0000"/>
                </a:solidFill>
              </a:rPr>
              <a:t> 3 - 2 should be 1</a:t>
            </a:r>
          </a:p>
          <a:p>
            <a:r>
              <a:rPr lang="en-US" sz="1200" dirty="0">
                <a:solidFill>
                  <a:srgbClr val="FF0000"/>
                </a:solidFill>
              </a:rPr>
              <a:t>Enter Y to continue and N to quit: Y</a:t>
            </a:r>
          </a:p>
          <a:p>
            <a:r>
              <a:rPr lang="en-US" sz="1200" dirty="0">
                <a:solidFill>
                  <a:srgbClr val="FF0000"/>
                </a:solidFill>
              </a:rPr>
              <a:t>What is 8 - 4? 4</a:t>
            </a:r>
          </a:p>
          <a:p>
            <a:r>
              <a:rPr lang="en-US" sz="1200" dirty="0">
                <a:solidFill>
                  <a:srgbClr val="FF0000"/>
                </a:solidFill>
              </a:rPr>
              <a:t>You are correct!</a:t>
            </a:r>
          </a:p>
          <a:p>
            <a:r>
              <a:rPr lang="en-US" sz="1200" dirty="0">
                <a:solidFill>
                  <a:srgbClr val="FF0000"/>
                </a:solidFill>
              </a:rPr>
              <a:t>Enter Y to continue and N to quit: N</a:t>
            </a:r>
          </a:p>
          <a:p>
            <a:r>
              <a:rPr lang="en-US" sz="1200" dirty="0">
                <a:solidFill>
                  <a:srgbClr val="FF0000"/>
                </a:solidFill>
              </a:rPr>
              <a:t>Correct count is 2 out of 3</a:t>
            </a:r>
          </a:p>
          <a:p>
            <a:r>
              <a:rPr lang="en-US" sz="1200" dirty="0">
                <a:solidFill>
                  <a:srgbClr val="FF0000"/>
                </a:solidFill>
              </a:rPr>
              <a:t>Test time is 26 seconds</a:t>
            </a:r>
          </a:p>
        </p:txBody>
      </p:sp>
    </p:spTree>
    <p:extLst>
      <p:ext uri="{BB962C8B-B14F-4D97-AF65-F5344CB8AC3E}">
        <p14:creationId xmlns:p14="http://schemas.microsoft.com/office/powerpoint/2010/main" val="2644915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C6F939A-70B8-435F-B445-CDA9E9D2ED14}"/>
              </a:ext>
            </a:extLst>
          </p:cNvPr>
          <p:cNvSpPr>
            <a:spLocks noGrp="1" noChangeArrowheads="1"/>
          </p:cNvSpPr>
          <p:nvPr>
            <p:ph type="title"/>
          </p:nvPr>
        </p:nvSpPr>
        <p:spPr>
          <a:xfrm>
            <a:off x="685800" y="0"/>
            <a:ext cx="7772400" cy="1428750"/>
          </a:xfrm>
        </p:spPr>
        <p:txBody>
          <a:bodyPr/>
          <a:lstStyle/>
          <a:p>
            <a:r>
              <a:rPr lang="en-US" altLang="en-US"/>
              <a:t>Using </a:t>
            </a:r>
            <a:r>
              <a:rPr lang="en-US" altLang="en-US" sz="4200">
                <a:latin typeface="Courier New" panose="02070309020205020404" pitchFamily="49" charset="0"/>
              </a:rPr>
              <a:t>break</a:t>
            </a:r>
            <a:r>
              <a:rPr lang="en-US" altLang="en-US"/>
              <a:t> and </a:t>
            </a:r>
            <a:r>
              <a:rPr lang="en-US" altLang="en-US" sz="4200">
                <a:latin typeface="Courier New" panose="02070309020205020404" pitchFamily="49" charset="0"/>
              </a:rPr>
              <a:t>continue</a:t>
            </a:r>
            <a:endParaRPr lang="en-US" altLang="en-US"/>
          </a:p>
        </p:txBody>
      </p:sp>
      <p:sp>
        <p:nvSpPr>
          <p:cNvPr id="46083" name="Text Box 14">
            <a:extLst>
              <a:ext uri="{FF2B5EF4-FFF2-40B4-BE49-F238E27FC236}">
                <a16:creationId xmlns:a16="http://schemas.microsoft.com/office/drawing/2014/main" id="{FB5E118D-1F8F-4715-B28C-AAD258F83DE0}"/>
              </a:ext>
            </a:extLst>
          </p:cNvPr>
          <p:cNvSpPr txBox="1">
            <a:spLocks noChangeArrowheads="1"/>
          </p:cNvSpPr>
          <p:nvPr/>
        </p:nvSpPr>
        <p:spPr bwMode="auto">
          <a:xfrm>
            <a:off x="533400" y="12954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Examples for using the </a:t>
            </a:r>
            <a:r>
              <a:rPr lang="en-US" altLang="en-US" sz="3000">
                <a:latin typeface="Courier New" panose="02070309020205020404" pitchFamily="49" charset="0"/>
              </a:rPr>
              <a:t>break</a:t>
            </a:r>
            <a:r>
              <a:rPr lang="en-US" altLang="en-US" sz="3200"/>
              <a:t> and </a:t>
            </a:r>
            <a:r>
              <a:rPr lang="en-US" altLang="en-US" sz="3000">
                <a:latin typeface="Courier New" panose="02070309020205020404" pitchFamily="49" charset="0"/>
              </a:rPr>
              <a:t>continue</a:t>
            </a:r>
            <a:r>
              <a:rPr lang="en-US" altLang="en-US" sz="3200"/>
              <a:t> keywords:</a:t>
            </a:r>
            <a:endParaRPr lang="en-US" altLang="en-US"/>
          </a:p>
        </p:txBody>
      </p:sp>
      <p:sp>
        <p:nvSpPr>
          <p:cNvPr id="46084" name="Rectangle 1">
            <a:extLst>
              <a:ext uri="{FF2B5EF4-FFF2-40B4-BE49-F238E27FC236}">
                <a16:creationId xmlns:a16="http://schemas.microsoft.com/office/drawing/2014/main" id="{C9F7E440-8737-40FB-809F-88276486CF35}"/>
              </a:ext>
            </a:extLst>
          </p:cNvPr>
          <p:cNvSpPr>
            <a:spLocks noChangeArrowheads="1"/>
          </p:cNvSpPr>
          <p:nvPr/>
        </p:nvSpPr>
        <p:spPr bwMode="auto">
          <a:xfrm>
            <a:off x="615950" y="2574925"/>
            <a:ext cx="3751263" cy="31400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t>sum = 0</a:t>
            </a:r>
          </a:p>
          <a:p>
            <a:r>
              <a:rPr lang="en-US" altLang="en-US" sz="1800" dirty="0"/>
              <a:t>number = 0</a:t>
            </a:r>
          </a:p>
          <a:p>
            <a:endParaRPr lang="en-US" altLang="en-US" sz="1800" dirty="0"/>
          </a:p>
          <a:p>
            <a:r>
              <a:rPr lang="en-US" altLang="en-US" sz="1800" dirty="0"/>
              <a:t>while number &lt; 20:</a:t>
            </a:r>
          </a:p>
          <a:p>
            <a:r>
              <a:rPr lang="en-US" altLang="en-US" sz="1800" dirty="0"/>
              <a:t>    number += 1</a:t>
            </a:r>
          </a:p>
          <a:p>
            <a:r>
              <a:rPr lang="en-US" altLang="en-US" sz="1800" dirty="0"/>
              <a:t>    sum += number</a:t>
            </a:r>
          </a:p>
          <a:p>
            <a:r>
              <a:rPr lang="en-US" altLang="en-US" sz="1800" dirty="0"/>
              <a:t>    if sum &gt;= 100: </a:t>
            </a:r>
          </a:p>
          <a:p>
            <a:r>
              <a:rPr lang="en-US" altLang="en-US" sz="1800" dirty="0"/>
              <a:t>        break</a:t>
            </a:r>
          </a:p>
          <a:p>
            <a:endParaRPr lang="en-US" altLang="en-US" sz="1800" dirty="0"/>
          </a:p>
          <a:p>
            <a:r>
              <a:rPr lang="en-US" altLang="en-US" sz="1800" dirty="0"/>
              <a:t>print("The number is", number)</a:t>
            </a:r>
          </a:p>
          <a:p>
            <a:r>
              <a:rPr lang="en-US" altLang="en-US" sz="1800" dirty="0"/>
              <a:t>print("The sum is", sum)</a:t>
            </a:r>
          </a:p>
        </p:txBody>
      </p:sp>
      <p:sp>
        <p:nvSpPr>
          <p:cNvPr id="46085" name="Rectangle 2">
            <a:extLst>
              <a:ext uri="{FF2B5EF4-FFF2-40B4-BE49-F238E27FC236}">
                <a16:creationId xmlns:a16="http://schemas.microsoft.com/office/drawing/2014/main" id="{EAF4F402-3C00-47F9-95A1-51D3F64A0A47}"/>
              </a:ext>
            </a:extLst>
          </p:cNvPr>
          <p:cNvSpPr>
            <a:spLocks noChangeArrowheads="1"/>
          </p:cNvSpPr>
          <p:nvPr/>
        </p:nvSpPr>
        <p:spPr bwMode="auto">
          <a:xfrm>
            <a:off x="2462213" y="2579688"/>
            <a:ext cx="1901825" cy="6461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The number is 14</a:t>
            </a:r>
          </a:p>
          <a:p>
            <a:r>
              <a:rPr lang="en-US" altLang="en-US" sz="1800">
                <a:solidFill>
                  <a:srgbClr val="FF0000"/>
                </a:solidFill>
              </a:rPr>
              <a:t>The sum is 105</a:t>
            </a:r>
          </a:p>
        </p:txBody>
      </p:sp>
      <p:sp>
        <p:nvSpPr>
          <p:cNvPr id="46086" name="Rectangle 3">
            <a:extLst>
              <a:ext uri="{FF2B5EF4-FFF2-40B4-BE49-F238E27FC236}">
                <a16:creationId xmlns:a16="http://schemas.microsoft.com/office/drawing/2014/main" id="{02BCEF05-0E12-4AF4-B9EF-C28137CA81E3}"/>
              </a:ext>
            </a:extLst>
          </p:cNvPr>
          <p:cNvSpPr>
            <a:spLocks noChangeArrowheads="1"/>
          </p:cNvSpPr>
          <p:nvPr/>
        </p:nvSpPr>
        <p:spPr bwMode="auto">
          <a:xfrm>
            <a:off x="4840288" y="2579688"/>
            <a:ext cx="3649662" cy="31400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t>sum = 0</a:t>
            </a:r>
          </a:p>
          <a:p>
            <a:r>
              <a:rPr lang="en-US" altLang="en-US" sz="1800" dirty="0"/>
              <a:t>number = 0</a:t>
            </a:r>
          </a:p>
          <a:p>
            <a:endParaRPr lang="en-US" altLang="en-US" sz="1800" dirty="0"/>
          </a:p>
          <a:p>
            <a:r>
              <a:rPr lang="en-US" altLang="en-US" sz="1800" dirty="0"/>
              <a:t>while number &lt; 20:</a:t>
            </a:r>
          </a:p>
          <a:p>
            <a:r>
              <a:rPr lang="en-US" altLang="en-US" sz="1800" dirty="0"/>
              <a:t>    number += 1</a:t>
            </a:r>
          </a:p>
          <a:p>
            <a:r>
              <a:rPr lang="en-US" altLang="en-US" sz="1800" dirty="0"/>
              <a:t>    if number == 10 or number == 11:</a:t>
            </a:r>
          </a:p>
          <a:p>
            <a:r>
              <a:rPr lang="en-US" altLang="en-US" sz="1800" dirty="0"/>
              <a:t>        continue</a:t>
            </a:r>
          </a:p>
          <a:p>
            <a:r>
              <a:rPr lang="en-US" altLang="en-US" sz="1800" dirty="0"/>
              <a:t>    sum += number</a:t>
            </a:r>
          </a:p>
          <a:p>
            <a:endParaRPr lang="en-US" altLang="en-US" sz="1800" dirty="0"/>
          </a:p>
          <a:p>
            <a:r>
              <a:rPr lang="en-US" altLang="en-US" sz="1800" dirty="0"/>
              <a:t>print("The sum is", sum)</a:t>
            </a:r>
          </a:p>
          <a:p>
            <a:endParaRPr lang="en-US" altLang="en-US" sz="1800" dirty="0"/>
          </a:p>
        </p:txBody>
      </p:sp>
      <p:sp>
        <p:nvSpPr>
          <p:cNvPr id="46087" name="Rectangle 4">
            <a:extLst>
              <a:ext uri="{FF2B5EF4-FFF2-40B4-BE49-F238E27FC236}">
                <a16:creationId xmlns:a16="http://schemas.microsoft.com/office/drawing/2014/main" id="{9BA574D2-4537-497B-BDD0-605A4DEB5FB2}"/>
              </a:ext>
            </a:extLst>
          </p:cNvPr>
          <p:cNvSpPr>
            <a:spLocks noChangeArrowheads="1"/>
          </p:cNvSpPr>
          <p:nvPr/>
        </p:nvSpPr>
        <p:spPr bwMode="auto">
          <a:xfrm>
            <a:off x="1585913" y="5810250"/>
            <a:ext cx="1593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rgbClr val="FF0000"/>
                </a:solidFill>
              </a:rPr>
              <a:t>Test Break</a:t>
            </a:r>
          </a:p>
        </p:txBody>
      </p:sp>
      <p:sp>
        <p:nvSpPr>
          <p:cNvPr id="46088" name="Slide Number Placeholder 4">
            <a:extLst>
              <a:ext uri="{FF2B5EF4-FFF2-40B4-BE49-F238E27FC236}">
                <a16:creationId xmlns:a16="http://schemas.microsoft.com/office/drawing/2014/main" id="{2ED98C8F-68C0-45F3-956E-D6B4B46C1AFD}"/>
              </a:ext>
            </a:extLst>
          </p:cNvPr>
          <p:cNvSpPr>
            <a:spLocks noGrp="1"/>
          </p:cNvSpPr>
          <p:nvPr>
            <p:ph type="sldNum" sz="quarter" idx="11"/>
          </p:nvPr>
        </p:nvSpPr>
        <p:spPr>
          <a:xfrm>
            <a:off x="6580188" y="2579688"/>
            <a:ext cx="1905000" cy="457200"/>
          </a:xfrm>
          <a:solidFill>
            <a:schemeClr val="accent1"/>
          </a:solid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solidFill>
                  <a:srgbClr val="FF0000"/>
                </a:solidFill>
              </a:rPr>
              <a:t>The sum is 189</a:t>
            </a:r>
          </a:p>
        </p:txBody>
      </p:sp>
      <p:sp>
        <p:nvSpPr>
          <p:cNvPr id="46089" name="Rectangle 5">
            <a:extLst>
              <a:ext uri="{FF2B5EF4-FFF2-40B4-BE49-F238E27FC236}">
                <a16:creationId xmlns:a16="http://schemas.microsoft.com/office/drawing/2014/main" id="{D190EA8D-A90D-43D5-9A0E-CA636664E676}"/>
              </a:ext>
            </a:extLst>
          </p:cNvPr>
          <p:cNvSpPr>
            <a:spLocks noChangeArrowheads="1"/>
          </p:cNvSpPr>
          <p:nvPr/>
        </p:nvSpPr>
        <p:spPr bwMode="auto">
          <a:xfrm>
            <a:off x="5741988" y="5835650"/>
            <a:ext cx="2012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dirty="0">
                <a:solidFill>
                  <a:srgbClr val="FF0000"/>
                </a:solidFill>
              </a:rPr>
              <a:t>Test Continu</a:t>
            </a:r>
            <a:r>
              <a:rPr lang="en-US" altLang="en-US" dirty="0">
                <a:solidFill>
                  <a:srgbClr val="FF0000"/>
                </a:solidFill>
              </a:rPr>
              <a:t>e</a:t>
            </a:r>
          </a:p>
        </p:txBody>
      </p:sp>
    </p:spTree>
    <p:extLst>
      <p:ext uri="{BB962C8B-B14F-4D97-AF65-F5344CB8AC3E}">
        <p14:creationId xmlns:p14="http://schemas.microsoft.com/office/powerpoint/2010/main" val="249243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7322FD8D-BFF0-407E-A873-97E4461DB550}"/>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6333FE-1310-4F0A-8818-99DD08E3513F}" type="slidenum">
              <a:rPr lang="en-US" altLang="en-US" sz="1400"/>
              <a:pPr/>
              <a:t>3</a:t>
            </a:fld>
            <a:endParaRPr lang="en-US" altLang="en-US" sz="1400"/>
          </a:p>
        </p:txBody>
      </p:sp>
      <p:sp>
        <p:nvSpPr>
          <p:cNvPr id="15363" name="Rectangle 2">
            <a:extLst>
              <a:ext uri="{FF2B5EF4-FFF2-40B4-BE49-F238E27FC236}">
                <a16:creationId xmlns:a16="http://schemas.microsoft.com/office/drawing/2014/main" id="{5D6E4AAA-AEA8-47C5-8D7C-5C41BBE5A75E}"/>
              </a:ext>
            </a:extLst>
          </p:cNvPr>
          <p:cNvSpPr>
            <a:spLocks noGrp="1" noChangeArrowheads="1"/>
          </p:cNvSpPr>
          <p:nvPr>
            <p:ph type="title"/>
          </p:nvPr>
        </p:nvSpPr>
        <p:spPr>
          <a:xfrm>
            <a:off x="685800" y="228600"/>
            <a:ext cx="7772400" cy="857250"/>
          </a:xfrm>
        </p:spPr>
        <p:txBody>
          <a:bodyPr/>
          <a:lstStyle/>
          <a:p>
            <a:r>
              <a:rPr lang="en-US" altLang="en-US"/>
              <a:t>Opening Problem</a:t>
            </a:r>
          </a:p>
        </p:txBody>
      </p:sp>
      <p:sp>
        <p:nvSpPr>
          <p:cNvPr id="15364" name="Rectangle 3">
            <a:extLst>
              <a:ext uri="{FF2B5EF4-FFF2-40B4-BE49-F238E27FC236}">
                <a16:creationId xmlns:a16="http://schemas.microsoft.com/office/drawing/2014/main" id="{A300535F-9D5D-4F54-B84F-624C35CE2B47}"/>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5" name="Rectangle 4">
            <a:extLst>
              <a:ext uri="{FF2B5EF4-FFF2-40B4-BE49-F238E27FC236}">
                <a16:creationId xmlns:a16="http://schemas.microsoft.com/office/drawing/2014/main" id="{917E6FA3-065D-4972-A6C6-8455F978E624}"/>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6" name="Rectangle 5">
            <a:extLst>
              <a:ext uri="{FF2B5EF4-FFF2-40B4-BE49-F238E27FC236}">
                <a16:creationId xmlns:a16="http://schemas.microsoft.com/office/drawing/2014/main" id="{7A8BB6DC-40B7-4302-8E9F-37A3336A2C79}"/>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7" name="Text Box 6">
            <a:extLst>
              <a:ext uri="{FF2B5EF4-FFF2-40B4-BE49-F238E27FC236}">
                <a16:creationId xmlns:a16="http://schemas.microsoft.com/office/drawing/2014/main" id="{5BAA20F5-389F-41C9-AA5B-2855C4312845}"/>
              </a:ext>
            </a:extLst>
          </p:cNvPr>
          <p:cNvSpPr txBox="1">
            <a:spLocks noChangeArrowheads="1"/>
          </p:cNvSpPr>
          <p:nvPr/>
        </p:nvSpPr>
        <p:spPr bwMode="auto">
          <a:xfrm>
            <a:off x="2074863" y="1892300"/>
            <a:ext cx="6837362" cy="442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dirty="0">
                <a:solidFill>
                  <a:schemeClr val="tx2"/>
                </a:solidFill>
                <a:latin typeface="Courier New" panose="02070309020205020404" pitchFamily="49" charset="0"/>
              </a:rPr>
              <a:t>print("Programming is fun!")</a:t>
            </a:r>
          </a:p>
          <a:p>
            <a:r>
              <a:rPr lang="en-US" altLang="en-US" sz="2000" b="1" dirty="0">
                <a:solidFill>
                  <a:schemeClr val="tx2"/>
                </a:solidFill>
                <a:latin typeface="Courier New" panose="02070309020205020404" pitchFamily="49" charset="0"/>
              </a:rPr>
              <a:t>print("Programming is fun!")</a:t>
            </a:r>
          </a:p>
          <a:p>
            <a:r>
              <a:rPr lang="en-US" altLang="en-US" sz="2000" b="1" dirty="0">
                <a:solidFill>
                  <a:schemeClr val="tx2"/>
                </a:solidFill>
                <a:latin typeface="Courier New" panose="02070309020205020404" pitchFamily="49" charset="0"/>
              </a:rPr>
              <a:t>print("Programming is fun!")</a:t>
            </a:r>
          </a:p>
          <a:p>
            <a:r>
              <a:rPr lang="en-US" altLang="en-US" sz="2000" b="1" dirty="0">
                <a:solidFill>
                  <a:schemeClr val="tx2"/>
                </a:solidFill>
                <a:latin typeface="Courier New" panose="02070309020205020404" pitchFamily="49" charset="0"/>
              </a:rPr>
              <a:t>print("Programming is fun!")</a:t>
            </a:r>
          </a:p>
          <a:p>
            <a:r>
              <a:rPr lang="en-US" altLang="en-US" sz="2000" b="1" dirty="0">
                <a:solidFill>
                  <a:schemeClr val="tx2"/>
                </a:solidFill>
                <a:latin typeface="Courier New" panose="02070309020205020404" pitchFamily="49" charset="0"/>
              </a:rPr>
              <a:t>print("Programming is fun!")</a:t>
            </a:r>
          </a:p>
          <a:p>
            <a:r>
              <a:rPr lang="en-US" altLang="en-US" sz="2000" b="1" dirty="0">
                <a:solidFill>
                  <a:schemeClr val="tx2"/>
                </a:solidFill>
                <a:latin typeface="Courier New" panose="02070309020205020404" pitchFamily="49" charset="0"/>
              </a:rPr>
              <a:t>print("Programming is fun!")</a:t>
            </a:r>
          </a:p>
          <a:p>
            <a:endParaRPr lang="en-US" altLang="en-US" sz="2000" b="1" dirty="0">
              <a:solidFill>
                <a:schemeClr val="tx2"/>
              </a:solidFill>
              <a:latin typeface="Courier New" panose="02070309020205020404" pitchFamily="49" charset="0"/>
            </a:endParaRPr>
          </a:p>
          <a:p>
            <a:r>
              <a:rPr lang="en-US" altLang="en-US" sz="2800" b="1" dirty="0">
                <a:solidFill>
                  <a:schemeClr val="tx2"/>
                </a:solidFill>
              </a:rPr>
              <a:t>… </a:t>
            </a:r>
          </a:p>
          <a:p>
            <a:r>
              <a:rPr lang="en-US" altLang="en-US" sz="2800" b="1" dirty="0">
                <a:solidFill>
                  <a:schemeClr val="tx2"/>
                </a:solidFill>
              </a:rPr>
              <a:t>… </a:t>
            </a:r>
          </a:p>
          <a:p>
            <a:r>
              <a:rPr lang="en-US" altLang="en-US" sz="2800" b="1" dirty="0">
                <a:solidFill>
                  <a:schemeClr val="tx2"/>
                </a:solidFill>
              </a:rPr>
              <a:t>… </a:t>
            </a:r>
          </a:p>
          <a:p>
            <a:r>
              <a:rPr lang="en-US" altLang="en-US" sz="2000" b="1" dirty="0">
                <a:solidFill>
                  <a:schemeClr val="tx2"/>
                </a:solidFill>
                <a:latin typeface="Courier New" panose="02070309020205020404" pitchFamily="49" charset="0"/>
              </a:rPr>
              <a:t>print("Programming is fun!")</a:t>
            </a:r>
          </a:p>
          <a:p>
            <a:r>
              <a:rPr lang="en-US" altLang="en-US" sz="2000" b="1" dirty="0">
                <a:solidFill>
                  <a:schemeClr val="tx2"/>
                </a:solidFill>
                <a:latin typeface="Courier New" panose="02070309020205020404" pitchFamily="49" charset="0"/>
              </a:rPr>
              <a:t>print("Programming is fun!")</a:t>
            </a:r>
          </a:p>
          <a:p>
            <a:r>
              <a:rPr lang="en-US" altLang="en-US" sz="2000" b="1" dirty="0">
                <a:solidFill>
                  <a:schemeClr val="tx2"/>
                </a:solidFill>
                <a:latin typeface="Courier New" panose="02070309020205020404" pitchFamily="49" charset="0"/>
              </a:rPr>
              <a:t>print("Programming is fun!")</a:t>
            </a:r>
            <a:endParaRPr lang="en-US" altLang="en-US" b="1" dirty="0">
              <a:solidFill>
                <a:schemeClr val="tx2"/>
              </a:solidFill>
            </a:endParaRPr>
          </a:p>
        </p:txBody>
      </p:sp>
      <p:sp>
        <p:nvSpPr>
          <p:cNvPr id="15368" name="Rectangle 7">
            <a:extLst>
              <a:ext uri="{FF2B5EF4-FFF2-40B4-BE49-F238E27FC236}">
                <a16:creationId xmlns:a16="http://schemas.microsoft.com/office/drawing/2014/main" id="{04097A7A-D9A3-4C9C-8082-9D92C321D865}"/>
              </a:ext>
            </a:extLst>
          </p:cNvPr>
          <p:cNvSpPr>
            <a:spLocks noGrp="1" noChangeArrowheads="1"/>
          </p:cNvSpPr>
          <p:nvPr>
            <p:ph type="body" idx="1"/>
          </p:nvPr>
        </p:nvSpPr>
        <p:spPr>
          <a:xfrm>
            <a:off x="193675" y="1085850"/>
            <a:ext cx="8718550" cy="500063"/>
          </a:xfrm>
          <a:noFill/>
        </p:spPr>
        <p:txBody>
          <a:bodyPr/>
          <a:lstStyle/>
          <a:p>
            <a:pPr marL="0" indent="0">
              <a:buFont typeface="Monotype Sorts"/>
              <a:buNone/>
            </a:pPr>
            <a:r>
              <a:rPr lang="en-US" altLang="en-US"/>
              <a:t>Problem:</a:t>
            </a:r>
          </a:p>
        </p:txBody>
      </p:sp>
      <p:sp>
        <p:nvSpPr>
          <p:cNvPr id="15369" name="AutoShape 8">
            <a:extLst>
              <a:ext uri="{FF2B5EF4-FFF2-40B4-BE49-F238E27FC236}">
                <a16:creationId xmlns:a16="http://schemas.microsoft.com/office/drawing/2014/main" id="{7DB3A538-2F39-4A6A-9869-FE0D7BFC3582}"/>
              </a:ext>
            </a:extLst>
          </p:cNvPr>
          <p:cNvSpPr>
            <a:spLocks/>
          </p:cNvSpPr>
          <p:nvPr/>
        </p:nvSpPr>
        <p:spPr bwMode="auto">
          <a:xfrm>
            <a:off x="1730375" y="2008188"/>
            <a:ext cx="344488" cy="4186237"/>
          </a:xfrm>
          <a:prstGeom prst="leftBrace">
            <a:avLst>
              <a:gd name="adj1" fmla="val 101267"/>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70" name="Text Box 9">
            <a:extLst>
              <a:ext uri="{FF2B5EF4-FFF2-40B4-BE49-F238E27FC236}">
                <a16:creationId xmlns:a16="http://schemas.microsoft.com/office/drawing/2014/main" id="{2F1A986E-9B4F-4518-B574-F9387CA174E0}"/>
              </a:ext>
            </a:extLst>
          </p:cNvPr>
          <p:cNvSpPr txBox="1">
            <a:spLocks noChangeArrowheads="1"/>
          </p:cNvSpPr>
          <p:nvPr/>
        </p:nvSpPr>
        <p:spPr bwMode="auto">
          <a:xfrm>
            <a:off x="693738" y="3697288"/>
            <a:ext cx="958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solidFill>
                  <a:schemeClr val="tx2"/>
                </a:solidFill>
                <a:latin typeface="Courier New" panose="02070309020205020404" pitchFamily="49" charset="0"/>
              </a:rPr>
              <a:t>100 times</a:t>
            </a:r>
            <a:endParaRPr lang="en-US" altLang="en-US" b="1">
              <a:solidFill>
                <a:schemeClr val="tx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271C93C2-9CE5-4C1E-927D-723580972DE0}"/>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E04B14-357D-4835-909B-3230932538D6}" type="slidenum">
              <a:rPr lang="en-US" altLang="en-US" sz="1400"/>
              <a:pPr/>
              <a:t>30</a:t>
            </a:fld>
            <a:endParaRPr lang="en-US" altLang="en-US" sz="1400"/>
          </a:p>
        </p:txBody>
      </p:sp>
      <p:sp>
        <p:nvSpPr>
          <p:cNvPr id="47107" name="Rectangle 2">
            <a:extLst>
              <a:ext uri="{FF2B5EF4-FFF2-40B4-BE49-F238E27FC236}">
                <a16:creationId xmlns:a16="http://schemas.microsoft.com/office/drawing/2014/main" id="{5FD1F92B-7660-4C56-8A2E-839D60CEDAC5}"/>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break</a:t>
            </a:r>
            <a:endParaRPr lang="en-US" altLang="en-US"/>
          </a:p>
        </p:txBody>
      </p:sp>
      <p:sp>
        <p:nvSpPr>
          <p:cNvPr id="47108" name="Rectangle 11">
            <a:extLst>
              <a:ext uri="{FF2B5EF4-FFF2-40B4-BE49-F238E27FC236}">
                <a16:creationId xmlns:a16="http://schemas.microsoft.com/office/drawing/2014/main" id="{3C8BBF60-B5BF-4DD1-9A24-20EE295CD4DD}"/>
              </a:ext>
            </a:extLst>
          </p:cNvPr>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7109" name="Rectangle 12">
            <a:extLst>
              <a:ext uri="{FF2B5EF4-FFF2-40B4-BE49-F238E27FC236}">
                <a16:creationId xmlns:a16="http://schemas.microsoft.com/office/drawing/2014/main" id="{B77771C4-0002-41CD-BFC5-7474691490DD}"/>
              </a:ext>
            </a:extLst>
          </p:cNvPr>
          <p:cNvSpPr>
            <a:spLocks noChangeArrowheads="1"/>
          </p:cNvSpPr>
          <p:nvPr/>
        </p:nvSpPr>
        <p:spPr bwMode="auto">
          <a:xfrm>
            <a:off x="76200" y="41529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7110" name="Rectangle 14">
            <a:extLst>
              <a:ext uri="{FF2B5EF4-FFF2-40B4-BE49-F238E27FC236}">
                <a16:creationId xmlns:a16="http://schemas.microsoft.com/office/drawing/2014/main" id="{DB8E57D5-D7E6-46DB-8E9B-3A22951EB82F}"/>
              </a:ext>
            </a:extLst>
          </p:cNvPr>
          <p:cNvSpPr>
            <a:spLocks noChangeArrowheads="1"/>
          </p:cNvSpPr>
          <p:nvPr/>
        </p:nvSpPr>
        <p:spPr bwMode="auto">
          <a:xfrm>
            <a:off x="0"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7111" name="Object 13">
            <a:extLst>
              <a:ext uri="{FF2B5EF4-FFF2-40B4-BE49-F238E27FC236}">
                <a16:creationId xmlns:a16="http://schemas.microsoft.com/office/drawing/2014/main" id="{8E8BF467-91B8-42EB-B403-2D27F8D1B1B5}"/>
              </a:ext>
            </a:extLst>
          </p:cNvPr>
          <p:cNvGraphicFramePr>
            <a:graphicFrameLocks noChangeAspect="1"/>
          </p:cNvGraphicFramePr>
          <p:nvPr/>
        </p:nvGraphicFramePr>
        <p:xfrm>
          <a:off x="279400" y="1508125"/>
          <a:ext cx="8661400" cy="3402013"/>
        </p:xfrm>
        <a:graphic>
          <a:graphicData uri="http://schemas.openxmlformats.org/presentationml/2006/ole">
            <mc:AlternateContent xmlns:mc="http://schemas.openxmlformats.org/markup-compatibility/2006">
              <mc:Choice xmlns:v="urn:schemas-microsoft-com:vml" Requires="v">
                <p:oleObj name="Picture" r:id="rId2" imgW="3708400" imgH="1447800" progId="Word.Picture.8">
                  <p:embed/>
                </p:oleObj>
              </mc:Choice>
              <mc:Fallback>
                <p:oleObj name="Picture" r:id="rId2" imgW="3708400" imgH="1447800" progId="Word.Picture.8">
                  <p:embed/>
                  <p:pic>
                    <p:nvPicPr>
                      <p:cNvPr id="47111" name="Object 13">
                        <a:extLst>
                          <a:ext uri="{FF2B5EF4-FFF2-40B4-BE49-F238E27FC236}">
                            <a16:creationId xmlns:a16="http://schemas.microsoft.com/office/drawing/2014/main" id="{8E8BF467-91B8-42EB-B403-2D27F8D1B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1508125"/>
                        <a:ext cx="8661400" cy="340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3884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E7A4B007-282A-44F6-89B1-99FD8421AA5B}"/>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8625DF-7037-4FA3-B8FC-B1837AE7D597}" type="slidenum">
              <a:rPr lang="en-US" altLang="en-US" sz="1400"/>
              <a:pPr/>
              <a:t>31</a:t>
            </a:fld>
            <a:endParaRPr lang="en-US" altLang="en-US" sz="1400"/>
          </a:p>
        </p:txBody>
      </p:sp>
      <p:sp>
        <p:nvSpPr>
          <p:cNvPr id="48131" name="Rectangle 2">
            <a:extLst>
              <a:ext uri="{FF2B5EF4-FFF2-40B4-BE49-F238E27FC236}">
                <a16:creationId xmlns:a16="http://schemas.microsoft.com/office/drawing/2014/main" id="{B0271294-BA9C-4A4C-9300-6C045ECB8126}"/>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continue</a:t>
            </a:r>
            <a:endParaRPr lang="en-US" altLang="en-US"/>
          </a:p>
        </p:txBody>
      </p:sp>
      <p:sp>
        <p:nvSpPr>
          <p:cNvPr id="48132" name="Rectangle 3">
            <a:extLst>
              <a:ext uri="{FF2B5EF4-FFF2-40B4-BE49-F238E27FC236}">
                <a16:creationId xmlns:a16="http://schemas.microsoft.com/office/drawing/2014/main" id="{DA07EE18-9CFD-4CD7-90A2-325E3A7F9589}"/>
              </a:ext>
            </a:extLst>
          </p:cNvPr>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8133" name="Rectangle 5">
            <a:extLst>
              <a:ext uri="{FF2B5EF4-FFF2-40B4-BE49-F238E27FC236}">
                <a16:creationId xmlns:a16="http://schemas.microsoft.com/office/drawing/2014/main" id="{6272C7C7-3A31-471B-9023-A8C1ACC8E4A8}"/>
              </a:ext>
            </a:extLst>
          </p:cNvPr>
          <p:cNvSpPr>
            <a:spLocks noChangeArrowheads="1"/>
          </p:cNvSpPr>
          <p:nvPr/>
        </p:nvSpPr>
        <p:spPr bwMode="auto">
          <a:xfrm>
            <a:off x="76200" y="41529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8134" name="Rectangle 7">
            <a:extLst>
              <a:ext uri="{FF2B5EF4-FFF2-40B4-BE49-F238E27FC236}">
                <a16:creationId xmlns:a16="http://schemas.microsoft.com/office/drawing/2014/main" id="{E43545F4-A358-4142-8600-7BC45C783362}"/>
              </a:ext>
            </a:extLst>
          </p:cNvPr>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8135" name="Rectangle 9">
            <a:extLst>
              <a:ext uri="{FF2B5EF4-FFF2-40B4-BE49-F238E27FC236}">
                <a16:creationId xmlns:a16="http://schemas.microsoft.com/office/drawing/2014/main" id="{8F974FE2-D8D6-46CD-89E7-567CCE055E08}"/>
              </a:ext>
            </a:extLst>
          </p:cNvPr>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8136" name="Rectangle 11">
            <a:extLst>
              <a:ext uri="{FF2B5EF4-FFF2-40B4-BE49-F238E27FC236}">
                <a16:creationId xmlns:a16="http://schemas.microsoft.com/office/drawing/2014/main" id="{8A544ADE-0C40-4CD5-B83A-FECB1E28C49F}"/>
              </a:ext>
            </a:extLst>
          </p:cNvPr>
          <p:cNvSpPr>
            <a:spLocks noChangeArrowheads="1"/>
          </p:cNvSpPr>
          <p:nvPr/>
        </p:nvSpPr>
        <p:spPr bwMode="auto">
          <a:xfrm>
            <a:off x="0" y="2805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8137" name="Object 10">
            <a:extLst>
              <a:ext uri="{FF2B5EF4-FFF2-40B4-BE49-F238E27FC236}">
                <a16:creationId xmlns:a16="http://schemas.microsoft.com/office/drawing/2014/main" id="{429DFC8F-FF13-44A6-AA90-73188D3BB6CA}"/>
              </a:ext>
            </a:extLst>
          </p:cNvPr>
          <p:cNvGraphicFramePr>
            <a:graphicFrameLocks noChangeAspect="1"/>
          </p:cNvGraphicFramePr>
          <p:nvPr/>
        </p:nvGraphicFramePr>
        <p:xfrm>
          <a:off x="338138" y="1343025"/>
          <a:ext cx="8545512" cy="3527425"/>
        </p:xfrm>
        <a:graphic>
          <a:graphicData uri="http://schemas.openxmlformats.org/presentationml/2006/ole">
            <mc:AlternateContent xmlns:mc="http://schemas.openxmlformats.org/markup-compatibility/2006">
              <mc:Choice xmlns:v="urn:schemas-microsoft-com:vml" Requires="v">
                <p:oleObj name="Picture" r:id="rId2" imgW="3141161" imgH="1286540" progId="Word.Picture.8">
                  <p:embed/>
                </p:oleObj>
              </mc:Choice>
              <mc:Fallback>
                <p:oleObj name="Picture" r:id="rId2" imgW="3141161" imgH="1286540" progId="Word.Picture.8">
                  <p:embed/>
                  <p:pic>
                    <p:nvPicPr>
                      <p:cNvPr id="48137" name="Object 10">
                        <a:extLst>
                          <a:ext uri="{FF2B5EF4-FFF2-40B4-BE49-F238E27FC236}">
                            <a16:creationId xmlns:a16="http://schemas.microsoft.com/office/drawing/2014/main" id="{429DFC8F-FF13-44A6-AA90-73188D3BB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1343025"/>
                        <a:ext cx="8545512"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87301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6803C795-BC5C-423A-87F9-EF32B839D8CB}"/>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F88BEC-E11B-4C5F-A5A7-8589348E4C25}" type="slidenum">
              <a:rPr lang="en-US" altLang="en-US" sz="1400"/>
              <a:pPr/>
              <a:t>32</a:t>
            </a:fld>
            <a:endParaRPr lang="en-US" altLang="en-US" sz="1400"/>
          </a:p>
        </p:txBody>
      </p:sp>
      <p:sp>
        <p:nvSpPr>
          <p:cNvPr id="49155" name="Rectangle 2">
            <a:extLst>
              <a:ext uri="{FF2B5EF4-FFF2-40B4-BE49-F238E27FC236}">
                <a16:creationId xmlns:a16="http://schemas.microsoft.com/office/drawing/2014/main" id="{10812B7A-C51A-4AD8-880D-23880A1FDECE}"/>
              </a:ext>
            </a:extLst>
          </p:cNvPr>
          <p:cNvSpPr>
            <a:spLocks noGrp="1" noChangeArrowheads="1"/>
          </p:cNvSpPr>
          <p:nvPr>
            <p:ph type="title"/>
          </p:nvPr>
        </p:nvSpPr>
        <p:spPr>
          <a:xfrm>
            <a:off x="0" y="241300"/>
            <a:ext cx="9144000" cy="628650"/>
          </a:xfrm>
        </p:spPr>
        <p:txBody>
          <a:bodyPr/>
          <a:lstStyle/>
          <a:p>
            <a:r>
              <a:rPr lang="en-US" altLang="en-US" sz="3600"/>
              <a:t>Guessing Number Problem Revisited</a:t>
            </a:r>
            <a:r>
              <a:rPr lang="en-US" altLang="en-US" sz="4000"/>
              <a:t> </a:t>
            </a:r>
          </a:p>
        </p:txBody>
      </p:sp>
      <p:sp>
        <p:nvSpPr>
          <p:cNvPr id="49156" name="Rectangle 1">
            <a:extLst>
              <a:ext uri="{FF2B5EF4-FFF2-40B4-BE49-F238E27FC236}">
                <a16:creationId xmlns:a16="http://schemas.microsoft.com/office/drawing/2014/main" id="{59212834-035B-4028-B1A1-3E21198B2C19}"/>
              </a:ext>
            </a:extLst>
          </p:cNvPr>
          <p:cNvSpPr>
            <a:spLocks noChangeArrowheads="1"/>
          </p:cNvSpPr>
          <p:nvPr/>
        </p:nvSpPr>
        <p:spPr bwMode="auto">
          <a:xfrm>
            <a:off x="476250" y="1123950"/>
            <a:ext cx="8256588" cy="5078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import random</a:t>
            </a:r>
          </a:p>
          <a:p>
            <a:endParaRPr lang="en-US" altLang="en-US" sz="1800"/>
          </a:p>
          <a:p>
            <a:r>
              <a:rPr lang="en-US" altLang="en-US" sz="1800"/>
              <a:t>#Generate a random number to be guessed</a:t>
            </a:r>
          </a:p>
          <a:p>
            <a:r>
              <a:rPr lang="en-US" altLang="en-US" sz="1800"/>
              <a:t>number = random.randint(0, 100) </a:t>
            </a:r>
          </a:p>
          <a:p>
            <a:endParaRPr lang="en-US" altLang="en-US" sz="1800"/>
          </a:p>
          <a:p>
            <a:r>
              <a:rPr lang="en-US" altLang="en-US" sz="1800"/>
              <a:t>print("Guess a magic number between 0 and 100")</a:t>
            </a:r>
          </a:p>
          <a:p>
            <a:endParaRPr lang="en-US" altLang="en-US" sz="1800"/>
          </a:p>
          <a:p>
            <a:r>
              <a:rPr lang="en-US" altLang="en-US" sz="1800"/>
              <a:t>while True: </a:t>
            </a:r>
          </a:p>
          <a:p>
            <a:r>
              <a:rPr lang="en-US" altLang="en-US" sz="1800"/>
              <a:t>    #Prompt the user to guess the number</a:t>
            </a:r>
          </a:p>
          <a:p>
            <a:r>
              <a:rPr lang="en-US" altLang="en-US" sz="1800"/>
              <a:t>    guess = int(input("Enter your guess: "))</a:t>
            </a:r>
          </a:p>
          <a:p>
            <a:endParaRPr lang="en-US" altLang="en-US" sz="1800"/>
          </a:p>
          <a:p>
            <a:r>
              <a:rPr lang="en-US" altLang="en-US" sz="1800"/>
              <a:t>    if guess == number: </a:t>
            </a:r>
          </a:p>
          <a:p>
            <a:r>
              <a:rPr lang="en-US" altLang="en-US" sz="1800"/>
              <a:t>        print("Yes, the number is " + str(number))</a:t>
            </a:r>
          </a:p>
          <a:p>
            <a:r>
              <a:rPr lang="en-US" altLang="en-US" sz="1800"/>
              <a:t>        break</a:t>
            </a:r>
          </a:p>
          <a:p>
            <a:r>
              <a:rPr lang="en-US" altLang="en-US" sz="1800"/>
              <a:t>    elif guess &gt; number:</a:t>
            </a:r>
          </a:p>
          <a:p>
            <a:r>
              <a:rPr lang="en-US" altLang="en-US" sz="1800"/>
              <a:t>        print("Your guess is too high")</a:t>
            </a:r>
          </a:p>
          <a:p>
            <a:r>
              <a:rPr lang="en-US" altLang="en-US" sz="1800"/>
              <a:t>    else:</a:t>
            </a:r>
          </a:p>
          <a:p>
            <a:r>
              <a:rPr lang="en-US" altLang="en-US" sz="1800"/>
              <a:t>        print("Your guess is too low")</a:t>
            </a:r>
          </a:p>
        </p:txBody>
      </p:sp>
      <p:sp>
        <p:nvSpPr>
          <p:cNvPr id="49157" name="Rectangle 2">
            <a:extLst>
              <a:ext uri="{FF2B5EF4-FFF2-40B4-BE49-F238E27FC236}">
                <a16:creationId xmlns:a16="http://schemas.microsoft.com/office/drawing/2014/main" id="{D60301A6-4E64-41F8-852E-97F73A694614}"/>
              </a:ext>
            </a:extLst>
          </p:cNvPr>
          <p:cNvSpPr>
            <a:spLocks noChangeArrowheads="1"/>
          </p:cNvSpPr>
          <p:nvPr/>
        </p:nvSpPr>
        <p:spPr bwMode="auto">
          <a:xfrm>
            <a:off x="5373688" y="2879725"/>
            <a:ext cx="3340100" cy="3322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FF0000"/>
                </a:solidFill>
              </a:rPr>
              <a:t>Guess a magic number between 0 and 100</a:t>
            </a:r>
          </a:p>
          <a:p>
            <a:r>
              <a:rPr lang="en-US" altLang="en-US" sz="1400">
                <a:solidFill>
                  <a:srgbClr val="FF0000"/>
                </a:solidFill>
              </a:rPr>
              <a:t>Enter your guess: 50</a:t>
            </a:r>
          </a:p>
          <a:p>
            <a:r>
              <a:rPr lang="en-US" altLang="en-US" sz="1400">
                <a:solidFill>
                  <a:srgbClr val="FF0000"/>
                </a:solidFill>
              </a:rPr>
              <a:t>Your guess is too high</a:t>
            </a:r>
          </a:p>
          <a:p>
            <a:r>
              <a:rPr lang="en-US" altLang="en-US" sz="1400">
                <a:solidFill>
                  <a:srgbClr val="FF0000"/>
                </a:solidFill>
              </a:rPr>
              <a:t>Enter your guess: 30</a:t>
            </a:r>
          </a:p>
          <a:p>
            <a:r>
              <a:rPr lang="en-US" altLang="en-US" sz="1400">
                <a:solidFill>
                  <a:srgbClr val="FF0000"/>
                </a:solidFill>
              </a:rPr>
              <a:t>Your guess is too low</a:t>
            </a:r>
          </a:p>
          <a:p>
            <a:r>
              <a:rPr lang="en-US" altLang="en-US" sz="1400">
                <a:solidFill>
                  <a:srgbClr val="FF0000"/>
                </a:solidFill>
              </a:rPr>
              <a:t>Enter your guess: 40</a:t>
            </a:r>
          </a:p>
          <a:p>
            <a:r>
              <a:rPr lang="en-US" altLang="en-US" sz="1400">
                <a:solidFill>
                  <a:srgbClr val="FF0000"/>
                </a:solidFill>
              </a:rPr>
              <a:t>Your guess is too high</a:t>
            </a:r>
          </a:p>
          <a:p>
            <a:r>
              <a:rPr lang="en-US" altLang="en-US" sz="1400">
                <a:solidFill>
                  <a:srgbClr val="FF0000"/>
                </a:solidFill>
              </a:rPr>
              <a:t>Enter your guess: 35</a:t>
            </a:r>
          </a:p>
          <a:p>
            <a:r>
              <a:rPr lang="en-US" altLang="en-US" sz="1400">
                <a:solidFill>
                  <a:srgbClr val="FF0000"/>
                </a:solidFill>
              </a:rPr>
              <a:t>Your guess is too high</a:t>
            </a:r>
          </a:p>
          <a:p>
            <a:r>
              <a:rPr lang="en-US" altLang="en-US" sz="1400">
                <a:solidFill>
                  <a:srgbClr val="FF0000"/>
                </a:solidFill>
              </a:rPr>
              <a:t>Enter your guess: 32</a:t>
            </a:r>
          </a:p>
          <a:p>
            <a:r>
              <a:rPr lang="en-US" altLang="en-US" sz="1400">
                <a:solidFill>
                  <a:srgbClr val="FF0000"/>
                </a:solidFill>
              </a:rPr>
              <a:t>Your guess is too low</a:t>
            </a:r>
          </a:p>
          <a:p>
            <a:r>
              <a:rPr lang="en-US" altLang="en-US" sz="1400">
                <a:solidFill>
                  <a:srgbClr val="FF0000"/>
                </a:solidFill>
              </a:rPr>
              <a:t>Enter your guess: 33</a:t>
            </a:r>
          </a:p>
          <a:p>
            <a:r>
              <a:rPr lang="en-US" altLang="en-US" sz="1400">
                <a:solidFill>
                  <a:srgbClr val="FF0000"/>
                </a:solidFill>
              </a:rPr>
              <a:t>Your guess is too low</a:t>
            </a:r>
          </a:p>
          <a:p>
            <a:r>
              <a:rPr lang="en-US" altLang="en-US" sz="1400">
                <a:solidFill>
                  <a:srgbClr val="FF0000"/>
                </a:solidFill>
              </a:rPr>
              <a:t>Enter your guess: 34</a:t>
            </a:r>
          </a:p>
          <a:p>
            <a:r>
              <a:rPr lang="en-US" altLang="en-US" sz="1400">
                <a:solidFill>
                  <a:srgbClr val="FF0000"/>
                </a:solidFill>
              </a:rPr>
              <a:t>Yes, the number is 34</a:t>
            </a:r>
          </a:p>
        </p:txBody>
      </p:sp>
      <p:sp>
        <p:nvSpPr>
          <p:cNvPr id="49158" name="Rectangle 3">
            <a:extLst>
              <a:ext uri="{FF2B5EF4-FFF2-40B4-BE49-F238E27FC236}">
                <a16:creationId xmlns:a16="http://schemas.microsoft.com/office/drawing/2014/main" id="{A17D52CA-20DC-496B-B5B9-3FC9E5B792CA}"/>
              </a:ext>
            </a:extLst>
          </p:cNvPr>
          <p:cNvSpPr>
            <a:spLocks noChangeArrowheads="1"/>
          </p:cNvSpPr>
          <p:nvPr/>
        </p:nvSpPr>
        <p:spPr bwMode="auto">
          <a:xfrm>
            <a:off x="3035300" y="6308725"/>
            <a:ext cx="3843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FF0000"/>
                </a:solidFill>
              </a:rPr>
              <a:t>Guess Number Using Break</a:t>
            </a:r>
          </a:p>
        </p:txBody>
      </p:sp>
    </p:spTree>
    <p:extLst>
      <p:ext uri="{BB962C8B-B14F-4D97-AF65-F5344CB8AC3E}">
        <p14:creationId xmlns:p14="http://schemas.microsoft.com/office/powerpoint/2010/main" val="2518299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C951AA5C-B690-4B44-8BC1-07252FA4D687}"/>
              </a:ext>
            </a:extLst>
          </p:cNvPr>
          <p:cNvSpPr>
            <a:spLocks noGrp="1"/>
          </p:cNvSpPr>
          <p:nvPr>
            <p:ph type="sldNum" sz="quarter" idx="11"/>
          </p:nvPr>
        </p:nvSpPr>
        <p:spPr>
          <a:xfrm>
            <a:off x="685800" y="6400800"/>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l"/>
            <a:fld id="{CAE08169-1560-4E39-AA59-A43FA13E826E}" type="slidenum">
              <a:rPr lang="en-US" altLang="en-US" sz="1400"/>
              <a:pPr algn="l"/>
              <a:t>33</a:t>
            </a:fld>
            <a:endParaRPr lang="en-US" altLang="en-US" sz="1400"/>
          </a:p>
        </p:txBody>
      </p:sp>
      <p:sp>
        <p:nvSpPr>
          <p:cNvPr id="36867" name="Rectangle 2">
            <a:extLst>
              <a:ext uri="{FF2B5EF4-FFF2-40B4-BE49-F238E27FC236}">
                <a16:creationId xmlns:a16="http://schemas.microsoft.com/office/drawing/2014/main" id="{835706F9-5190-4081-A6A9-A04A31ED1D39}"/>
              </a:ext>
            </a:extLst>
          </p:cNvPr>
          <p:cNvSpPr>
            <a:spLocks noGrp="1" noChangeArrowheads="1"/>
          </p:cNvSpPr>
          <p:nvPr>
            <p:ph type="title"/>
          </p:nvPr>
        </p:nvSpPr>
        <p:spPr>
          <a:xfrm>
            <a:off x="685800" y="457200"/>
            <a:ext cx="7772400" cy="666750"/>
          </a:xfrm>
        </p:spPr>
        <p:txBody>
          <a:bodyPr/>
          <a:lstStyle/>
          <a:p>
            <a:r>
              <a:rPr lang="en-US" altLang="en-US"/>
              <a:t>off-by-one Error </a:t>
            </a:r>
            <a:br>
              <a:rPr lang="en-US" altLang="en-US"/>
            </a:br>
            <a:r>
              <a:rPr lang="en-US" altLang="en-US"/>
              <a:t>and Infinite Loop </a:t>
            </a:r>
          </a:p>
        </p:txBody>
      </p:sp>
      <p:sp>
        <p:nvSpPr>
          <p:cNvPr id="111620" name="Rectangle 3">
            <a:extLst>
              <a:ext uri="{FF2B5EF4-FFF2-40B4-BE49-F238E27FC236}">
                <a16:creationId xmlns:a16="http://schemas.microsoft.com/office/drawing/2014/main" id="{01CEADC8-9787-44F2-B797-5D203729534A}"/>
              </a:ext>
            </a:extLst>
          </p:cNvPr>
          <p:cNvSpPr>
            <a:spLocks noGrp="1" noChangeArrowheads="1"/>
          </p:cNvSpPr>
          <p:nvPr>
            <p:ph type="body" idx="1"/>
          </p:nvPr>
        </p:nvSpPr>
        <p:spPr>
          <a:xfrm>
            <a:off x="568325" y="1662113"/>
            <a:ext cx="8180388" cy="1997075"/>
          </a:xfrm>
          <a:solidFill>
            <a:schemeClr val="bg1">
              <a:lumMod val="85000"/>
            </a:schemeClr>
          </a:solidFill>
        </p:spPr>
        <p:txBody>
          <a:bodyPr/>
          <a:lstStyle/>
          <a:p>
            <a:pPr>
              <a:lnSpc>
                <a:spcPct val="90000"/>
              </a:lnSpc>
              <a:buFont typeface="Monotype Sorts"/>
              <a:buNone/>
              <a:defRPr/>
            </a:pPr>
            <a:r>
              <a:rPr lang="en-US" altLang="en-US" sz="2800" dirty="0">
                <a:solidFill>
                  <a:schemeClr val="tx2"/>
                </a:solidFill>
                <a:latin typeface="Courier New" pitchFamily="49" charset="0"/>
              </a:rPr>
              <a:t>i = 0</a:t>
            </a:r>
            <a:endParaRPr lang="en-US" altLang="en-US" sz="2800" b="1" dirty="0">
              <a:solidFill>
                <a:schemeClr val="tx2"/>
              </a:solidFill>
              <a:latin typeface="Courier New" pitchFamily="49" charset="0"/>
            </a:endParaRPr>
          </a:p>
          <a:p>
            <a:pPr>
              <a:lnSpc>
                <a:spcPct val="90000"/>
              </a:lnSpc>
              <a:buFont typeface="Monotype Sorts"/>
              <a:buNone/>
              <a:defRPr/>
            </a:pPr>
            <a:r>
              <a:rPr lang="en-US" altLang="en-US" sz="2800" b="1" dirty="0">
                <a:solidFill>
                  <a:schemeClr val="tx2"/>
                </a:solidFill>
                <a:latin typeface="Courier New" pitchFamily="49" charset="0"/>
              </a:rPr>
              <a:t>while</a:t>
            </a:r>
            <a:r>
              <a:rPr lang="en-US" altLang="en-US" sz="2800" dirty="0">
                <a:solidFill>
                  <a:schemeClr val="tx2"/>
                </a:solidFill>
                <a:latin typeface="Courier New" pitchFamily="49" charset="0"/>
              </a:rPr>
              <a:t> i &lt;= 10:</a:t>
            </a:r>
          </a:p>
          <a:p>
            <a:pPr>
              <a:lnSpc>
                <a:spcPct val="90000"/>
              </a:lnSpc>
              <a:buFont typeface="Monotype Sorts"/>
              <a:buNone/>
              <a:defRPr/>
            </a:pPr>
            <a:r>
              <a:rPr lang="en-US" altLang="en-US" sz="2800" dirty="0">
                <a:solidFill>
                  <a:schemeClr val="tx2"/>
                </a:solidFill>
                <a:latin typeface="Courier New" pitchFamily="49" charset="0"/>
              </a:rPr>
              <a:t>    print("Programming is fun!")</a:t>
            </a:r>
          </a:p>
          <a:p>
            <a:pPr>
              <a:lnSpc>
                <a:spcPct val="90000"/>
              </a:lnSpc>
              <a:buFont typeface="Monotype Sorts"/>
              <a:buNone/>
              <a:defRPr/>
            </a:pPr>
            <a:r>
              <a:rPr lang="en-US" altLang="en-US" sz="2800" dirty="0">
                <a:solidFill>
                  <a:schemeClr val="tx2"/>
                </a:solidFill>
                <a:latin typeface="Courier New" pitchFamily="49" charset="0"/>
              </a:rPr>
              <a:t>    i += 1</a:t>
            </a:r>
          </a:p>
        </p:txBody>
      </p:sp>
      <p:sp>
        <p:nvSpPr>
          <p:cNvPr id="5" name="Rectangle 3">
            <a:extLst>
              <a:ext uri="{FF2B5EF4-FFF2-40B4-BE49-F238E27FC236}">
                <a16:creationId xmlns:a16="http://schemas.microsoft.com/office/drawing/2014/main" id="{D736B325-D4C7-4044-91F2-399830977FC4}"/>
              </a:ext>
            </a:extLst>
          </p:cNvPr>
          <p:cNvSpPr txBox="1">
            <a:spLocks noChangeArrowheads="1"/>
          </p:cNvSpPr>
          <p:nvPr/>
        </p:nvSpPr>
        <p:spPr bwMode="auto">
          <a:xfrm>
            <a:off x="577850" y="4159250"/>
            <a:ext cx="8180388" cy="1997075"/>
          </a:xfrm>
          <a:prstGeom prst="rect">
            <a:avLst/>
          </a:prstGeom>
          <a:solidFill>
            <a:schemeClr val="bg1">
              <a:lumMod val="85000"/>
            </a:schemeClr>
          </a:solidFill>
          <a:ln>
            <a:noFill/>
          </a:ln>
          <a:effec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 typeface="Monotype Sorts"/>
              <a:buNone/>
              <a:defRPr/>
            </a:pPr>
            <a:r>
              <a:rPr lang="en-US" altLang="en-US" sz="2800" dirty="0">
                <a:solidFill>
                  <a:schemeClr val="tx2"/>
                </a:solidFill>
                <a:latin typeface="Courier New" pitchFamily="49" charset="0"/>
              </a:rPr>
              <a:t>i = 0</a:t>
            </a:r>
            <a:endParaRPr lang="en-US" altLang="en-US" sz="2800" b="1" dirty="0">
              <a:solidFill>
                <a:schemeClr val="tx2"/>
              </a:solidFill>
              <a:latin typeface="Courier New" pitchFamily="49" charset="0"/>
            </a:endParaRPr>
          </a:p>
          <a:p>
            <a:pPr>
              <a:lnSpc>
                <a:spcPct val="90000"/>
              </a:lnSpc>
              <a:buFont typeface="Monotype Sorts"/>
              <a:buNone/>
              <a:defRPr/>
            </a:pPr>
            <a:r>
              <a:rPr lang="en-US" altLang="en-US" sz="2800" b="1" dirty="0">
                <a:solidFill>
                  <a:schemeClr val="tx2"/>
                </a:solidFill>
                <a:latin typeface="Courier New" pitchFamily="49" charset="0"/>
              </a:rPr>
              <a:t>while</a:t>
            </a:r>
            <a:r>
              <a:rPr lang="en-US" altLang="en-US" sz="2800" dirty="0">
                <a:solidFill>
                  <a:schemeClr val="tx2"/>
                </a:solidFill>
                <a:latin typeface="Courier New" pitchFamily="49" charset="0"/>
              </a:rPr>
              <a:t> i &lt; 10:</a:t>
            </a:r>
          </a:p>
          <a:p>
            <a:pPr>
              <a:lnSpc>
                <a:spcPct val="90000"/>
              </a:lnSpc>
              <a:buFont typeface="Monotype Sorts"/>
              <a:buNone/>
              <a:defRPr/>
            </a:pPr>
            <a:r>
              <a:rPr lang="en-US" altLang="en-US" sz="2800" dirty="0">
                <a:solidFill>
                  <a:schemeClr val="tx2"/>
                </a:solidFill>
                <a:latin typeface="Courier New" pitchFamily="49" charset="0"/>
              </a:rPr>
              <a:t>    print("Programming is fun!")</a:t>
            </a:r>
          </a:p>
          <a:p>
            <a:pPr>
              <a:lnSpc>
                <a:spcPct val="90000"/>
              </a:lnSpc>
              <a:buFont typeface="Monotype Sorts"/>
              <a:buNone/>
              <a:defRPr/>
            </a:pPr>
            <a:r>
              <a:rPr lang="en-US" altLang="en-US" sz="2800" dirty="0" err="1">
                <a:solidFill>
                  <a:schemeClr val="tx2"/>
                </a:solidFill>
                <a:latin typeface="Courier New" pitchFamily="49" charset="0"/>
              </a:rPr>
              <a:t>i</a:t>
            </a:r>
            <a:r>
              <a:rPr lang="en-US" altLang="en-US" sz="2800" dirty="0">
                <a:solidFill>
                  <a:schemeClr val="tx2"/>
                </a:solidFill>
                <a:latin typeface="Courier New" pitchFamily="49" charset="0"/>
              </a:rPr>
              <a:t> += 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A65F475B-456D-4F65-9E42-EFA6531B6C39}"/>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D29811-EBE6-4AE6-BE0B-FFFE365E75F8}" type="slidenum">
              <a:rPr lang="en-US" altLang="en-US" sz="1400"/>
              <a:pPr/>
              <a:t>34</a:t>
            </a:fld>
            <a:endParaRPr lang="en-US" altLang="en-US" sz="1400"/>
          </a:p>
        </p:txBody>
      </p:sp>
      <p:sp>
        <p:nvSpPr>
          <p:cNvPr id="37891" name="Rectangle 2">
            <a:extLst>
              <a:ext uri="{FF2B5EF4-FFF2-40B4-BE49-F238E27FC236}">
                <a16:creationId xmlns:a16="http://schemas.microsoft.com/office/drawing/2014/main" id="{BD71E3E9-CDEC-4224-9EC5-AE3447F5159A}"/>
              </a:ext>
            </a:extLst>
          </p:cNvPr>
          <p:cNvSpPr>
            <a:spLocks noGrp="1" noChangeArrowheads="1"/>
          </p:cNvSpPr>
          <p:nvPr>
            <p:ph type="title"/>
          </p:nvPr>
        </p:nvSpPr>
        <p:spPr>
          <a:xfrm>
            <a:off x="685800" y="76200"/>
            <a:ext cx="7772400" cy="685800"/>
          </a:xfrm>
        </p:spPr>
        <p:txBody>
          <a:bodyPr/>
          <a:lstStyle/>
          <a:p>
            <a:r>
              <a:rPr lang="en-US" altLang="en-US"/>
              <a:t>Caution</a:t>
            </a:r>
            <a:endParaRPr lang="en-US" altLang="en-US">
              <a:solidFill>
                <a:schemeClr val="tx1"/>
              </a:solidFill>
            </a:endParaRPr>
          </a:p>
        </p:txBody>
      </p:sp>
      <p:sp>
        <p:nvSpPr>
          <p:cNvPr id="37892" name="Rectangle 3">
            <a:extLst>
              <a:ext uri="{FF2B5EF4-FFF2-40B4-BE49-F238E27FC236}">
                <a16:creationId xmlns:a16="http://schemas.microsoft.com/office/drawing/2014/main" id="{B7F2D8D1-563E-47BC-BE07-3C5F7CAC50EC}"/>
              </a:ext>
            </a:extLst>
          </p:cNvPr>
          <p:cNvSpPr>
            <a:spLocks noGrp="1" noChangeArrowheads="1"/>
          </p:cNvSpPr>
          <p:nvPr>
            <p:ph type="body" idx="1"/>
          </p:nvPr>
        </p:nvSpPr>
        <p:spPr>
          <a:xfrm>
            <a:off x="117475" y="2392363"/>
            <a:ext cx="8839200" cy="1804987"/>
          </a:xfrm>
        </p:spPr>
        <p:txBody>
          <a:bodyPr/>
          <a:lstStyle/>
          <a:p>
            <a:pPr marL="0" indent="0">
              <a:lnSpc>
                <a:spcPct val="80000"/>
              </a:lnSpc>
              <a:buFont typeface="Monotype Sorts"/>
              <a:buNone/>
            </a:pPr>
            <a:r>
              <a:rPr lang="en-US" altLang="en-US" sz="1800" b="1" dirty="0">
                <a:solidFill>
                  <a:schemeClr val="tx2"/>
                </a:solidFill>
                <a:latin typeface="Courier New" panose="02070309020205020404" pitchFamily="49" charset="0"/>
              </a:rPr>
              <a:t>item = 1</a:t>
            </a:r>
          </a:p>
          <a:p>
            <a:pPr marL="0" indent="0">
              <a:lnSpc>
                <a:spcPct val="80000"/>
              </a:lnSpc>
              <a:buFont typeface="Monotype Sorts"/>
              <a:buNone/>
            </a:pPr>
            <a:r>
              <a:rPr lang="en-US" altLang="en-US" sz="1800" b="1" dirty="0">
                <a:solidFill>
                  <a:schemeClr val="tx2"/>
                </a:solidFill>
                <a:latin typeface="Courier New" panose="02070309020205020404" pitchFamily="49" charset="0"/>
              </a:rPr>
              <a:t>sum = 0</a:t>
            </a:r>
          </a:p>
          <a:p>
            <a:pPr marL="0" indent="0">
              <a:lnSpc>
                <a:spcPct val="80000"/>
              </a:lnSpc>
              <a:buFont typeface="Monotype Sorts"/>
              <a:buNone/>
            </a:pPr>
            <a:r>
              <a:rPr lang="en-US" altLang="en-US" sz="1800" b="1" dirty="0">
                <a:solidFill>
                  <a:schemeClr val="tx2"/>
                </a:solidFill>
                <a:latin typeface="Courier New" panose="02070309020205020404" pitchFamily="49" charset="0"/>
              </a:rPr>
              <a:t>while item != 0: # No guarantee item will be 0</a:t>
            </a:r>
          </a:p>
          <a:p>
            <a:pPr marL="0" indent="0">
              <a:lnSpc>
                <a:spcPct val="80000"/>
              </a:lnSpc>
              <a:buFont typeface="Monotype Sorts"/>
              <a:buNone/>
            </a:pPr>
            <a:r>
              <a:rPr lang="en-US" altLang="en-US" sz="1800" b="1" dirty="0">
                <a:solidFill>
                  <a:schemeClr val="tx2"/>
                </a:solidFill>
                <a:latin typeface="Courier New" panose="02070309020205020404" pitchFamily="49" charset="0"/>
              </a:rPr>
              <a:t>    sum += item</a:t>
            </a:r>
          </a:p>
          <a:p>
            <a:pPr marL="0" indent="0">
              <a:lnSpc>
                <a:spcPct val="80000"/>
              </a:lnSpc>
              <a:buFont typeface="Monotype Sorts"/>
              <a:buNone/>
            </a:pPr>
            <a:r>
              <a:rPr lang="en-US" altLang="en-US" sz="1800" b="1" dirty="0">
                <a:solidFill>
                  <a:schemeClr val="tx2"/>
                </a:solidFill>
                <a:latin typeface="Courier New" panose="02070309020205020404" pitchFamily="49" charset="0"/>
              </a:rPr>
              <a:t>    item -= 0.1</a:t>
            </a:r>
          </a:p>
          <a:p>
            <a:pPr marL="0" indent="0">
              <a:lnSpc>
                <a:spcPct val="80000"/>
              </a:lnSpc>
              <a:buFont typeface="Monotype Sorts"/>
              <a:buNone/>
            </a:pPr>
            <a:r>
              <a:rPr lang="en-US" altLang="en-US" sz="1800" b="1" dirty="0">
                <a:solidFill>
                  <a:schemeClr val="tx2"/>
                </a:solidFill>
                <a:latin typeface="Courier New" panose="02070309020205020404" pitchFamily="49" charset="0"/>
              </a:rPr>
              <a:t>print(sum)</a:t>
            </a:r>
            <a:endParaRPr lang="en-US" altLang="en-US" sz="1600" b="1" dirty="0">
              <a:solidFill>
                <a:schemeClr val="tx2"/>
              </a:solidFill>
              <a:latin typeface="Courier New" panose="02070309020205020404" pitchFamily="49" charset="0"/>
            </a:endParaRPr>
          </a:p>
        </p:txBody>
      </p:sp>
      <p:sp>
        <p:nvSpPr>
          <p:cNvPr id="37893" name="Rectangle 4">
            <a:extLst>
              <a:ext uri="{FF2B5EF4-FFF2-40B4-BE49-F238E27FC236}">
                <a16:creationId xmlns:a16="http://schemas.microsoft.com/office/drawing/2014/main" id="{389560CA-6123-40B5-B6F4-5055CDF97CD2}"/>
              </a:ext>
            </a:extLst>
          </p:cNvPr>
          <p:cNvSpPr>
            <a:spLocks noChangeArrowheads="1"/>
          </p:cNvSpPr>
          <p:nvPr/>
        </p:nvSpPr>
        <p:spPr bwMode="auto">
          <a:xfrm>
            <a:off x="155575" y="4351338"/>
            <a:ext cx="8756650" cy="195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tx2"/>
              </a:buClr>
              <a:buSzPct val="75000"/>
              <a:buFont typeface="Monotype Sorts"/>
              <a:buNone/>
            </a:pPr>
            <a:r>
              <a:rPr lang="en-US" altLang="en-US" sz="2500" dirty="0"/>
              <a:t>Variable item starts with 1 and is reduced by 0.1 every time the loop body is executed. The loop should terminate when item becomes 0. However, there is no guarantee that item will be exactly 0, because the floating-point arithmetic is approximated. This loop seems OK on the surface, but it is actually an infinite loop.</a:t>
            </a:r>
          </a:p>
        </p:txBody>
      </p:sp>
      <p:sp>
        <p:nvSpPr>
          <p:cNvPr id="37894" name="Rectangle 5">
            <a:extLst>
              <a:ext uri="{FF2B5EF4-FFF2-40B4-BE49-F238E27FC236}">
                <a16:creationId xmlns:a16="http://schemas.microsoft.com/office/drawing/2014/main" id="{5AAC08C0-59D3-49A4-9938-F3B6CD00BAE7}"/>
              </a:ext>
            </a:extLst>
          </p:cNvPr>
          <p:cNvSpPr>
            <a:spLocks noChangeArrowheads="1"/>
          </p:cNvSpPr>
          <p:nvPr/>
        </p:nvSpPr>
        <p:spPr bwMode="auto">
          <a:xfrm>
            <a:off x="0" y="817563"/>
            <a:ext cx="9144000"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a:buNone/>
            </a:pPr>
            <a:r>
              <a:rPr lang="en-US" altLang="en-US"/>
              <a:t>Don’t use floating-point values for equality checking in a loop control. Since floating-point values are approximations for some values, using them could result in imprecise counter values and inaccurate results. Consider the following code for computing 1 + 0.9 + 0.8 + ... + 0.1:</a:t>
            </a:r>
            <a:endParaRPr lang="en-US" altLang="en-US"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71BDBC17-3124-4032-9C80-F71502D66C81}"/>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62B912-2607-4F32-A7A6-106403198B61}" type="slidenum">
              <a:rPr lang="en-US" altLang="en-US" sz="1400"/>
              <a:pPr/>
              <a:t>35</a:t>
            </a:fld>
            <a:endParaRPr lang="en-US" altLang="en-US" sz="1400"/>
          </a:p>
        </p:txBody>
      </p:sp>
      <p:sp>
        <p:nvSpPr>
          <p:cNvPr id="38915" name="Rectangle 2">
            <a:extLst>
              <a:ext uri="{FF2B5EF4-FFF2-40B4-BE49-F238E27FC236}">
                <a16:creationId xmlns:a16="http://schemas.microsoft.com/office/drawing/2014/main" id="{32FD7200-0E7C-4FBD-88EC-7A73ED80BAA0}"/>
              </a:ext>
            </a:extLst>
          </p:cNvPr>
          <p:cNvSpPr>
            <a:spLocks noGrp="1" noChangeArrowheads="1"/>
          </p:cNvSpPr>
          <p:nvPr>
            <p:ph type="title"/>
          </p:nvPr>
        </p:nvSpPr>
        <p:spPr>
          <a:xfrm>
            <a:off x="685800" y="152400"/>
            <a:ext cx="7772400" cy="685800"/>
          </a:xfrm>
        </p:spPr>
        <p:txBody>
          <a:bodyPr/>
          <a:lstStyle/>
          <a:p>
            <a:r>
              <a:rPr lang="en-US" altLang="en-US" sz="4200">
                <a:latin typeface="Courier New" panose="02070309020205020404" pitchFamily="49" charset="0"/>
              </a:rPr>
              <a:t>for</a:t>
            </a:r>
            <a:r>
              <a:rPr lang="en-US" altLang="en-US"/>
              <a:t> Loops</a:t>
            </a:r>
            <a:endParaRPr lang="en-US" altLang="en-US" b="1">
              <a:latin typeface="Book Antiqua" panose="02040602050305030304" pitchFamily="18" charset="0"/>
            </a:endParaRPr>
          </a:p>
        </p:txBody>
      </p:sp>
      <p:sp>
        <p:nvSpPr>
          <p:cNvPr id="38916" name="Rectangle 3">
            <a:extLst>
              <a:ext uri="{FF2B5EF4-FFF2-40B4-BE49-F238E27FC236}">
                <a16:creationId xmlns:a16="http://schemas.microsoft.com/office/drawing/2014/main" id="{005C265D-D90A-479B-91D3-806728072EC2}"/>
              </a:ext>
            </a:extLst>
          </p:cNvPr>
          <p:cNvSpPr>
            <a:spLocks noGrp="1" noChangeArrowheads="1"/>
          </p:cNvSpPr>
          <p:nvPr>
            <p:ph type="body" idx="1"/>
          </p:nvPr>
        </p:nvSpPr>
        <p:spPr>
          <a:xfrm>
            <a:off x="228600" y="990600"/>
            <a:ext cx="8759825" cy="2784475"/>
          </a:xfrm>
        </p:spPr>
        <p:txBody>
          <a:bodyPr/>
          <a:lstStyle/>
          <a:p>
            <a:pPr>
              <a:buFont typeface="Monotype Sorts"/>
              <a:buNone/>
            </a:pPr>
            <a:r>
              <a:rPr lang="en-US" altLang="en-US" sz="2800" dirty="0" err="1">
                <a:solidFill>
                  <a:schemeClr val="tx2"/>
                </a:solidFill>
              </a:rPr>
              <a:t>i</a:t>
            </a:r>
            <a:r>
              <a:rPr lang="en-US" altLang="en-US" sz="2800" dirty="0">
                <a:solidFill>
                  <a:schemeClr val="tx2"/>
                </a:solidFill>
              </a:rPr>
              <a:t> = </a:t>
            </a:r>
            <a:r>
              <a:rPr lang="en-US" altLang="en-US" sz="2800" dirty="0" err="1">
                <a:solidFill>
                  <a:srgbClr val="FF0000"/>
                </a:solidFill>
              </a:rPr>
              <a:t>initialValue</a:t>
            </a:r>
            <a:r>
              <a:rPr lang="en-US" altLang="en-US" sz="2800" dirty="0">
                <a:solidFill>
                  <a:schemeClr val="tx2"/>
                </a:solidFill>
              </a:rPr>
              <a:t>  # Initialize loop-control variable</a:t>
            </a:r>
            <a:endParaRPr lang="en-US" altLang="en-US" sz="2800" b="1" dirty="0">
              <a:solidFill>
                <a:schemeClr val="tx2"/>
              </a:solidFill>
            </a:endParaRPr>
          </a:p>
          <a:p>
            <a:pPr>
              <a:buFont typeface="Monotype Sorts"/>
              <a:buNone/>
            </a:pPr>
            <a:r>
              <a:rPr lang="en-US" altLang="en-US" sz="2800" b="1" dirty="0">
                <a:solidFill>
                  <a:schemeClr val="tx2"/>
                </a:solidFill>
              </a:rPr>
              <a:t>while</a:t>
            </a:r>
            <a:r>
              <a:rPr lang="en-US" altLang="en-US" sz="2800" dirty="0">
                <a:solidFill>
                  <a:schemeClr val="tx2"/>
                </a:solidFill>
              </a:rPr>
              <a:t> </a:t>
            </a:r>
            <a:r>
              <a:rPr lang="en-US" altLang="en-US" sz="2800" dirty="0" err="1">
                <a:solidFill>
                  <a:schemeClr val="tx2"/>
                </a:solidFill>
              </a:rPr>
              <a:t>i</a:t>
            </a:r>
            <a:r>
              <a:rPr lang="en-US" altLang="en-US" sz="2800" dirty="0">
                <a:solidFill>
                  <a:schemeClr val="tx2"/>
                </a:solidFill>
              </a:rPr>
              <a:t> &lt; </a:t>
            </a:r>
            <a:r>
              <a:rPr lang="en-US" altLang="en-US" sz="2800" dirty="0" err="1">
                <a:solidFill>
                  <a:srgbClr val="FF0000"/>
                </a:solidFill>
              </a:rPr>
              <a:t>endValue</a:t>
            </a:r>
            <a:r>
              <a:rPr lang="en-US" altLang="en-US" sz="2800" dirty="0">
                <a:solidFill>
                  <a:schemeClr val="tx2"/>
                </a:solidFill>
              </a:rPr>
              <a:t>: </a:t>
            </a:r>
          </a:p>
          <a:p>
            <a:pPr>
              <a:buFont typeface="Monotype Sorts"/>
              <a:buNone/>
            </a:pPr>
            <a:r>
              <a:rPr lang="en-US" altLang="en-US" sz="2800" dirty="0">
                <a:solidFill>
                  <a:schemeClr val="tx2"/>
                </a:solidFill>
              </a:rPr>
              <a:t>      # Loop body</a:t>
            </a:r>
          </a:p>
          <a:p>
            <a:pPr>
              <a:buFont typeface="Monotype Sorts"/>
              <a:buNone/>
            </a:pPr>
            <a:r>
              <a:rPr lang="en-US" altLang="en-US" sz="2800" dirty="0">
                <a:solidFill>
                  <a:schemeClr val="tx2"/>
                </a:solidFill>
              </a:rPr>
              <a:t>      ...</a:t>
            </a:r>
          </a:p>
          <a:p>
            <a:pPr>
              <a:buFont typeface="Monotype Sorts"/>
              <a:buNone/>
            </a:pPr>
            <a:r>
              <a:rPr lang="en-US" altLang="en-US" sz="2800" dirty="0">
                <a:solidFill>
                  <a:schemeClr val="tx2"/>
                </a:solidFill>
              </a:rPr>
              <a:t>      </a:t>
            </a:r>
            <a:r>
              <a:rPr lang="en-US" altLang="en-US" sz="2800" dirty="0" err="1">
                <a:solidFill>
                  <a:schemeClr val="tx2"/>
                </a:solidFill>
              </a:rPr>
              <a:t>i</a:t>
            </a:r>
            <a:r>
              <a:rPr lang="en-US" altLang="en-US" sz="2800" dirty="0">
                <a:solidFill>
                  <a:schemeClr val="tx2"/>
                </a:solidFill>
              </a:rPr>
              <a:t>++ # </a:t>
            </a:r>
            <a:r>
              <a:rPr lang="en-US" altLang="en-US" sz="2800" dirty="0">
                <a:solidFill>
                  <a:srgbClr val="FF0000"/>
                </a:solidFill>
              </a:rPr>
              <a:t>Adjust loop-control variable</a:t>
            </a:r>
          </a:p>
        </p:txBody>
      </p:sp>
      <p:sp>
        <p:nvSpPr>
          <p:cNvPr id="38917" name="Rectangle 5">
            <a:extLst>
              <a:ext uri="{FF2B5EF4-FFF2-40B4-BE49-F238E27FC236}">
                <a16:creationId xmlns:a16="http://schemas.microsoft.com/office/drawing/2014/main" id="{E1857C07-9BA3-449C-908D-4E95AC9CDF8D}"/>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18" name="Rectangle 7">
            <a:extLst>
              <a:ext uri="{FF2B5EF4-FFF2-40B4-BE49-F238E27FC236}">
                <a16:creationId xmlns:a16="http://schemas.microsoft.com/office/drawing/2014/main" id="{356E437B-36A2-4A43-BAE6-EFA5490E97AA}"/>
              </a:ext>
            </a:extLst>
          </p:cNvPr>
          <p:cNvSpPr>
            <a:spLocks noChangeArrowheads="1"/>
          </p:cNvSpPr>
          <p:nvPr/>
        </p:nvSpPr>
        <p:spPr bwMode="auto">
          <a:xfrm>
            <a:off x="117475" y="4657725"/>
            <a:ext cx="8759825"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a:buNone/>
            </a:pPr>
            <a:r>
              <a:rPr lang="en-US" altLang="en-US" sz="2800" b="1" dirty="0">
                <a:solidFill>
                  <a:schemeClr val="tx2"/>
                </a:solidFill>
              </a:rPr>
              <a:t>for</a:t>
            </a:r>
            <a:r>
              <a:rPr lang="en-US" altLang="en-US" sz="2800" dirty="0">
                <a:solidFill>
                  <a:schemeClr val="tx2"/>
                </a:solidFill>
              </a:rPr>
              <a:t> </a:t>
            </a:r>
            <a:r>
              <a:rPr lang="en-US" altLang="en-US" sz="2800" dirty="0" err="1">
                <a:solidFill>
                  <a:schemeClr val="tx2"/>
                </a:solidFill>
              </a:rPr>
              <a:t>i</a:t>
            </a:r>
            <a:r>
              <a:rPr lang="en-US" altLang="en-US" sz="2800" dirty="0">
                <a:solidFill>
                  <a:schemeClr val="tx2"/>
                </a:solidFill>
              </a:rPr>
              <a:t> in range(</a:t>
            </a:r>
            <a:r>
              <a:rPr lang="en-US" altLang="en-US" sz="2800" dirty="0" err="1">
                <a:solidFill>
                  <a:srgbClr val="FF0000"/>
                </a:solidFill>
              </a:rPr>
              <a:t>initialValue</a:t>
            </a:r>
            <a:r>
              <a:rPr lang="en-US" altLang="en-US" sz="2800" dirty="0">
                <a:solidFill>
                  <a:schemeClr val="tx2"/>
                </a:solidFill>
              </a:rPr>
              <a:t>, </a:t>
            </a:r>
            <a:r>
              <a:rPr lang="en-US" altLang="en-US" sz="2800" dirty="0" err="1">
                <a:solidFill>
                  <a:srgbClr val="FF0000"/>
                </a:solidFill>
              </a:rPr>
              <a:t>endValue</a:t>
            </a:r>
            <a:r>
              <a:rPr lang="en-US" altLang="en-US" sz="2800" dirty="0">
                <a:solidFill>
                  <a:srgbClr val="FF0000"/>
                </a:solidFill>
              </a:rPr>
              <a:t>, Adjust loop-control </a:t>
            </a:r>
            <a:r>
              <a:rPr lang="en-US" altLang="en-US" sz="2800" dirty="0">
                <a:solidFill>
                  <a:schemeClr val="tx2"/>
                </a:solidFill>
              </a:rPr>
              <a:t>): </a:t>
            </a:r>
          </a:p>
          <a:p>
            <a:pPr>
              <a:spcBef>
                <a:spcPct val="20000"/>
              </a:spcBef>
              <a:buClr>
                <a:schemeClr val="tx2"/>
              </a:buClr>
              <a:buSzPct val="75000"/>
              <a:buFont typeface="Monotype Sorts"/>
              <a:buNone/>
            </a:pPr>
            <a:r>
              <a:rPr lang="en-US" altLang="en-US" sz="3200" dirty="0">
                <a:solidFill>
                  <a:schemeClr val="tx2"/>
                </a:solidFill>
              </a:rPr>
              <a:t>      # Loop body</a:t>
            </a:r>
          </a:p>
        </p:txBody>
      </p:sp>
      <p:sp>
        <p:nvSpPr>
          <p:cNvPr id="38919" name="Rectangle 10">
            <a:extLst>
              <a:ext uri="{FF2B5EF4-FFF2-40B4-BE49-F238E27FC236}">
                <a16:creationId xmlns:a16="http://schemas.microsoft.com/office/drawing/2014/main" id="{36BBC65B-B9EC-4460-AECE-FF08D7C7CB5A}"/>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3456A48A-BF37-4371-9AF1-992BE7009A5C}"/>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B88B71-7596-4939-B858-C7D92A082771}" type="slidenum">
              <a:rPr lang="en-US" altLang="en-US" sz="1400"/>
              <a:pPr/>
              <a:t>36</a:t>
            </a:fld>
            <a:endParaRPr lang="en-US" altLang="en-US" sz="1400"/>
          </a:p>
        </p:txBody>
      </p:sp>
      <p:sp>
        <p:nvSpPr>
          <p:cNvPr id="39939" name="Rectangle 2">
            <a:extLst>
              <a:ext uri="{FF2B5EF4-FFF2-40B4-BE49-F238E27FC236}">
                <a16:creationId xmlns:a16="http://schemas.microsoft.com/office/drawing/2014/main" id="{BD5D9D74-72A4-4B2C-ACCC-5CC90926A86D}"/>
              </a:ext>
            </a:extLst>
          </p:cNvPr>
          <p:cNvSpPr>
            <a:spLocks noGrp="1" noChangeArrowheads="1"/>
          </p:cNvSpPr>
          <p:nvPr>
            <p:ph type="title"/>
          </p:nvPr>
        </p:nvSpPr>
        <p:spPr>
          <a:xfrm>
            <a:off x="693738" y="317500"/>
            <a:ext cx="7772400" cy="685800"/>
          </a:xfrm>
        </p:spPr>
        <p:txBody>
          <a:bodyPr/>
          <a:lstStyle/>
          <a:p>
            <a:r>
              <a:rPr lang="en-US" altLang="en-US" dirty="0"/>
              <a:t>range(a, b, c)</a:t>
            </a:r>
            <a:endParaRPr lang="en-US" altLang="en-US" dirty="0">
              <a:solidFill>
                <a:schemeClr val="tx1"/>
              </a:solidFill>
            </a:endParaRPr>
          </a:p>
        </p:txBody>
      </p:sp>
      <p:sp>
        <p:nvSpPr>
          <p:cNvPr id="39940" name="Rectangle 3">
            <a:extLst>
              <a:ext uri="{FF2B5EF4-FFF2-40B4-BE49-F238E27FC236}">
                <a16:creationId xmlns:a16="http://schemas.microsoft.com/office/drawing/2014/main" id="{277FB43F-9D2B-415C-9AE5-45EA9AB7C02E}"/>
              </a:ext>
            </a:extLst>
          </p:cNvPr>
          <p:cNvSpPr>
            <a:spLocks noGrp="1" noChangeArrowheads="1"/>
          </p:cNvSpPr>
          <p:nvPr>
            <p:ph type="body" idx="1"/>
          </p:nvPr>
        </p:nvSpPr>
        <p:spPr>
          <a:xfrm>
            <a:off x="304800" y="1316038"/>
            <a:ext cx="8569325" cy="4570412"/>
          </a:xfrm>
        </p:spPr>
        <p:txBody>
          <a:bodyPr/>
          <a:lstStyle/>
          <a:p>
            <a:pPr marL="0" indent="0">
              <a:lnSpc>
                <a:spcPct val="90000"/>
              </a:lnSpc>
              <a:buFont typeface="Monotype Sorts"/>
              <a:buNone/>
            </a:pPr>
            <a:endParaRPr lang="en-US" altLang="en-US" sz="3000" b="1" dirty="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800" b="1" dirty="0">
                <a:solidFill>
                  <a:schemeClr val="tx2"/>
                </a:solidFill>
                <a:latin typeface="Courier New" panose="02070309020205020404" pitchFamily="49" charset="0"/>
              </a:rPr>
              <a:t>&gt;&gt;&gt; for v in range(4, 8, 1):</a:t>
            </a:r>
          </a:p>
          <a:p>
            <a:pPr marL="0" indent="0">
              <a:lnSpc>
                <a:spcPct val="90000"/>
              </a:lnSpc>
              <a:buFont typeface="Monotype Sorts"/>
              <a:buNone/>
            </a:pPr>
            <a:r>
              <a:rPr lang="en-US" altLang="en-US" sz="2800" b="1" dirty="0">
                <a:solidFill>
                  <a:schemeClr val="tx2"/>
                </a:solidFill>
                <a:latin typeface="Courier New" panose="02070309020205020404" pitchFamily="49" charset="0"/>
              </a:rPr>
              <a:t>...     print(v)</a:t>
            </a:r>
          </a:p>
          <a:p>
            <a:pPr marL="0" indent="0">
              <a:lnSpc>
                <a:spcPct val="90000"/>
              </a:lnSpc>
              <a:buFont typeface="Monotype Sorts"/>
              <a:buNone/>
            </a:pPr>
            <a:r>
              <a:rPr lang="en-US" altLang="en-US" sz="2800" b="1" dirty="0">
                <a:solidFill>
                  <a:schemeClr val="tx2"/>
                </a:solidFill>
                <a:latin typeface="Courier New" panose="02070309020205020404" pitchFamily="49" charset="0"/>
              </a:rPr>
              <a:t>...</a:t>
            </a:r>
          </a:p>
          <a:p>
            <a:pPr marL="0" indent="0">
              <a:lnSpc>
                <a:spcPct val="90000"/>
              </a:lnSpc>
              <a:buFont typeface="Monotype Sorts"/>
              <a:buNone/>
            </a:pPr>
            <a:r>
              <a:rPr lang="en-US" altLang="en-US" sz="2800" b="1" dirty="0">
                <a:solidFill>
                  <a:schemeClr val="tx2"/>
                </a:solidFill>
                <a:latin typeface="Courier New" panose="02070309020205020404" pitchFamily="49" charset="0"/>
              </a:rPr>
              <a:t>4</a:t>
            </a:r>
          </a:p>
          <a:p>
            <a:pPr marL="0" indent="0">
              <a:lnSpc>
                <a:spcPct val="90000"/>
              </a:lnSpc>
              <a:buFont typeface="Monotype Sorts"/>
              <a:buNone/>
            </a:pPr>
            <a:r>
              <a:rPr lang="en-US" altLang="en-US" sz="2800" b="1" dirty="0">
                <a:solidFill>
                  <a:schemeClr val="tx2"/>
                </a:solidFill>
                <a:latin typeface="Courier New" panose="02070309020205020404" pitchFamily="49" charset="0"/>
              </a:rPr>
              <a:t>5</a:t>
            </a:r>
          </a:p>
          <a:p>
            <a:pPr marL="0" indent="0">
              <a:lnSpc>
                <a:spcPct val="90000"/>
              </a:lnSpc>
              <a:buFont typeface="Monotype Sorts"/>
              <a:buNone/>
            </a:pPr>
            <a:r>
              <a:rPr lang="en-US" altLang="en-US" sz="2800" b="1" dirty="0">
                <a:solidFill>
                  <a:schemeClr val="tx2"/>
                </a:solidFill>
                <a:latin typeface="Courier New" panose="02070309020205020404" pitchFamily="49" charset="0"/>
              </a:rPr>
              <a:t>6</a:t>
            </a:r>
          </a:p>
          <a:p>
            <a:pPr marL="0" indent="0">
              <a:lnSpc>
                <a:spcPct val="90000"/>
              </a:lnSpc>
              <a:buFont typeface="Monotype Sorts"/>
              <a:buNone/>
            </a:pPr>
            <a:r>
              <a:rPr lang="en-US" altLang="en-US" sz="2800" b="1" dirty="0">
                <a:solidFill>
                  <a:schemeClr val="tx2"/>
                </a:solidFill>
                <a:latin typeface="Courier New" panose="02070309020205020404" pitchFamily="49" charset="0"/>
              </a:rPr>
              <a:t>7</a:t>
            </a:r>
          </a:p>
          <a:p>
            <a:pPr marL="0" indent="0">
              <a:lnSpc>
                <a:spcPct val="90000"/>
              </a:lnSpc>
              <a:buFont typeface="Monotype Sorts"/>
              <a:buNone/>
            </a:pPr>
            <a:r>
              <a:rPr lang="en-US" altLang="en-US" sz="2800" b="1" dirty="0">
                <a:solidFill>
                  <a:schemeClr val="tx2"/>
                </a:solidFill>
                <a:latin typeface="Courier New" panose="02070309020205020404" pitchFamily="49" charset="0"/>
              </a:rPr>
              <a:t>&gt;&gt;&gt;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654B7667-3DBA-48E0-9552-92ED9F12965A}"/>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448DD9-456C-4EBF-83DE-0FF7C463C27D}" type="slidenum">
              <a:rPr lang="en-US" altLang="en-US" sz="1400"/>
              <a:pPr/>
              <a:t>37</a:t>
            </a:fld>
            <a:endParaRPr lang="en-US" altLang="en-US" sz="1400"/>
          </a:p>
        </p:txBody>
      </p:sp>
      <p:sp>
        <p:nvSpPr>
          <p:cNvPr id="41987" name="Rectangle 2">
            <a:extLst>
              <a:ext uri="{FF2B5EF4-FFF2-40B4-BE49-F238E27FC236}">
                <a16:creationId xmlns:a16="http://schemas.microsoft.com/office/drawing/2014/main" id="{1951C848-FB8D-49CF-87B8-ADDA3987ED30}"/>
              </a:ext>
            </a:extLst>
          </p:cNvPr>
          <p:cNvSpPr>
            <a:spLocks noGrp="1" noChangeArrowheads="1"/>
          </p:cNvSpPr>
          <p:nvPr>
            <p:ph type="title"/>
          </p:nvPr>
        </p:nvSpPr>
        <p:spPr>
          <a:xfrm>
            <a:off x="693738" y="317500"/>
            <a:ext cx="7772400" cy="685800"/>
          </a:xfrm>
        </p:spPr>
        <p:txBody>
          <a:bodyPr/>
          <a:lstStyle/>
          <a:p>
            <a:r>
              <a:rPr lang="en-US" altLang="en-US" dirty="0"/>
              <a:t>range(a, b, c)</a:t>
            </a:r>
            <a:endParaRPr lang="en-US" altLang="en-US" dirty="0">
              <a:solidFill>
                <a:schemeClr val="tx1"/>
              </a:solidFill>
            </a:endParaRPr>
          </a:p>
        </p:txBody>
      </p:sp>
      <p:sp>
        <p:nvSpPr>
          <p:cNvPr id="41988" name="Rectangle 3">
            <a:extLst>
              <a:ext uri="{FF2B5EF4-FFF2-40B4-BE49-F238E27FC236}">
                <a16:creationId xmlns:a16="http://schemas.microsoft.com/office/drawing/2014/main" id="{7B1A44A0-57B4-4EC6-9A72-6F5F11EAD39F}"/>
              </a:ext>
            </a:extLst>
          </p:cNvPr>
          <p:cNvSpPr>
            <a:spLocks noGrp="1" noChangeArrowheads="1"/>
          </p:cNvSpPr>
          <p:nvPr>
            <p:ph type="body" idx="1"/>
          </p:nvPr>
        </p:nvSpPr>
        <p:spPr>
          <a:xfrm>
            <a:off x="309563" y="1316038"/>
            <a:ext cx="8569325" cy="4570412"/>
          </a:xfrm>
        </p:spPr>
        <p:txBody>
          <a:bodyPr/>
          <a:lstStyle/>
          <a:p>
            <a:pPr marL="0" indent="0">
              <a:lnSpc>
                <a:spcPct val="90000"/>
              </a:lnSpc>
              <a:buFont typeface="Monotype Sorts"/>
              <a:buNone/>
            </a:pPr>
            <a:endParaRPr lang="en-US" altLang="en-US" sz="3400" b="1" dirty="0">
              <a:solidFill>
                <a:schemeClr val="tx2"/>
              </a:solidFill>
              <a:cs typeface="Times New Roman" panose="02020603050405020304" pitchFamily="18" charset="0"/>
            </a:endParaRPr>
          </a:p>
          <a:p>
            <a:pPr marL="0" indent="0">
              <a:lnSpc>
                <a:spcPct val="90000"/>
              </a:lnSpc>
              <a:buFont typeface="Monotype Sorts"/>
              <a:buNone/>
            </a:pPr>
            <a:r>
              <a:rPr lang="en-US" altLang="en-US" b="1" dirty="0">
                <a:solidFill>
                  <a:schemeClr val="tx2"/>
                </a:solidFill>
                <a:latin typeface="Courier New" panose="02070309020205020404" pitchFamily="49" charset="0"/>
              </a:rPr>
              <a:t>&gt;&gt;&gt; for v in range(3, 9, 2):</a:t>
            </a:r>
          </a:p>
          <a:p>
            <a:pPr marL="0" indent="0">
              <a:lnSpc>
                <a:spcPct val="90000"/>
              </a:lnSpc>
              <a:buFont typeface="Monotype Sorts"/>
              <a:buNone/>
            </a:pPr>
            <a:r>
              <a:rPr lang="en-US" altLang="en-US" b="1" dirty="0">
                <a:solidFill>
                  <a:schemeClr val="tx2"/>
                </a:solidFill>
                <a:latin typeface="Courier New" panose="02070309020205020404" pitchFamily="49" charset="0"/>
              </a:rPr>
              <a:t>...     print(v)</a:t>
            </a:r>
          </a:p>
          <a:p>
            <a:pPr marL="0" indent="0">
              <a:lnSpc>
                <a:spcPct val="90000"/>
              </a:lnSpc>
              <a:buFont typeface="Monotype Sorts"/>
              <a:buNone/>
            </a:pPr>
            <a:r>
              <a:rPr lang="en-US" altLang="en-US" b="1" dirty="0">
                <a:solidFill>
                  <a:schemeClr val="tx2"/>
                </a:solidFill>
                <a:latin typeface="Courier New" panose="02070309020205020404" pitchFamily="49" charset="0"/>
              </a:rPr>
              <a:t>...</a:t>
            </a:r>
          </a:p>
          <a:p>
            <a:pPr marL="0" indent="0">
              <a:lnSpc>
                <a:spcPct val="90000"/>
              </a:lnSpc>
              <a:buFont typeface="Monotype Sorts"/>
              <a:buNone/>
            </a:pPr>
            <a:r>
              <a:rPr lang="en-US" altLang="en-US" b="1" dirty="0">
                <a:solidFill>
                  <a:schemeClr val="tx2"/>
                </a:solidFill>
                <a:latin typeface="Courier New" panose="02070309020205020404" pitchFamily="49" charset="0"/>
              </a:rPr>
              <a:t>3</a:t>
            </a:r>
          </a:p>
          <a:p>
            <a:pPr marL="0" indent="0">
              <a:lnSpc>
                <a:spcPct val="90000"/>
              </a:lnSpc>
              <a:buFont typeface="Monotype Sorts"/>
              <a:buNone/>
            </a:pPr>
            <a:r>
              <a:rPr lang="en-US" altLang="en-US" b="1" dirty="0">
                <a:solidFill>
                  <a:schemeClr val="tx2"/>
                </a:solidFill>
                <a:latin typeface="Courier New" panose="02070309020205020404" pitchFamily="49" charset="0"/>
              </a:rPr>
              <a:t>5</a:t>
            </a:r>
          </a:p>
          <a:p>
            <a:pPr marL="0" indent="0">
              <a:lnSpc>
                <a:spcPct val="90000"/>
              </a:lnSpc>
              <a:buFont typeface="Monotype Sorts"/>
              <a:buNone/>
            </a:pPr>
            <a:r>
              <a:rPr lang="en-US" altLang="en-US" b="1" dirty="0">
                <a:solidFill>
                  <a:schemeClr val="tx2"/>
                </a:solidFill>
                <a:latin typeface="Courier New" panose="02070309020205020404" pitchFamily="49" charset="0"/>
              </a:rPr>
              <a:t>7</a:t>
            </a:r>
          </a:p>
          <a:p>
            <a:pPr marL="0" indent="0">
              <a:lnSpc>
                <a:spcPct val="90000"/>
              </a:lnSpc>
              <a:buFont typeface="Monotype Sorts"/>
              <a:buNone/>
            </a:pPr>
            <a:r>
              <a:rPr lang="en-US" altLang="en-US" b="1" dirty="0">
                <a:solidFill>
                  <a:schemeClr val="tx2"/>
                </a:solidFill>
                <a:latin typeface="Courier New" panose="02070309020205020404" pitchFamily="49" charset="0"/>
              </a:rPr>
              <a:t>&gt;&gt;&gt;</a:t>
            </a:r>
          </a:p>
        </p:txBody>
      </p:sp>
    </p:spTree>
    <p:extLst>
      <p:ext uri="{BB962C8B-B14F-4D97-AF65-F5344CB8AC3E}">
        <p14:creationId xmlns:p14="http://schemas.microsoft.com/office/powerpoint/2010/main" val="3652204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0EF03FDA-27E2-4953-BCF3-4EF40B46BEF1}"/>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B60847-6A3D-4562-9ED0-852D9817E24F}" type="slidenum">
              <a:rPr lang="en-US" altLang="en-US" sz="1400"/>
              <a:pPr/>
              <a:t>38</a:t>
            </a:fld>
            <a:endParaRPr lang="en-US" altLang="en-US" sz="1400"/>
          </a:p>
        </p:txBody>
      </p:sp>
      <p:sp>
        <p:nvSpPr>
          <p:cNvPr id="43011" name="Rectangle 2">
            <a:extLst>
              <a:ext uri="{FF2B5EF4-FFF2-40B4-BE49-F238E27FC236}">
                <a16:creationId xmlns:a16="http://schemas.microsoft.com/office/drawing/2014/main" id="{C2E2C963-A8B1-4CB6-B8DF-582E58320FE3}"/>
              </a:ext>
            </a:extLst>
          </p:cNvPr>
          <p:cNvSpPr>
            <a:spLocks noGrp="1" noChangeArrowheads="1"/>
          </p:cNvSpPr>
          <p:nvPr>
            <p:ph type="title"/>
          </p:nvPr>
        </p:nvSpPr>
        <p:spPr>
          <a:xfrm>
            <a:off x="693738" y="317500"/>
            <a:ext cx="7772400" cy="685800"/>
          </a:xfrm>
        </p:spPr>
        <p:txBody>
          <a:bodyPr/>
          <a:lstStyle/>
          <a:p>
            <a:r>
              <a:rPr lang="en-US" altLang="en-US" dirty="0"/>
              <a:t>range(a, b, c)</a:t>
            </a:r>
            <a:endParaRPr lang="en-US" altLang="en-US" dirty="0">
              <a:solidFill>
                <a:schemeClr val="tx1"/>
              </a:solidFill>
            </a:endParaRPr>
          </a:p>
        </p:txBody>
      </p:sp>
      <p:sp>
        <p:nvSpPr>
          <p:cNvPr id="43012" name="Rectangle 3">
            <a:extLst>
              <a:ext uri="{FF2B5EF4-FFF2-40B4-BE49-F238E27FC236}">
                <a16:creationId xmlns:a16="http://schemas.microsoft.com/office/drawing/2014/main" id="{00A84C81-1055-42FE-9A4C-8E09B501B204}"/>
              </a:ext>
            </a:extLst>
          </p:cNvPr>
          <p:cNvSpPr>
            <a:spLocks noGrp="1" noChangeArrowheads="1"/>
          </p:cNvSpPr>
          <p:nvPr>
            <p:ph type="body" idx="1"/>
          </p:nvPr>
        </p:nvSpPr>
        <p:spPr>
          <a:xfrm>
            <a:off x="309563" y="1316038"/>
            <a:ext cx="8569325" cy="4570412"/>
          </a:xfrm>
        </p:spPr>
        <p:txBody>
          <a:bodyPr/>
          <a:lstStyle/>
          <a:p>
            <a:pPr marL="0" indent="0">
              <a:lnSpc>
                <a:spcPct val="90000"/>
              </a:lnSpc>
            </a:pPr>
            <a:endParaRPr lang="en-US" altLang="en-US" sz="3000" b="1">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800" b="1">
                <a:solidFill>
                  <a:schemeClr val="tx2"/>
                </a:solidFill>
                <a:latin typeface="Courier New" panose="02070309020205020404" pitchFamily="49" charset="0"/>
              </a:rPr>
              <a:t>&gt;&gt;&gt; for v in range(5, 1, -1):</a:t>
            </a:r>
          </a:p>
          <a:p>
            <a:pPr marL="0" indent="0">
              <a:lnSpc>
                <a:spcPct val="90000"/>
              </a:lnSpc>
              <a:buFont typeface="Monotype Sorts"/>
              <a:buNone/>
            </a:pPr>
            <a:r>
              <a:rPr lang="en-US" altLang="en-US" sz="2800" b="1">
                <a:solidFill>
                  <a:schemeClr val="tx2"/>
                </a:solidFill>
                <a:latin typeface="Courier New" panose="02070309020205020404" pitchFamily="49" charset="0"/>
              </a:rPr>
              <a:t>...     print(v)</a:t>
            </a:r>
          </a:p>
          <a:p>
            <a:pPr marL="0" indent="0">
              <a:lnSpc>
                <a:spcPct val="90000"/>
              </a:lnSpc>
              <a:buFont typeface="Monotype Sorts"/>
              <a:buNone/>
            </a:pPr>
            <a:r>
              <a:rPr lang="en-US" altLang="en-US" sz="2800" b="1">
                <a:solidFill>
                  <a:schemeClr val="tx2"/>
                </a:solidFill>
                <a:latin typeface="Courier New" panose="02070309020205020404" pitchFamily="49" charset="0"/>
              </a:rPr>
              <a:t>...</a:t>
            </a:r>
          </a:p>
          <a:p>
            <a:pPr marL="0" indent="0">
              <a:lnSpc>
                <a:spcPct val="90000"/>
              </a:lnSpc>
              <a:buFont typeface="Monotype Sorts"/>
              <a:buNone/>
            </a:pPr>
            <a:r>
              <a:rPr lang="en-US" altLang="en-US" sz="2800" b="1">
                <a:solidFill>
                  <a:schemeClr val="tx2"/>
                </a:solidFill>
                <a:latin typeface="Courier New" panose="02070309020205020404" pitchFamily="49" charset="0"/>
              </a:rPr>
              <a:t>5</a:t>
            </a:r>
          </a:p>
          <a:p>
            <a:pPr marL="0" indent="0">
              <a:lnSpc>
                <a:spcPct val="90000"/>
              </a:lnSpc>
              <a:buFont typeface="Monotype Sorts"/>
              <a:buNone/>
            </a:pPr>
            <a:r>
              <a:rPr lang="en-US" altLang="en-US" sz="2800" b="1">
                <a:solidFill>
                  <a:schemeClr val="tx2"/>
                </a:solidFill>
                <a:latin typeface="Courier New" panose="02070309020205020404" pitchFamily="49" charset="0"/>
              </a:rPr>
              <a:t>4</a:t>
            </a:r>
          </a:p>
          <a:p>
            <a:pPr marL="0" indent="0">
              <a:lnSpc>
                <a:spcPct val="90000"/>
              </a:lnSpc>
              <a:buFont typeface="Monotype Sorts"/>
              <a:buNone/>
            </a:pPr>
            <a:r>
              <a:rPr lang="en-US" altLang="en-US" sz="2800" b="1">
                <a:solidFill>
                  <a:schemeClr val="tx2"/>
                </a:solidFill>
                <a:latin typeface="Courier New" panose="02070309020205020404" pitchFamily="49" charset="0"/>
              </a:rPr>
              <a:t>3</a:t>
            </a:r>
          </a:p>
          <a:p>
            <a:pPr marL="0" indent="0">
              <a:lnSpc>
                <a:spcPct val="90000"/>
              </a:lnSpc>
              <a:buFont typeface="Monotype Sorts"/>
              <a:buNone/>
            </a:pPr>
            <a:r>
              <a:rPr lang="en-US" altLang="en-US" sz="2800" b="1">
                <a:solidFill>
                  <a:schemeClr val="tx2"/>
                </a:solidFill>
                <a:latin typeface="Courier New" panose="02070309020205020404" pitchFamily="49" charset="0"/>
              </a:rPr>
              <a:t>2</a:t>
            </a:r>
          </a:p>
          <a:p>
            <a:pPr marL="0" indent="0">
              <a:lnSpc>
                <a:spcPct val="90000"/>
              </a:lnSpc>
              <a:buFont typeface="Monotype Sorts"/>
              <a:buNone/>
            </a:pPr>
            <a:r>
              <a:rPr lang="en-US" altLang="en-US" sz="2800" b="1">
                <a:solidFill>
                  <a:schemeClr val="tx2"/>
                </a:solidFill>
                <a:latin typeface="Courier New" panose="02070309020205020404" pitchFamily="49" charset="0"/>
              </a:rPr>
              <a:t>&gt;&gt;&gt;</a:t>
            </a:r>
          </a:p>
        </p:txBody>
      </p:sp>
    </p:spTree>
    <p:extLst>
      <p:ext uri="{BB962C8B-B14F-4D97-AF65-F5344CB8AC3E}">
        <p14:creationId xmlns:p14="http://schemas.microsoft.com/office/powerpoint/2010/main" val="3549880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3456A48A-BF37-4371-9AF1-992BE7009A5C}"/>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B88B71-7596-4939-B858-C7D92A082771}" type="slidenum">
              <a:rPr lang="en-US" altLang="en-US" sz="1400"/>
              <a:pPr/>
              <a:t>39</a:t>
            </a:fld>
            <a:endParaRPr lang="en-US" altLang="en-US" sz="1400"/>
          </a:p>
        </p:txBody>
      </p:sp>
      <p:sp>
        <p:nvSpPr>
          <p:cNvPr id="39939" name="Rectangle 2">
            <a:extLst>
              <a:ext uri="{FF2B5EF4-FFF2-40B4-BE49-F238E27FC236}">
                <a16:creationId xmlns:a16="http://schemas.microsoft.com/office/drawing/2014/main" id="{BD5D9D74-72A4-4B2C-ACCC-5CC90926A86D}"/>
              </a:ext>
            </a:extLst>
          </p:cNvPr>
          <p:cNvSpPr>
            <a:spLocks noGrp="1" noChangeArrowheads="1"/>
          </p:cNvSpPr>
          <p:nvPr>
            <p:ph type="title"/>
          </p:nvPr>
        </p:nvSpPr>
        <p:spPr>
          <a:xfrm>
            <a:off x="693738" y="317500"/>
            <a:ext cx="7772400" cy="685800"/>
          </a:xfrm>
        </p:spPr>
        <p:txBody>
          <a:bodyPr/>
          <a:lstStyle/>
          <a:p>
            <a:r>
              <a:rPr lang="en-US" altLang="en-US" dirty="0"/>
              <a:t>range(a, b)</a:t>
            </a:r>
            <a:endParaRPr lang="en-US" altLang="en-US" dirty="0">
              <a:solidFill>
                <a:schemeClr val="tx1"/>
              </a:solidFill>
            </a:endParaRPr>
          </a:p>
        </p:txBody>
      </p:sp>
      <p:sp>
        <p:nvSpPr>
          <p:cNvPr id="39940" name="Rectangle 3">
            <a:extLst>
              <a:ext uri="{FF2B5EF4-FFF2-40B4-BE49-F238E27FC236}">
                <a16:creationId xmlns:a16="http://schemas.microsoft.com/office/drawing/2014/main" id="{277FB43F-9D2B-415C-9AE5-45EA9AB7C02E}"/>
              </a:ext>
            </a:extLst>
          </p:cNvPr>
          <p:cNvSpPr>
            <a:spLocks noGrp="1" noChangeArrowheads="1"/>
          </p:cNvSpPr>
          <p:nvPr>
            <p:ph type="body" idx="1"/>
          </p:nvPr>
        </p:nvSpPr>
        <p:spPr>
          <a:xfrm>
            <a:off x="304800" y="1316038"/>
            <a:ext cx="8569325" cy="4570412"/>
          </a:xfrm>
        </p:spPr>
        <p:txBody>
          <a:bodyPr/>
          <a:lstStyle/>
          <a:p>
            <a:pPr marL="0" indent="0">
              <a:lnSpc>
                <a:spcPct val="90000"/>
              </a:lnSpc>
              <a:buFont typeface="Monotype Sorts"/>
              <a:buNone/>
            </a:pPr>
            <a:r>
              <a:rPr lang="en-US" altLang="en-US" sz="2400" b="1" dirty="0">
                <a:solidFill>
                  <a:srgbClr val="FF0000"/>
                </a:solidFill>
                <a:latin typeface="Courier New" panose="02070309020205020404" pitchFamily="49" charset="0"/>
                <a:cs typeface="Times New Roman" panose="02020603050405020304" pitchFamily="18" charset="0"/>
              </a:rPr>
              <a:t>If c == 1, you do not need third argument</a:t>
            </a:r>
          </a:p>
          <a:p>
            <a:pPr marL="0" indent="0">
              <a:lnSpc>
                <a:spcPct val="90000"/>
              </a:lnSpc>
              <a:buFont typeface="Monotype Sorts"/>
              <a:buNone/>
            </a:pPr>
            <a:endParaRPr lang="en-US" altLang="en-US" sz="2400" b="1" dirty="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800" b="1" dirty="0">
                <a:solidFill>
                  <a:schemeClr val="tx2"/>
                </a:solidFill>
                <a:latin typeface="Courier New" panose="02070309020205020404" pitchFamily="49" charset="0"/>
              </a:rPr>
              <a:t>&gt;&gt;&gt; for v in range(4, 8):</a:t>
            </a:r>
          </a:p>
          <a:p>
            <a:pPr marL="0" indent="0">
              <a:lnSpc>
                <a:spcPct val="90000"/>
              </a:lnSpc>
              <a:buFont typeface="Monotype Sorts"/>
              <a:buNone/>
            </a:pPr>
            <a:r>
              <a:rPr lang="en-US" altLang="en-US" sz="2800" b="1" dirty="0">
                <a:solidFill>
                  <a:schemeClr val="tx2"/>
                </a:solidFill>
                <a:latin typeface="Courier New" panose="02070309020205020404" pitchFamily="49" charset="0"/>
              </a:rPr>
              <a:t>...     print(v)</a:t>
            </a:r>
          </a:p>
          <a:p>
            <a:pPr marL="0" indent="0">
              <a:lnSpc>
                <a:spcPct val="90000"/>
              </a:lnSpc>
              <a:buFont typeface="Monotype Sorts"/>
              <a:buNone/>
            </a:pPr>
            <a:r>
              <a:rPr lang="en-US" altLang="en-US" sz="2800" b="1" dirty="0">
                <a:solidFill>
                  <a:schemeClr val="tx2"/>
                </a:solidFill>
                <a:latin typeface="Courier New" panose="02070309020205020404" pitchFamily="49" charset="0"/>
              </a:rPr>
              <a:t>...</a:t>
            </a:r>
          </a:p>
          <a:p>
            <a:pPr marL="0" indent="0">
              <a:lnSpc>
                <a:spcPct val="90000"/>
              </a:lnSpc>
              <a:buFont typeface="Monotype Sorts"/>
              <a:buNone/>
            </a:pPr>
            <a:r>
              <a:rPr lang="en-US" altLang="en-US" sz="2800" b="1" dirty="0">
                <a:solidFill>
                  <a:schemeClr val="tx2"/>
                </a:solidFill>
                <a:latin typeface="Courier New" panose="02070309020205020404" pitchFamily="49" charset="0"/>
              </a:rPr>
              <a:t>4</a:t>
            </a:r>
          </a:p>
          <a:p>
            <a:pPr marL="0" indent="0">
              <a:lnSpc>
                <a:spcPct val="90000"/>
              </a:lnSpc>
              <a:buFont typeface="Monotype Sorts"/>
              <a:buNone/>
            </a:pPr>
            <a:r>
              <a:rPr lang="en-US" altLang="en-US" sz="2800" b="1" dirty="0">
                <a:solidFill>
                  <a:schemeClr val="tx2"/>
                </a:solidFill>
                <a:latin typeface="Courier New" panose="02070309020205020404" pitchFamily="49" charset="0"/>
              </a:rPr>
              <a:t>5</a:t>
            </a:r>
          </a:p>
          <a:p>
            <a:pPr marL="0" indent="0">
              <a:lnSpc>
                <a:spcPct val="90000"/>
              </a:lnSpc>
              <a:buFont typeface="Monotype Sorts"/>
              <a:buNone/>
            </a:pPr>
            <a:r>
              <a:rPr lang="en-US" altLang="en-US" sz="2800" b="1" dirty="0">
                <a:solidFill>
                  <a:schemeClr val="tx2"/>
                </a:solidFill>
                <a:latin typeface="Courier New" panose="02070309020205020404" pitchFamily="49" charset="0"/>
              </a:rPr>
              <a:t>6</a:t>
            </a:r>
          </a:p>
          <a:p>
            <a:pPr marL="0" indent="0">
              <a:lnSpc>
                <a:spcPct val="90000"/>
              </a:lnSpc>
              <a:buFont typeface="Monotype Sorts"/>
              <a:buNone/>
            </a:pPr>
            <a:r>
              <a:rPr lang="en-US" altLang="en-US" sz="2800" b="1" dirty="0">
                <a:solidFill>
                  <a:schemeClr val="tx2"/>
                </a:solidFill>
                <a:latin typeface="Courier New" panose="02070309020205020404" pitchFamily="49" charset="0"/>
              </a:rPr>
              <a:t>7</a:t>
            </a:r>
          </a:p>
          <a:p>
            <a:pPr marL="0" indent="0">
              <a:lnSpc>
                <a:spcPct val="90000"/>
              </a:lnSpc>
              <a:buFont typeface="Monotype Sorts"/>
              <a:buNone/>
            </a:pPr>
            <a:r>
              <a:rPr lang="en-US" altLang="en-US" sz="2800" b="1" dirty="0">
                <a:solidFill>
                  <a:schemeClr val="tx2"/>
                </a:solidFill>
                <a:latin typeface="Courier New" panose="02070309020205020404" pitchFamily="49" charset="0"/>
              </a:rPr>
              <a:t>&gt;&gt;&gt;</a:t>
            </a:r>
          </a:p>
        </p:txBody>
      </p:sp>
    </p:spTree>
    <p:extLst>
      <p:ext uri="{BB962C8B-B14F-4D97-AF65-F5344CB8AC3E}">
        <p14:creationId xmlns:p14="http://schemas.microsoft.com/office/powerpoint/2010/main" val="156927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35">
            <a:extLst>
              <a:ext uri="{FF2B5EF4-FFF2-40B4-BE49-F238E27FC236}">
                <a16:creationId xmlns:a16="http://schemas.microsoft.com/office/drawing/2014/main" id="{1C903B20-3CA2-4B08-A29D-9A41A363608C}"/>
              </a:ext>
            </a:extLst>
          </p:cNvPr>
          <p:cNvSpPr>
            <a:spLocks noGrp="1" noChangeArrowheads="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Copyright 2018 by Pearson Education, Inc. All Rights Reserved.</a:t>
            </a:r>
          </a:p>
        </p:txBody>
      </p:sp>
      <p:sp>
        <p:nvSpPr>
          <p:cNvPr id="16387" name="Rectangle 36">
            <a:extLst>
              <a:ext uri="{FF2B5EF4-FFF2-40B4-BE49-F238E27FC236}">
                <a16:creationId xmlns:a16="http://schemas.microsoft.com/office/drawing/2014/main" id="{06E29B46-2134-4554-AA3B-C89885ED5599}"/>
              </a:ext>
            </a:extLst>
          </p:cNvPr>
          <p:cNvSpPr>
            <a:spLocks noGrp="1" noChangeArrowheads="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9E0A16-2806-4ED2-BCBD-57540C6CDEB7}" type="slidenum">
              <a:rPr lang="en-US" altLang="en-US" sz="1400"/>
              <a:pPr/>
              <a:t>4</a:t>
            </a:fld>
            <a:endParaRPr lang="en-US" altLang="en-US" sz="1400"/>
          </a:p>
        </p:txBody>
      </p:sp>
      <p:sp>
        <p:nvSpPr>
          <p:cNvPr id="16388" name="Rectangle 2">
            <a:extLst>
              <a:ext uri="{FF2B5EF4-FFF2-40B4-BE49-F238E27FC236}">
                <a16:creationId xmlns:a16="http://schemas.microsoft.com/office/drawing/2014/main" id="{E923ED92-7F05-4EA1-9F08-A1377AF1BEB9}"/>
              </a:ext>
            </a:extLst>
          </p:cNvPr>
          <p:cNvSpPr>
            <a:spLocks noGrp="1" noChangeArrowheads="1"/>
          </p:cNvSpPr>
          <p:nvPr>
            <p:ph type="ctrTitle"/>
          </p:nvPr>
        </p:nvSpPr>
        <p:spPr>
          <a:xfrm>
            <a:off x="615950" y="0"/>
            <a:ext cx="7772400" cy="665163"/>
          </a:xfrm>
        </p:spPr>
        <p:txBody>
          <a:bodyPr/>
          <a:lstStyle/>
          <a:p>
            <a:r>
              <a:rPr lang="en-US" altLang="en-US" sz="4000"/>
              <a:t>Objectives</a:t>
            </a:r>
          </a:p>
        </p:txBody>
      </p:sp>
      <p:sp>
        <p:nvSpPr>
          <p:cNvPr id="16389" name="Rectangle 3">
            <a:extLst>
              <a:ext uri="{FF2B5EF4-FFF2-40B4-BE49-F238E27FC236}">
                <a16:creationId xmlns:a16="http://schemas.microsoft.com/office/drawing/2014/main" id="{2E66F4FA-3C14-41BD-B879-256A19F4470B}"/>
              </a:ext>
            </a:extLst>
          </p:cNvPr>
          <p:cNvSpPr>
            <a:spLocks noChangeArrowheads="1"/>
          </p:cNvSpPr>
          <p:nvPr/>
        </p:nvSpPr>
        <p:spPr bwMode="auto">
          <a:xfrm>
            <a:off x="155575" y="779463"/>
            <a:ext cx="8794750" cy="607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960438" indent="-6096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a:buChar char="F"/>
            </a:pPr>
            <a:r>
              <a:rPr lang="en-US" altLang="en-US" dirty="0"/>
              <a:t>To write programs for executing statements repeatedly by using a </a:t>
            </a:r>
            <a:r>
              <a:rPr lang="en-US" altLang="en-US" b="1" dirty="0"/>
              <a:t>while</a:t>
            </a:r>
            <a:r>
              <a:rPr lang="en-US" altLang="en-US" dirty="0"/>
              <a:t> loop.</a:t>
            </a:r>
          </a:p>
          <a:p>
            <a:pPr>
              <a:spcBef>
                <a:spcPct val="20000"/>
              </a:spcBef>
              <a:buClr>
                <a:schemeClr val="tx2"/>
              </a:buClr>
              <a:buSzPct val="75000"/>
              <a:buFont typeface="Monotype Sorts"/>
              <a:buChar char="F"/>
            </a:pPr>
            <a:r>
              <a:rPr lang="en-US" altLang="en-US" dirty="0"/>
              <a:t>To develop loops following the loop design strategy.</a:t>
            </a:r>
          </a:p>
          <a:p>
            <a:pPr>
              <a:spcBef>
                <a:spcPct val="20000"/>
              </a:spcBef>
              <a:buClr>
                <a:schemeClr val="tx2"/>
              </a:buClr>
              <a:buSzPct val="75000"/>
              <a:buFont typeface="Monotype Sorts"/>
              <a:buChar char="F"/>
            </a:pPr>
            <a:r>
              <a:rPr lang="en-US" altLang="en-US" dirty="0"/>
              <a:t>To control a loop with a sentinel value.</a:t>
            </a:r>
          </a:p>
          <a:p>
            <a:pPr>
              <a:spcBef>
                <a:spcPct val="20000"/>
              </a:spcBef>
              <a:buClr>
                <a:schemeClr val="tx2"/>
              </a:buClr>
              <a:buSzPct val="75000"/>
              <a:buFont typeface="Monotype Sorts"/>
              <a:buChar char="F"/>
            </a:pPr>
            <a:r>
              <a:rPr lang="en-US" altLang="en-US" dirty="0"/>
              <a:t>To use </a:t>
            </a:r>
            <a:r>
              <a:rPr lang="en-US" altLang="en-US" b="1" dirty="0"/>
              <a:t>for</a:t>
            </a:r>
            <a:r>
              <a:rPr lang="en-US" altLang="en-US" dirty="0"/>
              <a:t> loops to implement counter-controlled loops .</a:t>
            </a:r>
          </a:p>
          <a:p>
            <a:pPr>
              <a:spcBef>
                <a:spcPct val="20000"/>
              </a:spcBef>
              <a:buClr>
                <a:schemeClr val="tx2"/>
              </a:buClr>
              <a:buSzPct val="75000"/>
              <a:buFont typeface="Monotype Sorts"/>
              <a:buChar char="F"/>
            </a:pPr>
            <a:r>
              <a:rPr lang="en-US" altLang="en-US" dirty="0"/>
              <a:t>To write nested loops.</a:t>
            </a:r>
          </a:p>
          <a:p>
            <a:pPr>
              <a:spcBef>
                <a:spcPct val="20000"/>
              </a:spcBef>
              <a:buClr>
                <a:schemeClr val="tx2"/>
              </a:buClr>
              <a:buSzPct val="75000"/>
              <a:buFont typeface="Monotype Sorts"/>
              <a:buChar char="F"/>
            </a:pPr>
            <a:r>
              <a:rPr lang="en-US" altLang="en-US" dirty="0"/>
              <a:t>To implement program control with </a:t>
            </a:r>
            <a:r>
              <a:rPr lang="en-US" altLang="en-US" b="1" dirty="0"/>
              <a:t>break</a:t>
            </a:r>
            <a:r>
              <a:rPr lang="en-US" altLang="en-US" dirty="0"/>
              <a:t> and </a:t>
            </a:r>
            <a:r>
              <a:rPr lang="en-US" altLang="en-US" b="1" dirty="0"/>
              <a:t>continue</a:t>
            </a:r>
            <a:r>
              <a:rPr lang="en-US" altLang="en-US" dirty="0"/>
              <a:t>.</a:t>
            </a:r>
          </a:p>
          <a:p>
            <a:pPr>
              <a:spcBef>
                <a:spcPct val="20000"/>
              </a:spcBef>
              <a:buClr>
                <a:schemeClr val="tx2"/>
              </a:buClr>
              <a:buSzPct val="75000"/>
              <a:buFont typeface="Monotype Sorts"/>
              <a:buChar char="F"/>
            </a:pPr>
            <a:r>
              <a:rPr lang="en-US" altLang="en-US" dirty="0"/>
              <a:t>To understand the accumulator pattern</a:t>
            </a:r>
          </a:p>
          <a:p>
            <a:pPr>
              <a:spcBef>
                <a:spcPct val="20000"/>
              </a:spcBef>
              <a:buClr>
                <a:schemeClr val="tx2"/>
              </a:buClr>
              <a:buSzPct val="75000"/>
              <a:buFont typeface="Monotype Sorts"/>
              <a:buChar char="F"/>
            </a:pPr>
            <a:r>
              <a:rPr lang="en-US" altLang="en-US" dirty="0"/>
              <a:t>To use random numbers to run a simulation</a:t>
            </a:r>
          </a:p>
          <a:p>
            <a:pPr>
              <a:spcBef>
                <a:spcPct val="20000"/>
              </a:spcBef>
              <a:buClr>
                <a:schemeClr val="tx2"/>
              </a:buClr>
              <a:buSzPct val="75000"/>
              <a:buFont typeface="Monotype Sorts"/>
              <a:buChar char="F"/>
            </a:pPr>
            <a:endParaRPr lang="en-US" altLang="en-US" sz="2200" dirty="0"/>
          </a:p>
          <a:p>
            <a:pPr>
              <a:spcBef>
                <a:spcPct val="20000"/>
              </a:spcBef>
              <a:buClr>
                <a:schemeClr val="tx2"/>
              </a:buClr>
              <a:buSzPct val="75000"/>
              <a:buFont typeface="Monotype Sorts"/>
              <a:buChar char="F"/>
            </a:pPr>
            <a:endParaRPr lang="en-US" altLang="en-US" sz="2200" dirty="0"/>
          </a:p>
          <a:p>
            <a:pPr>
              <a:spcBef>
                <a:spcPct val="20000"/>
              </a:spcBef>
              <a:buClr>
                <a:schemeClr val="tx2"/>
              </a:buClr>
              <a:buSzPct val="75000"/>
              <a:buFont typeface="Monotype Sorts"/>
              <a:buChar char="F"/>
            </a:pPr>
            <a:endParaRPr lang="en-US" altLang="en-US" sz="2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718673F6-479E-426D-8D57-89701461580E}"/>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2A2B3F-498E-409F-93CF-6D83274D57B2}" type="slidenum">
              <a:rPr lang="en-US" altLang="en-US" sz="1400"/>
              <a:pPr/>
              <a:t>40</a:t>
            </a:fld>
            <a:endParaRPr lang="en-US" altLang="en-US" sz="1400"/>
          </a:p>
        </p:txBody>
      </p:sp>
      <p:sp>
        <p:nvSpPr>
          <p:cNvPr id="40963" name="Rectangle 2">
            <a:extLst>
              <a:ext uri="{FF2B5EF4-FFF2-40B4-BE49-F238E27FC236}">
                <a16:creationId xmlns:a16="http://schemas.microsoft.com/office/drawing/2014/main" id="{D67C70AA-F10C-4753-8017-6D8CA8CFB121}"/>
              </a:ext>
            </a:extLst>
          </p:cNvPr>
          <p:cNvSpPr>
            <a:spLocks noGrp="1" noChangeArrowheads="1"/>
          </p:cNvSpPr>
          <p:nvPr>
            <p:ph type="title"/>
          </p:nvPr>
        </p:nvSpPr>
        <p:spPr>
          <a:xfrm>
            <a:off x="693738" y="317500"/>
            <a:ext cx="7772400" cy="685800"/>
          </a:xfrm>
        </p:spPr>
        <p:txBody>
          <a:bodyPr/>
          <a:lstStyle/>
          <a:p>
            <a:r>
              <a:rPr lang="en-US" altLang="en-US"/>
              <a:t>range(b)</a:t>
            </a:r>
            <a:endParaRPr lang="en-US" altLang="en-US">
              <a:solidFill>
                <a:schemeClr val="tx1"/>
              </a:solidFill>
            </a:endParaRPr>
          </a:p>
        </p:txBody>
      </p:sp>
      <p:sp>
        <p:nvSpPr>
          <p:cNvPr id="40964" name="Rectangle 3">
            <a:extLst>
              <a:ext uri="{FF2B5EF4-FFF2-40B4-BE49-F238E27FC236}">
                <a16:creationId xmlns:a16="http://schemas.microsoft.com/office/drawing/2014/main" id="{2F73DBB0-1A8D-4FC1-9B4F-9DD507C945B7}"/>
              </a:ext>
            </a:extLst>
          </p:cNvPr>
          <p:cNvSpPr>
            <a:spLocks noGrp="1" noChangeArrowheads="1"/>
          </p:cNvSpPr>
          <p:nvPr>
            <p:ph type="body" idx="1"/>
          </p:nvPr>
        </p:nvSpPr>
        <p:spPr>
          <a:xfrm>
            <a:off x="309563" y="1316038"/>
            <a:ext cx="8569325" cy="4570412"/>
          </a:xfrm>
        </p:spPr>
        <p:txBody>
          <a:bodyPr/>
          <a:lstStyle/>
          <a:p>
            <a:pPr marL="0" indent="0">
              <a:lnSpc>
                <a:spcPct val="90000"/>
              </a:lnSpc>
              <a:buNone/>
            </a:pPr>
            <a:r>
              <a:rPr lang="en-US" altLang="en-US" sz="2400" b="1" dirty="0">
                <a:solidFill>
                  <a:srgbClr val="FF0000"/>
                </a:solidFill>
                <a:latin typeface="Courier New" panose="02070309020205020404" pitchFamily="49" charset="0"/>
                <a:cs typeface="Times New Roman" panose="02020603050405020304" pitchFamily="18" charset="0"/>
              </a:rPr>
              <a:t>If a = 0 and c == 1, you do not need first and third arguments</a:t>
            </a:r>
          </a:p>
          <a:p>
            <a:pPr marL="0" indent="0">
              <a:lnSpc>
                <a:spcPct val="90000"/>
              </a:lnSpc>
              <a:buFont typeface="Monotype Sorts"/>
              <a:buNone/>
            </a:pPr>
            <a:endParaRPr lang="en-US" altLang="en-US" sz="3000" b="1" dirty="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800" b="1" dirty="0">
                <a:solidFill>
                  <a:schemeClr val="tx2"/>
                </a:solidFill>
                <a:latin typeface="Courier New" panose="02070309020205020404" pitchFamily="49" charset="0"/>
              </a:rPr>
              <a:t>&gt;&gt;&gt; for </a:t>
            </a:r>
            <a:r>
              <a:rPr lang="en-US" altLang="en-US" sz="2800" b="1" dirty="0" err="1">
                <a:solidFill>
                  <a:schemeClr val="tx2"/>
                </a:solidFill>
                <a:latin typeface="Courier New" panose="02070309020205020404" pitchFamily="49" charset="0"/>
              </a:rPr>
              <a:t>i</a:t>
            </a:r>
            <a:r>
              <a:rPr lang="en-US" altLang="en-US" sz="2800" b="1" dirty="0">
                <a:solidFill>
                  <a:schemeClr val="tx2"/>
                </a:solidFill>
                <a:latin typeface="Courier New" panose="02070309020205020404" pitchFamily="49" charset="0"/>
              </a:rPr>
              <a:t> in range(4):</a:t>
            </a:r>
          </a:p>
          <a:p>
            <a:pPr marL="0" indent="0">
              <a:lnSpc>
                <a:spcPct val="90000"/>
              </a:lnSpc>
              <a:buFont typeface="Monotype Sorts"/>
              <a:buNone/>
            </a:pPr>
            <a:r>
              <a:rPr lang="en-US" altLang="en-US" sz="2800" b="1" dirty="0">
                <a:solidFill>
                  <a:schemeClr val="tx2"/>
                </a:solidFill>
                <a:latin typeface="Courier New" panose="02070309020205020404" pitchFamily="49" charset="0"/>
              </a:rPr>
              <a:t>...     print(</a:t>
            </a:r>
            <a:r>
              <a:rPr lang="en-US" altLang="en-US" sz="2800" b="1" dirty="0" err="1">
                <a:solidFill>
                  <a:schemeClr val="tx2"/>
                </a:solidFill>
                <a:latin typeface="Courier New" panose="02070309020205020404" pitchFamily="49" charset="0"/>
              </a:rPr>
              <a:t>i</a:t>
            </a:r>
            <a:r>
              <a:rPr lang="en-US" altLang="en-US" sz="2800" b="1" dirty="0">
                <a:solidFill>
                  <a:schemeClr val="tx2"/>
                </a:solidFill>
                <a:latin typeface="Courier New" panose="02070309020205020404" pitchFamily="49" charset="0"/>
              </a:rPr>
              <a:t>)</a:t>
            </a:r>
          </a:p>
          <a:p>
            <a:pPr marL="0" indent="0">
              <a:lnSpc>
                <a:spcPct val="90000"/>
              </a:lnSpc>
              <a:buFont typeface="Monotype Sorts"/>
              <a:buNone/>
            </a:pPr>
            <a:r>
              <a:rPr lang="en-US" altLang="en-US" sz="2800" b="1" dirty="0">
                <a:solidFill>
                  <a:schemeClr val="tx2"/>
                </a:solidFill>
                <a:latin typeface="Courier New" panose="02070309020205020404" pitchFamily="49" charset="0"/>
              </a:rPr>
              <a:t>...</a:t>
            </a:r>
          </a:p>
          <a:p>
            <a:pPr marL="0" indent="0">
              <a:lnSpc>
                <a:spcPct val="90000"/>
              </a:lnSpc>
              <a:buFont typeface="Monotype Sorts"/>
              <a:buNone/>
            </a:pPr>
            <a:r>
              <a:rPr lang="en-US" altLang="en-US" sz="2800" b="1" dirty="0">
                <a:solidFill>
                  <a:schemeClr val="tx2"/>
                </a:solidFill>
                <a:latin typeface="Courier New" panose="02070309020205020404" pitchFamily="49" charset="0"/>
              </a:rPr>
              <a:t>0</a:t>
            </a:r>
          </a:p>
          <a:p>
            <a:pPr marL="0" indent="0">
              <a:lnSpc>
                <a:spcPct val="90000"/>
              </a:lnSpc>
              <a:buFont typeface="Monotype Sorts"/>
              <a:buNone/>
            </a:pPr>
            <a:r>
              <a:rPr lang="en-US" altLang="en-US" sz="2800" b="1" dirty="0">
                <a:solidFill>
                  <a:schemeClr val="tx2"/>
                </a:solidFill>
                <a:latin typeface="Courier New" panose="02070309020205020404" pitchFamily="49" charset="0"/>
              </a:rPr>
              <a:t>1</a:t>
            </a:r>
          </a:p>
          <a:p>
            <a:pPr marL="0" indent="0">
              <a:lnSpc>
                <a:spcPct val="90000"/>
              </a:lnSpc>
              <a:buFont typeface="Monotype Sorts"/>
              <a:buNone/>
            </a:pPr>
            <a:r>
              <a:rPr lang="en-US" altLang="en-US" sz="2800" b="1" dirty="0">
                <a:solidFill>
                  <a:schemeClr val="tx2"/>
                </a:solidFill>
                <a:latin typeface="Courier New" panose="02070309020205020404" pitchFamily="49" charset="0"/>
              </a:rPr>
              <a:t>2</a:t>
            </a:r>
          </a:p>
          <a:p>
            <a:pPr marL="0" indent="0">
              <a:lnSpc>
                <a:spcPct val="90000"/>
              </a:lnSpc>
              <a:buFont typeface="Monotype Sorts"/>
              <a:buNone/>
            </a:pPr>
            <a:r>
              <a:rPr lang="en-US" altLang="en-US" sz="2800" b="1" dirty="0">
                <a:solidFill>
                  <a:schemeClr val="tx2"/>
                </a:solidFill>
                <a:latin typeface="Courier New" panose="02070309020205020404" pitchFamily="49" charset="0"/>
              </a:rPr>
              <a:t>3</a:t>
            </a:r>
          </a:p>
          <a:p>
            <a:pPr marL="0" indent="0">
              <a:lnSpc>
                <a:spcPct val="90000"/>
              </a:lnSpc>
              <a:buFont typeface="Monotype Sorts"/>
              <a:buNone/>
            </a:pPr>
            <a:r>
              <a:rPr lang="en-US" altLang="en-US" sz="2800" b="1" dirty="0">
                <a:solidFill>
                  <a:schemeClr val="tx2"/>
                </a:solidFill>
                <a:latin typeface="Courier New" panose="02070309020205020404" pitchFamily="49" charset="0"/>
              </a:rPr>
              <a:t>&gt;&gt;&gt;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448FF900-FA49-41A3-8B4B-F6FF414372AD}"/>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9AA4ECC-C096-4AAA-9B91-2A50EB335CF3}" type="slidenum">
              <a:rPr lang="en-US" altLang="en-US" sz="1400"/>
              <a:pPr/>
              <a:t>41</a:t>
            </a:fld>
            <a:endParaRPr lang="en-US" altLang="en-US" sz="1400"/>
          </a:p>
        </p:txBody>
      </p:sp>
      <p:sp>
        <p:nvSpPr>
          <p:cNvPr id="44035" name="Rectangle 2">
            <a:extLst>
              <a:ext uri="{FF2B5EF4-FFF2-40B4-BE49-F238E27FC236}">
                <a16:creationId xmlns:a16="http://schemas.microsoft.com/office/drawing/2014/main" id="{5FF17F01-9193-4F2B-BDEF-C49A55A9977F}"/>
              </a:ext>
            </a:extLst>
          </p:cNvPr>
          <p:cNvSpPr>
            <a:spLocks noGrp="1" noChangeArrowheads="1"/>
          </p:cNvSpPr>
          <p:nvPr>
            <p:ph type="title"/>
          </p:nvPr>
        </p:nvSpPr>
        <p:spPr>
          <a:xfrm>
            <a:off x="228600" y="228600"/>
            <a:ext cx="8534400" cy="1143000"/>
          </a:xfrm>
        </p:spPr>
        <p:txBody>
          <a:bodyPr/>
          <a:lstStyle/>
          <a:p>
            <a:r>
              <a:rPr lang="en-US" altLang="en-US"/>
              <a:t>Nested Loops </a:t>
            </a:r>
          </a:p>
        </p:txBody>
      </p:sp>
      <p:sp>
        <p:nvSpPr>
          <p:cNvPr id="44036" name="Rectangle 3">
            <a:extLst>
              <a:ext uri="{FF2B5EF4-FFF2-40B4-BE49-F238E27FC236}">
                <a16:creationId xmlns:a16="http://schemas.microsoft.com/office/drawing/2014/main" id="{16DC7EA6-2C33-4EB2-A6F7-0DD8445672EA}"/>
              </a:ext>
            </a:extLst>
          </p:cNvPr>
          <p:cNvSpPr>
            <a:spLocks noGrp="1" noChangeArrowheads="1"/>
          </p:cNvSpPr>
          <p:nvPr>
            <p:ph type="body" idx="1"/>
          </p:nvPr>
        </p:nvSpPr>
        <p:spPr>
          <a:xfrm>
            <a:off x="228600" y="1600200"/>
            <a:ext cx="8686800" cy="1444625"/>
          </a:xfrm>
        </p:spPr>
        <p:txBody>
          <a:bodyPr/>
          <a:lstStyle/>
          <a:p>
            <a:pPr marL="0" indent="0">
              <a:buFont typeface="Monotype Sorts"/>
              <a:buNone/>
            </a:pPr>
            <a:r>
              <a:rPr lang="en-US" altLang="en-US" sz="3400">
                <a:cs typeface="Courier New" panose="02070309020205020404" pitchFamily="49" charset="0"/>
              </a:rPr>
              <a:t>Problem: Write a program that uses nested for loops to print a multiplication table.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id="{317EB843-825A-42A9-AA5A-555160922D68}"/>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280760-3967-4248-8A29-DEB64CF3C7FB}" type="slidenum">
              <a:rPr lang="en-US" altLang="en-US" sz="1400"/>
              <a:pPr/>
              <a:t>42</a:t>
            </a:fld>
            <a:endParaRPr lang="en-US" altLang="en-US" sz="1400"/>
          </a:p>
        </p:txBody>
      </p:sp>
      <p:sp>
        <p:nvSpPr>
          <p:cNvPr id="5" name="Rectangle 4">
            <a:extLst>
              <a:ext uri="{FF2B5EF4-FFF2-40B4-BE49-F238E27FC236}">
                <a16:creationId xmlns:a16="http://schemas.microsoft.com/office/drawing/2014/main" id="{ECFA59CC-07F2-4C24-97C4-367D72ABC121}"/>
              </a:ext>
            </a:extLst>
          </p:cNvPr>
          <p:cNvSpPr/>
          <p:nvPr/>
        </p:nvSpPr>
        <p:spPr>
          <a:xfrm>
            <a:off x="309563" y="357188"/>
            <a:ext cx="8602662" cy="5938837"/>
          </a:xfrm>
          <a:prstGeom prst="rect">
            <a:avLst/>
          </a:prstGeom>
          <a:solidFill>
            <a:schemeClr val="bg1">
              <a:lumMod val="85000"/>
            </a:schemeClr>
          </a:solidFill>
        </p:spPr>
        <p:txBody>
          <a:bodyPr>
            <a:spAutoFit/>
          </a:bodyPr>
          <a:lstStyle/>
          <a:p>
            <a:pPr>
              <a:defRPr/>
            </a:pPr>
            <a:r>
              <a:rPr lang="en-US" sz="2000" dirty="0"/>
              <a:t>print("          Multiplication Table")</a:t>
            </a:r>
          </a:p>
          <a:p>
            <a:pPr>
              <a:defRPr/>
            </a:pPr>
            <a:r>
              <a:rPr lang="en-US" sz="2000" dirty="0"/>
              <a:t># Display the number title</a:t>
            </a:r>
          </a:p>
          <a:p>
            <a:pPr>
              <a:defRPr/>
            </a:pPr>
            <a:r>
              <a:rPr lang="en-US" sz="2000" dirty="0"/>
              <a:t>print("   ", end = '')</a:t>
            </a:r>
          </a:p>
          <a:p>
            <a:pPr>
              <a:defRPr/>
            </a:pPr>
            <a:r>
              <a:rPr lang="en-US" sz="2000" dirty="0"/>
              <a:t>for j in range(1, 10):</a:t>
            </a:r>
          </a:p>
          <a:p>
            <a:pPr>
              <a:defRPr/>
            </a:pPr>
            <a:r>
              <a:rPr lang="en-US" sz="2000" dirty="0"/>
              <a:t>    print("  ", j, end = '')</a:t>
            </a:r>
          </a:p>
          <a:p>
            <a:pPr>
              <a:defRPr/>
            </a:pPr>
            <a:r>
              <a:rPr lang="en-US" sz="2000" dirty="0"/>
              <a:t>print() # Jump to the new line</a:t>
            </a:r>
          </a:p>
          <a:p>
            <a:pPr>
              <a:defRPr/>
            </a:pPr>
            <a:r>
              <a:rPr lang="en-US" sz="2000" dirty="0"/>
              <a:t>print("-----------------------------------------")</a:t>
            </a:r>
          </a:p>
          <a:p>
            <a:pPr>
              <a:defRPr/>
            </a:pPr>
            <a:endParaRPr lang="en-US" sz="2000" dirty="0"/>
          </a:p>
          <a:p>
            <a:pPr>
              <a:defRPr/>
            </a:pPr>
            <a:r>
              <a:rPr lang="en-US" sz="2000" dirty="0"/>
              <a:t># Display table body</a:t>
            </a:r>
          </a:p>
          <a:p>
            <a:pPr>
              <a:defRPr/>
            </a:pPr>
            <a:r>
              <a:rPr lang="en-US" sz="2000" dirty="0"/>
              <a:t>for i in range(1, 10):</a:t>
            </a:r>
          </a:p>
          <a:p>
            <a:pPr>
              <a:defRPr/>
            </a:pPr>
            <a:r>
              <a:rPr lang="en-US" sz="2000" dirty="0"/>
              <a:t>    print(i, "|", end = '')</a:t>
            </a:r>
          </a:p>
          <a:p>
            <a:pPr>
              <a:defRPr/>
            </a:pPr>
            <a:r>
              <a:rPr lang="en-US" sz="2000" dirty="0"/>
              <a:t>    for j in range(1, 10): </a:t>
            </a:r>
          </a:p>
          <a:p>
            <a:pPr>
              <a:defRPr/>
            </a:pPr>
            <a:r>
              <a:rPr lang="en-US" sz="2000" dirty="0"/>
              <a:t>        # Display the product and align properly</a:t>
            </a:r>
          </a:p>
          <a:p>
            <a:pPr>
              <a:defRPr/>
            </a:pPr>
            <a:r>
              <a:rPr lang="en-US" sz="2000" dirty="0"/>
              <a:t>        print('{0:4d}'.format(i * j), end = '')</a:t>
            </a:r>
          </a:p>
          <a:p>
            <a:pPr>
              <a:defRPr/>
            </a:pPr>
            <a:r>
              <a:rPr lang="en-US" sz="2000" dirty="0"/>
              <a:t>    print()# Jump to the new line</a:t>
            </a:r>
          </a:p>
          <a:p>
            <a:pPr>
              <a:defRPr/>
            </a:pPr>
            <a:endParaRPr lang="en-US" sz="2000" dirty="0"/>
          </a:p>
          <a:p>
            <a:pPr>
              <a:defRPr/>
            </a:pPr>
            <a:endParaRPr lang="en-US" sz="2000" dirty="0"/>
          </a:p>
          <a:p>
            <a:pPr>
              <a:defRPr/>
            </a:pPr>
            <a:endParaRPr lang="en-US" sz="2000" dirty="0"/>
          </a:p>
          <a:p>
            <a:pPr>
              <a:defRPr/>
            </a:pPr>
            <a:endParaRPr lang="en-US" sz="2000" dirty="0"/>
          </a:p>
        </p:txBody>
      </p:sp>
      <p:sp>
        <p:nvSpPr>
          <p:cNvPr id="6" name="Rectangle 5">
            <a:extLst>
              <a:ext uri="{FF2B5EF4-FFF2-40B4-BE49-F238E27FC236}">
                <a16:creationId xmlns:a16="http://schemas.microsoft.com/office/drawing/2014/main" id="{35BF3F19-6A6B-4962-997E-B430530FC3C7}"/>
              </a:ext>
            </a:extLst>
          </p:cNvPr>
          <p:cNvSpPr/>
          <p:nvPr/>
        </p:nvSpPr>
        <p:spPr>
          <a:xfrm>
            <a:off x="5243513" y="2813050"/>
            <a:ext cx="3668712" cy="3416300"/>
          </a:xfrm>
          <a:prstGeom prst="rect">
            <a:avLst/>
          </a:prstGeom>
          <a:solidFill>
            <a:schemeClr val="bg1">
              <a:lumMod val="85000"/>
            </a:schemeClr>
          </a:solidFill>
        </p:spPr>
        <p:txBody>
          <a:bodyPr>
            <a:spAutoFit/>
          </a:bodyPr>
          <a:lstStyle/>
          <a:p>
            <a:pPr>
              <a:defRPr/>
            </a:pPr>
            <a:r>
              <a:rPr lang="en-US" sz="1800" dirty="0">
                <a:solidFill>
                  <a:srgbClr val="FF0000"/>
                </a:solidFill>
              </a:rPr>
              <a:t>             Multiplication Table</a:t>
            </a:r>
          </a:p>
          <a:p>
            <a:pPr>
              <a:defRPr/>
            </a:pPr>
            <a:r>
              <a:rPr lang="en-US" sz="1800" dirty="0">
                <a:solidFill>
                  <a:srgbClr val="FF0000"/>
                </a:solidFill>
              </a:rPr>
              <a:t>      1    2    3    4    5    6    7     8   9</a:t>
            </a:r>
          </a:p>
          <a:p>
            <a:pPr>
              <a:defRPr/>
            </a:pPr>
            <a:r>
              <a:rPr lang="en-US" sz="1800" dirty="0">
                <a:solidFill>
                  <a:srgbClr val="FF0000"/>
                </a:solidFill>
              </a:rPr>
              <a:t>--------------------------------------------</a:t>
            </a:r>
          </a:p>
          <a:p>
            <a:pPr>
              <a:defRPr/>
            </a:pPr>
            <a:r>
              <a:rPr lang="en-US" sz="1800" dirty="0">
                <a:solidFill>
                  <a:srgbClr val="FF0000"/>
                </a:solidFill>
              </a:rPr>
              <a:t>1 |   1    2    3    4    5    6    7    8    9</a:t>
            </a:r>
          </a:p>
          <a:p>
            <a:pPr>
              <a:defRPr/>
            </a:pPr>
            <a:r>
              <a:rPr lang="en-US" sz="1800" dirty="0">
                <a:solidFill>
                  <a:srgbClr val="FF0000"/>
                </a:solidFill>
              </a:rPr>
              <a:t>2 |   2    4    6    8  10  12  14  16  18</a:t>
            </a:r>
          </a:p>
          <a:p>
            <a:pPr>
              <a:defRPr/>
            </a:pPr>
            <a:r>
              <a:rPr lang="en-US" sz="1800" dirty="0">
                <a:solidFill>
                  <a:srgbClr val="FF0000"/>
                </a:solidFill>
              </a:rPr>
              <a:t>3 |   3    6    9  12  15  18  21  24  27</a:t>
            </a:r>
          </a:p>
          <a:p>
            <a:pPr>
              <a:defRPr/>
            </a:pPr>
            <a:r>
              <a:rPr lang="en-US" sz="1800" dirty="0">
                <a:solidFill>
                  <a:srgbClr val="FF0000"/>
                </a:solidFill>
              </a:rPr>
              <a:t>4 |   4    8  12  16  20  24  28  32  36</a:t>
            </a:r>
          </a:p>
          <a:p>
            <a:pPr>
              <a:defRPr/>
            </a:pPr>
            <a:r>
              <a:rPr lang="en-US" sz="1800" dirty="0">
                <a:solidFill>
                  <a:srgbClr val="FF0000"/>
                </a:solidFill>
              </a:rPr>
              <a:t>5 |   5  10  15  20  25  30  35  40  45</a:t>
            </a:r>
          </a:p>
          <a:p>
            <a:pPr>
              <a:defRPr/>
            </a:pPr>
            <a:r>
              <a:rPr lang="en-US" sz="1800" dirty="0">
                <a:solidFill>
                  <a:srgbClr val="FF0000"/>
                </a:solidFill>
              </a:rPr>
              <a:t>6 |   6  12  18  24  30  36  42  48  54</a:t>
            </a:r>
          </a:p>
          <a:p>
            <a:pPr>
              <a:defRPr/>
            </a:pPr>
            <a:r>
              <a:rPr lang="en-US" sz="1800" dirty="0">
                <a:solidFill>
                  <a:srgbClr val="FF0000"/>
                </a:solidFill>
              </a:rPr>
              <a:t>7 |   7  14  21  28  35  42  49  56  63</a:t>
            </a:r>
          </a:p>
          <a:p>
            <a:pPr>
              <a:defRPr/>
            </a:pPr>
            <a:r>
              <a:rPr lang="en-US" sz="1800" dirty="0">
                <a:solidFill>
                  <a:srgbClr val="FF0000"/>
                </a:solidFill>
              </a:rPr>
              <a:t>8 |   8  16  24  32  40  48  56  64  72</a:t>
            </a:r>
          </a:p>
          <a:p>
            <a:pPr>
              <a:defRPr/>
            </a:pPr>
            <a:r>
              <a:rPr lang="en-US" sz="1800" dirty="0">
                <a:solidFill>
                  <a:srgbClr val="FF0000"/>
                </a:solidFill>
              </a:rPr>
              <a:t>9 |   9  18  27  36  45  54  63  72  81</a:t>
            </a:r>
          </a:p>
        </p:txBody>
      </p:sp>
      <p:sp>
        <p:nvSpPr>
          <p:cNvPr id="45061" name="Rectangle 7">
            <a:extLst>
              <a:ext uri="{FF2B5EF4-FFF2-40B4-BE49-F238E27FC236}">
                <a16:creationId xmlns:a16="http://schemas.microsoft.com/office/drawing/2014/main" id="{ADED343E-B3D0-4E33-942F-8D4F361CB504}"/>
              </a:ext>
            </a:extLst>
          </p:cNvPr>
          <p:cNvSpPr>
            <a:spLocks noChangeArrowheads="1"/>
          </p:cNvSpPr>
          <p:nvPr/>
        </p:nvSpPr>
        <p:spPr bwMode="auto">
          <a:xfrm>
            <a:off x="3035300" y="6370638"/>
            <a:ext cx="2857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FF0000"/>
                </a:solidFill>
              </a:rPr>
              <a:t>Multiplication Table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C4E1-7357-40E4-9A90-E06CACD655F1}"/>
              </a:ext>
            </a:extLst>
          </p:cNvPr>
          <p:cNvSpPr>
            <a:spLocks noGrp="1"/>
          </p:cNvSpPr>
          <p:nvPr>
            <p:ph type="title"/>
          </p:nvPr>
        </p:nvSpPr>
        <p:spPr/>
        <p:txBody>
          <a:bodyPr/>
          <a:lstStyle/>
          <a:p>
            <a:pPr>
              <a:defRPr/>
            </a:pPr>
            <a:r>
              <a:rPr lang="en-US" dirty="0">
                <a:latin typeface="Arial" pitchFamily="34" charset="0"/>
                <a:cs typeface="Arial" pitchFamily="34" charset="0"/>
              </a:rPr>
              <a:t>What Is </a:t>
            </a:r>
            <a:r>
              <a:rPr lang="en-US" dirty="0"/>
              <a:t> </a:t>
            </a:r>
            <a:r>
              <a:rPr lang="el-GR" dirty="0"/>
              <a:t>π </a:t>
            </a:r>
            <a:r>
              <a:rPr lang="en-US" dirty="0">
                <a:latin typeface="Arial" pitchFamily="34" charset="0"/>
                <a:cs typeface="Arial" pitchFamily="34" charset="0"/>
              </a:rPr>
              <a:t>?</a:t>
            </a:r>
            <a:r>
              <a:rPr lang="en-US" kern="0" dirty="0">
                <a:latin typeface="Arial" pitchFamily="34" charset="0"/>
                <a:cs typeface="Arial" pitchFamily="34" charset="0"/>
              </a:rPr>
              <a:t> </a:t>
            </a:r>
            <a:endParaRPr lang="en-US" dirty="0"/>
          </a:p>
        </p:txBody>
      </p:sp>
      <p:sp>
        <p:nvSpPr>
          <p:cNvPr id="53251" name="Content Placeholder 2">
            <a:extLst>
              <a:ext uri="{FF2B5EF4-FFF2-40B4-BE49-F238E27FC236}">
                <a16:creationId xmlns:a16="http://schemas.microsoft.com/office/drawing/2014/main" id="{3F2F54AC-4EB8-467A-924D-A046EEF04AF3}"/>
              </a:ext>
            </a:extLst>
          </p:cNvPr>
          <p:cNvSpPr>
            <a:spLocks noGrp="1"/>
          </p:cNvSpPr>
          <p:nvPr>
            <p:ph idx="1"/>
          </p:nvPr>
        </p:nvSpPr>
        <p:spPr/>
        <p:txBody>
          <a:bodyPr/>
          <a:lstStyle/>
          <a:p>
            <a:r>
              <a:rPr lang="en-US" altLang="en-US" dirty="0"/>
              <a:t>Pi (</a:t>
            </a:r>
            <a:r>
              <a:rPr lang="el-GR" altLang="en-US" dirty="0"/>
              <a:t>π </a:t>
            </a:r>
            <a:r>
              <a:rPr lang="en-US" altLang="en-US" dirty="0"/>
              <a:t>) is known in mathematics as an irrational number. A floating-point number with an infinite, non repeating pattern of decimal digits. The actual value of </a:t>
            </a:r>
            <a:r>
              <a:rPr lang="el-GR" altLang="en-US" dirty="0"/>
              <a:t> π </a:t>
            </a:r>
            <a:r>
              <a:rPr lang="en-US" altLang="en-US" dirty="0"/>
              <a:t> is:</a:t>
            </a:r>
          </a:p>
          <a:p>
            <a:pPr>
              <a:buFont typeface="Monotype Sorts"/>
              <a:buNone/>
            </a:pPr>
            <a:r>
              <a:rPr lang="en-US" altLang="en-US" dirty="0"/>
              <a:t>	</a:t>
            </a:r>
            <a:r>
              <a:rPr lang="en-US" altLang="en-US" sz="2400" dirty="0"/>
              <a:t>3.14159265358979323846264338327950288419716939937510... (infinite number of digits)</a:t>
            </a:r>
          </a:p>
          <a:p>
            <a:r>
              <a:rPr lang="en-US" altLang="en-US" dirty="0"/>
              <a:t>Because </a:t>
            </a:r>
            <a:r>
              <a:rPr lang="en-US" altLang="en-US" b="1" dirty="0"/>
              <a:t> </a:t>
            </a:r>
            <a:r>
              <a:rPr lang="el-GR" altLang="en-US" dirty="0"/>
              <a:t>π</a:t>
            </a:r>
            <a:r>
              <a:rPr lang="el-GR" altLang="en-US" b="1" dirty="0"/>
              <a:t> </a:t>
            </a:r>
            <a:r>
              <a:rPr lang="en-US" altLang="en-US" dirty="0"/>
              <a:t> cannot be stated exactly, the best that we can do is to provide an approximation.</a:t>
            </a:r>
          </a:p>
          <a:p>
            <a:endParaRPr lang="en-US" altLang="en-US" dirty="0"/>
          </a:p>
        </p:txBody>
      </p:sp>
      <p:sp>
        <p:nvSpPr>
          <p:cNvPr id="53252" name="Slide Number Placeholder 3">
            <a:extLst>
              <a:ext uri="{FF2B5EF4-FFF2-40B4-BE49-F238E27FC236}">
                <a16:creationId xmlns:a16="http://schemas.microsoft.com/office/drawing/2014/main" id="{CCDDE923-B081-447B-A2F4-A2081248708B}"/>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3EB98A-D059-49A8-B975-5622297F867C}" type="slidenum">
              <a:rPr lang="en-US" altLang="en-US" sz="1400"/>
              <a:pPr/>
              <a:t>43</a:t>
            </a:fld>
            <a:endParaRPr lang="en-US" altLang="en-US"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6EF7-3DDA-4A7D-9287-703A57D61C20}"/>
              </a:ext>
            </a:extLst>
          </p:cNvPr>
          <p:cNvSpPr>
            <a:spLocks noGrp="1"/>
          </p:cNvSpPr>
          <p:nvPr>
            <p:ph type="title"/>
          </p:nvPr>
        </p:nvSpPr>
        <p:spPr/>
        <p:txBody>
          <a:bodyPr>
            <a:normAutofit fontScale="90000"/>
          </a:bodyPr>
          <a:lstStyle/>
          <a:p>
            <a:pPr>
              <a:defRPr/>
            </a:pPr>
            <a:r>
              <a:rPr lang="en-US" dirty="0">
                <a:latin typeface="Arial" pitchFamily="34" charset="0"/>
                <a:cs typeface="Arial" pitchFamily="34" charset="0"/>
              </a:rPr>
              <a:t>Techniques for Approximating </a:t>
            </a:r>
            <a:r>
              <a:rPr lang="en-US" dirty="0"/>
              <a:t> </a:t>
            </a:r>
            <a:r>
              <a:rPr lang="el-GR" sz="4900" dirty="0"/>
              <a:t>π </a:t>
            </a:r>
            <a:endParaRPr lang="en-US" sz="4900" dirty="0">
              <a:latin typeface="Arial" pitchFamily="34" charset="0"/>
              <a:cs typeface="Arial" pitchFamily="34" charset="0"/>
            </a:endParaRPr>
          </a:p>
        </p:txBody>
      </p:sp>
      <p:sp>
        <p:nvSpPr>
          <p:cNvPr id="54275" name="Content Placeholder 2">
            <a:extLst>
              <a:ext uri="{FF2B5EF4-FFF2-40B4-BE49-F238E27FC236}">
                <a16:creationId xmlns:a16="http://schemas.microsoft.com/office/drawing/2014/main" id="{9B1BCC9C-BBB5-4DB6-BEAC-B5CAACB0DC33}"/>
              </a:ext>
            </a:extLst>
          </p:cNvPr>
          <p:cNvSpPr>
            <a:spLocks noGrp="1"/>
          </p:cNvSpPr>
          <p:nvPr>
            <p:ph idx="1"/>
          </p:nvPr>
        </p:nvSpPr>
        <p:spPr/>
        <p:txBody>
          <a:bodyPr/>
          <a:lstStyle/>
          <a:p>
            <a:r>
              <a:rPr lang="en-US" altLang="en-US"/>
              <a:t>Some techniques for approximating </a:t>
            </a:r>
            <a:r>
              <a:rPr lang="en-US" altLang="en-US" b="1"/>
              <a:t> </a:t>
            </a:r>
            <a:r>
              <a:rPr lang="el-GR" altLang="en-US"/>
              <a:t>π</a:t>
            </a:r>
            <a:r>
              <a:rPr lang="el-GR" altLang="en-US" b="1"/>
              <a:t> </a:t>
            </a:r>
            <a:r>
              <a:rPr lang="en-US" altLang="en-US"/>
              <a:t>. </a:t>
            </a:r>
          </a:p>
          <a:p>
            <a:pPr>
              <a:buFont typeface="Monotype Sorts"/>
              <a:buNone/>
            </a:pPr>
            <a:r>
              <a:rPr lang="en-US" altLang="en-US"/>
              <a:t>		- Accumulator approximations</a:t>
            </a:r>
          </a:p>
          <a:p>
            <a:pPr>
              <a:buFont typeface="Monotype Sorts"/>
              <a:buNone/>
            </a:pPr>
            <a:r>
              <a:rPr lang="en-US" altLang="en-US"/>
              <a:t>		- Monte Carlo simulations</a:t>
            </a:r>
          </a:p>
          <a:p>
            <a:r>
              <a:rPr lang="en-US" altLang="en-US"/>
              <a:t>Remember that none of them can give us an exact answer.</a:t>
            </a:r>
          </a:p>
        </p:txBody>
      </p:sp>
      <p:sp>
        <p:nvSpPr>
          <p:cNvPr id="54276" name="Slide Number Placeholder 4">
            <a:extLst>
              <a:ext uri="{FF2B5EF4-FFF2-40B4-BE49-F238E27FC236}">
                <a16:creationId xmlns:a16="http://schemas.microsoft.com/office/drawing/2014/main" id="{086895E4-C2F8-40C1-B981-D21209BCF7C4}"/>
              </a:ext>
            </a:extLst>
          </p:cNvPr>
          <p:cNvSpPr>
            <a:spLocks noGrp="1"/>
          </p:cNvSpPr>
          <p:nvPr>
            <p:ph type="sldNum" sz="quarter" idx="11"/>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875D9B-3E77-4619-9759-6E349821B552}" type="slidenum">
              <a:rPr lang="en-US" altLang="en-US" sz="1400"/>
              <a:pPr/>
              <a:t>44</a:t>
            </a:fld>
            <a:endParaRPr lang="en-US" altLang="en-US"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A6D4-B49A-4BE7-B7FF-FA19D7054D99}"/>
              </a:ext>
            </a:extLst>
          </p:cNvPr>
          <p:cNvSpPr>
            <a:spLocks noGrp="1"/>
          </p:cNvSpPr>
          <p:nvPr>
            <p:ph type="title"/>
          </p:nvPr>
        </p:nvSpPr>
        <p:spPr/>
        <p:txBody>
          <a:bodyPr/>
          <a:lstStyle/>
          <a:p>
            <a:pPr>
              <a:defRPr/>
            </a:pPr>
            <a:r>
              <a:rPr lang="en-US" dirty="0">
                <a:solidFill>
                  <a:schemeClr val="tx2">
                    <a:lumMod val="50000"/>
                  </a:schemeClr>
                </a:solidFill>
                <a:cs typeface="Times New Roman" panose="02020603050405020304" pitchFamily="18" charset="0"/>
              </a:rPr>
              <a:t>Accumulator Pattern</a:t>
            </a:r>
            <a:endParaRPr lang="en-US" dirty="0"/>
          </a:p>
        </p:txBody>
      </p:sp>
      <p:sp>
        <p:nvSpPr>
          <p:cNvPr id="3" name="Content Placeholder 2">
            <a:extLst>
              <a:ext uri="{FF2B5EF4-FFF2-40B4-BE49-F238E27FC236}">
                <a16:creationId xmlns:a16="http://schemas.microsoft.com/office/drawing/2014/main" id="{ACC0B744-3605-40BC-8DD6-0F8CE26395AC}"/>
              </a:ext>
            </a:extLst>
          </p:cNvPr>
          <p:cNvSpPr>
            <a:spLocks noGrp="1"/>
          </p:cNvSpPr>
          <p:nvPr>
            <p:ph idx="1"/>
          </p:nvPr>
        </p:nvSpPr>
        <p:spPr/>
        <p:txBody>
          <a:bodyPr/>
          <a:lstStyle/>
          <a:p>
            <a:pPr>
              <a:buFont typeface="Monotype Sorts" pitchFamily="2" charset="2"/>
              <a:buChar char="F"/>
              <a:defRPr/>
            </a:pPr>
            <a:r>
              <a:rPr lang="en-US" dirty="0">
                <a:solidFill>
                  <a:schemeClr val="tx2">
                    <a:lumMod val="50000"/>
                  </a:schemeClr>
                </a:solidFill>
                <a:cs typeface="Times New Roman" panose="02020603050405020304" pitchFamily="18" charset="0"/>
              </a:rPr>
              <a:t>Used to compute a running sum </a:t>
            </a:r>
          </a:p>
          <a:p>
            <a:pPr lvl="1">
              <a:defRPr/>
            </a:pPr>
            <a:r>
              <a:rPr lang="en-US" dirty="0">
                <a:solidFill>
                  <a:schemeClr val="tx2">
                    <a:lumMod val="50000"/>
                  </a:schemeClr>
                </a:solidFill>
                <a:cs typeface="Times New Roman" panose="02020603050405020304" pitchFamily="18" charset="0"/>
              </a:rPr>
              <a:t>Define and initialize an accumulator variable</a:t>
            </a:r>
          </a:p>
          <a:p>
            <a:pPr lvl="1">
              <a:defRPr/>
            </a:pPr>
            <a:r>
              <a:rPr lang="en-US" dirty="0">
                <a:solidFill>
                  <a:schemeClr val="tx2">
                    <a:lumMod val="50000"/>
                  </a:schemeClr>
                </a:solidFill>
                <a:cs typeface="Times New Roman" panose="02020603050405020304" pitchFamily="18" charset="0"/>
              </a:rPr>
              <a:t>In a loop, add value to accumulator</a:t>
            </a:r>
          </a:p>
          <a:p>
            <a:pPr>
              <a:buFont typeface="Monotype Sorts" pitchFamily="2" charset="2"/>
              <a:buNone/>
              <a:defRPr/>
            </a:pPr>
            <a:r>
              <a:rPr lang="en-US" dirty="0">
                <a:solidFill>
                  <a:schemeClr val="tx2">
                    <a:lumMod val="50000"/>
                  </a:schemeClr>
                </a:solidFill>
                <a:cs typeface="Times New Roman" panose="02020603050405020304" pitchFamily="18" charset="0"/>
              </a:rPr>
              <a:t>&gt;&gt;&gt; acc = 0 </a:t>
            </a:r>
          </a:p>
          <a:p>
            <a:pPr>
              <a:buFont typeface="Monotype Sorts" pitchFamily="2" charset="2"/>
              <a:buNone/>
              <a:defRPr/>
            </a:pPr>
            <a:r>
              <a:rPr lang="en-US" dirty="0">
                <a:solidFill>
                  <a:schemeClr val="tx2">
                    <a:lumMod val="50000"/>
                  </a:schemeClr>
                </a:solidFill>
                <a:cs typeface="Times New Roman" panose="02020603050405020304" pitchFamily="18" charset="0"/>
              </a:rPr>
              <a:t>&gt;&gt;&gt; for x in range(1, 6): </a:t>
            </a:r>
          </a:p>
          <a:p>
            <a:pPr>
              <a:buFont typeface="Monotype Sorts" pitchFamily="2" charset="2"/>
              <a:buNone/>
              <a:defRPr/>
            </a:pPr>
            <a:r>
              <a:rPr lang="en-US" dirty="0">
                <a:solidFill>
                  <a:schemeClr val="tx2">
                    <a:lumMod val="50000"/>
                  </a:schemeClr>
                </a:solidFill>
                <a:cs typeface="Times New Roman" panose="02020603050405020304" pitchFamily="18" charset="0"/>
              </a:rPr>
              <a:t>				acc = acc + x </a:t>
            </a:r>
          </a:p>
        </p:txBody>
      </p:sp>
      <p:sp>
        <p:nvSpPr>
          <p:cNvPr id="56324" name="Slide Number Placeholder 3">
            <a:extLst>
              <a:ext uri="{FF2B5EF4-FFF2-40B4-BE49-F238E27FC236}">
                <a16:creationId xmlns:a16="http://schemas.microsoft.com/office/drawing/2014/main" id="{ECC20F31-B3D5-428A-B333-F9689D22336E}"/>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EDA2E3-B0F1-46E0-9171-FE41511AAF58}" type="slidenum">
              <a:rPr lang="en-US" altLang="en-US" sz="1400"/>
              <a:pPr/>
              <a:t>45</a:t>
            </a:fld>
            <a:endParaRPr lang="en-US" altLang="en-US"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5113-189B-4A68-8E47-2B06664BD228}"/>
              </a:ext>
            </a:extLst>
          </p:cNvPr>
          <p:cNvSpPr>
            <a:spLocks noGrp="1"/>
          </p:cNvSpPr>
          <p:nvPr>
            <p:ph type="title"/>
          </p:nvPr>
        </p:nvSpPr>
        <p:spPr/>
        <p:txBody>
          <a:bodyPr/>
          <a:lstStyle/>
          <a:p>
            <a:r>
              <a:rPr lang="en-US" dirty="0"/>
              <a:t>Sum of Series</a:t>
            </a:r>
          </a:p>
        </p:txBody>
      </p:sp>
      <p:sp>
        <p:nvSpPr>
          <p:cNvPr id="3" name="Content Placeholder 2">
            <a:extLst>
              <a:ext uri="{FF2B5EF4-FFF2-40B4-BE49-F238E27FC236}">
                <a16:creationId xmlns:a16="http://schemas.microsoft.com/office/drawing/2014/main" id="{50B60577-8C4B-40EE-AB17-7501F30AA205}"/>
              </a:ext>
            </a:extLst>
          </p:cNvPr>
          <p:cNvSpPr>
            <a:spLocks noGrp="1"/>
          </p:cNvSpPr>
          <p:nvPr>
            <p:ph idx="1"/>
          </p:nvPr>
        </p:nvSpPr>
        <p:spPr/>
        <p:txBody>
          <a:bodyPr/>
          <a:lstStyle/>
          <a:p>
            <a:pPr marL="0" indent="0" algn="l">
              <a:buNone/>
            </a:pPr>
            <a:r>
              <a:rPr lang="en-US" sz="2400" b="0" i="0" u="none" strike="noStrike" baseline="0" dirty="0">
                <a:latin typeface="Times-Roman"/>
              </a:rPr>
              <a:t>Write a program to calculate the sum of the following series:</a:t>
            </a:r>
            <a:endParaRPr lang="en-US" sz="2400" dirty="0"/>
          </a:p>
        </p:txBody>
      </p:sp>
      <p:sp>
        <p:nvSpPr>
          <p:cNvPr id="4" name="Slide Number Placeholder 3">
            <a:extLst>
              <a:ext uri="{FF2B5EF4-FFF2-40B4-BE49-F238E27FC236}">
                <a16:creationId xmlns:a16="http://schemas.microsoft.com/office/drawing/2014/main" id="{E7F93A22-C55E-46FD-AE29-5DA10C1EE0FC}"/>
              </a:ext>
            </a:extLst>
          </p:cNvPr>
          <p:cNvSpPr>
            <a:spLocks noGrp="1"/>
          </p:cNvSpPr>
          <p:nvPr>
            <p:ph type="sldNum" sz="quarter" idx="11"/>
          </p:nvPr>
        </p:nvSpPr>
        <p:spPr/>
        <p:txBody>
          <a:bodyPr/>
          <a:lstStyle/>
          <a:p>
            <a:fld id="{2BD05DD0-85C2-4739-B7D7-4C4DE0F6901D}" type="slidenum">
              <a:rPr lang="en-US" altLang="en-US" smtClean="0"/>
              <a:pPr/>
              <a:t>46</a:t>
            </a:fld>
            <a:endParaRPr lang="en-US" altLang="en-US"/>
          </a:p>
        </p:txBody>
      </p:sp>
      <p:pic>
        <p:nvPicPr>
          <p:cNvPr id="6" name="Picture 5">
            <a:extLst>
              <a:ext uri="{FF2B5EF4-FFF2-40B4-BE49-F238E27FC236}">
                <a16:creationId xmlns:a16="http://schemas.microsoft.com/office/drawing/2014/main" id="{18DC0F31-54D3-40B4-BCD6-67F9041C3162}"/>
              </a:ext>
            </a:extLst>
          </p:cNvPr>
          <p:cNvPicPr>
            <a:picLocks noChangeAspect="1"/>
          </p:cNvPicPr>
          <p:nvPr/>
        </p:nvPicPr>
        <p:blipFill>
          <a:blip r:embed="rId2"/>
          <a:stretch>
            <a:fillRect/>
          </a:stretch>
        </p:blipFill>
        <p:spPr>
          <a:xfrm>
            <a:off x="1000334" y="2200040"/>
            <a:ext cx="3584467" cy="844910"/>
          </a:xfrm>
          <a:prstGeom prst="rect">
            <a:avLst/>
          </a:prstGeom>
        </p:spPr>
      </p:pic>
      <p:sp>
        <p:nvSpPr>
          <p:cNvPr id="7" name="Rectangle 6">
            <a:extLst>
              <a:ext uri="{FF2B5EF4-FFF2-40B4-BE49-F238E27FC236}">
                <a16:creationId xmlns:a16="http://schemas.microsoft.com/office/drawing/2014/main" id="{886B1559-824B-468B-AC03-DE78FA6FCC96}"/>
              </a:ext>
            </a:extLst>
          </p:cNvPr>
          <p:cNvSpPr/>
          <p:nvPr/>
        </p:nvSpPr>
        <p:spPr>
          <a:xfrm>
            <a:off x="264497" y="3213823"/>
            <a:ext cx="8640607" cy="3170099"/>
          </a:xfrm>
          <a:prstGeom prst="rect">
            <a:avLst/>
          </a:prstGeom>
          <a:solidFill>
            <a:schemeClr val="bg1">
              <a:lumMod val="85000"/>
            </a:schemeClr>
          </a:solidFill>
        </p:spPr>
        <p:txBody>
          <a:bodyPr wrap="square">
            <a:spAutoFit/>
          </a:bodyPr>
          <a:lstStyle/>
          <a:p>
            <a:pPr>
              <a:defRPr/>
            </a:pPr>
            <a:r>
              <a:rPr lang="en-US" sz="2000" dirty="0"/>
              <a:t>num = 1</a:t>
            </a:r>
          </a:p>
          <a:p>
            <a:pPr>
              <a:defRPr/>
            </a:pPr>
            <a:r>
              <a:rPr lang="en-US" sz="2000" dirty="0"/>
              <a:t>den = 1</a:t>
            </a:r>
          </a:p>
          <a:p>
            <a:pPr>
              <a:defRPr/>
            </a:pPr>
            <a:r>
              <a:rPr lang="en-US" sz="2000" dirty="0"/>
              <a:t>sum = 0</a:t>
            </a:r>
          </a:p>
          <a:p>
            <a:pPr>
              <a:defRPr/>
            </a:pPr>
            <a:r>
              <a:rPr lang="en-US" sz="2000" dirty="0"/>
              <a:t>for </a:t>
            </a:r>
            <a:r>
              <a:rPr lang="en-US" sz="2000" dirty="0" err="1"/>
              <a:t>i</a:t>
            </a:r>
            <a:r>
              <a:rPr lang="en-US" sz="2000" dirty="0"/>
              <a:t> in range(100):</a:t>
            </a:r>
          </a:p>
          <a:p>
            <a:pPr>
              <a:defRPr/>
            </a:pPr>
            <a:r>
              <a:rPr lang="en-US" sz="2000" dirty="0"/>
              <a:t>    sum = sum + (num/den)</a:t>
            </a:r>
          </a:p>
          <a:p>
            <a:pPr>
              <a:defRPr/>
            </a:pPr>
            <a:r>
              <a:rPr lang="en-US" sz="2000" dirty="0"/>
              <a:t>    den += 1</a:t>
            </a:r>
          </a:p>
          <a:p>
            <a:pPr>
              <a:defRPr/>
            </a:pPr>
            <a:r>
              <a:rPr lang="en-US" sz="2000" dirty="0"/>
              <a:t>print(sum)</a:t>
            </a:r>
          </a:p>
          <a:p>
            <a:pPr>
              <a:defRPr/>
            </a:pPr>
            <a:endParaRPr lang="en-US" sz="2000" dirty="0"/>
          </a:p>
          <a:p>
            <a:pPr>
              <a:defRPr/>
            </a:pPr>
            <a:endParaRPr lang="en-US" sz="2000" dirty="0"/>
          </a:p>
          <a:p>
            <a:pPr>
              <a:defRPr/>
            </a:pPr>
            <a:endParaRPr lang="en-US" sz="2000" dirty="0"/>
          </a:p>
        </p:txBody>
      </p:sp>
      <p:sp>
        <p:nvSpPr>
          <p:cNvPr id="9" name="TextBox 8">
            <a:extLst>
              <a:ext uri="{FF2B5EF4-FFF2-40B4-BE49-F238E27FC236}">
                <a16:creationId xmlns:a16="http://schemas.microsoft.com/office/drawing/2014/main" id="{F095F437-AE06-40A6-9C37-ACA4298793C3}"/>
              </a:ext>
            </a:extLst>
          </p:cNvPr>
          <p:cNvSpPr txBox="1"/>
          <p:nvPr/>
        </p:nvSpPr>
        <p:spPr>
          <a:xfrm>
            <a:off x="6707041" y="2285982"/>
            <a:ext cx="1420985" cy="461665"/>
          </a:xfrm>
          <a:prstGeom prst="rect">
            <a:avLst/>
          </a:prstGeom>
          <a:noFill/>
        </p:spPr>
        <p:txBody>
          <a:bodyPr wrap="square">
            <a:spAutoFit/>
          </a:bodyPr>
          <a:lstStyle/>
          <a:p>
            <a:r>
              <a:rPr lang="en-US" sz="2400" i="1" dirty="0"/>
              <a:t>n</a:t>
            </a:r>
            <a:r>
              <a:rPr lang="en-US" sz="2400" dirty="0"/>
              <a:t> = 100</a:t>
            </a:r>
            <a:endParaRPr lang="en-US" dirty="0"/>
          </a:p>
        </p:txBody>
      </p:sp>
      <p:sp>
        <p:nvSpPr>
          <p:cNvPr id="11" name="TextBox 10">
            <a:extLst>
              <a:ext uri="{FF2B5EF4-FFF2-40B4-BE49-F238E27FC236}">
                <a16:creationId xmlns:a16="http://schemas.microsoft.com/office/drawing/2014/main" id="{D2F76B09-0299-44E4-A3A4-1ECC88B71682}"/>
              </a:ext>
            </a:extLst>
          </p:cNvPr>
          <p:cNvSpPr txBox="1"/>
          <p:nvPr/>
        </p:nvSpPr>
        <p:spPr>
          <a:xfrm>
            <a:off x="5916175" y="5772150"/>
            <a:ext cx="2211851" cy="338554"/>
          </a:xfrm>
          <a:prstGeom prst="rect">
            <a:avLst/>
          </a:prstGeom>
          <a:noFill/>
        </p:spPr>
        <p:txBody>
          <a:bodyPr wrap="square">
            <a:spAutoFit/>
          </a:bodyPr>
          <a:lstStyle/>
          <a:p>
            <a:r>
              <a:rPr lang="en-US" sz="1600" dirty="0">
                <a:solidFill>
                  <a:srgbClr val="FF0000"/>
                </a:solidFill>
              </a:rPr>
              <a:t>5.187377517639621</a:t>
            </a:r>
          </a:p>
        </p:txBody>
      </p:sp>
    </p:spTree>
    <p:extLst>
      <p:ext uri="{BB962C8B-B14F-4D97-AF65-F5344CB8AC3E}">
        <p14:creationId xmlns:p14="http://schemas.microsoft.com/office/powerpoint/2010/main" val="3724633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5113-189B-4A68-8E47-2B06664BD228}"/>
              </a:ext>
            </a:extLst>
          </p:cNvPr>
          <p:cNvSpPr>
            <a:spLocks noGrp="1"/>
          </p:cNvSpPr>
          <p:nvPr>
            <p:ph type="title"/>
          </p:nvPr>
        </p:nvSpPr>
        <p:spPr/>
        <p:txBody>
          <a:bodyPr/>
          <a:lstStyle/>
          <a:p>
            <a:r>
              <a:rPr lang="en-US" dirty="0"/>
              <a:t>Product of Series</a:t>
            </a:r>
          </a:p>
        </p:txBody>
      </p:sp>
      <p:sp>
        <p:nvSpPr>
          <p:cNvPr id="3" name="Content Placeholder 2">
            <a:extLst>
              <a:ext uri="{FF2B5EF4-FFF2-40B4-BE49-F238E27FC236}">
                <a16:creationId xmlns:a16="http://schemas.microsoft.com/office/drawing/2014/main" id="{50B60577-8C4B-40EE-AB17-7501F30AA205}"/>
              </a:ext>
            </a:extLst>
          </p:cNvPr>
          <p:cNvSpPr>
            <a:spLocks noGrp="1"/>
          </p:cNvSpPr>
          <p:nvPr>
            <p:ph idx="1"/>
          </p:nvPr>
        </p:nvSpPr>
        <p:spPr/>
        <p:txBody>
          <a:bodyPr/>
          <a:lstStyle/>
          <a:p>
            <a:pPr marL="0" indent="0" algn="l">
              <a:buNone/>
            </a:pPr>
            <a:r>
              <a:rPr lang="en-US" sz="2400" b="0" i="0" u="none" strike="noStrike" baseline="0" dirty="0">
                <a:latin typeface="Times-Roman"/>
              </a:rPr>
              <a:t>Write a program to calculate the product of the following series:</a:t>
            </a:r>
            <a:endParaRPr lang="en-US" sz="2400" dirty="0"/>
          </a:p>
        </p:txBody>
      </p:sp>
      <p:sp>
        <p:nvSpPr>
          <p:cNvPr id="4" name="Slide Number Placeholder 3">
            <a:extLst>
              <a:ext uri="{FF2B5EF4-FFF2-40B4-BE49-F238E27FC236}">
                <a16:creationId xmlns:a16="http://schemas.microsoft.com/office/drawing/2014/main" id="{E7F93A22-C55E-46FD-AE29-5DA10C1EE0FC}"/>
              </a:ext>
            </a:extLst>
          </p:cNvPr>
          <p:cNvSpPr>
            <a:spLocks noGrp="1"/>
          </p:cNvSpPr>
          <p:nvPr>
            <p:ph type="sldNum" sz="quarter" idx="11"/>
          </p:nvPr>
        </p:nvSpPr>
        <p:spPr/>
        <p:txBody>
          <a:bodyPr/>
          <a:lstStyle/>
          <a:p>
            <a:fld id="{2BD05DD0-85C2-4739-B7D7-4C4DE0F6901D}" type="slidenum">
              <a:rPr lang="en-US" altLang="en-US" smtClean="0"/>
              <a:pPr/>
              <a:t>47</a:t>
            </a:fld>
            <a:endParaRPr lang="en-US" altLang="en-US"/>
          </a:p>
        </p:txBody>
      </p:sp>
      <p:sp>
        <p:nvSpPr>
          <p:cNvPr id="7" name="Rectangle 6">
            <a:extLst>
              <a:ext uri="{FF2B5EF4-FFF2-40B4-BE49-F238E27FC236}">
                <a16:creationId xmlns:a16="http://schemas.microsoft.com/office/drawing/2014/main" id="{886B1559-824B-468B-AC03-DE78FA6FCC96}"/>
              </a:ext>
            </a:extLst>
          </p:cNvPr>
          <p:cNvSpPr/>
          <p:nvPr/>
        </p:nvSpPr>
        <p:spPr>
          <a:xfrm>
            <a:off x="264497" y="3213823"/>
            <a:ext cx="8640607" cy="3170099"/>
          </a:xfrm>
          <a:prstGeom prst="rect">
            <a:avLst/>
          </a:prstGeom>
          <a:solidFill>
            <a:schemeClr val="bg1">
              <a:lumMod val="85000"/>
            </a:schemeClr>
          </a:solidFill>
        </p:spPr>
        <p:txBody>
          <a:bodyPr wrap="square">
            <a:spAutoFit/>
          </a:bodyPr>
          <a:lstStyle/>
          <a:p>
            <a:pPr>
              <a:defRPr/>
            </a:pPr>
            <a:r>
              <a:rPr lang="en-US" sz="2000" dirty="0"/>
              <a:t>num = 1</a:t>
            </a:r>
          </a:p>
          <a:p>
            <a:pPr>
              <a:defRPr/>
            </a:pPr>
            <a:r>
              <a:rPr lang="en-US" sz="2000" dirty="0"/>
              <a:t>den = 5</a:t>
            </a:r>
          </a:p>
          <a:p>
            <a:pPr>
              <a:defRPr/>
            </a:pPr>
            <a:r>
              <a:rPr lang="en-US" sz="2000" dirty="0"/>
              <a:t>sum = 1</a:t>
            </a:r>
          </a:p>
          <a:p>
            <a:pPr>
              <a:defRPr/>
            </a:pPr>
            <a:r>
              <a:rPr lang="en-US" sz="2000" dirty="0"/>
              <a:t>for </a:t>
            </a:r>
            <a:r>
              <a:rPr lang="en-US" sz="2000" dirty="0" err="1"/>
              <a:t>i</a:t>
            </a:r>
            <a:r>
              <a:rPr lang="en-US" sz="2000" dirty="0"/>
              <a:t> in range(100):</a:t>
            </a:r>
          </a:p>
          <a:p>
            <a:pPr>
              <a:defRPr/>
            </a:pPr>
            <a:r>
              <a:rPr lang="en-US" sz="2000" dirty="0"/>
              <a:t>    sum = sum * (num/den)</a:t>
            </a:r>
          </a:p>
          <a:p>
            <a:pPr>
              <a:defRPr/>
            </a:pPr>
            <a:r>
              <a:rPr lang="en-US" sz="2000" dirty="0"/>
              <a:t>    den += 4</a:t>
            </a:r>
          </a:p>
          <a:p>
            <a:pPr>
              <a:defRPr/>
            </a:pPr>
            <a:r>
              <a:rPr lang="en-US" sz="2000" dirty="0"/>
              <a:t>print(sum)</a:t>
            </a:r>
          </a:p>
          <a:p>
            <a:pPr>
              <a:defRPr/>
            </a:pPr>
            <a:endParaRPr lang="en-US" sz="2000" dirty="0"/>
          </a:p>
          <a:p>
            <a:pPr>
              <a:defRPr/>
            </a:pPr>
            <a:endParaRPr lang="en-US" sz="2000" dirty="0"/>
          </a:p>
          <a:p>
            <a:pPr>
              <a:defRPr/>
            </a:pPr>
            <a:endParaRPr lang="en-US" sz="2000" dirty="0"/>
          </a:p>
        </p:txBody>
      </p:sp>
      <p:sp>
        <p:nvSpPr>
          <p:cNvPr id="9" name="TextBox 8">
            <a:extLst>
              <a:ext uri="{FF2B5EF4-FFF2-40B4-BE49-F238E27FC236}">
                <a16:creationId xmlns:a16="http://schemas.microsoft.com/office/drawing/2014/main" id="{F095F437-AE06-40A6-9C37-ACA4298793C3}"/>
              </a:ext>
            </a:extLst>
          </p:cNvPr>
          <p:cNvSpPr txBox="1"/>
          <p:nvPr/>
        </p:nvSpPr>
        <p:spPr>
          <a:xfrm>
            <a:off x="7187187" y="2523558"/>
            <a:ext cx="1420985" cy="461665"/>
          </a:xfrm>
          <a:prstGeom prst="rect">
            <a:avLst/>
          </a:prstGeom>
          <a:noFill/>
        </p:spPr>
        <p:txBody>
          <a:bodyPr wrap="square">
            <a:spAutoFit/>
          </a:bodyPr>
          <a:lstStyle/>
          <a:p>
            <a:r>
              <a:rPr lang="en-US" sz="2400" i="1" dirty="0"/>
              <a:t>n</a:t>
            </a:r>
            <a:r>
              <a:rPr lang="en-US" sz="2400" dirty="0"/>
              <a:t> = 100</a:t>
            </a:r>
            <a:endParaRPr lang="en-US" dirty="0"/>
          </a:p>
        </p:txBody>
      </p:sp>
      <p:sp>
        <p:nvSpPr>
          <p:cNvPr id="11" name="TextBox 10">
            <a:extLst>
              <a:ext uri="{FF2B5EF4-FFF2-40B4-BE49-F238E27FC236}">
                <a16:creationId xmlns:a16="http://schemas.microsoft.com/office/drawing/2014/main" id="{D2F76B09-0299-44E4-A3A4-1ECC88B71682}"/>
              </a:ext>
            </a:extLst>
          </p:cNvPr>
          <p:cNvSpPr txBox="1"/>
          <p:nvPr/>
        </p:nvSpPr>
        <p:spPr>
          <a:xfrm>
            <a:off x="5916175" y="5772150"/>
            <a:ext cx="2542025" cy="338554"/>
          </a:xfrm>
          <a:prstGeom prst="rect">
            <a:avLst/>
          </a:prstGeom>
          <a:noFill/>
        </p:spPr>
        <p:txBody>
          <a:bodyPr wrap="square">
            <a:spAutoFit/>
          </a:bodyPr>
          <a:lstStyle/>
          <a:p>
            <a:r>
              <a:rPr lang="en-US" sz="1600" dirty="0">
                <a:solidFill>
                  <a:srgbClr val="FF0000"/>
                </a:solidFill>
              </a:rPr>
              <a:t>1.9082769478055523e-219</a:t>
            </a:r>
          </a:p>
        </p:txBody>
      </p:sp>
      <p:pic>
        <p:nvPicPr>
          <p:cNvPr id="8" name="Picture 7">
            <a:extLst>
              <a:ext uri="{FF2B5EF4-FFF2-40B4-BE49-F238E27FC236}">
                <a16:creationId xmlns:a16="http://schemas.microsoft.com/office/drawing/2014/main" id="{103A89A3-0F15-4B49-B94B-5829585B8DBE}"/>
              </a:ext>
            </a:extLst>
          </p:cNvPr>
          <p:cNvPicPr>
            <a:picLocks noChangeAspect="1"/>
          </p:cNvPicPr>
          <p:nvPr/>
        </p:nvPicPr>
        <p:blipFill>
          <a:blip r:embed="rId2"/>
          <a:stretch>
            <a:fillRect/>
          </a:stretch>
        </p:blipFill>
        <p:spPr>
          <a:xfrm>
            <a:off x="1165212" y="2442298"/>
            <a:ext cx="4972050" cy="657225"/>
          </a:xfrm>
          <a:prstGeom prst="rect">
            <a:avLst/>
          </a:prstGeom>
        </p:spPr>
      </p:pic>
    </p:spTree>
    <p:extLst>
      <p:ext uri="{BB962C8B-B14F-4D97-AF65-F5344CB8AC3E}">
        <p14:creationId xmlns:p14="http://schemas.microsoft.com/office/powerpoint/2010/main" val="2974871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738C7AF8-8BBC-493E-BF51-1DFC8813C227}"/>
              </a:ext>
            </a:extLst>
          </p:cNvPr>
          <p:cNvSpPr>
            <a:spLocks noGrp="1"/>
          </p:cNvSpPr>
          <p:nvPr>
            <p:ph type="title"/>
          </p:nvPr>
        </p:nvSpPr>
        <p:spPr/>
        <p:txBody>
          <a:bodyPr/>
          <a:lstStyle/>
          <a:p>
            <a:r>
              <a:rPr lang="en-US" altLang="en-US"/>
              <a:t>Accumulator Approximations</a:t>
            </a:r>
          </a:p>
        </p:txBody>
      </p:sp>
      <p:sp>
        <p:nvSpPr>
          <p:cNvPr id="55299" name="Content Placeholder 2">
            <a:extLst>
              <a:ext uri="{FF2B5EF4-FFF2-40B4-BE49-F238E27FC236}">
                <a16:creationId xmlns:a16="http://schemas.microsoft.com/office/drawing/2014/main" id="{1A306C61-26AC-4FAF-AC62-BC11F3C40466}"/>
              </a:ext>
            </a:extLst>
          </p:cNvPr>
          <p:cNvSpPr>
            <a:spLocks noGrp="1"/>
          </p:cNvSpPr>
          <p:nvPr>
            <p:ph idx="1"/>
          </p:nvPr>
        </p:nvSpPr>
        <p:spPr>
          <a:xfrm>
            <a:off x="693738" y="1508125"/>
            <a:ext cx="7772400" cy="4114800"/>
          </a:xfrm>
        </p:spPr>
        <p:txBody>
          <a:bodyPr/>
          <a:lstStyle/>
          <a:p>
            <a:r>
              <a:rPr lang="en-US" altLang="en-US" sz="2800"/>
              <a:t>Uses mathematics based on what are called infinite series and infinite product expansions.</a:t>
            </a:r>
          </a:p>
          <a:p>
            <a:pPr>
              <a:buFont typeface="Monotype Sorts"/>
              <a:buNone/>
            </a:pPr>
            <a:r>
              <a:rPr lang="en-US" altLang="en-US" sz="2800"/>
              <a:t>		- Product of Terms: The Wallis Formula</a:t>
            </a:r>
          </a:p>
          <a:p>
            <a:pPr>
              <a:buFont typeface="Monotype Sorts"/>
              <a:buNone/>
            </a:pPr>
            <a:endParaRPr lang="en-US" altLang="en-US" sz="2800"/>
          </a:p>
          <a:p>
            <a:pPr>
              <a:buFont typeface="Monotype Sorts"/>
              <a:buNone/>
            </a:pPr>
            <a:r>
              <a:rPr lang="en-US" altLang="en-US" sz="2800"/>
              <a:t>	- Summation of Terms: The Leibniz Formula</a:t>
            </a:r>
          </a:p>
          <a:p>
            <a:pPr>
              <a:buFont typeface="Monotype Sorts"/>
              <a:buNone/>
            </a:pPr>
            <a:endParaRPr lang="en-US" altLang="en-US" sz="2800"/>
          </a:p>
          <a:p>
            <a:r>
              <a:rPr lang="en-US" altLang="en-US" sz="2800"/>
              <a:t>The basic idea is that by adding or multiplying an infinite number of arithmetic terms, we can get closer and closer to the actual value we are trying to compute</a:t>
            </a:r>
          </a:p>
        </p:txBody>
      </p:sp>
      <p:sp>
        <p:nvSpPr>
          <p:cNvPr id="55300" name="Slide Number Placeholder 3">
            <a:extLst>
              <a:ext uri="{FF2B5EF4-FFF2-40B4-BE49-F238E27FC236}">
                <a16:creationId xmlns:a16="http://schemas.microsoft.com/office/drawing/2014/main" id="{8419A112-A7CB-4C0E-AF87-D7CBAB304231}"/>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BEB28B-B0F4-4EC0-B676-C0DF05C70AF6}" type="slidenum">
              <a:rPr lang="en-US" altLang="en-US" sz="1400"/>
              <a:pPr/>
              <a:t>48</a:t>
            </a:fld>
            <a:endParaRPr lang="en-US" altLang="en-US" sz="1400"/>
          </a:p>
        </p:txBody>
      </p:sp>
      <p:pic>
        <p:nvPicPr>
          <p:cNvPr id="55301" name="Picture 3">
            <a:extLst>
              <a:ext uri="{FF2B5EF4-FFF2-40B4-BE49-F238E27FC236}">
                <a16:creationId xmlns:a16="http://schemas.microsoft.com/office/drawing/2014/main" id="{AC39F78A-70DA-4FB2-94C7-97516C868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563" y="3082925"/>
            <a:ext cx="51149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2">
            <a:extLst>
              <a:ext uri="{FF2B5EF4-FFF2-40B4-BE49-F238E27FC236}">
                <a16:creationId xmlns:a16="http://schemas.microsoft.com/office/drawing/2014/main" id="{83000E6C-5DA4-44F2-A648-0000E9BBD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563" y="4116388"/>
            <a:ext cx="4876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B6F3483F-FC85-4B15-BD8C-6825FAA0215F}"/>
              </a:ext>
            </a:extLst>
          </p:cNvPr>
          <p:cNvSpPr>
            <a:spLocks noGrp="1"/>
          </p:cNvSpPr>
          <p:nvPr>
            <p:ph type="title"/>
          </p:nvPr>
        </p:nvSpPr>
        <p:spPr/>
        <p:txBody>
          <a:bodyPr/>
          <a:lstStyle/>
          <a:p>
            <a:r>
              <a:rPr lang="en-US" altLang="en-US"/>
              <a:t>Accumulator approximations: Wallis Formula</a:t>
            </a:r>
          </a:p>
        </p:txBody>
      </p:sp>
      <p:sp>
        <p:nvSpPr>
          <p:cNvPr id="57347" name="Slide Number Placeholder 3">
            <a:extLst>
              <a:ext uri="{FF2B5EF4-FFF2-40B4-BE49-F238E27FC236}">
                <a16:creationId xmlns:a16="http://schemas.microsoft.com/office/drawing/2014/main" id="{72714EDF-CF27-4B58-8FE9-7F01C728625E}"/>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5881CC-25BA-460C-928C-22678CEDA9F8}" type="slidenum">
              <a:rPr lang="en-US" altLang="en-US" sz="1400"/>
              <a:pPr/>
              <a:t>49</a:t>
            </a:fld>
            <a:endParaRPr lang="en-US" altLang="en-US" sz="1400"/>
          </a:p>
        </p:txBody>
      </p:sp>
      <p:pic>
        <p:nvPicPr>
          <p:cNvPr id="57348" name="Picture 4" descr="A figure represents the fraction pairs. The figure shows pair 1 (representing 2 over 1 multiplied by 2 over 3) multiplied by pair 2 (representing 4 over 3 multiplied by 4 over 5) multiplied by pair 3 (representing 6 over 5 multiplied by 6 over 7 ) and so on.">
            <a:extLst>
              <a:ext uri="{FF2B5EF4-FFF2-40B4-BE49-F238E27FC236}">
                <a16:creationId xmlns:a16="http://schemas.microsoft.com/office/drawing/2014/main" id="{D7E6063D-0F3E-463F-B3F7-282F4C8C0B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2451100"/>
            <a:ext cx="3754437"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3">
            <a:extLst>
              <a:ext uri="{FF2B5EF4-FFF2-40B4-BE49-F238E27FC236}">
                <a16:creationId xmlns:a16="http://schemas.microsoft.com/office/drawing/2014/main" id="{490FD74F-9A7F-4586-87FF-34080D531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788" y="1624013"/>
            <a:ext cx="51149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Rectangle 7">
            <a:extLst>
              <a:ext uri="{FF2B5EF4-FFF2-40B4-BE49-F238E27FC236}">
                <a16:creationId xmlns:a16="http://schemas.microsoft.com/office/drawing/2014/main" id="{C481CD3C-894C-4E95-B870-2E7AED44F3CD}"/>
              </a:ext>
            </a:extLst>
          </p:cNvPr>
          <p:cNvSpPr>
            <a:spLocks noChangeArrowheads="1"/>
          </p:cNvSpPr>
          <p:nvPr/>
        </p:nvSpPr>
        <p:spPr bwMode="auto">
          <a:xfrm>
            <a:off x="269875" y="2468563"/>
            <a:ext cx="4572000" cy="4094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noOfPairs = 10000</a:t>
            </a:r>
          </a:p>
          <a:p>
            <a:r>
              <a:rPr lang="en-US" altLang="en-US" sz="2000"/>
              <a:t>acc = 1  </a:t>
            </a:r>
          </a:p>
          <a:p>
            <a:r>
              <a:rPr lang="en-US" altLang="en-US" sz="2000"/>
              <a:t>num = 2  </a:t>
            </a:r>
          </a:p>
          <a:p>
            <a:r>
              <a:rPr lang="en-US" altLang="en-US" sz="2000"/>
              <a:t>for aPair in range(noOfPairs):</a:t>
            </a:r>
          </a:p>
          <a:p>
            <a:r>
              <a:rPr lang="en-US" altLang="en-US" sz="2000"/>
              <a:t>   leftTerm = num / (num - 1)       </a:t>
            </a:r>
          </a:p>
          <a:p>
            <a:r>
              <a:rPr lang="en-US" altLang="en-US" sz="2000"/>
              <a:t>   rightTerm = num / (num + 1)      </a:t>
            </a:r>
          </a:p>
          <a:p>
            <a:r>
              <a:rPr lang="en-US" altLang="en-US" sz="2000"/>
              <a:t>   </a:t>
            </a:r>
          </a:p>
          <a:p>
            <a:r>
              <a:rPr lang="en-US" altLang="en-US" sz="2000"/>
              <a:t>   acc = acc * leftTerm * rightTerm </a:t>
            </a:r>
          </a:p>
          <a:p>
            <a:endParaRPr lang="en-US" altLang="en-US" sz="2000"/>
          </a:p>
          <a:p>
            <a:r>
              <a:rPr lang="en-US" altLang="en-US" sz="2000"/>
              <a:t>   num = num + 2   </a:t>
            </a:r>
          </a:p>
          <a:p>
            <a:endParaRPr lang="en-US" altLang="en-US" sz="2000"/>
          </a:p>
          <a:p>
            <a:r>
              <a:rPr lang="en-US" altLang="en-US" sz="2000"/>
              <a:t>pi = acc * 2</a:t>
            </a:r>
          </a:p>
          <a:p>
            <a:r>
              <a:rPr lang="en-US" altLang="en-US" sz="2000"/>
              <a:t>print("pi =",pi)</a:t>
            </a:r>
          </a:p>
        </p:txBody>
      </p:sp>
      <p:sp>
        <p:nvSpPr>
          <p:cNvPr id="57351" name="Rectangle 6">
            <a:extLst>
              <a:ext uri="{FF2B5EF4-FFF2-40B4-BE49-F238E27FC236}">
                <a16:creationId xmlns:a16="http://schemas.microsoft.com/office/drawing/2014/main" id="{C063A204-401C-4D42-97D8-0C51C5C2EC11}"/>
              </a:ext>
            </a:extLst>
          </p:cNvPr>
          <p:cNvSpPr>
            <a:spLocks noChangeArrowheads="1"/>
          </p:cNvSpPr>
          <p:nvPr/>
        </p:nvSpPr>
        <p:spPr bwMode="auto">
          <a:xfrm>
            <a:off x="2336800" y="6116638"/>
            <a:ext cx="2505075" cy="3698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pi = 3.141514118681855</a:t>
            </a:r>
          </a:p>
        </p:txBody>
      </p:sp>
      <p:sp>
        <p:nvSpPr>
          <p:cNvPr id="57352" name="Rectangle 8">
            <a:extLst>
              <a:ext uri="{FF2B5EF4-FFF2-40B4-BE49-F238E27FC236}">
                <a16:creationId xmlns:a16="http://schemas.microsoft.com/office/drawing/2014/main" id="{2B4F4BC5-E3C6-413D-8A39-00467293D84E}"/>
              </a:ext>
            </a:extLst>
          </p:cNvPr>
          <p:cNvSpPr>
            <a:spLocks noChangeArrowheads="1"/>
          </p:cNvSpPr>
          <p:nvPr/>
        </p:nvSpPr>
        <p:spPr bwMode="auto">
          <a:xfrm>
            <a:off x="5611813" y="5861050"/>
            <a:ext cx="2225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FF0000"/>
                </a:solidFill>
              </a:rPr>
              <a:t>Wallis Formula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7A5AFDA0-AFD5-48B2-8C3F-0BE1F8B10D52}"/>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51CCCA-E1C1-4827-9551-D79673E054F2}" type="slidenum">
              <a:rPr lang="en-US" altLang="en-US" sz="1400"/>
              <a:pPr/>
              <a:t>5</a:t>
            </a:fld>
            <a:endParaRPr lang="en-US" altLang="en-US" sz="1400"/>
          </a:p>
        </p:txBody>
      </p:sp>
      <p:sp>
        <p:nvSpPr>
          <p:cNvPr id="17411" name="Rectangle 2">
            <a:extLst>
              <a:ext uri="{FF2B5EF4-FFF2-40B4-BE49-F238E27FC236}">
                <a16:creationId xmlns:a16="http://schemas.microsoft.com/office/drawing/2014/main" id="{7709B8A8-285A-47FE-BE4D-ED48C80B7300}"/>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while</a:t>
            </a:r>
            <a:r>
              <a:rPr lang="en-US" altLang="en-US"/>
              <a:t> Loop Flow Chart</a:t>
            </a:r>
          </a:p>
        </p:txBody>
      </p:sp>
      <p:sp>
        <p:nvSpPr>
          <p:cNvPr id="17412" name="Rectangle 9">
            <a:extLst>
              <a:ext uri="{FF2B5EF4-FFF2-40B4-BE49-F238E27FC236}">
                <a16:creationId xmlns:a16="http://schemas.microsoft.com/office/drawing/2014/main" id="{E90AA97C-CDEF-4E5D-B153-BA3CF1D213E2}"/>
              </a:ext>
            </a:extLst>
          </p:cNvPr>
          <p:cNvSpPr>
            <a:spLocks noChangeArrowheads="1"/>
          </p:cNvSpPr>
          <p:nvPr/>
        </p:nvSpPr>
        <p:spPr bwMode="auto">
          <a:xfrm>
            <a:off x="228600" y="1447800"/>
            <a:ext cx="4191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solidFill>
                  <a:schemeClr val="tx2"/>
                </a:solidFill>
              </a:rPr>
              <a:t>while</a:t>
            </a:r>
            <a:r>
              <a:rPr lang="en-US" altLang="en-US" sz="2000">
                <a:solidFill>
                  <a:schemeClr val="tx2"/>
                </a:solidFill>
              </a:rPr>
              <a:t> loop-continuation-condition: </a:t>
            </a:r>
          </a:p>
          <a:p>
            <a:r>
              <a:rPr lang="en-US" altLang="en-US" sz="2000">
                <a:solidFill>
                  <a:schemeClr val="tx2"/>
                </a:solidFill>
              </a:rPr>
              <a:t>      # Loop body</a:t>
            </a:r>
          </a:p>
          <a:p>
            <a:r>
              <a:rPr lang="en-US" altLang="en-US" sz="2000">
                <a:solidFill>
                  <a:schemeClr val="tx2"/>
                </a:solidFill>
              </a:rPr>
              <a:t>      Statement(s)</a:t>
            </a:r>
            <a:endParaRPr lang="en-US" altLang="en-US" sz="1800">
              <a:solidFill>
                <a:schemeClr val="tx2"/>
              </a:solidFill>
            </a:endParaRPr>
          </a:p>
        </p:txBody>
      </p:sp>
      <p:sp>
        <p:nvSpPr>
          <p:cNvPr id="17413" name="Rectangle 11">
            <a:extLst>
              <a:ext uri="{FF2B5EF4-FFF2-40B4-BE49-F238E27FC236}">
                <a16:creationId xmlns:a16="http://schemas.microsoft.com/office/drawing/2014/main" id="{EE715A1C-108B-4765-BF19-3AFED483A9D4}"/>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4" name="Rectangle 12">
            <a:extLst>
              <a:ext uri="{FF2B5EF4-FFF2-40B4-BE49-F238E27FC236}">
                <a16:creationId xmlns:a16="http://schemas.microsoft.com/office/drawing/2014/main" id="{EDE3F294-BD53-4CDD-8EBF-E330CB8ECCA2}"/>
              </a:ext>
            </a:extLst>
          </p:cNvPr>
          <p:cNvSpPr>
            <a:spLocks noChangeArrowheads="1"/>
          </p:cNvSpPr>
          <p:nvPr/>
        </p:nvSpPr>
        <p:spPr bwMode="auto">
          <a:xfrm>
            <a:off x="4879975" y="1277938"/>
            <a:ext cx="44196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tx2"/>
                </a:solidFill>
              </a:rPr>
              <a:t>count = 0</a:t>
            </a:r>
            <a:endParaRPr lang="en-US" altLang="en-US" b="1">
              <a:solidFill>
                <a:schemeClr val="tx2"/>
              </a:solidFill>
            </a:endParaRPr>
          </a:p>
          <a:p>
            <a:r>
              <a:rPr lang="en-US" altLang="en-US" b="1">
                <a:solidFill>
                  <a:schemeClr val="tx2"/>
                </a:solidFill>
              </a:rPr>
              <a:t>while</a:t>
            </a:r>
            <a:r>
              <a:rPr lang="en-US" altLang="en-US">
                <a:solidFill>
                  <a:schemeClr val="tx2"/>
                </a:solidFill>
              </a:rPr>
              <a:t> count &lt; 100:</a:t>
            </a:r>
          </a:p>
          <a:p>
            <a:r>
              <a:rPr lang="en-US" altLang="en-US">
                <a:solidFill>
                  <a:schemeClr val="tx2"/>
                </a:solidFill>
              </a:rPr>
              <a:t>      print("Programming is fun!")</a:t>
            </a:r>
          </a:p>
          <a:p>
            <a:r>
              <a:rPr lang="en-US" altLang="en-US">
                <a:solidFill>
                  <a:schemeClr val="tx2"/>
                </a:solidFill>
              </a:rPr>
              <a:t>      count = count + 1</a:t>
            </a:r>
          </a:p>
        </p:txBody>
      </p:sp>
      <p:sp>
        <p:nvSpPr>
          <p:cNvPr id="17415" name="Line 13">
            <a:extLst>
              <a:ext uri="{FF2B5EF4-FFF2-40B4-BE49-F238E27FC236}">
                <a16:creationId xmlns:a16="http://schemas.microsoft.com/office/drawing/2014/main" id="{0FAF93A7-A710-43C0-A9A8-F6BD74DBB7AA}"/>
              </a:ext>
            </a:extLst>
          </p:cNvPr>
          <p:cNvSpPr>
            <a:spLocks noChangeShapeType="1"/>
          </p:cNvSpPr>
          <p:nvPr/>
        </p:nvSpPr>
        <p:spPr bwMode="auto">
          <a:xfrm>
            <a:off x="1981200" y="2514600"/>
            <a:ext cx="3810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Line 14">
            <a:extLst>
              <a:ext uri="{FF2B5EF4-FFF2-40B4-BE49-F238E27FC236}">
                <a16:creationId xmlns:a16="http://schemas.microsoft.com/office/drawing/2014/main" id="{C84AEB32-734E-479C-82C7-B058BCD80A72}"/>
              </a:ext>
            </a:extLst>
          </p:cNvPr>
          <p:cNvSpPr>
            <a:spLocks noChangeShapeType="1"/>
          </p:cNvSpPr>
          <p:nvPr/>
        </p:nvSpPr>
        <p:spPr bwMode="auto">
          <a:xfrm flipH="1">
            <a:off x="6629400" y="2590800"/>
            <a:ext cx="5334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Rectangle 16">
            <a:extLst>
              <a:ext uri="{FF2B5EF4-FFF2-40B4-BE49-F238E27FC236}">
                <a16:creationId xmlns:a16="http://schemas.microsoft.com/office/drawing/2014/main" id="{7BA8C83D-6DD8-4ACD-9027-ACC6D2C3C280}"/>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7418" name="Object 2">
            <a:extLst>
              <a:ext uri="{FF2B5EF4-FFF2-40B4-BE49-F238E27FC236}">
                <a16:creationId xmlns:a16="http://schemas.microsoft.com/office/drawing/2014/main" id="{79029C05-8DB8-4A9D-9602-398B771FA6C8}"/>
              </a:ext>
            </a:extLst>
          </p:cNvPr>
          <p:cNvGraphicFramePr>
            <a:graphicFrameLocks noChangeAspect="1"/>
          </p:cNvGraphicFramePr>
          <p:nvPr/>
        </p:nvGraphicFramePr>
        <p:xfrm>
          <a:off x="695325" y="3084513"/>
          <a:ext cx="7292975" cy="3343275"/>
        </p:xfrm>
        <a:graphic>
          <a:graphicData uri="http://schemas.openxmlformats.org/presentationml/2006/ole">
            <mc:AlternateContent xmlns:mc="http://schemas.openxmlformats.org/markup-compatibility/2006">
              <mc:Choice xmlns:v="urn:schemas-microsoft-com:vml" Requires="v">
                <p:oleObj name="Picture" r:id="rId2" imgW="5499100" imgH="2527300" progId="Word.Picture.8">
                  <p:embed/>
                </p:oleObj>
              </mc:Choice>
              <mc:Fallback>
                <p:oleObj name="Picture" r:id="rId2" imgW="5499100" imgH="2527300"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3084513"/>
                        <a:ext cx="7292975"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CAC8DBE0-DE93-4BC0-8FFC-1D4893906E6E}"/>
              </a:ext>
            </a:extLst>
          </p:cNvPr>
          <p:cNvSpPr>
            <a:spLocks noGrp="1"/>
          </p:cNvSpPr>
          <p:nvPr>
            <p:ph type="title"/>
          </p:nvPr>
        </p:nvSpPr>
        <p:spPr/>
        <p:txBody>
          <a:bodyPr/>
          <a:lstStyle/>
          <a:p>
            <a:r>
              <a:rPr lang="en-US" altLang="en-US"/>
              <a:t>Accumulator approximations: Leibniz Formula</a:t>
            </a:r>
          </a:p>
        </p:txBody>
      </p:sp>
      <p:sp>
        <p:nvSpPr>
          <p:cNvPr id="58371" name="Slide Number Placeholder 3">
            <a:extLst>
              <a:ext uri="{FF2B5EF4-FFF2-40B4-BE49-F238E27FC236}">
                <a16:creationId xmlns:a16="http://schemas.microsoft.com/office/drawing/2014/main" id="{851DC394-9257-4494-A8DD-5A47122260AA}"/>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FC5871-00FA-4C61-AA0A-FC32FAA77C6E}" type="slidenum">
              <a:rPr lang="en-US" altLang="en-US" sz="1400"/>
              <a:pPr/>
              <a:t>50</a:t>
            </a:fld>
            <a:endParaRPr lang="en-US" altLang="en-US" sz="1400"/>
          </a:p>
        </p:txBody>
      </p:sp>
      <p:pic>
        <p:nvPicPr>
          <p:cNvPr id="58372" name="Picture 2">
            <a:extLst>
              <a:ext uri="{FF2B5EF4-FFF2-40B4-BE49-F238E27FC236}">
                <a16:creationId xmlns:a16="http://schemas.microsoft.com/office/drawing/2014/main" id="{8A269152-525E-47D6-B1E7-852FDD4CA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538" y="1739900"/>
            <a:ext cx="4876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Rectangle 7">
            <a:extLst>
              <a:ext uri="{FF2B5EF4-FFF2-40B4-BE49-F238E27FC236}">
                <a16:creationId xmlns:a16="http://schemas.microsoft.com/office/drawing/2014/main" id="{45BB1F76-83A6-4935-B975-47DAA9567FB1}"/>
              </a:ext>
            </a:extLst>
          </p:cNvPr>
          <p:cNvSpPr>
            <a:spLocks noChangeArrowheads="1"/>
          </p:cNvSpPr>
          <p:nvPr/>
        </p:nvSpPr>
        <p:spPr bwMode="auto">
          <a:xfrm>
            <a:off x="1670050" y="6078538"/>
            <a:ext cx="2397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FF0000"/>
                </a:solidFill>
              </a:rPr>
              <a:t>Leibniz Formula</a:t>
            </a:r>
          </a:p>
        </p:txBody>
      </p:sp>
      <p:pic>
        <p:nvPicPr>
          <p:cNvPr id="58374" name="Picture 2">
            <a:extLst>
              <a:ext uri="{FF2B5EF4-FFF2-40B4-BE49-F238E27FC236}">
                <a16:creationId xmlns:a16="http://schemas.microsoft.com/office/drawing/2014/main" id="{8EB0B7BE-4768-4555-86D4-4DAB727B0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450" y="2584450"/>
            <a:ext cx="3560763" cy="1524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58375" name="Rectangle 6">
            <a:extLst>
              <a:ext uri="{FF2B5EF4-FFF2-40B4-BE49-F238E27FC236}">
                <a16:creationId xmlns:a16="http://schemas.microsoft.com/office/drawing/2014/main" id="{47BFCED0-5C6F-466A-A761-4939671D8592}"/>
              </a:ext>
            </a:extLst>
          </p:cNvPr>
          <p:cNvSpPr>
            <a:spLocks noChangeArrowheads="1"/>
          </p:cNvSpPr>
          <p:nvPr/>
        </p:nvSpPr>
        <p:spPr bwMode="auto">
          <a:xfrm>
            <a:off x="347663" y="2354263"/>
            <a:ext cx="4781550" cy="34782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noOfTerms =10000</a:t>
            </a:r>
          </a:p>
          <a:p>
            <a:r>
              <a:rPr lang="en-US" altLang="en-US" sz="2000"/>
              <a:t>acc = 0    </a:t>
            </a:r>
          </a:p>
          <a:p>
            <a:r>
              <a:rPr lang="en-US" altLang="en-US" sz="2000"/>
              <a:t>num = 1    </a:t>
            </a:r>
          </a:p>
          <a:p>
            <a:r>
              <a:rPr lang="en-US" altLang="en-US" sz="2000"/>
              <a:t>den = 1        </a:t>
            </a:r>
          </a:p>
          <a:p>
            <a:endParaRPr lang="en-US" altLang="en-US" sz="2000"/>
          </a:p>
          <a:p>
            <a:r>
              <a:rPr lang="en-US" altLang="en-US" sz="2000"/>
              <a:t>for aTerm in range(noOfTerms):</a:t>
            </a:r>
          </a:p>
          <a:p>
            <a:r>
              <a:rPr lang="en-US" altLang="en-US" sz="2000"/>
              <a:t>    nextTerm = num / den * (-1)**aTerm</a:t>
            </a:r>
          </a:p>
          <a:p>
            <a:r>
              <a:rPr lang="en-US" altLang="en-US" sz="2000"/>
              <a:t>    acc = acc + nextTerm    </a:t>
            </a:r>
          </a:p>
          <a:p>
            <a:r>
              <a:rPr lang="en-US" altLang="en-US" sz="2000"/>
              <a:t>    den = den + 2                      </a:t>
            </a:r>
          </a:p>
          <a:p>
            <a:r>
              <a:rPr lang="en-US" altLang="en-US" sz="2000"/>
              <a:t>pi = acc * 4</a:t>
            </a:r>
          </a:p>
          <a:p>
            <a:r>
              <a:rPr lang="en-US" altLang="en-US" sz="2000"/>
              <a:t>print("pi =",pi)</a:t>
            </a:r>
          </a:p>
        </p:txBody>
      </p:sp>
      <p:sp>
        <p:nvSpPr>
          <p:cNvPr id="58376" name="Rectangle 5">
            <a:extLst>
              <a:ext uri="{FF2B5EF4-FFF2-40B4-BE49-F238E27FC236}">
                <a16:creationId xmlns:a16="http://schemas.microsoft.com/office/drawing/2014/main" id="{81CF7041-F1C2-4153-AD92-95552638BFE6}"/>
              </a:ext>
            </a:extLst>
          </p:cNvPr>
          <p:cNvSpPr>
            <a:spLocks noChangeArrowheads="1"/>
          </p:cNvSpPr>
          <p:nvPr/>
        </p:nvSpPr>
        <p:spPr bwMode="auto">
          <a:xfrm>
            <a:off x="2500313" y="5394325"/>
            <a:ext cx="2628900" cy="368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pi = 3.1414926535900345</a:t>
            </a:r>
          </a:p>
        </p:txBody>
      </p:sp>
      <p:sp>
        <p:nvSpPr>
          <p:cNvPr id="58377" name="Rectangle 9">
            <a:extLst>
              <a:ext uri="{FF2B5EF4-FFF2-40B4-BE49-F238E27FC236}">
                <a16:creationId xmlns:a16="http://schemas.microsoft.com/office/drawing/2014/main" id="{240E462D-AFD3-4ADD-9BDA-23B6CA6B2855}"/>
              </a:ext>
            </a:extLst>
          </p:cNvPr>
          <p:cNvSpPr>
            <a:spLocks noChangeArrowheads="1"/>
          </p:cNvSpPr>
          <p:nvPr/>
        </p:nvSpPr>
        <p:spPr bwMode="auto">
          <a:xfrm>
            <a:off x="5378450" y="4273550"/>
            <a:ext cx="35607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One way to produce this pattern is to raise -1 to the power of aterm. This will cause a sequence of alternating 1 and -1 that can be multiplied by the fraction.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68D6F3EB-3595-4332-BA57-405D3E632F56}"/>
              </a:ext>
            </a:extLst>
          </p:cNvPr>
          <p:cNvSpPr>
            <a:spLocks noGrp="1"/>
          </p:cNvSpPr>
          <p:nvPr>
            <p:ph type="title"/>
          </p:nvPr>
        </p:nvSpPr>
        <p:spPr/>
        <p:txBody>
          <a:bodyPr/>
          <a:lstStyle/>
          <a:p>
            <a:r>
              <a:rPr lang="en-US" altLang="en-US"/>
              <a:t>Computer Simulation</a:t>
            </a:r>
          </a:p>
        </p:txBody>
      </p:sp>
      <p:sp>
        <p:nvSpPr>
          <p:cNvPr id="59395" name="Content Placeholder 2">
            <a:extLst>
              <a:ext uri="{FF2B5EF4-FFF2-40B4-BE49-F238E27FC236}">
                <a16:creationId xmlns:a16="http://schemas.microsoft.com/office/drawing/2014/main" id="{19C9BE29-6718-42C4-B345-57005D36C1EC}"/>
              </a:ext>
            </a:extLst>
          </p:cNvPr>
          <p:cNvSpPr>
            <a:spLocks noGrp="1"/>
          </p:cNvSpPr>
          <p:nvPr>
            <p:ph idx="1"/>
          </p:nvPr>
        </p:nvSpPr>
        <p:spPr/>
        <p:txBody>
          <a:bodyPr/>
          <a:lstStyle/>
          <a:p>
            <a:r>
              <a:rPr lang="en-US" altLang="en-US" sz="2400" dirty="0"/>
              <a:t>Computer simulation is the process of mathematical modeling, performed on a computer, which is designed to predict the behavior of or the outcome of a real-world or physical system. </a:t>
            </a:r>
          </a:p>
          <a:p>
            <a:r>
              <a:rPr lang="en-US" altLang="en-US" sz="2400" dirty="0"/>
              <a:t>Computer simulations have become a useful tool for the mathematical modeling of many natural systems in </a:t>
            </a:r>
            <a:r>
              <a:rPr lang="en-US" altLang="en-US" sz="2400" i="1" dirty="0"/>
              <a:t>physics</a:t>
            </a:r>
            <a:r>
              <a:rPr lang="en-US" altLang="en-US" sz="2400" dirty="0"/>
              <a:t> (computational physics), </a:t>
            </a:r>
            <a:r>
              <a:rPr lang="en-US" altLang="en-US" sz="2400" i="1" dirty="0"/>
              <a:t>astrophysics</a:t>
            </a:r>
            <a:r>
              <a:rPr lang="en-US" altLang="en-US" sz="2400" dirty="0"/>
              <a:t>, </a:t>
            </a:r>
            <a:r>
              <a:rPr lang="en-US" altLang="en-US" sz="2400" i="1" dirty="0"/>
              <a:t>climatology</a:t>
            </a:r>
            <a:r>
              <a:rPr lang="en-US" altLang="en-US" sz="2400" dirty="0"/>
              <a:t>, </a:t>
            </a:r>
            <a:r>
              <a:rPr lang="en-US" altLang="en-US" sz="2400" i="1" dirty="0"/>
              <a:t>chemistry</a:t>
            </a:r>
            <a:r>
              <a:rPr lang="en-US" altLang="en-US" sz="2400" dirty="0"/>
              <a:t>, </a:t>
            </a:r>
            <a:r>
              <a:rPr lang="en-US" altLang="en-US" sz="2400" i="1" dirty="0"/>
              <a:t>biology</a:t>
            </a:r>
            <a:r>
              <a:rPr lang="en-US" altLang="en-US" sz="2400" dirty="0"/>
              <a:t> and </a:t>
            </a:r>
            <a:r>
              <a:rPr lang="en-US" altLang="en-US" sz="2400" i="1" dirty="0"/>
              <a:t>manufacturing</a:t>
            </a:r>
            <a:r>
              <a:rPr lang="en-US" altLang="en-US" sz="2400" dirty="0"/>
              <a:t>, as well as human systems in </a:t>
            </a:r>
            <a:r>
              <a:rPr lang="en-US" altLang="en-US" sz="2400" i="1" dirty="0"/>
              <a:t>economics</a:t>
            </a:r>
            <a:r>
              <a:rPr lang="en-US" altLang="en-US" sz="2400" dirty="0"/>
              <a:t>, </a:t>
            </a:r>
            <a:r>
              <a:rPr lang="en-US" altLang="en-US" sz="2400" i="1" dirty="0"/>
              <a:t>psychology</a:t>
            </a:r>
            <a:r>
              <a:rPr lang="en-US" altLang="en-US" sz="2400" dirty="0"/>
              <a:t>, </a:t>
            </a:r>
            <a:r>
              <a:rPr lang="en-US" altLang="en-US" sz="2400" i="1" dirty="0"/>
              <a:t>social science</a:t>
            </a:r>
            <a:r>
              <a:rPr lang="en-US" altLang="en-US" sz="2400" dirty="0"/>
              <a:t>, </a:t>
            </a:r>
            <a:r>
              <a:rPr lang="en-US" altLang="en-US" sz="2400" i="1" dirty="0"/>
              <a:t>health care </a:t>
            </a:r>
            <a:r>
              <a:rPr lang="en-US" altLang="en-US" sz="2400" dirty="0"/>
              <a:t>and </a:t>
            </a:r>
            <a:r>
              <a:rPr lang="en-US" altLang="en-US" sz="2400" i="1" dirty="0"/>
              <a:t>engineering</a:t>
            </a:r>
            <a:r>
              <a:rPr lang="en-US" altLang="en-US" sz="2400" dirty="0"/>
              <a:t>. </a:t>
            </a:r>
          </a:p>
          <a:p>
            <a:endParaRPr lang="en-US" altLang="en-US" dirty="0"/>
          </a:p>
        </p:txBody>
      </p:sp>
      <p:sp>
        <p:nvSpPr>
          <p:cNvPr id="59396" name="Slide Number Placeholder 3">
            <a:extLst>
              <a:ext uri="{FF2B5EF4-FFF2-40B4-BE49-F238E27FC236}">
                <a16:creationId xmlns:a16="http://schemas.microsoft.com/office/drawing/2014/main" id="{3F02EDE9-863B-4EC0-BED9-1EF83CA606A6}"/>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4C6932-CCF4-499C-8ED6-A2C76DCD0C09}" type="slidenum">
              <a:rPr lang="en-US" altLang="en-US" sz="1400"/>
              <a:pPr/>
              <a:t>51</a:t>
            </a:fld>
            <a:endParaRPr lang="en-US" altLang="en-US"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CDBF7C1F-4398-43F8-B4B3-DB253EEE826A}"/>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10A554-102F-4078-B2A8-B9F8321AF2F9}" type="slidenum">
              <a:rPr lang="en-US" altLang="en-US" sz="1400"/>
              <a:pPr/>
              <a:t>52</a:t>
            </a:fld>
            <a:endParaRPr lang="en-US" altLang="en-US" sz="1400"/>
          </a:p>
        </p:txBody>
      </p:sp>
      <p:sp>
        <p:nvSpPr>
          <p:cNvPr id="60419" name="Rectangle 2">
            <a:extLst>
              <a:ext uri="{FF2B5EF4-FFF2-40B4-BE49-F238E27FC236}">
                <a16:creationId xmlns:a16="http://schemas.microsoft.com/office/drawing/2014/main" id="{DD4DBF26-4ADD-4824-9C4A-DD1C049834B0}"/>
              </a:ext>
            </a:extLst>
          </p:cNvPr>
          <p:cNvSpPr>
            <a:spLocks noGrp="1" noChangeArrowheads="1"/>
          </p:cNvSpPr>
          <p:nvPr>
            <p:ph type="title"/>
          </p:nvPr>
        </p:nvSpPr>
        <p:spPr>
          <a:xfrm>
            <a:off x="76200" y="0"/>
            <a:ext cx="8915400" cy="1428750"/>
          </a:xfrm>
        </p:spPr>
        <p:txBody>
          <a:bodyPr/>
          <a:lstStyle/>
          <a:p>
            <a:r>
              <a:rPr lang="en-US" altLang="en-US" sz="4000"/>
              <a:t>Problem:  </a:t>
            </a:r>
            <a:r>
              <a:rPr lang="en-US" altLang="en-US" i="1"/>
              <a:t>Monte Carlo Simulation</a:t>
            </a:r>
            <a:r>
              <a:rPr lang="en-US" altLang="en-US"/>
              <a:t> </a:t>
            </a:r>
          </a:p>
        </p:txBody>
      </p:sp>
      <p:sp>
        <p:nvSpPr>
          <p:cNvPr id="60420" name="Text Box 3">
            <a:extLst>
              <a:ext uri="{FF2B5EF4-FFF2-40B4-BE49-F238E27FC236}">
                <a16:creationId xmlns:a16="http://schemas.microsoft.com/office/drawing/2014/main" id="{3B8BC5CE-9922-4BFC-BC50-F4B369F67205}"/>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0421" name="Text Box 4">
            <a:extLst>
              <a:ext uri="{FF2B5EF4-FFF2-40B4-BE49-F238E27FC236}">
                <a16:creationId xmlns:a16="http://schemas.microsoft.com/office/drawing/2014/main" id="{F28486C5-70E6-4C4E-8319-8F9D5BA79E73}"/>
              </a:ext>
            </a:extLst>
          </p:cNvPr>
          <p:cNvSpPr txBox="1">
            <a:spLocks noChangeArrowheads="1"/>
          </p:cNvSpPr>
          <p:nvPr/>
        </p:nvSpPr>
        <p:spPr bwMode="auto">
          <a:xfrm>
            <a:off x="306388" y="1239838"/>
            <a:ext cx="87598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The Monte Carlo simulation refers to a technique that uses random numbers and probability to solve problems. This method has a wide range of applications in computational mathematics, physics, chemistry, and finance. This section gives an example of using the Monto Carlo simulation for estimating </a:t>
            </a:r>
            <a:r>
              <a:rPr lang="en-US" altLang="en-US">
                <a:sym typeface="Symbol" panose="05050102010706020507" pitchFamily="18" charset="2"/>
              </a:rPr>
              <a:t></a:t>
            </a:r>
            <a:r>
              <a:rPr lang="en-US" altLang="en-US"/>
              <a:t>. </a:t>
            </a:r>
          </a:p>
        </p:txBody>
      </p:sp>
      <p:sp>
        <p:nvSpPr>
          <p:cNvPr id="60422" name="Rectangle 7">
            <a:extLst>
              <a:ext uri="{FF2B5EF4-FFF2-40B4-BE49-F238E27FC236}">
                <a16:creationId xmlns:a16="http://schemas.microsoft.com/office/drawing/2014/main" id="{F61106A3-B887-4294-997A-9CC049B32AC4}"/>
              </a:ext>
            </a:extLst>
          </p:cNvPr>
          <p:cNvSpPr>
            <a:spLocks noChangeArrowheads="1"/>
          </p:cNvSpPr>
          <p:nvPr/>
        </p:nvSpPr>
        <p:spPr bwMode="auto">
          <a:xfrm>
            <a:off x="0" y="2784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60423" name="Object 8">
            <a:extLst>
              <a:ext uri="{FF2B5EF4-FFF2-40B4-BE49-F238E27FC236}">
                <a16:creationId xmlns:a16="http://schemas.microsoft.com/office/drawing/2014/main" id="{6E8D6E0D-8F0D-4C77-8630-4CBFDF9299B2}"/>
              </a:ext>
            </a:extLst>
          </p:cNvPr>
          <p:cNvGraphicFramePr>
            <a:graphicFrameLocks noChangeAspect="1"/>
          </p:cNvGraphicFramePr>
          <p:nvPr/>
        </p:nvGraphicFramePr>
        <p:xfrm>
          <a:off x="320675" y="3159125"/>
          <a:ext cx="4100513" cy="3421063"/>
        </p:xfrm>
        <a:graphic>
          <a:graphicData uri="http://schemas.openxmlformats.org/presentationml/2006/ole">
            <mc:AlternateContent xmlns:mc="http://schemas.openxmlformats.org/markup-compatibility/2006">
              <mc:Choice xmlns:v="urn:schemas-microsoft-com:vml" Requires="v">
                <p:oleObj name="Picture" r:id="rId2" imgW="1557867" imgH="1286933" progId="Word.Picture.8">
                  <p:embed/>
                </p:oleObj>
              </mc:Choice>
              <mc:Fallback>
                <p:oleObj name="Picture" r:id="rId2" imgW="1557867" imgH="1286933"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5" y="3159125"/>
                        <a:ext cx="4100513" cy="3421063"/>
                      </a:xfrm>
                      <a:prstGeom prst="rect">
                        <a:avLst/>
                      </a:prstGeom>
                      <a:noFill/>
                      <a:ln>
                        <a:noFill/>
                      </a:ln>
                    </p:spPr>
                  </p:pic>
                </p:oleObj>
              </mc:Fallback>
            </mc:AlternateContent>
          </a:graphicData>
        </a:graphic>
      </p:graphicFrame>
      <p:sp>
        <p:nvSpPr>
          <p:cNvPr id="60424" name="Rectangle 9">
            <a:extLst>
              <a:ext uri="{FF2B5EF4-FFF2-40B4-BE49-F238E27FC236}">
                <a16:creationId xmlns:a16="http://schemas.microsoft.com/office/drawing/2014/main" id="{A5A09123-72EC-4063-99DE-C68377CEB536}"/>
              </a:ext>
            </a:extLst>
          </p:cNvPr>
          <p:cNvSpPr>
            <a:spLocks noChangeArrowheads="1"/>
          </p:cNvSpPr>
          <p:nvPr/>
        </p:nvSpPr>
        <p:spPr bwMode="auto">
          <a:xfrm>
            <a:off x="0" y="4071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0425" name="Rectangle 1">
            <a:extLst>
              <a:ext uri="{FF2B5EF4-FFF2-40B4-BE49-F238E27FC236}">
                <a16:creationId xmlns:a16="http://schemas.microsoft.com/office/drawing/2014/main" id="{DAAB87E5-DD05-463A-9269-CE43D5C4D1EF}"/>
              </a:ext>
            </a:extLst>
          </p:cNvPr>
          <p:cNvSpPr>
            <a:spLocks noChangeArrowheads="1"/>
          </p:cNvSpPr>
          <p:nvPr/>
        </p:nvSpPr>
        <p:spPr bwMode="auto">
          <a:xfrm>
            <a:off x="4035425" y="3621088"/>
            <a:ext cx="5030788"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700" dirty="0"/>
              <a:t>If radius = 1, then circle area =  </a:t>
            </a:r>
            <a:r>
              <a:rPr lang="el-GR" altLang="en-US" sz="1700" b="1" dirty="0"/>
              <a:t>π </a:t>
            </a:r>
            <a:r>
              <a:rPr lang="en-US" altLang="en-US" sz="1700" b="1" dirty="0"/>
              <a:t> </a:t>
            </a:r>
            <a:r>
              <a:rPr lang="en-US" altLang="en-US" sz="1700" dirty="0"/>
              <a:t>because (A = </a:t>
            </a:r>
            <a:r>
              <a:rPr lang="el-GR" altLang="en-US" sz="1700" dirty="0"/>
              <a:t>π </a:t>
            </a:r>
            <a:r>
              <a:rPr lang="en-US" altLang="en-US" sz="1700" dirty="0"/>
              <a:t>r</a:t>
            </a:r>
            <a:r>
              <a:rPr lang="en-US" altLang="en-US" sz="1700" baseline="30000" dirty="0"/>
              <a:t>2</a:t>
            </a:r>
            <a:r>
              <a:rPr lang="en-US" altLang="en-US" sz="1700" dirty="0"/>
              <a:t>)</a:t>
            </a:r>
          </a:p>
          <a:p>
            <a:r>
              <a:rPr lang="en-US" altLang="en-US" sz="1700" dirty="0"/>
              <a:t>square area = </a:t>
            </a:r>
            <a:r>
              <a:rPr lang="en-US" altLang="en-US" sz="1700" b="1" dirty="0"/>
              <a:t>4</a:t>
            </a:r>
          </a:p>
          <a:p>
            <a:r>
              <a:rPr lang="en-US" altLang="en-US" sz="1700" dirty="0" err="1"/>
              <a:t>circleArea</a:t>
            </a:r>
            <a:r>
              <a:rPr lang="en-US" altLang="en-US" sz="1700" dirty="0"/>
              <a:t> / </a:t>
            </a:r>
            <a:r>
              <a:rPr lang="en-US" altLang="en-US" sz="1700" dirty="0" err="1"/>
              <a:t>squareArea</a:t>
            </a:r>
            <a:r>
              <a:rPr lang="en-US" altLang="en-US" sz="1700" dirty="0"/>
              <a:t> = </a:t>
            </a:r>
            <a:r>
              <a:rPr lang="el-GR" altLang="en-US" sz="1700" dirty="0"/>
              <a:t>π / 4</a:t>
            </a:r>
            <a:endParaRPr lang="en-US" altLang="en-US" sz="1700" dirty="0"/>
          </a:p>
          <a:p>
            <a:r>
              <a:rPr lang="en-US" altLang="en-US" sz="1700" dirty="0"/>
              <a:t>4 * (</a:t>
            </a:r>
            <a:r>
              <a:rPr lang="en-US" altLang="en-US" sz="1700" dirty="0" err="1"/>
              <a:t>circleArea</a:t>
            </a:r>
            <a:r>
              <a:rPr lang="en-US" altLang="en-US" sz="1700" dirty="0"/>
              <a:t> / </a:t>
            </a:r>
            <a:r>
              <a:rPr lang="en-US" altLang="en-US" sz="1700" dirty="0" err="1"/>
              <a:t>squareArea</a:t>
            </a:r>
            <a:r>
              <a:rPr lang="en-US" altLang="en-US" sz="1700" dirty="0"/>
              <a:t>) = </a:t>
            </a:r>
            <a:r>
              <a:rPr lang="el-GR" altLang="en-US" sz="1700" dirty="0"/>
              <a:t>π</a:t>
            </a:r>
            <a:endParaRPr lang="en-US" altLang="en-US" sz="1700" dirty="0"/>
          </a:p>
          <a:p>
            <a:endParaRPr lang="en-US" altLang="en-US" sz="1700" dirty="0"/>
          </a:p>
          <a:p>
            <a:r>
              <a:rPr lang="en-US" altLang="en-US" sz="1700" dirty="0"/>
              <a:t>Generates </a:t>
            </a:r>
            <a:r>
              <a:rPr lang="en-US" altLang="en-US" sz="1700" b="1" dirty="0"/>
              <a:t>1000000 </a:t>
            </a:r>
            <a:r>
              <a:rPr lang="en-US" altLang="en-US" sz="1700" dirty="0"/>
              <a:t>points that fall in the square</a:t>
            </a:r>
          </a:p>
          <a:p>
            <a:r>
              <a:rPr lang="en-US" altLang="en-US" sz="1700" dirty="0"/>
              <a:t>let numberOfHits = number of points fall in the circle. </a:t>
            </a:r>
          </a:p>
          <a:p>
            <a:r>
              <a:rPr lang="en-US" altLang="en-US" sz="1700" dirty="0"/>
              <a:t>4 * (numberOfHits / 1000000) = </a:t>
            </a:r>
            <a:r>
              <a:rPr lang="el-GR" altLang="en-US" sz="1700" dirty="0"/>
              <a:t>π</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AA4E50D3-17D9-4221-928C-7B130F6E450F}"/>
              </a:ext>
            </a:extLst>
          </p:cNvPr>
          <p:cNvSpPr>
            <a:spLocks noGrp="1"/>
          </p:cNvSpPr>
          <p:nvPr>
            <p:ph type="title"/>
          </p:nvPr>
        </p:nvSpPr>
        <p:spPr/>
        <p:txBody>
          <a:bodyPr/>
          <a:lstStyle/>
          <a:p>
            <a:r>
              <a:rPr lang="en-US" altLang="en-US" sz="4000"/>
              <a:t>Problem:  </a:t>
            </a:r>
            <a:r>
              <a:rPr lang="en-US" altLang="en-US" i="1"/>
              <a:t>Monte Carlo Simulation</a:t>
            </a:r>
            <a:r>
              <a:rPr lang="en-US" altLang="en-US"/>
              <a:t> </a:t>
            </a:r>
          </a:p>
        </p:txBody>
      </p:sp>
      <p:sp>
        <p:nvSpPr>
          <p:cNvPr id="61443" name="Content Placeholder 2">
            <a:extLst>
              <a:ext uri="{FF2B5EF4-FFF2-40B4-BE49-F238E27FC236}">
                <a16:creationId xmlns:a16="http://schemas.microsoft.com/office/drawing/2014/main" id="{F3185120-40DF-44EC-8B4E-A4A69C29549A}"/>
              </a:ext>
            </a:extLst>
          </p:cNvPr>
          <p:cNvSpPr>
            <a:spLocks noGrp="1"/>
          </p:cNvSpPr>
          <p:nvPr>
            <p:ph idx="1"/>
          </p:nvPr>
        </p:nvSpPr>
        <p:spPr/>
        <p:txBody>
          <a:bodyPr/>
          <a:lstStyle/>
          <a:p>
            <a:pPr marL="0" indent="0">
              <a:buFont typeface="Monotype Sorts"/>
              <a:buNone/>
            </a:pPr>
            <a:r>
              <a:rPr lang="en-US" altLang="en-US" sz="2400" dirty="0"/>
              <a:t>Assume the radius of the circle is </a:t>
            </a:r>
            <a:r>
              <a:rPr lang="en-US" altLang="en-US" sz="2400" b="1" dirty="0"/>
              <a:t>1</a:t>
            </a:r>
            <a:r>
              <a:rPr lang="en-US" altLang="en-US" sz="2400" dirty="0"/>
              <a:t>. So, the circle area is </a:t>
            </a:r>
            <a:r>
              <a:rPr lang="el-GR" altLang="en-US" sz="2400" dirty="0"/>
              <a:t>π </a:t>
            </a:r>
            <a:r>
              <a:rPr lang="en-US" altLang="en-US" sz="2400" dirty="0"/>
              <a:t> and the square area is </a:t>
            </a:r>
            <a:r>
              <a:rPr lang="en-US" altLang="en-US" sz="2400" b="1" dirty="0"/>
              <a:t>4</a:t>
            </a:r>
            <a:r>
              <a:rPr lang="en-US" altLang="en-US" sz="2400" dirty="0"/>
              <a:t>. </a:t>
            </a:r>
          </a:p>
          <a:p>
            <a:pPr marL="0" indent="0">
              <a:buFont typeface="Monotype Sorts"/>
              <a:buNone/>
            </a:pPr>
            <a:r>
              <a:rPr lang="en-US" altLang="en-US" sz="2400" dirty="0"/>
              <a:t>Randomly generate a point in the square. The probability that the point falls in the circle is </a:t>
            </a:r>
            <a:r>
              <a:rPr lang="en-US" altLang="en-US" sz="2400" b="1" dirty="0" err="1"/>
              <a:t>circleArea</a:t>
            </a:r>
            <a:r>
              <a:rPr lang="en-US" altLang="en-US" sz="2400" b="1" dirty="0"/>
              <a:t> / </a:t>
            </a:r>
            <a:r>
              <a:rPr lang="en-US" altLang="en-US" sz="2400" b="1" dirty="0" err="1"/>
              <a:t>squareArea</a:t>
            </a:r>
            <a:r>
              <a:rPr lang="en-US" altLang="en-US" sz="2400" b="1" dirty="0"/>
              <a:t> = </a:t>
            </a:r>
            <a:r>
              <a:rPr lang="el-GR" altLang="en-US" sz="2400" b="1" dirty="0"/>
              <a:t>π / 4.</a:t>
            </a:r>
          </a:p>
          <a:p>
            <a:pPr marL="0" indent="0">
              <a:buFont typeface="Monotype Sorts"/>
              <a:buNone/>
            </a:pPr>
            <a:r>
              <a:rPr lang="en-US" altLang="en-US" sz="2400" dirty="0"/>
              <a:t>Write a program that randomly generates </a:t>
            </a:r>
            <a:r>
              <a:rPr lang="en-US" altLang="en-US" sz="2400" b="1" dirty="0"/>
              <a:t>1000000 </a:t>
            </a:r>
            <a:r>
              <a:rPr lang="en-US" altLang="en-US" sz="2400" dirty="0"/>
              <a:t>points that fall in the square and let </a:t>
            </a:r>
            <a:r>
              <a:rPr lang="en-US" altLang="en-US" sz="2400" b="1" dirty="0"/>
              <a:t>numberOfHits </a:t>
            </a:r>
            <a:r>
              <a:rPr lang="en-US" altLang="en-US" sz="2400" dirty="0"/>
              <a:t>denote the number of points that fall in the circle. </a:t>
            </a:r>
          </a:p>
          <a:p>
            <a:pPr marL="0" indent="0">
              <a:buFont typeface="Monotype Sorts"/>
              <a:buNone/>
            </a:pPr>
            <a:r>
              <a:rPr lang="en-US" altLang="en-US" sz="2400" dirty="0"/>
              <a:t>So, </a:t>
            </a:r>
            <a:r>
              <a:rPr lang="en-US" altLang="en-US" sz="2400" b="1" dirty="0"/>
              <a:t>numberOfHits </a:t>
            </a:r>
            <a:r>
              <a:rPr lang="en-US" altLang="en-US" sz="2400" dirty="0"/>
              <a:t>/ </a:t>
            </a:r>
            <a:r>
              <a:rPr lang="en-US" altLang="en-US" sz="2400" b="1" dirty="0"/>
              <a:t>1000000  = </a:t>
            </a:r>
            <a:r>
              <a:rPr lang="el-GR" altLang="en-US" sz="2400" b="1" dirty="0"/>
              <a:t>π / 4.</a:t>
            </a:r>
            <a:endParaRPr lang="en-US" altLang="en-US" sz="2400" dirty="0"/>
          </a:p>
          <a:p>
            <a:pPr marL="0" indent="0">
              <a:buFont typeface="Monotype Sorts"/>
              <a:buNone/>
            </a:pPr>
            <a:r>
              <a:rPr lang="el-GR" altLang="en-US" sz="2400" dirty="0"/>
              <a:t>π </a:t>
            </a:r>
            <a:r>
              <a:rPr lang="en-US" altLang="en-US" sz="2400" dirty="0"/>
              <a:t>can be approximated as  </a:t>
            </a:r>
            <a:r>
              <a:rPr lang="en-US" altLang="en-US" sz="2400" b="1" dirty="0"/>
              <a:t>4 * (numberOfHits / 1000000)</a:t>
            </a:r>
            <a:r>
              <a:rPr lang="en-US" altLang="en-US" sz="2400" dirty="0"/>
              <a:t>.  </a:t>
            </a:r>
          </a:p>
        </p:txBody>
      </p:sp>
      <p:sp>
        <p:nvSpPr>
          <p:cNvPr id="61444" name="Slide Number Placeholder 3">
            <a:extLst>
              <a:ext uri="{FF2B5EF4-FFF2-40B4-BE49-F238E27FC236}">
                <a16:creationId xmlns:a16="http://schemas.microsoft.com/office/drawing/2014/main" id="{4C7E2D09-683C-447F-994D-044C7CEF6902}"/>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D887079-82CE-4B35-911D-30FE2052C3BF}" type="slidenum">
              <a:rPr lang="en-US" altLang="en-US" sz="1400"/>
              <a:pPr/>
              <a:t>53</a:t>
            </a:fld>
            <a:endParaRPr lang="en-US" altLang="en-US" sz="1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AC8595B9-8B82-4C3C-8890-E12BB21EE46E}"/>
              </a:ext>
            </a:extLst>
          </p:cNvPr>
          <p:cNvSpPr>
            <a:spLocks noGrp="1"/>
          </p:cNvSpPr>
          <p:nvPr>
            <p:ph type="title"/>
          </p:nvPr>
        </p:nvSpPr>
        <p:spPr/>
        <p:txBody>
          <a:bodyPr/>
          <a:lstStyle/>
          <a:p>
            <a:r>
              <a:rPr lang="en-US" altLang="en-US" sz="4000"/>
              <a:t>Problem:  </a:t>
            </a:r>
            <a:r>
              <a:rPr lang="en-US" altLang="en-US" i="1"/>
              <a:t>Monte Carlo Simulation</a:t>
            </a:r>
            <a:r>
              <a:rPr lang="en-US" altLang="en-US"/>
              <a:t> </a:t>
            </a:r>
          </a:p>
        </p:txBody>
      </p:sp>
      <p:sp>
        <p:nvSpPr>
          <p:cNvPr id="62467" name="Slide Number Placeholder 3">
            <a:extLst>
              <a:ext uri="{FF2B5EF4-FFF2-40B4-BE49-F238E27FC236}">
                <a16:creationId xmlns:a16="http://schemas.microsoft.com/office/drawing/2014/main" id="{F58C2309-A297-43E0-8F39-F3673E86EC6C}"/>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3591F8-AD5D-4554-B199-E26D772D5679}" type="slidenum">
              <a:rPr lang="en-US" altLang="en-US" sz="1400"/>
              <a:pPr/>
              <a:t>54</a:t>
            </a:fld>
            <a:endParaRPr lang="en-US" altLang="en-US" sz="1400"/>
          </a:p>
        </p:txBody>
      </p:sp>
      <p:sp>
        <p:nvSpPr>
          <p:cNvPr id="62468" name="Rectangle 5">
            <a:extLst>
              <a:ext uri="{FF2B5EF4-FFF2-40B4-BE49-F238E27FC236}">
                <a16:creationId xmlns:a16="http://schemas.microsoft.com/office/drawing/2014/main" id="{89605C88-B737-4364-8643-37E10BA81B8D}"/>
              </a:ext>
            </a:extLst>
          </p:cNvPr>
          <p:cNvSpPr>
            <a:spLocks noChangeArrowheads="1"/>
          </p:cNvSpPr>
          <p:nvPr/>
        </p:nvSpPr>
        <p:spPr bwMode="auto">
          <a:xfrm>
            <a:off x="504825" y="1585913"/>
            <a:ext cx="8180388" cy="440120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t>import random</a:t>
            </a:r>
          </a:p>
          <a:p>
            <a:endParaRPr lang="en-US" altLang="en-US" sz="2000" dirty="0"/>
          </a:p>
          <a:p>
            <a:r>
              <a:rPr lang="en-US" altLang="en-US" sz="2000" dirty="0"/>
              <a:t>NUMBER_OF_TRIALS = 100000 # Constant</a:t>
            </a:r>
          </a:p>
          <a:p>
            <a:r>
              <a:rPr lang="en-US" altLang="en-US" sz="2000" dirty="0"/>
              <a:t>numberOfHits = 0</a:t>
            </a:r>
          </a:p>
          <a:p>
            <a:endParaRPr lang="en-US" altLang="en-US" sz="2000" dirty="0"/>
          </a:p>
          <a:p>
            <a:r>
              <a:rPr lang="en-US" altLang="en-US" sz="2000" dirty="0"/>
              <a:t>for </a:t>
            </a:r>
            <a:r>
              <a:rPr lang="en-US" altLang="en-US" sz="2000" dirty="0" err="1"/>
              <a:t>i</a:t>
            </a:r>
            <a:r>
              <a:rPr lang="en-US" altLang="en-US" sz="2000" dirty="0"/>
              <a:t> in range(NUMBER_OF_TRIALS):</a:t>
            </a:r>
          </a:p>
          <a:p>
            <a:r>
              <a:rPr lang="en-US" altLang="en-US" sz="2000" dirty="0"/>
              <a:t>    x = </a:t>
            </a:r>
            <a:r>
              <a:rPr lang="en-US" altLang="en-US" sz="2000" dirty="0" err="1"/>
              <a:t>random.uniform</a:t>
            </a:r>
            <a:r>
              <a:rPr lang="en-US" altLang="en-US" sz="2000" dirty="0"/>
              <a:t>(-1, 1)</a:t>
            </a:r>
          </a:p>
          <a:p>
            <a:r>
              <a:rPr lang="en-US" altLang="en-US" sz="2000" dirty="0"/>
              <a:t>    y = </a:t>
            </a:r>
            <a:r>
              <a:rPr lang="en-US" altLang="en-US" sz="2000" dirty="0" err="1"/>
              <a:t>random.uniform</a:t>
            </a:r>
            <a:r>
              <a:rPr lang="en-US" altLang="en-US" sz="2000" dirty="0"/>
              <a:t>(-1, 1)</a:t>
            </a:r>
          </a:p>
          <a:p>
            <a:r>
              <a:rPr lang="en-US" altLang="en-US" sz="2000" dirty="0"/>
              <a:t>    if x * x + y * y &lt;= 1:</a:t>
            </a:r>
          </a:p>
          <a:p>
            <a:r>
              <a:rPr lang="en-US" altLang="en-US" sz="2000" dirty="0"/>
              <a:t>        numberOfHits += 1</a:t>
            </a:r>
          </a:p>
          <a:p>
            <a:endParaRPr lang="en-US" altLang="en-US" sz="2000" dirty="0"/>
          </a:p>
          <a:p>
            <a:r>
              <a:rPr lang="en-US" altLang="en-US" sz="2000" dirty="0"/>
              <a:t>pi = 4 * (</a:t>
            </a:r>
            <a:r>
              <a:rPr lang="en-US" altLang="en-US" sz="2000" dirty="0" err="1"/>
              <a:t>numberOfHits</a:t>
            </a:r>
            <a:r>
              <a:rPr lang="en-US" altLang="en-US" sz="2000" dirty="0"/>
              <a:t> / NUMBER_OF_TRIALS)</a:t>
            </a:r>
          </a:p>
          <a:p>
            <a:endParaRPr lang="en-US" altLang="en-US" sz="2000" dirty="0"/>
          </a:p>
          <a:p>
            <a:r>
              <a:rPr lang="en-US" altLang="en-US" sz="2000" dirty="0"/>
              <a:t>print("PI is", pi)</a:t>
            </a:r>
          </a:p>
        </p:txBody>
      </p:sp>
      <p:sp>
        <p:nvSpPr>
          <p:cNvPr id="62469" name="Rectangle 6">
            <a:extLst>
              <a:ext uri="{FF2B5EF4-FFF2-40B4-BE49-F238E27FC236}">
                <a16:creationId xmlns:a16="http://schemas.microsoft.com/office/drawing/2014/main" id="{B10DAEA4-1674-4D12-B022-A51D823F0D4E}"/>
              </a:ext>
            </a:extLst>
          </p:cNvPr>
          <p:cNvSpPr>
            <a:spLocks noChangeArrowheads="1"/>
          </p:cNvSpPr>
          <p:nvPr/>
        </p:nvSpPr>
        <p:spPr bwMode="auto">
          <a:xfrm>
            <a:off x="6799263" y="2786063"/>
            <a:ext cx="16335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FF0000"/>
                </a:solidFill>
              </a:rPr>
              <a:t>PI is 3.14028</a:t>
            </a:r>
          </a:p>
          <a:p>
            <a:endParaRPr lang="en-US" altLang="en-US" sz="1600">
              <a:solidFill>
                <a:srgbClr val="FF0000"/>
              </a:solidFill>
            </a:endParaRPr>
          </a:p>
          <a:p>
            <a:r>
              <a:rPr lang="en-US" altLang="en-US" sz="1600">
                <a:solidFill>
                  <a:srgbClr val="FF0000"/>
                </a:solidFill>
              </a:rPr>
              <a:t>PI is 3.13592</a:t>
            </a:r>
          </a:p>
          <a:p>
            <a:endParaRPr lang="en-US" altLang="en-US" sz="1600">
              <a:solidFill>
                <a:srgbClr val="FF0000"/>
              </a:solidFill>
            </a:endParaRPr>
          </a:p>
          <a:p>
            <a:r>
              <a:rPr lang="en-US" altLang="en-US" sz="1600">
                <a:solidFill>
                  <a:srgbClr val="FF0000"/>
                </a:solidFill>
              </a:rPr>
              <a:t>PI is 3.1504</a:t>
            </a:r>
          </a:p>
          <a:p>
            <a:endParaRPr lang="en-US" altLang="en-US" sz="1600">
              <a:solidFill>
                <a:srgbClr val="FF0000"/>
              </a:solidFill>
            </a:endParaRPr>
          </a:p>
          <a:p>
            <a:r>
              <a:rPr lang="en-US" altLang="en-US" sz="1600">
                <a:solidFill>
                  <a:srgbClr val="FF0000"/>
                </a:solidFill>
              </a:rPr>
              <a:t>PI is 3.138</a:t>
            </a:r>
          </a:p>
          <a:p>
            <a:endParaRPr lang="en-US" altLang="en-US" sz="1600">
              <a:solidFill>
                <a:srgbClr val="FF0000"/>
              </a:solidFill>
            </a:endParaRPr>
          </a:p>
          <a:p>
            <a:r>
              <a:rPr lang="en-US" altLang="en-US" sz="1600">
                <a:solidFill>
                  <a:srgbClr val="FF0000"/>
                </a:solidFill>
              </a:rPr>
              <a:t>PI is 3.14628</a:t>
            </a:r>
          </a:p>
        </p:txBody>
      </p:sp>
      <p:sp>
        <p:nvSpPr>
          <p:cNvPr id="62470" name="Rectangle 7">
            <a:extLst>
              <a:ext uri="{FF2B5EF4-FFF2-40B4-BE49-F238E27FC236}">
                <a16:creationId xmlns:a16="http://schemas.microsoft.com/office/drawing/2014/main" id="{AE20F7C7-6D98-4A68-AB5C-91348E36FC16}"/>
              </a:ext>
            </a:extLst>
          </p:cNvPr>
          <p:cNvSpPr>
            <a:spLocks noChangeArrowheads="1"/>
          </p:cNvSpPr>
          <p:nvPr/>
        </p:nvSpPr>
        <p:spPr bwMode="auto">
          <a:xfrm>
            <a:off x="2882900" y="6315075"/>
            <a:ext cx="3379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FF0000"/>
                </a:solidFill>
              </a:rPr>
              <a:t>Monte Carlo Simulation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08A95987-3164-44B9-9E37-C35C797B9EFE}"/>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5B2A29-E924-42D2-BA2F-AF9F69ACE7DF}" type="slidenum">
              <a:rPr lang="en-US" altLang="en-US" sz="1400"/>
              <a:pPr/>
              <a:t>55</a:t>
            </a:fld>
            <a:endParaRPr lang="en-US" altLang="en-US" sz="1400"/>
          </a:p>
        </p:txBody>
      </p:sp>
      <p:sp>
        <p:nvSpPr>
          <p:cNvPr id="63491" name="Rectangle 2">
            <a:extLst>
              <a:ext uri="{FF2B5EF4-FFF2-40B4-BE49-F238E27FC236}">
                <a16:creationId xmlns:a16="http://schemas.microsoft.com/office/drawing/2014/main" id="{E0D081FF-76EB-4DDE-B8AE-69273E275824}"/>
              </a:ext>
            </a:extLst>
          </p:cNvPr>
          <p:cNvSpPr>
            <a:spLocks noGrp="1" noChangeArrowheads="1"/>
          </p:cNvSpPr>
          <p:nvPr>
            <p:ph type="title"/>
          </p:nvPr>
        </p:nvSpPr>
        <p:spPr>
          <a:xfrm>
            <a:off x="685800" y="279400"/>
            <a:ext cx="8188325" cy="1190625"/>
          </a:xfrm>
          <a:noFill/>
        </p:spPr>
        <p:txBody>
          <a:bodyPr/>
          <a:lstStyle/>
          <a:p>
            <a:r>
              <a:rPr lang="en-US" altLang="en-US"/>
              <a:t>Random Walk Simulation </a:t>
            </a:r>
          </a:p>
        </p:txBody>
      </p:sp>
      <p:pic>
        <p:nvPicPr>
          <p:cNvPr id="63492" name="Picture 13">
            <a:extLst>
              <a:ext uri="{FF2B5EF4-FFF2-40B4-BE49-F238E27FC236}">
                <a16:creationId xmlns:a16="http://schemas.microsoft.com/office/drawing/2014/main" id="{D5FC832B-231C-4225-877F-E12E8362A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2532063"/>
            <a:ext cx="2574925"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12">
            <a:extLst>
              <a:ext uri="{FF2B5EF4-FFF2-40B4-BE49-F238E27FC236}">
                <a16:creationId xmlns:a16="http://schemas.microsoft.com/office/drawing/2014/main" id="{2AFBB19E-8DBF-4758-8C6C-BFDDB7F57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2532063"/>
            <a:ext cx="2590800"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11">
            <a:extLst>
              <a:ext uri="{FF2B5EF4-FFF2-40B4-BE49-F238E27FC236}">
                <a16:creationId xmlns:a16="http://schemas.microsoft.com/office/drawing/2014/main" id="{F853AAB7-3B2A-40DB-9302-9EBFA4D49D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2813" y="2532063"/>
            <a:ext cx="2727325"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Rectangle 14">
            <a:extLst>
              <a:ext uri="{FF2B5EF4-FFF2-40B4-BE49-F238E27FC236}">
                <a16:creationId xmlns:a16="http://schemas.microsoft.com/office/drawing/2014/main" id="{241046A3-D14C-4654-961B-54760F19B7F6}"/>
              </a:ext>
            </a:extLst>
          </p:cNvPr>
          <p:cNvSpPr>
            <a:spLocks noChangeArrowheads="1"/>
          </p:cNvSpPr>
          <p:nvPr/>
        </p:nvSpPr>
        <p:spPr bwMode="auto">
          <a:xfrm>
            <a:off x="0" y="827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6" name="Rectangle 15">
            <a:extLst>
              <a:ext uri="{FF2B5EF4-FFF2-40B4-BE49-F238E27FC236}">
                <a16:creationId xmlns:a16="http://schemas.microsoft.com/office/drawing/2014/main" id="{106D892F-89D7-4AD0-84BF-7518B0C5EF30}"/>
              </a:ext>
            </a:extLst>
          </p:cNvPr>
          <p:cNvSpPr>
            <a:spLocks noChangeArrowheads="1"/>
          </p:cNvSpPr>
          <p:nvPr/>
        </p:nvSpPr>
        <p:spPr bwMode="auto">
          <a:xfrm>
            <a:off x="0" y="2398713"/>
            <a:ext cx="260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a:ea typeface="Times New Roman" panose="02020603050405020304" pitchFamily="18" charset="0"/>
              <a:cs typeface="Courier New" panose="02070309020205020404" pitchFamily="49" charset="0"/>
            </a:endParaRPr>
          </a:p>
        </p:txBody>
      </p:sp>
      <p:sp>
        <p:nvSpPr>
          <p:cNvPr id="63497" name="Rectangle 16">
            <a:extLst>
              <a:ext uri="{FF2B5EF4-FFF2-40B4-BE49-F238E27FC236}">
                <a16:creationId xmlns:a16="http://schemas.microsoft.com/office/drawing/2014/main" id="{EF956724-9660-44E7-AC4F-CFB90F2E1B56}"/>
              </a:ext>
            </a:extLst>
          </p:cNvPr>
          <p:cNvSpPr>
            <a:spLocks noChangeArrowheads="1"/>
          </p:cNvSpPr>
          <p:nvPr/>
        </p:nvSpPr>
        <p:spPr bwMode="auto">
          <a:xfrm>
            <a:off x="0" y="4214813"/>
            <a:ext cx="260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a:ea typeface="Times New Roman" panose="02020603050405020304" pitchFamily="18" charset="0"/>
              <a:cs typeface="Courier New" panose="02070309020205020404"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a:extLst>
              <a:ext uri="{FF2B5EF4-FFF2-40B4-BE49-F238E27FC236}">
                <a16:creationId xmlns:a16="http://schemas.microsoft.com/office/drawing/2014/main" id="{863D13CA-16A5-4023-A5DA-310DAA043529}"/>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44F59E-9C3C-4CD6-AD74-4659203D5651}" type="slidenum">
              <a:rPr lang="en-US" altLang="en-US" sz="1400"/>
              <a:pPr/>
              <a:t>56</a:t>
            </a:fld>
            <a:endParaRPr lang="en-US" altLang="en-US" sz="1400"/>
          </a:p>
        </p:txBody>
      </p:sp>
      <p:sp>
        <p:nvSpPr>
          <p:cNvPr id="64515" name="Rectangle 4">
            <a:extLst>
              <a:ext uri="{FF2B5EF4-FFF2-40B4-BE49-F238E27FC236}">
                <a16:creationId xmlns:a16="http://schemas.microsoft.com/office/drawing/2014/main" id="{8199E892-11B3-47B6-9C15-1C56F312CEB1}"/>
              </a:ext>
            </a:extLst>
          </p:cNvPr>
          <p:cNvSpPr>
            <a:spLocks noChangeArrowheads="1"/>
          </p:cNvSpPr>
          <p:nvPr/>
        </p:nvSpPr>
        <p:spPr bwMode="auto">
          <a:xfrm>
            <a:off x="369888" y="228600"/>
            <a:ext cx="3916362" cy="6094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dirty="0"/>
              <a:t>import turtle</a:t>
            </a:r>
          </a:p>
          <a:p>
            <a:r>
              <a:rPr lang="en-US" altLang="en-US" sz="1500" dirty="0"/>
              <a:t>from random import </a:t>
            </a:r>
            <a:r>
              <a:rPr lang="en-US" altLang="en-US" sz="1500" dirty="0" err="1"/>
              <a:t>randint</a:t>
            </a:r>
            <a:endParaRPr lang="en-US" altLang="en-US" sz="1500" dirty="0"/>
          </a:p>
          <a:p>
            <a:endParaRPr lang="en-US" altLang="en-US" sz="1500" dirty="0"/>
          </a:p>
          <a:p>
            <a:r>
              <a:rPr lang="en-US" altLang="en-US" sz="1500" dirty="0" err="1"/>
              <a:t>turtle.speed</a:t>
            </a:r>
            <a:r>
              <a:rPr lang="en-US" altLang="en-US" sz="1500" dirty="0"/>
              <a:t>(1) # Set turtle speed to slowest</a:t>
            </a:r>
          </a:p>
          <a:p>
            <a:endParaRPr lang="en-US" altLang="en-US" sz="1500" dirty="0"/>
          </a:p>
          <a:p>
            <a:r>
              <a:rPr lang="en-US" altLang="en-US" sz="1500" dirty="0"/>
              <a:t># Draw 16 by 16 lattices</a:t>
            </a:r>
          </a:p>
          <a:p>
            <a:r>
              <a:rPr lang="en-US" altLang="en-US" sz="1500" dirty="0" err="1"/>
              <a:t>turtle.color</a:t>
            </a:r>
            <a:r>
              <a:rPr lang="en-US" altLang="en-US" sz="1500" dirty="0"/>
              <a:t>("gray") # Color for lattice</a:t>
            </a:r>
          </a:p>
          <a:p>
            <a:r>
              <a:rPr lang="en-US" altLang="en-US" sz="1500" dirty="0"/>
              <a:t>x = -80 </a:t>
            </a:r>
          </a:p>
          <a:p>
            <a:r>
              <a:rPr lang="en-US" altLang="en-US" sz="1500" dirty="0"/>
              <a:t>for y in range(-80, 80 + 1, 10):</a:t>
            </a:r>
          </a:p>
          <a:p>
            <a:r>
              <a:rPr lang="en-US" altLang="en-US" sz="1500" dirty="0"/>
              <a:t>    </a:t>
            </a:r>
            <a:r>
              <a:rPr lang="en-US" altLang="en-US" sz="1500" dirty="0" err="1"/>
              <a:t>turtle.penup</a:t>
            </a:r>
            <a:r>
              <a:rPr lang="en-US" altLang="en-US" sz="1500" dirty="0"/>
              <a:t>()</a:t>
            </a:r>
          </a:p>
          <a:p>
            <a:r>
              <a:rPr lang="en-US" altLang="en-US" sz="1500" dirty="0"/>
              <a:t>    </a:t>
            </a:r>
            <a:r>
              <a:rPr lang="en-US" altLang="en-US" sz="1500" dirty="0" err="1"/>
              <a:t>turtle.goto</a:t>
            </a:r>
            <a:r>
              <a:rPr lang="en-US" altLang="en-US" sz="1500" dirty="0"/>
              <a:t>(x, y) # Draw a horizontal line</a:t>
            </a:r>
          </a:p>
          <a:p>
            <a:r>
              <a:rPr lang="en-US" altLang="en-US" sz="1500" dirty="0"/>
              <a:t>    </a:t>
            </a:r>
            <a:r>
              <a:rPr lang="en-US" altLang="en-US" sz="1500" dirty="0" err="1"/>
              <a:t>turtle.pendown</a:t>
            </a:r>
            <a:r>
              <a:rPr lang="en-US" altLang="en-US" sz="1500" dirty="0"/>
              <a:t>()</a:t>
            </a:r>
          </a:p>
          <a:p>
            <a:r>
              <a:rPr lang="en-US" altLang="en-US" sz="1500" dirty="0"/>
              <a:t>    </a:t>
            </a:r>
            <a:r>
              <a:rPr lang="en-US" altLang="en-US" sz="1500" dirty="0" err="1"/>
              <a:t>turtle.forward</a:t>
            </a:r>
            <a:r>
              <a:rPr lang="en-US" altLang="en-US" sz="1500" dirty="0"/>
              <a:t>(160)</a:t>
            </a:r>
          </a:p>
          <a:p>
            <a:endParaRPr lang="en-US" altLang="en-US" sz="1500" dirty="0"/>
          </a:p>
          <a:p>
            <a:r>
              <a:rPr lang="en-US" altLang="en-US" sz="1500" dirty="0"/>
              <a:t>y = 80</a:t>
            </a:r>
          </a:p>
          <a:p>
            <a:r>
              <a:rPr lang="en-US" altLang="en-US" sz="1500" dirty="0" err="1"/>
              <a:t>turtle.right</a:t>
            </a:r>
            <a:r>
              <a:rPr lang="en-US" altLang="en-US" sz="1500" dirty="0"/>
              <a:t>(90)</a:t>
            </a:r>
          </a:p>
          <a:p>
            <a:r>
              <a:rPr lang="en-US" altLang="en-US" sz="1500" dirty="0"/>
              <a:t>for x in range(-80, 80 + 1, 10):</a:t>
            </a:r>
          </a:p>
          <a:p>
            <a:r>
              <a:rPr lang="en-US" altLang="en-US" sz="1500" dirty="0"/>
              <a:t>    </a:t>
            </a:r>
            <a:r>
              <a:rPr lang="en-US" altLang="en-US" sz="1500" dirty="0" err="1"/>
              <a:t>turtle.penup</a:t>
            </a:r>
            <a:r>
              <a:rPr lang="en-US" altLang="en-US" sz="1500" dirty="0"/>
              <a:t>()</a:t>
            </a:r>
          </a:p>
          <a:p>
            <a:r>
              <a:rPr lang="en-US" altLang="en-US" sz="1500" dirty="0"/>
              <a:t>    </a:t>
            </a:r>
            <a:r>
              <a:rPr lang="en-US" altLang="en-US" sz="1500" dirty="0" err="1"/>
              <a:t>turtle.goto</a:t>
            </a:r>
            <a:r>
              <a:rPr lang="en-US" altLang="en-US" sz="1500" dirty="0"/>
              <a:t>(x, y) # Draw a vertical line</a:t>
            </a:r>
          </a:p>
          <a:p>
            <a:r>
              <a:rPr lang="en-US" altLang="en-US" sz="1500" dirty="0"/>
              <a:t>    </a:t>
            </a:r>
            <a:r>
              <a:rPr lang="en-US" altLang="en-US" sz="1500" dirty="0" err="1"/>
              <a:t>turtle.pendown</a:t>
            </a:r>
            <a:r>
              <a:rPr lang="en-US" altLang="en-US" sz="1500" dirty="0"/>
              <a:t>()</a:t>
            </a:r>
          </a:p>
          <a:p>
            <a:r>
              <a:rPr lang="en-US" altLang="en-US" sz="1500" dirty="0"/>
              <a:t>    </a:t>
            </a:r>
            <a:r>
              <a:rPr lang="en-US" altLang="en-US" sz="1500" dirty="0" err="1"/>
              <a:t>turtle.forward</a:t>
            </a:r>
            <a:r>
              <a:rPr lang="en-US" altLang="en-US" sz="1500" dirty="0"/>
              <a:t>(160)</a:t>
            </a:r>
          </a:p>
          <a:p>
            <a:r>
              <a:rPr lang="en-US" altLang="en-US" sz="1500" dirty="0"/>
              <a:t>    </a:t>
            </a:r>
          </a:p>
          <a:p>
            <a:r>
              <a:rPr lang="en-US" altLang="en-US" sz="1500" dirty="0" err="1"/>
              <a:t>turtle.pensize</a:t>
            </a:r>
            <a:r>
              <a:rPr lang="en-US" altLang="en-US" sz="1500" dirty="0"/>
              <a:t>(3)</a:t>
            </a:r>
          </a:p>
          <a:p>
            <a:r>
              <a:rPr lang="en-US" altLang="en-US" sz="1500" dirty="0" err="1"/>
              <a:t>turtle.color</a:t>
            </a:r>
            <a:r>
              <a:rPr lang="en-US" altLang="en-US" sz="1500" dirty="0"/>
              <a:t>("red")</a:t>
            </a:r>
          </a:p>
          <a:p>
            <a:endParaRPr lang="en-US" altLang="en-US" sz="1500" dirty="0"/>
          </a:p>
          <a:p>
            <a:endParaRPr lang="en-US" altLang="en-US" sz="1500" dirty="0"/>
          </a:p>
        </p:txBody>
      </p:sp>
      <p:sp>
        <p:nvSpPr>
          <p:cNvPr id="64516" name="Rectangle 5">
            <a:extLst>
              <a:ext uri="{FF2B5EF4-FFF2-40B4-BE49-F238E27FC236}">
                <a16:creationId xmlns:a16="http://schemas.microsoft.com/office/drawing/2014/main" id="{B44C3C1E-93BD-4D5A-8529-49351044F6D0}"/>
              </a:ext>
            </a:extLst>
          </p:cNvPr>
          <p:cNvSpPr>
            <a:spLocks noChangeArrowheads="1"/>
          </p:cNvSpPr>
          <p:nvPr/>
        </p:nvSpPr>
        <p:spPr bwMode="auto">
          <a:xfrm>
            <a:off x="4456113" y="228600"/>
            <a:ext cx="4572000" cy="6094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dirty="0" err="1"/>
              <a:t>turtle.penup</a:t>
            </a:r>
            <a:r>
              <a:rPr lang="en-US" altLang="en-US" sz="1500" dirty="0"/>
              <a:t>()</a:t>
            </a:r>
          </a:p>
          <a:p>
            <a:r>
              <a:rPr lang="en-US" altLang="en-US" sz="1500" dirty="0" err="1"/>
              <a:t>turtle.goto</a:t>
            </a:r>
            <a:r>
              <a:rPr lang="en-US" altLang="en-US" sz="1500" dirty="0"/>
              <a:t>(0, 0) # Go to the center</a:t>
            </a:r>
          </a:p>
          <a:p>
            <a:r>
              <a:rPr lang="en-US" altLang="en-US" sz="1500" dirty="0" err="1"/>
              <a:t>turtle.pendown</a:t>
            </a:r>
            <a:r>
              <a:rPr lang="en-US" altLang="en-US" sz="1500" dirty="0"/>
              <a:t>()</a:t>
            </a:r>
          </a:p>
          <a:p>
            <a:endParaRPr lang="en-US" altLang="en-US" sz="1500" dirty="0"/>
          </a:p>
          <a:p>
            <a:r>
              <a:rPr lang="en-US" altLang="en-US" sz="1500" dirty="0"/>
              <a:t>x = y = 0 # Current pen location at the center of lattice</a:t>
            </a:r>
          </a:p>
          <a:p>
            <a:r>
              <a:rPr lang="en-US" altLang="en-US" sz="1500" dirty="0"/>
              <a:t>while abs(x) &lt; 80 and abs(y) &lt; 80:    </a:t>
            </a:r>
          </a:p>
          <a:p>
            <a:r>
              <a:rPr lang="en-US" altLang="en-US" sz="1500" dirty="0"/>
              <a:t>    r = </a:t>
            </a:r>
            <a:r>
              <a:rPr lang="en-US" altLang="en-US" sz="1500" dirty="0" err="1"/>
              <a:t>randint</a:t>
            </a:r>
            <a:r>
              <a:rPr lang="en-US" altLang="en-US" sz="1500" dirty="0"/>
              <a:t>(0, 3)</a:t>
            </a:r>
          </a:p>
          <a:p>
            <a:r>
              <a:rPr lang="en-US" altLang="en-US" sz="1500" dirty="0"/>
              <a:t>    if r == 0:</a:t>
            </a:r>
          </a:p>
          <a:p>
            <a:r>
              <a:rPr lang="en-US" altLang="en-US" sz="1500" dirty="0"/>
              <a:t>        x += 10  # Walk east</a:t>
            </a:r>
          </a:p>
          <a:p>
            <a:r>
              <a:rPr lang="en-US" altLang="en-US" sz="1500" dirty="0"/>
              <a:t>        </a:t>
            </a:r>
            <a:r>
              <a:rPr lang="en-US" altLang="en-US" sz="1500" dirty="0" err="1"/>
              <a:t>turtle.setheading</a:t>
            </a:r>
            <a:r>
              <a:rPr lang="en-US" altLang="en-US" sz="1500" dirty="0"/>
              <a:t>(0)</a:t>
            </a:r>
          </a:p>
          <a:p>
            <a:r>
              <a:rPr lang="en-US" altLang="en-US" sz="1500" dirty="0"/>
              <a:t>        </a:t>
            </a:r>
            <a:r>
              <a:rPr lang="en-US" altLang="en-US" sz="1500" dirty="0" err="1"/>
              <a:t>turtle.forward</a:t>
            </a:r>
            <a:r>
              <a:rPr lang="en-US" altLang="en-US" sz="1500" dirty="0"/>
              <a:t>(10)      </a:t>
            </a:r>
          </a:p>
          <a:p>
            <a:r>
              <a:rPr lang="en-US" altLang="en-US" sz="1500" dirty="0"/>
              <a:t>    </a:t>
            </a:r>
            <a:r>
              <a:rPr lang="en-US" altLang="en-US" sz="1500" dirty="0" err="1"/>
              <a:t>elif</a:t>
            </a:r>
            <a:r>
              <a:rPr lang="en-US" altLang="en-US" sz="1500" dirty="0"/>
              <a:t> r == 1:</a:t>
            </a:r>
          </a:p>
          <a:p>
            <a:r>
              <a:rPr lang="en-US" altLang="en-US" sz="1500" dirty="0"/>
              <a:t>        y -= 10 # Walk south</a:t>
            </a:r>
          </a:p>
          <a:p>
            <a:r>
              <a:rPr lang="en-US" altLang="en-US" sz="1500" dirty="0"/>
              <a:t>        </a:t>
            </a:r>
            <a:r>
              <a:rPr lang="en-US" altLang="en-US" sz="1500" dirty="0" err="1"/>
              <a:t>turtle.setheading</a:t>
            </a:r>
            <a:r>
              <a:rPr lang="en-US" altLang="en-US" sz="1500" dirty="0"/>
              <a:t>(270)</a:t>
            </a:r>
          </a:p>
          <a:p>
            <a:r>
              <a:rPr lang="en-US" altLang="en-US" sz="1500" dirty="0"/>
              <a:t>        </a:t>
            </a:r>
            <a:r>
              <a:rPr lang="en-US" altLang="en-US" sz="1500" dirty="0" err="1"/>
              <a:t>turtle.forward</a:t>
            </a:r>
            <a:r>
              <a:rPr lang="en-US" altLang="en-US" sz="1500" dirty="0"/>
              <a:t>(10)      </a:t>
            </a:r>
          </a:p>
          <a:p>
            <a:r>
              <a:rPr lang="en-US" altLang="en-US" sz="1500" dirty="0"/>
              <a:t>    </a:t>
            </a:r>
            <a:r>
              <a:rPr lang="en-US" altLang="en-US" sz="1500" dirty="0" err="1"/>
              <a:t>elif</a:t>
            </a:r>
            <a:r>
              <a:rPr lang="en-US" altLang="en-US" sz="1500" dirty="0"/>
              <a:t> r == 2:</a:t>
            </a:r>
          </a:p>
          <a:p>
            <a:r>
              <a:rPr lang="en-US" altLang="en-US" sz="1500" dirty="0"/>
              <a:t>        x -= 10 # Walk west</a:t>
            </a:r>
          </a:p>
          <a:p>
            <a:r>
              <a:rPr lang="en-US" altLang="en-US" sz="1500" dirty="0"/>
              <a:t>        </a:t>
            </a:r>
            <a:r>
              <a:rPr lang="en-US" altLang="en-US" sz="1500" dirty="0" err="1"/>
              <a:t>turtle.setheading</a:t>
            </a:r>
            <a:r>
              <a:rPr lang="en-US" altLang="en-US" sz="1500" dirty="0"/>
              <a:t>(180)</a:t>
            </a:r>
          </a:p>
          <a:p>
            <a:r>
              <a:rPr lang="en-US" altLang="en-US" sz="1500" dirty="0"/>
              <a:t>        </a:t>
            </a:r>
            <a:r>
              <a:rPr lang="en-US" altLang="en-US" sz="1500" dirty="0" err="1"/>
              <a:t>turtle.forward</a:t>
            </a:r>
            <a:r>
              <a:rPr lang="en-US" altLang="en-US" sz="1500" dirty="0"/>
              <a:t>(10)      </a:t>
            </a:r>
          </a:p>
          <a:p>
            <a:r>
              <a:rPr lang="en-US" altLang="en-US" sz="1500" dirty="0"/>
              <a:t>    </a:t>
            </a:r>
            <a:r>
              <a:rPr lang="en-US" altLang="en-US" sz="1500" dirty="0" err="1"/>
              <a:t>elif</a:t>
            </a:r>
            <a:r>
              <a:rPr lang="en-US" altLang="en-US" sz="1500" dirty="0"/>
              <a:t> r == 3:</a:t>
            </a:r>
          </a:p>
          <a:p>
            <a:r>
              <a:rPr lang="en-US" altLang="en-US" sz="1500" dirty="0"/>
              <a:t>        y += 10 # Walk north</a:t>
            </a:r>
          </a:p>
          <a:p>
            <a:r>
              <a:rPr lang="en-US" altLang="en-US" sz="1500" dirty="0"/>
              <a:t>        </a:t>
            </a:r>
            <a:r>
              <a:rPr lang="en-US" altLang="en-US" sz="1500" dirty="0" err="1"/>
              <a:t>turtle.setheading</a:t>
            </a:r>
            <a:r>
              <a:rPr lang="en-US" altLang="en-US" sz="1500" dirty="0"/>
              <a:t>(90)</a:t>
            </a:r>
          </a:p>
          <a:p>
            <a:r>
              <a:rPr lang="en-US" altLang="en-US" sz="1500" dirty="0"/>
              <a:t>        </a:t>
            </a:r>
            <a:r>
              <a:rPr lang="en-US" altLang="en-US" sz="1500" dirty="0" err="1"/>
              <a:t>turtle.forward</a:t>
            </a:r>
            <a:r>
              <a:rPr lang="en-US" altLang="en-US" sz="1500" dirty="0"/>
              <a:t>(10)      </a:t>
            </a:r>
          </a:p>
          <a:p>
            <a:endParaRPr lang="en-US" altLang="en-US" sz="1500" dirty="0"/>
          </a:p>
          <a:p>
            <a:r>
              <a:rPr lang="en-US" altLang="en-US" sz="1500" dirty="0"/>
              <a:t> </a:t>
            </a:r>
          </a:p>
        </p:txBody>
      </p:sp>
      <p:sp>
        <p:nvSpPr>
          <p:cNvPr id="64517" name="Rectangle 6">
            <a:extLst>
              <a:ext uri="{FF2B5EF4-FFF2-40B4-BE49-F238E27FC236}">
                <a16:creationId xmlns:a16="http://schemas.microsoft.com/office/drawing/2014/main" id="{198E0A01-F48F-41F7-A72A-A058D8B80800}"/>
              </a:ext>
            </a:extLst>
          </p:cNvPr>
          <p:cNvSpPr>
            <a:spLocks noChangeArrowheads="1"/>
          </p:cNvSpPr>
          <p:nvPr/>
        </p:nvSpPr>
        <p:spPr bwMode="auto">
          <a:xfrm>
            <a:off x="3498850" y="6334125"/>
            <a:ext cx="2087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rgbClr val="FF0000"/>
                </a:solidFill>
              </a:rPr>
              <a:t>Random Walk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19B64768-C3B1-47DD-B9F4-77FF37006A73}"/>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B28BCD-8A0C-4E24-A37A-614130983BCF}" type="slidenum">
              <a:rPr lang="en-US" altLang="en-US" sz="1400"/>
              <a:pPr/>
              <a:t>6</a:t>
            </a:fld>
            <a:endParaRPr lang="en-US" altLang="en-US" sz="1400"/>
          </a:p>
        </p:txBody>
      </p:sp>
      <p:sp>
        <p:nvSpPr>
          <p:cNvPr id="18435" name="Rectangle 2">
            <a:extLst>
              <a:ext uri="{FF2B5EF4-FFF2-40B4-BE49-F238E27FC236}">
                <a16:creationId xmlns:a16="http://schemas.microsoft.com/office/drawing/2014/main" id="{81E3B473-F73B-46AE-BA26-60B0BE62E9D8}"/>
              </a:ext>
            </a:extLst>
          </p:cNvPr>
          <p:cNvSpPr>
            <a:spLocks noGrp="1" noChangeArrowheads="1"/>
          </p:cNvSpPr>
          <p:nvPr>
            <p:ph type="title"/>
          </p:nvPr>
        </p:nvSpPr>
        <p:spPr>
          <a:xfrm>
            <a:off x="685800" y="228600"/>
            <a:ext cx="7772400" cy="762000"/>
          </a:xfrm>
        </p:spPr>
        <p:txBody>
          <a:bodyPr/>
          <a:lstStyle/>
          <a:p>
            <a:r>
              <a:rPr lang="en-US" altLang="en-US"/>
              <a:t>Trace while Loop</a:t>
            </a:r>
          </a:p>
        </p:txBody>
      </p:sp>
      <p:sp>
        <p:nvSpPr>
          <p:cNvPr id="18436" name="Rectangle 4">
            <a:extLst>
              <a:ext uri="{FF2B5EF4-FFF2-40B4-BE49-F238E27FC236}">
                <a16:creationId xmlns:a16="http://schemas.microsoft.com/office/drawing/2014/main" id="{05470C0C-3A6A-4562-88DA-04819D99C01D}"/>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37" name="Rectangle 5">
            <a:extLst>
              <a:ext uri="{FF2B5EF4-FFF2-40B4-BE49-F238E27FC236}">
                <a16:creationId xmlns:a16="http://schemas.microsoft.com/office/drawing/2014/main" id="{02AC8401-54B3-4BBC-AC4D-3D4AF064B769}"/>
              </a:ext>
            </a:extLst>
          </p:cNvPr>
          <p:cNvSpPr>
            <a:spLocks noChangeArrowheads="1"/>
          </p:cNvSpPr>
          <p:nvPr/>
        </p:nvSpPr>
        <p:spPr bwMode="auto">
          <a:xfrm>
            <a:off x="228600" y="1447800"/>
            <a:ext cx="53340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tx2"/>
                </a:solidFill>
                <a:cs typeface="Courier New" panose="02070309020205020404" pitchFamily="49" charset="0"/>
              </a:rPr>
              <a:t>count = 0</a:t>
            </a:r>
          </a:p>
          <a:p>
            <a:r>
              <a:rPr lang="en-US" altLang="en-US">
                <a:solidFill>
                  <a:schemeClr val="tx2"/>
                </a:solidFill>
                <a:cs typeface="Courier New" panose="02070309020205020404" pitchFamily="49" charset="0"/>
              </a:rPr>
              <a:t>while count &lt; 2:</a:t>
            </a:r>
          </a:p>
          <a:p>
            <a:r>
              <a:rPr lang="en-US" altLang="en-US">
                <a:solidFill>
                  <a:schemeClr val="tx2"/>
                </a:solidFill>
                <a:cs typeface="Courier New" panose="02070309020205020404" pitchFamily="49" charset="0"/>
              </a:rPr>
              <a:t>      print("Programming is fun!")</a:t>
            </a:r>
          </a:p>
          <a:p>
            <a:r>
              <a:rPr lang="en-US" altLang="en-US">
                <a:solidFill>
                  <a:schemeClr val="tx2"/>
                </a:solidFill>
                <a:cs typeface="Courier New" panose="02070309020205020404" pitchFamily="49" charset="0"/>
              </a:rPr>
              <a:t>      count = count + 1</a:t>
            </a:r>
          </a:p>
          <a:p>
            <a:pPr>
              <a:lnSpc>
                <a:spcPct val="90000"/>
              </a:lnSpc>
              <a:spcBef>
                <a:spcPct val="50000"/>
              </a:spcBef>
              <a:buClr>
                <a:schemeClr val="tx2"/>
              </a:buClr>
              <a:buSzPct val="75000"/>
              <a:buFont typeface="Monotype Sorts"/>
              <a:buNone/>
            </a:pPr>
            <a:endParaRPr lang="en-US" altLang="en-US">
              <a:solidFill>
                <a:schemeClr val="tx2"/>
              </a:solidFill>
              <a:cs typeface="Courier New" panose="02070309020205020404" pitchFamily="49" charset="0"/>
            </a:endParaRPr>
          </a:p>
        </p:txBody>
      </p:sp>
      <p:sp>
        <p:nvSpPr>
          <p:cNvPr id="18438" name="Rectangle 8">
            <a:extLst>
              <a:ext uri="{FF2B5EF4-FFF2-40B4-BE49-F238E27FC236}">
                <a16:creationId xmlns:a16="http://schemas.microsoft.com/office/drawing/2014/main" id="{8399390B-DFC3-49D3-AC7E-BC170481D478}"/>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39" name="Rectangle 10">
            <a:extLst>
              <a:ext uri="{FF2B5EF4-FFF2-40B4-BE49-F238E27FC236}">
                <a16:creationId xmlns:a16="http://schemas.microsoft.com/office/drawing/2014/main" id="{011B65DE-6C9B-465C-A8DD-F44C2443510F}"/>
              </a:ext>
            </a:extLst>
          </p:cNvPr>
          <p:cNvSpPr>
            <a:spLocks noChangeArrowheads="1"/>
          </p:cNvSpPr>
          <p:nvPr/>
        </p:nvSpPr>
        <p:spPr bwMode="auto">
          <a:xfrm>
            <a:off x="304800" y="14700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0" name="AutoShape 11">
            <a:extLst>
              <a:ext uri="{FF2B5EF4-FFF2-40B4-BE49-F238E27FC236}">
                <a16:creationId xmlns:a16="http://schemas.microsoft.com/office/drawing/2014/main" id="{FDCD9513-14BB-41C5-9256-7AD8B5C1B5A0}"/>
              </a:ext>
            </a:extLst>
          </p:cNvPr>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Initialize count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A0877126-DC88-470F-A770-58D263E19BB4}"/>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250B02-8617-404E-818D-8D57DF10457B}" type="slidenum">
              <a:rPr lang="en-US" altLang="en-US" sz="1400"/>
              <a:pPr/>
              <a:t>7</a:t>
            </a:fld>
            <a:endParaRPr lang="en-US" altLang="en-US" sz="1400"/>
          </a:p>
        </p:txBody>
      </p:sp>
      <p:sp>
        <p:nvSpPr>
          <p:cNvPr id="19459" name="Rectangle 2">
            <a:extLst>
              <a:ext uri="{FF2B5EF4-FFF2-40B4-BE49-F238E27FC236}">
                <a16:creationId xmlns:a16="http://schemas.microsoft.com/office/drawing/2014/main" id="{FD3149DB-87C8-42DD-9FFD-44C7EB1A3C40}"/>
              </a:ext>
            </a:extLst>
          </p:cNvPr>
          <p:cNvSpPr>
            <a:spLocks noGrp="1" noChangeArrowheads="1"/>
          </p:cNvSpPr>
          <p:nvPr>
            <p:ph type="title"/>
          </p:nvPr>
        </p:nvSpPr>
        <p:spPr>
          <a:xfrm>
            <a:off x="738188" y="195263"/>
            <a:ext cx="7772400" cy="762000"/>
          </a:xfrm>
        </p:spPr>
        <p:txBody>
          <a:bodyPr/>
          <a:lstStyle/>
          <a:p>
            <a:r>
              <a:rPr lang="en-US" altLang="en-US"/>
              <a:t>Trace while Loop, cont.</a:t>
            </a:r>
          </a:p>
        </p:txBody>
      </p:sp>
      <p:sp>
        <p:nvSpPr>
          <p:cNvPr id="19460" name="Rectangle 3">
            <a:extLst>
              <a:ext uri="{FF2B5EF4-FFF2-40B4-BE49-F238E27FC236}">
                <a16:creationId xmlns:a16="http://schemas.microsoft.com/office/drawing/2014/main" id="{17E2A72B-F90C-47C7-8DA1-0D2ACE6420AC}"/>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1" name="Rectangle 4">
            <a:extLst>
              <a:ext uri="{FF2B5EF4-FFF2-40B4-BE49-F238E27FC236}">
                <a16:creationId xmlns:a16="http://schemas.microsoft.com/office/drawing/2014/main" id="{0CFDE6CD-EF97-4E59-A0D9-9FC02707E350}"/>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tx2"/>
                </a:solidFill>
              </a:rPr>
              <a:t>count = 0</a:t>
            </a:r>
          </a:p>
          <a:p>
            <a:r>
              <a:rPr lang="en-US" altLang="en-US">
                <a:solidFill>
                  <a:schemeClr val="tx2"/>
                </a:solidFill>
              </a:rPr>
              <a:t>while count &lt; 2:</a:t>
            </a:r>
          </a:p>
          <a:p>
            <a:r>
              <a:rPr lang="en-US" altLang="en-US">
                <a:solidFill>
                  <a:schemeClr val="tx2"/>
                </a:solidFill>
              </a:rPr>
              <a:t>      print("Programming is fun!")</a:t>
            </a:r>
          </a:p>
          <a:p>
            <a:r>
              <a:rPr lang="en-US" altLang="en-US">
                <a:solidFill>
                  <a:schemeClr val="tx2"/>
                </a:solidFill>
              </a:rPr>
              <a:t>      count = count + 1</a:t>
            </a:r>
          </a:p>
        </p:txBody>
      </p:sp>
      <p:sp>
        <p:nvSpPr>
          <p:cNvPr id="19462" name="Rectangle 5">
            <a:extLst>
              <a:ext uri="{FF2B5EF4-FFF2-40B4-BE49-F238E27FC236}">
                <a16:creationId xmlns:a16="http://schemas.microsoft.com/office/drawing/2014/main" id="{E40075C6-1BF6-4198-AAE6-2F26EC65D5FA}"/>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3" name="AutoShape 7">
            <a:extLst>
              <a:ext uri="{FF2B5EF4-FFF2-40B4-BE49-F238E27FC236}">
                <a16:creationId xmlns:a16="http://schemas.microsoft.com/office/drawing/2014/main" id="{5B8163B8-84D8-4D96-AA3D-09ABDFC94D7F}"/>
              </a:ext>
            </a:extLst>
          </p:cNvPr>
          <p:cNvSpPr>
            <a:spLocks noChangeArrowheads="1"/>
          </p:cNvSpPr>
          <p:nvPr/>
        </p:nvSpPr>
        <p:spPr bwMode="auto">
          <a:xfrm>
            <a:off x="5257800" y="1219200"/>
            <a:ext cx="3533775" cy="384175"/>
          </a:xfrm>
          <a:prstGeom prst="wedgeRoundRectCallout">
            <a:avLst>
              <a:gd name="adj1" fmla="val -114556"/>
              <a:gd name="adj2" fmla="val 20826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(count &lt; 2) is true</a:t>
            </a:r>
          </a:p>
        </p:txBody>
      </p:sp>
      <p:sp>
        <p:nvSpPr>
          <p:cNvPr id="19464" name="Rectangle 8">
            <a:extLst>
              <a:ext uri="{FF2B5EF4-FFF2-40B4-BE49-F238E27FC236}">
                <a16:creationId xmlns:a16="http://schemas.microsoft.com/office/drawing/2014/main" id="{A23B01D3-9BE4-4D28-8D69-671CEA951A1D}"/>
              </a:ext>
            </a:extLst>
          </p:cNvPr>
          <p:cNvSpPr>
            <a:spLocks noChangeArrowheads="1"/>
          </p:cNvSpPr>
          <p:nvPr/>
        </p:nvSpPr>
        <p:spPr bwMode="auto">
          <a:xfrm>
            <a:off x="309563" y="1854200"/>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0BC2A7FE-18E9-4C99-9AC2-E8187AD4AA57}"/>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8CCD5F-A803-41A7-B665-815336988A5C}" type="slidenum">
              <a:rPr lang="en-US" altLang="en-US" sz="1400"/>
              <a:pPr/>
              <a:t>8</a:t>
            </a:fld>
            <a:endParaRPr lang="en-US" altLang="en-US" sz="1400"/>
          </a:p>
        </p:txBody>
      </p:sp>
      <p:sp>
        <p:nvSpPr>
          <p:cNvPr id="20483" name="Rectangle 2">
            <a:extLst>
              <a:ext uri="{FF2B5EF4-FFF2-40B4-BE49-F238E27FC236}">
                <a16:creationId xmlns:a16="http://schemas.microsoft.com/office/drawing/2014/main" id="{30FCA0B4-2B70-49EA-BD5E-373E729A2E5B}"/>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20484" name="Rectangle 3">
            <a:extLst>
              <a:ext uri="{FF2B5EF4-FFF2-40B4-BE49-F238E27FC236}">
                <a16:creationId xmlns:a16="http://schemas.microsoft.com/office/drawing/2014/main" id="{932D23E7-B434-412D-8136-09F6D99668D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5" name="Rectangle 4">
            <a:extLst>
              <a:ext uri="{FF2B5EF4-FFF2-40B4-BE49-F238E27FC236}">
                <a16:creationId xmlns:a16="http://schemas.microsoft.com/office/drawing/2014/main" id="{3E3D3472-D822-4141-9B5C-7AC20F8DC7D7}"/>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tx2"/>
                </a:solidFill>
              </a:rPr>
              <a:t>count = 0</a:t>
            </a:r>
          </a:p>
          <a:p>
            <a:r>
              <a:rPr lang="en-US" altLang="en-US">
                <a:solidFill>
                  <a:schemeClr val="tx2"/>
                </a:solidFill>
              </a:rPr>
              <a:t>while count &lt; 2:</a:t>
            </a:r>
          </a:p>
          <a:p>
            <a:r>
              <a:rPr lang="en-US" altLang="en-US">
                <a:solidFill>
                  <a:schemeClr val="tx2"/>
                </a:solidFill>
              </a:rPr>
              <a:t>      print("Programming is fun!")</a:t>
            </a:r>
          </a:p>
          <a:p>
            <a:r>
              <a:rPr lang="en-US" altLang="en-US">
                <a:solidFill>
                  <a:schemeClr val="tx2"/>
                </a:solidFill>
              </a:rPr>
              <a:t>      count = count + 1</a:t>
            </a:r>
          </a:p>
        </p:txBody>
      </p:sp>
      <p:sp>
        <p:nvSpPr>
          <p:cNvPr id="20486" name="Rectangle 5">
            <a:extLst>
              <a:ext uri="{FF2B5EF4-FFF2-40B4-BE49-F238E27FC236}">
                <a16:creationId xmlns:a16="http://schemas.microsoft.com/office/drawing/2014/main" id="{601BA07D-756B-4ED2-8588-A4D7FF5E2F7E}"/>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7" name="AutoShape 6">
            <a:extLst>
              <a:ext uri="{FF2B5EF4-FFF2-40B4-BE49-F238E27FC236}">
                <a16:creationId xmlns:a16="http://schemas.microsoft.com/office/drawing/2014/main" id="{D1C5F579-1539-4310-90BE-FFC1B970662C}"/>
              </a:ext>
            </a:extLst>
          </p:cNvPr>
          <p:cNvSpPr>
            <a:spLocks noChangeArrowheads="1"/>
          </p:cNvSpPr>
          <p:nvPr/>
        </p:nvSpPr>
        <p:spPr bwMode="auto">
          <a:xfrm>
            <a:off x="5257800" y="1219200"/>
            <a:ext cx="3533775" cy="384175"/>
          </a:xfrm>
          <a:prstGeom prst="wedgeRoundRectCallout">
            <a:avLst>
              <a:gd name="adj1" fmla="val -46676"/>
              <a:gd name="adj2" fmla="val 29008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Print Welcome to Python</a:t>
            </a:r>
          </a:p>
        </p:txBody>
      </p:sp>
      <p:sp>
        <p:nvSpPr>
          <p:cNvPr id="20488" name="Rectangle 8">
            <a:extLst>
              <a:ext uri="{FF2B5EF4-FFF2-40B4-BE49-F238E27FC236}">
                <a16:creationId xmlns:a16="http://schemas.microsoft.com/office/drawing/2014/main" id="{F810821A-1EB3-41F3-BF89-1D46ADFDD3B2}"/>
              </a:ext>
            </a:extLst>
          </p:cNvPr>
          <p:cNvSpPr>
            <a:spLocks noChangeArrowheads="1"/>
          </p:cNvSpPr>
          <p:nvPr/>
        </p:nvSpPr>
        <p:spPr bwMode="auto">
          <a:xfrm>
            <a:off x="309563" y="2276475"/>
            <a:ext cx="5105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499184C3-76D4-4687-922B-6BE130E418B7}"/>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C1AE03-4045-4297-BF45-213F65F47770}" type="slidenum">
              <a:rPr lang="en-US" altLang="en-US" sz="1400"/>
              <a:pPr/>
              <a:t>9</a:t>
            </a:fld>
            <a:endParaRPr lang="en-US" altLang="en-US" sz="1400"/>
          </a:p>
        </p:txBody>
      </p:sp>
      <p:sp>
        <p:nvSpPr>
          <p:cNvPr id="21507" name="Rectangle 2">
            <a:extLst>
              <a:ext uri="{FF2B5EF4-FFF2-40B4-BE49-F238E27FC236}">
                <a16:creationId xmlns:a16="http://schemas.microsoft.com/office/drawing/2014/main" id="{4D1FF24F-C2CE-4A9C-8891-9F841CA11FE4}"/>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21508" name="Rectangle 3">
            <a:extLst>
              <a:ext uri="{FF2B5EF4-FFF2-40B4-BE49-F238E27FC236}">
                <a16:creationId xmlns:a16="http://schemas.microsoft.com/office/drawing/2014/main" id="{C2755F53-367E-4DAC-A420-ECBAEE3FD34A}"/>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09" name="Rectangle 4">
            <a:extLst>
              <a:ext uri="{FF2B5EF4-FFF2-40B4-BE49-F238E27FC236}">
                <a16:creationId xmlns:a16="http://schemas.microsoft.com/office/drawing/2014/main" id="{F9C38908-AA95-4BC1-988D-77817766A72A}"/>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tx2"/>
                </a:solidFill>
              </a:rPr>
              <a:t>count = 0</a:t>
            </a:r>
          </a:p>
          <a:p>
            <a:r>
              <a:rPr lang="en-US" altLang="en-US">
                <a:solidFill>
                  <a:schemeClr val="tx2"/>
                </a:solidFill>
              </a:rPr>
              <a:t>while count &lt; 2:</a:t>
            </a:r>
          </a:p>
          <a:p>
            <a:r>
              <a:rPr lang="en-US" altLang="en-US">
                <a:solidFill>
                  <a:schemeClr val="tx2"/>
                </a:solidFill>
              </a:rPr>
              <a:t>      print("Programming is fun!")</a:t>
            </a:r>
          </a:p>
          <a:p>
            <a:r>
              <a:rPr lang="en-US" altLang="en-US">
                <a:solidFill>
                  <a:schemeClr val="tx2"/>
                </a:solidFill>
              </a:rPr>
              <a:t>      count = count + 1</a:t>
            </a:r>
          </a:p>
        </p:txBody>
      </p:sp>
      <p:sp>
        <p:nvSpPr>
          <p:cNvPr id="21510" name="Rectangle 5">
            <a:extLst>
              <a:ext uri="{FF2B5EF4-FFF2-40B4-BE49-F238E27FC236}">
                <a16:creationId xmlns:a16="http://schemas.microsoft.com/office/drawing/2014/main" id="{679806A0-54BD-4308-BBBA-33FFCFFA933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11" name="AutoShape 6">
            <a:extLst>
              <a:ext uri="{FF2B5EF4-FFF2-40B4-BE49-F238E27FC236}">
                <a16:creationId xmlns:a16="http://schemas.microsoft.com/office/drawing/2014/main" id="{1E675175-ECDF-458C-AB1F-D68D29063D82}"/>
              </a:ext>
            </a:extLst>
          </p:cNvPr>
          <p:cNvSpPr>
            <a:spLocks noChangeArrowheads="1"/>
          </p:cNvSpPr>
          <p:nvPr/>
        </p:nvSpPr>
        <p:spPr bwMode="auto">
          <a:xfrm>
            <a:off x="5257800" y="1219200"/>
            <a:ext cx="3538538" cy="635000"/>
          </a:xfrm>
          <a:prstGeom prst="wedgeRoundRectCallout">
            <a:avLst>
              <a:gd name="adj1" fmla="val -61037"/>
              <a:gd name="adj2" fmla="val 255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Increase count by 1</a:t>
            </a:r>
          </a:p>
          <a:p>
            <a:pPr algn="ctr"/>
            <a:r>
              <a:rPr lang="en-US" altLang="en-US" sz="1800"/>
              <a:t>count is 1 now</a:t>
            </a:r>
          </a:p>
        </p:txBody>
      </p:sp>
      <p:sp>
        <p:nvSpPr>
          <p:cNvPr id="21512" name="Rectangle 7">
            <a:extLst>
              <a:ext uri="{FF2B5EF4-FFF2-40B4-BE49-F238E27FC236}">
                <a16:creationId xmlns:a16="http://schemas.microsoft.com/office/drawing/2014/main" id="{FC86720D-AA3D-4416-A01C-5B3FD0F106E6}"/>
              </a:ext>
            </a:extLst>
          </p:cNvPr>
          <p:cNvSpPr>
            <a:spLocks noChangeArrowheads="1"/>
          </p:cNvSpPr>
          <p:nvPr/>
        </p:nvSpPr>
        <p:spPr bwMode="auto">
          <a:xfrm>
            <a:off x="309563" y="2622550"/>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6812</TotalTime>
  <Words>4901</Words>
  <Application>Microsoft Office PowerPoint</Application>
  <PresentationFormat>On-screen Show (4:3)</PresentationFormat>
  <Paragraphs>800</Paragraphs>
  <Slides>56</Slides>
  <Notes>1</Notes>
  <HiddenSlides>0</HiddenSlides>
  <MMClips>0</MMClips>
  <ScaleCrop>false</ScaleCrop>
  <HeadingPairs>
    <vt:vector size="10"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56</vt:i4>
      </vt:variant>
      <vt:variant>
        <vt:lpstr>Custom Shows</vt:lpstr>
      </vt:variant>
      <vt:variant>
        <vt:i4>1</vt:i4>
      </vt:variant>
    </vt:vector>
  </HeadingPairs>
  <TitlesOfParts>
    <vt:vector size="65" baseType="lpstr">
      <vt:lpstr>Arial</vt:lpstr>
      <vt:lpstr>Book Antiqua</vt:lpstr>
      <vt:lpstr>Courier New</vt:lpstr>
      <vt:lpstr>Monotype Sorts</vt:lpstr>
      <vt:lpstr>Times New Roman</vt:lpstr>
      <vt:lpstr>Times-Roman</vt:lpstr>
      <vt:lpstr>International</vt:lpstr>
      <vt:lpstr>Picture</vt:lpstr>
      <vt:lpstr>Chapter 4 Loops</vt:lpstr>
      <vt:lpstr>Motivations</vt:lpstr>
      <vt:lpstr>Opening Problem</vt:lpstr>
      <vt:lpstr>Objectives</vt:lpstr>
      <vt:lpstr>while Loop Flow Chart</vt:lpstr>
      <vt:lpstr>Trace while Loop</vt:lpstr>
      <vt:lpstr>Trace while Loop, cont.</vt:lpstr>
      <vt:lpstr>Trace while Loop, cont.</vt:lpstr>
      <vt:lpstr>Trace while Loop, cont.</vt:lpstr>
      <vt:lpstr>Trace while Loop, cont.</vt:lpstr>
      <vt:lpstr>Trace while Loop, cont.</vt:lpstr>
      <vt:lpstr>Trace while Loop, cont.</vt:lpstr>
      <vt:lpstr>Trace while Loop, cont.</vt:lpstr>
      <vt:lpstr>Trace while Loop</vt:lpstr>
      <vt:lpstr>Problem: Guessing Numbers </vt:lpstr>
      <vt:lpstr>PowerPoint Presentation</vt:lpstr>
      <vt:lpstr>PowerPoint Presentation</vt:lpstr>
      <vt:lpstr>Problem: An Advanced Math Learning Tool </vt:lpstr>
      <vt:lpstr>PowerPoint Presentation</vt:lpstr>
      <vt:lpstr>Multiple Subtraction Quiz </vt:lpstr>
      <vt:lpstr>PowerPoint Presentation</vt:lpstr>
      <vt:lpstr>Problem: Finding the Greatest Common Divisor </vt:lpstr>
      <vt:lpstr>PowerPoint Presentation</vt:lpstr>
      <vt:lpstr>Problem:  Predicting the Future Tuition </vt:lpstr>
      <vt:lpstr>Ending a Loop with a Sentinel Value </vt:lpstr>
      <vt:lpstr>PowerPoint Presentation</vt:lpstr>
      <vt:lpstr>Controlling a Loop with User Confirmation</vt:lpstr>
      <vt:lpstr>PowerPoint Presentation</vt:lpstr>
      <vt:lpstr>Using break and continue</vt:lpstr>
      <vt:lpstr>break</vt:lpstr>
      <vt:lpstr>continue</vt:lpstr>
      <vt:lpstr>Guessing Number Problem Revisited </vt:lpstr>
      <vt:lpstr>off-by-one Error  and Infinite Loop </vt:lpstr>
      <vt:lpstr>Caution</vt:lpstr>
      <vt:lpstr>for Loops</vt:lpstr>
      <vt:lpstr>range(a, b, c)</vt:lpstr>
      <vt:lpstr>range(a, b, c)</vt:lpstr>
      <vt:lpstr>range(a, b, c)</vt:lpstr>
      <vt:lpstr>range(a, b)</vt:lpstr>
      <vt:lpstr>range(b)</vt:lpstr>
      <vt:lpstr>Nested Loops </vt:lpstr>
      <vt:lpstr>PowerPoint Presentation</vt:lpstr>
      <vt:lpstr>What Is  π ? </vt:lpstr>
      <vt:lpstr>Techniques for Approximating  π </vt:lpstr>
      <vt:lpstr>Accumulator Pattern</vt:lpstr>
      <vt:lpstr>Sum of Series</vt:lpstr>
      <vt:lpstr>Product of Series</vt:lpstr>
      <vt:lpstr>Accumulator Approximations</vt:lpstr>
      <vt:lpstr>Accumulator approximations: Wallis Formula</vt:lpstr>
      <vt:lpstr>Accumulator approximations: Leibniz Formula</vt:lpstr>
      <vt:lpstr>Computer Simulation</vt:lpstr>
      <vt:lpstr>Problem:  Monte Carlo Simulation </vt:lpstr>
      <vt:lpstr>Problem:  Monte Carlo Simulation </vt:lpstr>
      <vt:lpstr>Problem:  Monte Carlo Simulation </vt:lpstr>
      <vt:lpstr>Random Walk Simulation </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Thaer Jayyousi</cp:lastModifiedBy>
  <cp:revision>284</cp:revision>
  <cp:lastPrinted>1998-02-04T21:16:15Z</cp:lastPrinted>
  <dcterms:created xsi:type="dcterms:W3CDTF">1995-06-10T17:31:50Z</dcterms:created>
  <dcterms:modified xsi:type="dcterms:W3CDTF">2022-10-04T14:43:45Z</dcterms:modified>
</cp:coreProperties>
</file>