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sldIdLst>
    <p:sldId id="314" r:id="rId2"/>
    <p:sldId id="429" r:id="rId3"/>
    <p:sldId id="430" r:id="rId4"/>
    <p:sldId id="444" r:id="rId5"/>
    <p:sldId id="432" r:id="rId6"/>
    <p:sldId id="361" r:id="rId7"/>
    <p:sldId id="362" r:id="rId8"/>
    <p:sldId id="415" r:id="rId9"/>
    <p:sldId id="416" r:id="rId10"/>
    <p:sldId id="417" r:id="rId11"/>
    <p:sldId id="418" r:id="rId12"/>
    <p:sldId id="317" r:id="rId13"/>
    <p:sldId id="335" r:id="rId14"/>
    <p:sldId id="389" r:id="rId15"/>
    <p:sldId id="445" r:id="rId16"/>
    <p:sldId id="446" r:id="rId17"/>
    <p:sldId id="447" r:id="rId18"/>
    <p:sldId id="448" r:id="rId19"/>
    <p:sldId id="449" r:id="rId20"/>
    <p:sldId id="450" r:id="rId21"/>
    <p:sldId id="452" r:id="rId22"/>
    <p:sldId id="453" r:id="rId23"/>
    <p:sldId id="454" r:id="rId24"/>
    <p:sldId id="455" r:id="rId25"/>
    <p:sldId id="343" r:id="rId26"/>
    <p:sldId id="411" r:id="rId27"/>
    <p:sldId id="427" r:id="rId28"/>
    <p:sldId id="464" r:id="rId29"/>
    <p:sldId id="412" r:id="rId30"/>
    <p:sldId id="465" r:id="rId31"/>
    <p:sldId id="342" r:id="rId32"/>
    <p:sldId id="350" r:id="rId33"/>
    <p:sldId id="437" r:id="rId34"/>
    <p:sldId id="438" r:id="rId35"/>
    <p:sldId id="439" r:id="rId36"/>
    <p:sldId id="440" r:id="rId37"/>
    <p:sldId id="322" r:id="rId38"/>
    <p:sldId id="466" r:id="rId39"/>
    <p:sldId id="442" r:id="rId40"/>
    <p:sldId id="441" r:id="rId41"/>
    <p:sldId id="346" r:id="rId42"/>
    <p:sldId id="443" r:id="rId43"/>
    <p:sldId id="467" r:id="rId44"/>
    <p:sldId id="468" r:id="rId45"/>
    <p:sldId id="469" r:id="rId46"/>
    <p:sldId id="472" r:id="rId47"/>
    <p:sldId id="470" r:id="rId48"/>
    <p:sldId id="471" r:id="rId49"/>
    <p:sldId id="473" r:id="rId50"/>
    <p:sldId id="474" r:id="rId51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4670" autoAdjust="0"/>
  </p:normalViewPr>
  <p:slideViewPr>
    <p:cSldViewPr>
      <p:cViewPr>
        <p:scale>
          <a:sx n="67" d="100"/>
          <a:sy n="67" d="100"/>
        </p:scale>
        <p:origin x="1260" y="328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72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A083F1C-13C6-407D-9005-E450D407DC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0D9A5223-FE5B-434D-9EA3-BE4A84F16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B4BC6253-D36A-4823-BF36-40BB18B2D1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313AB54-1E92-41A4-8754-E89DEAF25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99D14629-A64C-4327-B5A6-F3FFE22409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E8F3AA36-EC27-4FA3-8467-2D8628C1D4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06393D1F-B9BC-4A72-8658-DB586C1793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3A6616C8-C1A6-49F3-B5E5-4F7CA36E2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33F465DB-BD6A-46D0-91FE-8ADB91675B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6751347B-6EF2-4F73-B382-FE4C9EAE5B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FDA3F6AE-0128-4DDE-891A-4C7D209844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59EC3C97-71B7-4BD3-A1B7-DDF5DF0C6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4B289AD9-D873-4F0D-A27D-7F007A3C6A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0BE41E54-39E5-49E9-821C-4700AC790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9D784BEA-E18C-44DE-A74C-A99EBF64B8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F8EA1F02-E181-4A28-8E2B-8ADE2E949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D44A27CD-2EEE-4415-ACB5-DC7433E327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F232BB43-31F0-4C69-BA15-9C80B5331F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E916ABC5-5344-4B8B-8A0E-C95019D24F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851FD14-B9B3-48B4-ABE4-37A25821A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50786222-D65B-4CFA-8669-17827F1C2D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BD17B36C-FDDD-42EE-B509-9D8D243F0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F11AF8C-0D1C-4162-83F8-C3AC42C7A7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C66C8AD6-8816-4AD7-BE9B-47A12CEB7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310EB4CC-53C3-4E05-91E6-BC43AEE739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EDDE8AAD-9541-46E0-B00D-D8032836F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288DC457-4E2D-4273-8751-C2FF6144F8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A6AFA310-A827-48D0-8E43-B92A1D4687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DCC9D29D-E28B-4A1E-8EB5-7215E18097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57F9FDE9-17B7-4F98-9923-BED7D9060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2784824E-B248-42DB-98BC-FCDC4B5629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68251224-5A18-466C-8A5B-DC0D8B199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408D30D0-E11F-411B-B1C1-9AE7E03113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61CD8C5F-C54E-453D-BB59-8B08798B19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46347C62-DAB2-4789-A01B-2C86EDF63D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C49DC64E-4550-48AD-9E8D-9130068AA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1E524194-12D6-49E3-ADAE-94F9C11390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EABE1C56-3DD4-4752-B8DE-E9194E74C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8BB5C7C7-73BF-45CD-B234-0E76532363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2CF7EAD2-261A-4BBA-A237-953A783FA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EBE4B631-6B09-4978-9C83-EFA69AAC53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10251EF6-021B-4FAA-ACB9-97E97D36A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C413413D-7242-424D-9B8A-72F4878450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85CC46F6-ADD4-4D13-BD7D-4DB02FA7C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D929131A-6EC0-4500-940B-9DD9F05AA4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70C8DE6F-5C09-4679-A2D1-04FA55FA93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454049F5-5CAC-4BBF-8EF9-66C24000D6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00E35CF2-44F2-4E0F-AA56-3B10F5CC8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62D0CAC7-8562-4133-9FFA-489A636507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1A9E1C68-60CB-49B7-A187-3B395A6AB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AA962881-7130-4A61-AC08-C1B102610F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E39F83B0-7EB7-49ED-853D-E2DE9D3B35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4A162249-8AA9-4FD3-AF1B-0DF46DA544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9F59E7A0-F5AA-4032-BAC6-A8DCEDEB8E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4D1CC7AF-FA8A-488A-8BDC-B8FBF503AF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A284EC58-FCD9-492F-89B5-B8DBE6CD6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3E942747-FD74-44A4-AA4A-36D550C00B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4A644787-3258-4E82-8733-4F4D1CF7E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524905FE-EE69-4775-B878-5AF6E307F7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B8BF575A-DAE5-4E86-A098-B8D0315D96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41780379-61B0-41CE-9A2A-4FE1F6338A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DF6FE5E0-8156-4CA5-BABA-6471AAA3E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2B920C85-7746-4649-9A64-B0C51FB46D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1E77703D-3F29-4429-A412-442B417A23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5592BF1C-B5A0-483C-A5F6-E3522B646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EBA405B0-D672-43AA-9317-43437E367F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42394DD-CF9E-4059-B229-AF718943F5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9BDD91B1-ADD7-4460-A21D-2141F6B803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83DC5E9-3A66-444F-9A73-09FD35ACA4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3076978A-BEF4-4813-BA1D-AF4FC9E57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39EB591E-4B7B-49E1-B89A-CC5B9A67E6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E72B038-DE82-49E9-9BEA-11EF06EBE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9DC3D63-A967-4E71-ADF6-B02B70586B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60CDA3F2-D803-4CE7-B3F5-5ED134BBD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F4C1692-BB00-4A98-9292-7D42FC6D69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8940CD3F-F881-4D00-BF2E-5266F7308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292BA575-895B-4BB8-8D71-C02B259F87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6EE0E6E5-7FC7-482F-BA48-1556DC03E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>
            <a:extLst>
              <a:ext uri="{FF2B5EF4-FFF2-40B4-BE49-F238E27FC236}">
                <a16:creationId xmlns:a16="http://schemas.microsoft.com/office/drawing/2014/main" id="{A47798A0-4A65-4D76-80A0-A94D7DD4E933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16A8051-DA10-4BD5-8BE8-BA9EF0F0F91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6" name="Group 30">
              <a:extLst>
                <a:ext uri="{FF2B5EF4-FFF2-40B4-BE49-F238E27FC236}">
                  <a16:creationId xmlns:a16="http://schemas.microsoft.com/office/drawing/2014/main" id="{60D586D8-AFD0-4E36-8A74-0E89EAB657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2A271277-FD58-47BF-A09B-FF3F9E3B9F64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" name="Group 9">
                <a:extLst>
                  <a:ext uri="{FF2B5EF4-FFF2-40B4-BE49-F238E27FC236}">
                    <a16:creationId xmlns:a16="http://schemas.microsoft.com/office/drawing/2014/main" id="{05A4F8C3-92CC-49ED-B2BF-1823A35381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>
                  <a:extLst>
                    <a:ext uri="{FF2B5EF4-FFF2-40B4-BE49-F238E27FC236}">
                      <a16:creationId xmlns:a16="http://schemas.microsoft.com/office/drawing/2014/main" id="{8BB16422-8E9E-40C5-A74D-A00F74F93CDE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>
                  <a:extLst>
                    <a:ext uri="{FF2B5EF4-FFF2-40B4-BE49-F238E27FC236}">
                      <a16:creationId xmlns:a16="http://schemas.microsoft.com/office/drawing/2014/main" id="{595AC1D3-F2CB-49F6-8107-61FA8C1BFD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>
                  <a:extLst>
                    <a:ext uri="{FF2B5EF4-FFF2-40B4-BE49-F238E27FC236}">
                      <a16:creationId xmlns:a16="http://schemas.microsoft.com/office/drawing/2014/main" id="{68CE1109-F936-46AA-A7E4-5808BB98A1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>
                  <a:extLst>
                    <a:ext uri="{FF2B5EF4-FFF2-40B4-BE49-F238E27FC236}">
                      <a16:creationId xmlns:a16="http://schemas.microsoft.com/office/drawing/2014/main" id="{764561C8-099E-412C-A048-8A4339FD62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>
                  <a:extLst>
                    <a:ext uri="{FF2B5EF4-FFF2-40B4-BE49-F238E27FC236}">
                      <a16:creationId xmlns:a16="http://schemas.microsoft.com/office/drawing/2014/main" id="{7D271724-5008-415E-BE87-F38CABF6E75E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96FF5761-5CC4-45C0-B8C1-153740FAA930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" name="Group 29">
                <a:extLst>
                  <a:ext uri="{FF2B5EF4-FFF2-40B4-BE49-F238E27FC236}">
                    <a16:creationId xmlns:a16="http://schemas.microsoft.com/office/drawing/2014/main" id="{606420D1-8593-4F67-86C4-8ED1514261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7529E05D-DB61-4943-BBF6-8B7BF0549CC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DCF887B3-38F9-429A-AADD-E78EF8D9586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4E859807-8E74-4072-938B-D921F23AABE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16F53C91-DC13-4B4C-894B-AC8564D3038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D0ADF3B5-34A2-4776-8BD4-88B50588387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3459A622-E7E2-43AF-AEFE-0865752BCA6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0D3CE3C3-337A-4439-B521-EFC6098866F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40A08DCA-50AF-4109-B089-DDFE9ED1611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B1E097C7-9924-49E2-AC4C-011DC74BF43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753E5CA4-0561-44E9-9BF2-8A317C12235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5AC66C25-658D-4109-B097-6E9A9DB0DC0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8B8357EF-0843-4FAD-84A5-7A64D9FB2DB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3327D393-F06E-4364-967E-313278B93DD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51B4451E-8ECB-47F9-BFEB-A214F399F64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ABB139E9-B645-42CE-A0CE-7F556672EA3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6F9321AA-DE03-4A81-9B8A-801F1BF89CB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6DEA58B7-68CE-4905-804C-3A72C85501F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03AE8A5C-3100-4334-BD1F-30724D3333B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A8D32FD7-0D74-4861-9AE8-7B1CC3C27A2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CDDBBD42-DF64-45D1-92E5-34ECB21C75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dirty="0"/>
            </a:lvl1pPr>
          </a:lstStyle>
          <a:p>
            <a:pPr>
              <a:defRPr/>
            </a:pPr>
            <a:r>
              <a:rPr lang="en-US"/>
              <a:t>© Copyright 2018 by Pearson Education, Inc. All Rights Reserved.</a:t>
            </a: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4E2C5102-04D9-4B87-81B0-1F82B395F6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2928384-941F-4FE9-A415-03120DA13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65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8966D87B-69DD-42D0-96FC-BF32D4A4B7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7BEC2984-9A85-44F3-9A94-E2A41BD08D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660580-B557-44C1-9087-56C55E5549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08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DA6AE7AA-D301-4B52-B25D-A8DC9E86CE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BAF8116B-45AE-4FD7-8A44-75D2CD5C47D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F18F13-78E1-4FB6-86F2-DBA8879CEE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82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03F2FF1F-BE9F-4754-BBB4-A8A2FE9E1A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F975BCB2-6953-4BDC-9EF6-4C08699DEB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41DB7B-DA99-4761-AC8E-BE7B23A857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57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3E103559-FF0D-4AC6-8FC3-4683C2D280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2A86CFDD-F6BD-4FC7-BBB5-37C7E270ACE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6C8D29-C479-4462-95DA-647E3988D1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905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2D699660-48BE-41DC-8EED-C8D1CDB55E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ED0321B0-4F91-4034-AA90-976D8E9C1D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DF6540-6198-43DF-AA5C-6B4E248910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09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DBD814D9-5865-477A-8BDF-6D1BF983FE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19E3CF4B-3CE8-4274-9D9F-68D382B39F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5BCB31-3528-4B56-AED6-65E17D8036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28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73450181-D5A8-4564-8100-2A5D970D5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6F4D762B-1450-473E-B012-252B2E3D7D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1438C9-8E9C-46A1-905D-9497A3BD02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01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2F36AA73-9808-4ECB-9339-641E94CC89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1DFA0910-3313-4E16-9A66-99B6B4F299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35D9AB-2ABF-466B-8C68-485304BD39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82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D066B2D8-7D98-41A8-B6B3-4B1BD144F6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62C4F708-97A4-4F6D-B47E-8A2E0E296F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11CDE7-0A89-4D2F-A978-D2D547359A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80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0614BA65-AEB2-46B4-A528-45E74B1C18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05062901-1FD5-4AE1-98F8-258B8EE3C6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269AB9-F58C-4D14-BE22-13C43B83E4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09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>
            <a:extLst>
              <a:ext uri="{FF2B5EF4-FFF2-40B4-BE49-F238E27FC236}">
                <a16:creationId xmlns:a16="http://schemas.microsoft.com/office/drawing/2014/main" id="{F8FCC5F5-0B67-4D5D-A75E-EA1EF7EA3F1A}"/>
              </a:ext>
            </a:extLst>
          </p:cNvPr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F6AC78BA-236C-4ED8-B2B9-9468F685440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33" name="Group 28">
              <a:extLst>
                <a:ext uri="{FF2B5EF4-FFF2-40B4-BE49-F238E27FC236}">
                  <a16:creationId xmlns:a16="http://schemas.microsoft.com/office/drawing/2014/main" id="{2CC1229E-B443-4A28-B69F-7768AE2B9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>
                <a:extLst>
                  <a:ext uri="{FF2B5EF4-FFF2-40B4-BE49-F238E27FC236}">
                    <a16:creationId xmlns:a16="http://schemas.microsoft.com/office/drawing/2014/main" id="{C59D0198-475B-487E-9068-4327AD0E6C09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>
                <a:extLst>
                  <a:ext uri="{FF2B5EF4-FFF2-40B4-BE49-F238E27FC236}">
                    <a16:creationId xmlns:a16="http://schemas.microsoft.com/office/drawing/2014/main" id="{3C40F449-AD5A-469E-B532-B0EC5B51D442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>
                <a:extLst>
                  <a:ext uri="{FF2B5EF4-FFF2-40B4-BE49-F238E27FC236}">
                    <a16:creationId xmlns:a16="http://schemas.microsoft.com/office/drawing/2014/main" id="{91D2685B-AC7A-47C5-8A7B-61A0ACC4F6A0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>
                <a:extLst>
                  <a:ext uri="{FF2B5EF4-FFF2-40B4-BE49-F238E27FC236}">
                    <a16:creationId xmlns:a16="http://schemas.microsoft.com/office/drawing/2014/main" id="{3D8938FE-EB03-41FC-B457-FDEAF066FFB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>
                <a:extLst>
                  <a:ext uri="{FF2B5EF4-FFF2-40B4-BE49-F238E27FC236}">
                    <a16:creationId xmlns:a16="http://schemas.microsoft.com/office/drawing/2014/main" id="{C79E9018-D0DA-4BC9-BB47-0EA2F8DDCA78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966D8561-E68D-4A97-9215-955962216BE8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0DF1BCDC-4E7D-4B57-AD80-1559888FA8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>
                  <a:extLst>
                    <a:ext uri="{FF2B5EF4-FFF2-40B4-BE49-F238E27FC236}">
                      <a16:creationId xmlns:a16="http://schemas.microsoft.com/office/drawing/2014/main" id="{8388E2AD-E5D7-4CF1-9C82-2E4DA2DBA2B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>
                  <a:extLst>
                    <a:ext uri="{FF2B5EF4-FFF2-40B4-BE49-F238E27FC236}">
                      <a16:creationId xmlns:a16="http://schemas.microsoft.com/office/drawing/2014/main" id="{A2966705-E1EC-422F-B221-7B34D89112C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>
                  <a:extLst>
                    <a:ext uri="{FF2B5EF4-FFF2-40B4-BE49-F238E27FC236}">
                      <a16:creationId xmlns:a16="http://schemas.microsoft.com/office/drawing/2014/main" id="{05ABE3F1-CD6C-4F2E-A283-AE456C0DFC1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>
                  <a:extLst>
                    <a:ext uri="{FF2B5EF4-FFF2-40B4-BE49-F238E27FC236}">
                      <a16:creationId xmlns:a16="http://schemas.microsoft.com/office/drawing/2014/main" id="{8D0BC260-4B61-447C-A4F3-E453454FCE0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>
                  <a:extLst>
                    <a:ext uri="{FF2B5EF4-FFF2-40B4-BE49-F238E27FC236}">
                      <a16:creationId xmlns:a16="http://schemas.microsoft.com/office/drawing/2014/main" id="{72A9F77D-05BB-4E28-941D-1144178D989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>
                  <a:extLst>
                    <a:ext uri="{FF2B5EF4-FFF2-40B4-BE49-F238E27FC236}">
                      <a16:creationId xmlns:a16="http://schemas.microsoft.com/office/drawing/2014/main" id="{B54A1B54-E4E7-4FA1-9578-BDB7C5486D1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>
                  <a:extLst>
                    <a:ext uri="{FF2B5EF4-FFF2-40B4-BE49-F238E27FC236}">
                      <a16:creationId xmlns:a16="http://schemas.microsoft.com/office/drawing/2014/main" id="{2FFCCF98-6BBF-495E-BA9C-500C2999DD6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>
                  <a:extLst>
                    <a:ext uri="{FF2B5EF4-FFF2-40B4-BE49-F238E27FC236}">
                      <a16:creationId xmlns:a16="http://schemas.microsoft.com/office/drawing/2014/main" id="{C697B918-BAC3-4360-98C5-B00145CE21C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>
                  <a:extLst>
                    <a:ext uri="{FF2B5EF4-FFF2-40B4-BE49-F238E27FC236}">
                      <a16:creationId xmlns:a16="http://schemas.microsoft.com/office/drawing/2014/main" id="{925EB4B9-8BC0-43A6-91CF-309A7537BA2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>
                  <a:extLst>
                    <a:ext uri="{FF2B5EF4-FFF2-40B4-BE49-F238E27FC236}">
                      <a16:creationId xmlns:a16="http://schemas.microsoft.com/office/drawing/2014/main" id="{A68C2684-01B9-4FE3-9142-7EBE0E2E7B1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>
                  <a:extLst>
                    <a:ext uri="{FF2B5EF4-FFF2-40B4-BE49-F238E27FC236}">
                      <a16:creationId xmlns:a16="http://schemas.microsoft.com/office/drawing/2014/main" id="{63B5781F-0D6E-45F5-BA15-BAD49E34D28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>
                  <a:extLst>
                    <a:ext uri="{FF2B5EF4-FFF2-40B4-BE49-F238E27FC236}">
                      <a16:creationId xmlns:a16="http://schemas.microsoft.com/office/drawing/2014/main" id="{EB6B6697-3691-45EB-A4C4-1A12F343F24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>
                  <a:extLst>
                    <a:ext uri="{FF2B5EF4-FFF2-40B4-BE49-F238E27FC236}">
                      <a16:creationId xmlns:a16="http://schemas.microsoft.com/office/drawing/2014/main" id="{8A1E276C-262D-4590-8F8D-8235073831E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>
                  <a:extLst>
                    <a:ext uri="{FF2B5EF4-FFF2-40B4-BE49-F238E27FC236}">
                      <a16:creationId xmlns:a16="http://schemas.microsoft.com/office/drawing/2014/main" id="{01D02E3A-F20D-4FE7-9856-FDEB9611039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>
                  <a:extLst>
                    <a:ext uri="{FF2B5EF4-FFF2-40B4-BE49-F238E27FC236}">
                      <a16:creationId xmlns:a16="http://schemas.microsoft.com/office/drawing/2014/main" id="{842982A0-F1A5-4A38-A435-A2131CAE9B9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>
                  <a:extLst>
                    <a:ext uri="{FF2B5EF4-FFF2-40B4-BE49-F238E27FC236}">
                      <a16:creationId xmlns:a16="http://schemas.microsoft.com/office/drawing/2014/main" id="{19F35894-D6D1-4BF2-BBE4-B7332B9BC3C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>
                  <a:extLst>
                    <a:ext uri="{FF2B5EF4-FFF2-40B4-BE49-F238E27FC236}">
                      <a16:creationId xmlns:a16="http://schemas.microsoft.com/office/drawing/2014/main" id="{BD156888-93B7-4460-AC23-F14BC5E0A25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>
                  <a:extLst>
                    <a:ext uri="{FF2B5EF4-FFF2-40B4-BE49-F238E27FC236}">
                      <a16:creationId xmlns:a16="http://schemas.microsoft.com/office/drawing/2014/main" id="{0D4B9870-8499-4D11-AA92-3BCC4E86E24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>
            <a:extLst>
              <a:ext uri="{FF2B5EF4-FFF2-40B4-BE49-F238E27FC236}">
                <a16:creationId xmlns:a16="http://schemas.microsoft.com/office/drawing/2014/main" id="{4D93A773-9757-4097-AE18-1AD75F445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>
            <a:extLst>
              <a:ext uri="{FF2B5EF4-FFF2-40B4-BE49-F238E27FC236}">
                <a16:creationId xmlns:a16="http://schemas.microsoft.com/office/drawing/2014/main" id="{F0826A80-45E6-40AB-897C-B6B1109C4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1E85A07D-7ED1-4587-A83C-826AAF4517D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ABFC790E-F55F-4899-9FC7-1EBA3168B91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137B3DD-4FAB-4DC1-B0A3-0D8DA880AF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35">
            <a:extLst>
              <a:ext uri="{FF2B5EF4-FFF2-40B4-BE49-F238E27FC236}">
                <a16:creationId xmlns:a16="http://schemas.microsoft.com/office/drawing/2014/main" id="{50959FB6-7D86-4B96-A206-BEE331E58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dirty="0">
                <a:latin typeface="Arial" pitchFamily="34" charset="0"/>
              </a:rPr>
              <a:t>© Copyright 2018 by Pearson Education, Inc.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8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6C1618FC-3EE2-4872-B9DE-77D0AD5A42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37C912D-313D-43C0-8A0B-87BD2BDA8C3A}" type="slidenum">
              <a:rPr lang="en-US" altLang="en-US" sz="1400"/>
              <a:pPr/>
              <a:t>1</a:t>
            </a:fld>
            <a:endParaRPr lang="en-US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27CF190-4EAD-4D87-85EA-8FF99B740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4050" y="2814638"/>
            <a:ext cx="7772400" cy="1143000"/>
          </a:xfrm>
        </p:spPr>
        <p:txBody>
          <a:bodyPr/>
          <a:lstStyle/>
          <a:p>
            <a:r>
              <a:rPr lang="en-US" altLang="en-US" b="1"/>
              <a:t>Chapter 5 Functions</a:t>
            </a:r>
            <a:endParaRPr lang="en-US" altLang="en-US" b="1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6568B03E-83DA-481A-ABA9-4ADF6EFEDF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6656D06-B039-4E7C-924F-3CC84ACE3B63}" type="slidenum">
              <a:rPr lang="en-US" altLang="en-US" sz="1400"/>
              <a:pPr/>
              <a:t>10</a:t>
            </a:fld>
            <a:endParaRPr lang="en-US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AC98845-9C9B-4CA0-9C8B-AEB7B1D04F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Actual Parameters</a:t>
            </a:r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8E8F0E7C-0756-4D48-BF1F-51BF245A6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277938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When a function is invoked, you pass a value to the parameter. This value is referred to as </a:t>
            </a:r>
            <a:r>
              <a:rPr lang="en-US" altLang="en-US" i="1"/>
              <a:t>actual parameter or argument</a:t>
            </a:r>
            <a:r>
              <a:rPr lang="en-US" altLang="en-US"/>
              <a:t>.</a:t>
            </a:r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8C279C7E-7AD5-40AB-9106-E751FEDA7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4" name="Rectangle 5">
            <a:extLst>
              <a:ext uri="{FF2B5EF4-FFF2-40B4-BE49-F238E27FC236}">
                <a16:creationId xmlns:a16="http://schemas.microsoft.com/office/drawing/2014/main" id="{6DB35945-6B29-490E-B402-322C520C2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5" name="Rectangle 6">
            <a:extLst>
              <a:ext uri="{FF2B5EF4-FFF2-40B4-BE49-F238E27FC236}">
                <a16:creationId xmlns:a16="http://schemas.microsoft.com/office/drawing/2014/main" id="{76B816CF-A6E8-4C81-A418-7AC3E240F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6" name="Rectangle 7">
            <a:extLst>
              <a:ext uri="{FF2B5EF4-FFF2-40B4-BE49-F238E27FC236}">
                <a16:creationId xmlns:a16="http://schemas.microsoft.com/office/drawing/2014/main" id="{D8951645-0A63-4714-8F02-DE6C5A210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7" name="Rectangle 8">
            <a:extLst>
              <a:ext uri="{FF2B5EF4-FFF2-40B4-BE49-F238E27FC236}">
                <a16:creationId xmlns:a16="http://schemas.microsoft.com/office/drawing/2014/main" id="{61339DBD-6530-42E9-A142-42527CE6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8" name="Rectangle 9">
            <a:extLst>
              <a:ext uri="{FF2B5EF4-FFF2-40B4-BE49-F238E27FC236}">
                <a16:creationId xmlns:a16="http://schemas.microsoft.com/office/drawing/2014/main" id="{4807B6A3-BF4E-4FD0-8FD2-1957257A6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9" name="Rectangle 10">
            <a:extLst>
              <a:ext uri="{FF2B5EF4-FFF2-40B4-BE49-F238E27FC236}">
                <a16:creationId xmlns:a16="http://schemas.microsoft.com/office/drawing/2014/main" id="{BD7E0B09-3BB7-4427-B6C0-74118C4C9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40" name="Rectangle 11">
            <a:extLst>
              <a:ext uri="{FF2B5EF4-FFF2-40B4-BE49-F238E27FC236}">
                <a16:creationId xmlns:a16="http://schemas.microsoft.com/office/drawing/2014/main" id="{951C120A-4DD1-4117-8B0C-AF1EDE20A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2541" name="Object 21">
            <a:extLst>
              <a:ext uri="{FF2B5EF4-FFF2-40B4-BE49-F238E27FC236}">
                <a16:creationId xmlns:a16="http://schemas.microsoft.com/office/drawing/2014/main" id="{E5F3BF1A-C27B-480B-AA40-73F7430638E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69875" y="2430463"/>
          <a:ext cx="8524875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Picture" r:id="rId4" imgW="4343400" imgH="1714500" progId="Word.Picture.8">
                  <p:embed/>
                </p:oleObj>
              </mc:Choice>
              <mc:Fallback>
                <p:oleObj name="Picture" r:id="rId4" imgW="4343400" imgH="1714500" progId="Word.Picture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" y="2430463"/>
                        <a:ext cx="8524875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Rectangle 15">
            <a:extLst>
              <a:ext uri="{FF2B5EF4-FFF2-40B4-BE49-F238E27FC236}">
                <a16:creationId xmlns:a16="http://schemas.microsoft.com/office/drawing/2014/main" id="{6A76D9AA-ED76-4FE4-A1FE-52E6FA9A9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413" y="3390900"/>
            <a:ext cx="498475" cy="230188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2B238DFB-0F21-4093-91E6-85B340344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5B7F10-071A-41ED-B0A3-56D07A091E16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9E1B969-C8A8-4080-8404-FD16BD036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 Value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5027C3E5-4EA2-4798-8F53-BC3C4D050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277938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A function may return a value using the return keyword. 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C2F4732E-C4C1-4B4E-AB4E-740DA9102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8" name="Rectangle 5">
            <a:extLst>
              <a:ext uri="{FF2B5EF4-FFF2-40B4-BE49-F238E27FC236}">
                <a16:creationId xmlns:a16="http://schemas.microsoft.com/office/drawing/2014/main" id="{30E38FA2-5A05-4898-A19C-BAA399D71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9" name="Rectangle 6">
            <a:extLst>
              <a:ext uri="{FF2B5EF4-FFF2-40B4-BE49-F238E27FC236}">
                <a16:creationId xmlns:a16="http://schemas.microsoft.com/office/drawing/2014/main" id="{EE012536-7552-47AA-851B-D388691F6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60" name="Rectangle 7">
            <a:extLst>
              <a:ext uri="{FF2B5EF4-FFF2-40B4-BE49-F238E27FC236}">
                <a16:creationId xmlns:a16="http://schemas.microsoft.com/office/drawing/2014/main" id="{4AFA212D-41CC-4A9B-8935-1A7BEAD23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61" name="Rectangle 8">
            <a:extLst>
              <a:ext uri="{FF2B5EF4-FFF2-40B4-BE49-F238E27FC236}">
                <a16:creationId xmlns:a16="http://schemas.microsoft.com/office/drawing/2014/main" id="{8F7110DB-A302-454D-A1E1-918A8806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62" name="Rectangle 9">
            <a:extLst>
              <a:ext uri="{FF2B5EF4-FFF2-40B4-BE49-F238E27FC236}">
                <a16:creationId xmlns:a16="http://schemas.microsoft.com/office/drawing/2014/main" id="{6BCF34A6-8178-49BE-BC0C-27550CA05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63" name="Rectangle 10">
            <a:extLst>
              <a:ext uri="{FF2B5EF4-FFF2-40B4-BE49-F238E27FC236}">
                <a16:creationId xmlns:a16="http://schemas.microsoft.com/office/drawing/2014/main" id="{488AD099-6AD0-441D-B109-A36ACD25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64" name="Rectangle 11">
            <a:extLst>
              <a:ext uri="{FF2B5EF4-FFF2-40B4-BE49-F238E27FC236}">
                <a16:creationId xmlns:a16="http://schemas.microsoft.com/office/drawing/2014/main" id="{37309069-91CC-481F-B64B-85DB1B8B0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3565" name="Object 23">
            <a:extLst>
              <a:ext uri="{FF2B5EF4-FFF2-40B4-BE49-F238E27FC236}">
                <a16:creationId xmlns:a16="http://schemas.microsoft.com/office/drawing/2014/main" id="{12C55B1A-633D-407B-86E1-6B02C288394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09563" y="2392363"/>
          <a:ext cx="8680450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Picture" r:id="rId4" imgW="4343400" imgH="1714500" progId="Word.Picture.8">
                  <p:embed/>
                </p:oleObj>
              </mc:Choice>
              <mc:Fallback>
                <p:oleObj name="Picture" r:id="rId4" imgW="4343400" imgH="1714500" progId="Word.Picture.8">
                  <p:embed/>
                  <p:pic>
                    <p:nvPicPr>
                      <p:cNvPr id="0" name="Object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2392363"/>
                        <a:ext cx="8680450" cy="342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Rectangle 15">
            <a:extLst>
              <a:ext uri="{FF2B5EF4-FFF2-40B4-BE49-F238E27FC236}">
                <a16:creationId xmlns:a16="http://schemas.microsoft.com/office/drawing/2014/main" id="{8BB8F18E-FAE9-4336-8272-14D942E9F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763" y="5003800"/>
            <a:ext cx="1612900" cy="230188"/>
          </a:xfrm>
          <a:prstGeom prst="rect">
            <a:avLst/>
          </a:prstGeom>
          <a:solidFill>
            <a:schemeClr val="accent1">
              <a:alpha val="3803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73053FA5-3F66-43F6-AF71-880969477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EE5A5C-9E69-41F4-943B-A5E12B865E9B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4549513-5C85-410D-BA34-1F70DDA30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en-US"/>
              <a:t>Calling Functions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4580" name="Text Box 7">
            <a:extLst>
              <a:ext uri="{FF2B5EF4-FFF2-40B4-BE49-F238E27FC236}">
                <a16:creationId xmlns:a16="http://schemas.microsoft.com/office/drawing/2014/main" id="{96129DD3-40BB-4C23-8C1B-C470DFE91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305800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/>
              <a:t>Testing the </a:t>
            </a:r>
            <a:r>
              <a:rPr lang="en-US" altLang="en-US" sz="3200">
                <a:latin typeface="Courier New" panose="02070309020205020404" pitchFamily="49" charset="0"/>
              </a:rPr>
              <a:t>max</a:t>
            </a:r>
            <a:r>
              <a:rPr lang="en-US" altLang="en-US" sz="3200"/>
              <a:t> function</a:t>
            </a:r>
          </a:p>
          <a:p>
            <a:pPr>
              <a:spcBef>
                <a:spcPct val="50000"/>
              </a:spcBef>
            </a:pPr>
            <a:r>
              <a:rPr lang="en-US" altLang="en-US" sz="3200"/>
              <a:t>This program demonstrates calling a function max to return the largest of the </a:t>
            </a:r>
            <a:r>
              <a:rPr lang="en-US" altLang="en-US" sz="3200" b="1">
                <a:latin typeface="Courier New" panose="02070309020205020404" pitchFamily="49" charset="0"/>
              </a:rPr>
              <a:t>int</a:t>
            </a:r>
            <a:r>
              <a:rPr lang="en-US" altLang="en-US" sz="3200"/>
              <a:t> 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4DDFAF-CC3B-4086-B41F-7D7292C2167A}"/>
              </a:ext>
            </a:extLst>
          </p:cNvPr>
          <p:cNvSpPr/>
          <p:nvPr/>
        </p:nvSpPr>
        <p:spPr>
          <a:xfrm>
            <a:off x="193675" y="3162300"/>
            <a:ext cx="3960813" cy="28305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# Return the max between two numbers </a:t>
            </a:r>
          </a:p>
          <a:p>
            <a:pPr>
              <a:defRPr/>
            </a:pPr>
            <a:r>
              <a:rPr lang="en-US" sz="1600" dirty="0"/>
              <a:t>def max(num1, num2): </a:t>
            </a:r>
          </a:p>
          <a:p>
            <a:pPr>
              <a:defRPr/>
            </a:pPr>
            <a:r>
              <a:rPr lang="en-US" sz="1600" dirty="0"/>
              <a:t>    if num1 &gt; num2:</a:t>
            </a:r>
          </a:p>
          <a:p>
            <a:pPr>
              <a:defRPr/>
            </a:pPr>
            <a:r>
              <a:rPr lang="en-US" sz="1600" dirty="0"/>
              <a:t>        result = num1</a:t>
            </a:r>
          </a:p>
          <a:p>
            <a:pPr>
              <a:defRPr/>
            </a:pPr>
            <a:r>
              <a:rPr lang="en-US" sz="1600" dirty="0"/>
              <a:t>    else:</a:t>
            </a:r>
          </a:p>
          <a:p>
            <a:pPr>
              <a:defRPr/>
            </a:pPr>
            <a:r>
              <a:rPr lang="en-US" sz="1600" dirty="0"/>
              <a:t>        result = num2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    return result # Return result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6D429D-7FFC-4DCD-BE0B-30906B03D020}"/>
              </a:ext>
            </a:extLst>
          </p:cNvPr>
          <p:cNvSpPr/>
          <p:nvPr/>
        </p:nvSpPr>
        <p:spPr>
          <a:xfrm>
            <a:off x="4424363" y="3148013"/>
            <a:ext cx="4564062" cy="2862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def main():</a:t>
            </a:r>
          </a:p>
          <a:p>
            <a:pPr>
              <a:defRPr/>
            </a:pPr>
            <a:r>
              <a:rPr lang="en-US" sz="1600" dirty="0"/>
              <a:t>    i = 5</a:t>
            </a:r>
          </a:p>
          <a:p>
            <a:pPr>
              <a:defRPr/>
            </a:pPr>
            <a:r>
              <a:rPr lang="en-US" sz="1600" dirty="0"/>
              <a:t>    j = 2</a:t>
            </a:r>
          </a:p>
          <a:p>
            <a:pPr>
              <a:defRPr/>
            </a:pPr>
            <a:r>
              <a:rPr lang="en-US" sz="1600" dirty="0"/>
              <a:t>    k = max(i, j) # Call the max function</a:t>
            </a:r>
          </a:p>
          <a:p>
            <a:pPr>
              <a:defRPr/>
            </a:pPr>
            <a:r>
              <a:rPr lang="en-US" sz="1600" dirty="0"/>
              <a:t>    print("The maximum between", i, "and", j, "is", k)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main() # Call the main function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</p:txBody>
      </p:sp>
      <p:sp>
        <p:nvSpPr>
          <p:cNvPr id="24583" name="Rectangle 4">
            <a:extLst>
              <a:ext uri="{FF2B5EF4-FFF2-40B4-BE49-F238E27FC236}">
                <a16:creationId xmlns:a16="http://schemas.microsoft.com/office/drawing/2014/main" id="{EB45B0B2-C584-42E3-83FB-BA97E750F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50" y="6156325"/>
            <a:ext cx="13954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olidFill>
                  <a:srgbClr val="FF0000"/>
                </a:solidFill>
              </a:rPr>
              <a:t>Test Max</a:t>
            </a:r>
          </a:p>
        </p:txBody>
      </p:sp>
      <p:sp>
        <p:nvSpPr>
          <p:cNvPr id="24584" name="Rectangle 5">
            <a:extLst>
              <a:ext uri="{FF2B5EF4-FFF2-40B4-BE49-F238E27FC236}">
                <a16:creationId xmlns:a16="http://schemas.microsoft.com/office/drawing/2014/main" id="{D6FF856A-EE2A-45FA-AEFC-04313FB2F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5622925"/>
            <a:ext cx="3125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rgbClr val="FF0000"/>
                </a:solidFill>
              </a:rPr>
              <a:t>The maximum between 5 and 2 is 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81332043-0FC8-4139-A2DA-DB050C8F6A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3EBCCA-7BF1-4707-8FCB-C5289CFEDE9A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F47FCC8-A133-44F2-9944-3CC458A41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Calling Functions, cont.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5604" name="Rectangle 7">
            <a:extLst>
              <a:ext uri="{FF2B5EF4-FFF2-40B4-BE49-F238E27FC236}">
                <a16:creationId xmlns:a16="http://schemas.microsoft.com/office/drawing/2014/main" id="{5D435BD0-78CA-4B16-AA96-987005329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5" name="Rectangle 9">
            <a:extLst>
              <a:ext uri="{FF2B5EF4-FFF2-40B4-BE49-F238E27FC236}">
                <a16:creationId xmlns:a16="http://schemas.microsoft.com/office/drawing/2014/main" id="{56CD8EB6-8863-4321-B859-EFD3CAEA9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6" name="Rectangle 12">
            <a:extLst>
              <a:ext uri="{FF2B5EF4-FFF2-40B4-BE49-F238E27FC236}">
                <a16:creationId xmlns:a16="http://schemas.microsoft.com/office/drawing/2014/main" id="{8612EE35-962A-4D4A-9838-0625E2FA6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7" name="Rectangle 14">
            <a:extLst>
              <a:ext uri="{FF2B5EF4-FFF2-40B4-BE49-F238E27FC236}">
                <a16:creationId xmlns:a16="http://schemas.microsoft.com/office/drawing/2014/main" id="{0B26117E-A1D4-4E59-9118-F0AF08253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5608" name="Object 13">
            <a:extLst>
              <a:ext uri="{FF2B5EF4-FFF2-40B4-BE49-F238E27FC236}">
                <a16:creationId xmlns:a16="http://schemas.microsoft.com/office/drawing/2014/main" id="{159C6197-AE8E-47AA-96D9-5B3DF34778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790446"/>
              </p:ext>
            </p:extLst>
          </p:nvPr>
        </p:nvGraphicFramePr>
        <p:xfrm>
          <a:off x="200025" y="1668463"/>
          <a:ext cx="8626475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Picture" r:id="rId4" imgW="3828960" imgH="1428840" progId="Word.Picture.8">
                  <p:embed/>
                </p:oleObj>
              </mc:Choice>
              <mc:Fallback>
                <p:oleObj name="Picture" r:id="rId4" imgW="3828960" imgH="142884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1668463"/>
                        <a:ext cx="8626475" cy="320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FC762963-A346-4DAB-8F43-EC5114EE6A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4C1C84D-2187-4603-93AC-1D31ADB3CAC9}" type="slidenum">
              <a:rPr lang="en-US" altLang="en-US" sz="1400"/>
              <a:pPr/>
              <a:t>14</a:t>
            </a:fld>
            <a:endParaRPr lang="en-US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8365890-A35F-453D-80BD-132DC8603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FFABD14-28E1-44F7-BBD3-A2BB247FC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6629" name="Object 12">
            <a:extLst>
              <a:ext uri="{FF2B5EF4-FFF2-40B4-BE49-F238E27FC236}">
                <a16:creationId xmlns:a16="http://schemas.microsoft.com/office/drawing/2014/main" id="{9028F85A-BAB0-4883-B1B3-71321D1F06D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443039"/>
              </p:ext>
            </p:extLst>
          </p:nvPr>
        </p:nvGraphicFramePr>
        <p:xfrm>
          <a:off x="0" y="2166938"/>
          <a:ext cx="8794750" cy="328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Picture" r:id="rId4" imgW="3828960" imgH="1428840" progId="Word.Picture.8">
                  <p:embed/>
                </p:oleObj>
              </mc:Choice>
              <mc:Fallback>
                <p:oleObj name="Picture" r:id="rId4" imgW="3828960" imgH="142884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6938"/>
                        <a:ext cx="8794750" cy="328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AutoShape 7">
            <a:extLst>
              <a:ext uri="{FF2B5EF4-FFF2-40B4-BE49-F238E27FC236}">
                <a16:creationId xmlns:a16="http://schemas.microsoft.com/office/drawing/2014/main" id="{74C4AB83-2B2E-4924-BCF7-1FF245574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1393825"/>
            <a:ext cx="3533775" cy="384175"/>
          </a:xfrm>
          <a:prstGeom prst="wedgeRoundRectCallout">
            <a:avLst>
              <a:gd name="adj1" fmla="val -55032"/>
              <a:gd name="adj2" fmla="val 49793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Invoke the main function</a:t>
            </a:r>
          </a:p>
        </p:txBody>
      </p:sp>
      <p:sp>
        <p:nvSpPr>
          <p:cNvPr id="26631" name="Rectangle 6">
            <a:extLst>
              <a:ext uri="{FF2B5EF4-FFF2-40B4-BE49-F238E27FC236}">
                <a16:creationId xmlns:a16="http://schemas.microsoft.com/office/drawing/2014/main" id="{E6A1BBA4-D5D4-4365-8884-2A565CED5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3505200"/>
            <a:ext cx="846138" cy="2555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DFDA6DD6-B592-40F9-B588-CEE501846D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8DA77D-1390-4ACA-8D29-C9B934B176D5}" type="slidenum">
              <a:rPr lang="en-US" altLang="en-US" sz="1400"/>
              <a:pPr/>
              <a:t>15</a:t>
            </a:fld>
            <a:endParaRPr lang="en-US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02ED6E1-63A4-4797-BE74-1244FC175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3607E3C9-00B1-4004-9A86-A068A2458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7653" name="Object 5">
            <a:extLst>
              <a:ext uri="{FF2B5EF4-FFF2-40B4-BE49-F238E27FC236}">
                <a16:creationId xmlns:a16="http://schemas.microsoft.com/office/drawing/2014/main" id="{88E18256-F64F-4367-914D-C53644EA13B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441113"/>
              </p:ext>
            </p:extLst>
          </p:nvPr>
        </p:nvGraphicFramePr>
        <p:xfrm>
          <a:off x="0" y="2166938"/>
          <a:ext cx="8794750" cy="328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Picture" r:id="rId4" imgW="3828960" imgH="1428840" progId="Word.Picture.8">
                  <p:embed/>
                </p:oleObj>
              </mc:Choice>
              <mc:Fallback>
                <p:oleObj name="Picture" r:id="rId4" imgW="3828960" imgH="142884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6938"/>
                        <a:ext cx="8794750" cy="328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AutoShape 6">
            <a:extLst>
              <a:ext uri="{FF2B5EF4-FFF2-40B4-BE49-F238E27FC236}">
                <a16:creationId xmlns:a16="http://schemas.microsoft.com/office/drawing/2014/main" id="{3BA0F97A-F664-4CE9-A7E3-E58726214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1470025"/>
            <a:ext cx="3533775" cy="384175"/>
          </a:xfrm>
          <a:prstGeom prst="wedgeRoundRectCallout">
            <a:avLst>
              <a:gd name="adj1" fmla="val -51167"/>
              <a:gd name="adj2" fmla="val 45165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i is now 5</a:t>
            </a:r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26B17454-C165-4F2F-A610-71ED95F8B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352800"/>
            <a:ext cx="998537" cy="2159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4DB0FEFF-04BD-46E9-A273-EF6CA4C8EB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BE3F15-13A8-4386-8196-08F8D0BF28AC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A5C384D-82C9-4703-AE8C-28AD35B99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6CF29BE9-FDEB-4F4E-A625-7AE14FC0A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8677" name="Object 5">
            <a:extLst>
              <a:ext uri="{FF2B5EF4-FFF2-40B4-BE49-F238E27FC236}">
                <a16:creationId xmlns:a16="http://schemas.microsoft.com/office/drawing/2014/main" id="{8F252E06-255C-41AB-96A9-71C6D3FD4C7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302946"/>
              </p:ext>
            </p:extLst>
          </p:nvPr>
        </p:nvGraphicFramePr>
        <p:xfrm>
          <a:off x="0" y="2166938"/>
          <a:ext cx="8794750" cy="328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Picture" r:id="rId4" imgW="3828960" imgH="1428840" progId="Word.Picture.8">
                  <p:embed/>
                </p:oleObj>
              </mc:Choice>
              <mc:Fallback>
                <p:oleObj name="Picture" r:id="rId4" imgW="3828960" imgH="142884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6938"/>
                        <a:ext cx="8794750" cy="328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AutoShape 6">
            <a:extLst>
              <a:ext uri="{FF2B5EF4-FFF2-40B4-BE49-F238E27FC236}">
                <a16:creationId xmlns:a16="http://schemas.microsoft.com/office/drawing/2014/main" id="{2A1CEAB9-5B72-4E96-9899-3EE018AD0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1470025"/>
            <a:ext cx="3533775" cy="384175"/>
          </a:xfrm>
          <a:prstGeom prst="wedgeRoundRectCallout">
            <a:avLst>
              <a:gd name="adj1" fmla="val -52606"/>
              <a:gd name="adj2" fmla="val 49132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/>
              <a:t>j is now 2</a:t>
            </a:r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2D0FED94-BF50-4BD5-83E0-069D99195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544888"/>
            <a:ext cx="998537" cy="2159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22AA4BE1-D300-4C93-B452-039740B75E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0740FF-8A2B-4645-A822-08A33AE2D3F8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3A722EF-C301-427A-9A4A-CDCAE7B7E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61D5C41-5B5B-40E1-9703-2F514B47A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9701" name="Object 5">
            <a:extLst>
              <a:ext uri="{FF2B5EF4-FFF2-40B4-BE49-F238E27FC236}">
                <a16:creationId xmlns:a16="http://schemas.microsoft.com/office/drawing/2014/main" id="{3BD04466-5CA8-4D94-B48D-E94C4C622EB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677257"/>
              </p:ext>
            </p:extLst>
          </p:nvPr>
        </p:nvGraphicFramePr>
        <p:xfrm>
          <a:off x="0" y="2166938"/>
          <a:ext cx="8794750" cy="328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Picture" r:id="rId4" imgW="3828960" imgH="1428840" progId="Word.Picture.8">
                  <p:embed/>
                </p:oleObj>
              </mc:Choice>
              <mc:Fallback>
                <p:oleObj name="Picture" r:id="rId4" imgW="3828960" imgH="142884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6938"/>
                        <a:ext cx="8794750" cy="328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AutoShape 6">
            <a:extLst>
              <a:ext uri="{FF2B5EF4-FFF2-40B4-BE49-F238E27FC236}">
                <a16:creationId xmlns:a16="http://schemas.microsoft.com/office/drawing/2014/main" id="{24325A35-C0E5-47DB-BD86-640364CD3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1470025"/>
            <a:ext cx="3533775" cy="384175"/>
          </a:xfrm>
          <a:prstGeom prst="wedgeRoundRectCallout">
            <a:avLst>
              <a:gd name="adj1" fmla="val -36792"/>
              <a:gd name="adj2" fmla="val 54421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invoke max(i, j)</a:t>
            </a:r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12E96C4E-19E4-418C-AEAD-8ED6DA4A4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775075"/>
            <a:ext cx="1420812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34D6BE3D-3777-403E-8AAE-BFE461B66F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63D40A-E0F4-41A1-A259-FECB81B138B5}" type="slidenum">
              <a:rPr lang="en-US" altLang="en-US" sz="1400"/>
              <a:pPr/>
              <a:t>18</a:t>
            </a:fld>
            <a:endParaRPr lang="en-US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4798BBF-BBA7-4D7C-AC1F-644439268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202"/>
            <a:ext cx="7772400" cy="1143000"/>
          </a:xfrm>
        </p:spPr>
        <p:txBody>
          <a:bodyPr/>
          <a:lstStyle/>
          <a:p>
            <a:r>
              <a:rPr lang="en-US" altLang="en-US" sz="4000" dirty="0"/>
              <a:t>Trace Function Invocation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9DC3549-428A-4C8B-9DAC-2FDC21EE4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0725" name="Object 5">
            <a:extLst>
              <a:ext uri="{FF2B5EF4-FFF2-40B4-BE49-F238E27FC236}">
                <a16:creationId xmlns:a16="http://schemas.microsoft.com/office/drawing/2014/main" id="{F72A55D7-873D-4D4E-AC0D-3473D7D8E63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542157"/>
              </p:ext>
            </p:extLst>
          </p:nvPr>
        </p:nvGraphicFramePr>
        <p:xfrm>
          <a:off x="0" y="2166938"/>
          <a:ext cx="8794750" cy="328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Picture" r:id="rId4" imgW="3828960" imgH="1428840" progId="Word.Picture.8">
                  <p:embed/>
                </p:oleObj>
              </mc:Choice>
              <mc:Fallback>
                <p:oleObj name="Picture" r:id="rId4" imgW="3828960" imgH="142884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6938"/>
                        <a:ext cx="8794750" cy="328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AutoShape 6">
            <a:extLst>
              <a:ext uri="{FF2B5EF4-FFF2-40B4-BE49-F238E27FC236}">
                <a16:creationId xmlns:a16="http://schemas.microsoft.com/office/drawing/2014/main" id="{7516F0B5-7770-4449-9D01-57309BDB0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620" y="1037430"/>
            <a:ext cx="3916362" cy="1230313"/>
          </a:xfrm>
          <a:prstGeom prst="wedgeRoundRectCallout">
            <a:avLst>
              <a:gd name="adj1" fmla="val -829"/>
              <a:gd name="adj2" fmla="val 11000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invoke max(i, j)</a:t>
            </a:r>
          </a:p>
          <a:p>
            <a:r>
              <a:rPr lang="en-US" altLang="en-US"/>
              <a:t>Pass the value of i to num1</a:t>
            </a:r>
          </a:p>
          <a:p>
            <a:r>
              <a:rPr lang="en-US" altLang="en-US"/>
              <a:t>Pass the value of j to num2</a:t>
            </a:r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B6670C36-9FBB-41F8-A572-DB53D49DB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775075"/>
            <a:ext cx="1420812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27232377-6C5A-4079-96BD-A9961743EB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B8099A-951C-4881-AC6A-BC48579ED318}" type="slidenum">
              <a:rPr lang="en-US" altLang="en-US" sz="1400"/>
              <a:pPr/>
              <a:t>19</a:t>
            </a:fld>
            <a:endParaRPr lang="en-US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3F2D9CF-47E6-409C-8A03-F744D43C8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5F8D3E5-29AE-48D2-979D-05719E2AA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1749" name="Object 5">
            <a:extLst>
              <a:ext uri="{FF2B5EF4-FFF2-40B4-BE49-F238E27FC236}">
                <a16:creationId xmlns:a16="http://schemas.microsoft.com/office/drawing/2014/main" id="{F42EB5F8-0C9A-4BFE-8FA6-3A2CD1491DF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793533"/>
              </p:ext>
            </p:extLst>
          </p:nvPr>
        </p:nvGraphicFramePr>
        <p:xfrm>
          <a:off x="0" y="2166938"/>
          <a:ext cx="8794750" cy="328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Picture" r:id="rId4" imgW="3828960" imgH="1428840" progId="Word.Picture.8">
                  <p:embed/>
                </p:oleObj>
              </mc:Choice>
              <mc:Fallback>
                <p:oleObj name="Picture" r:id="rId4" imgW="3828960" imgH="142884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6938"/>
                        <a:ext cx="8794750" cy="328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AutoShape 6">
            <a:extLst>
              <a:ext uri="{FF2B5EF4-FFF2-40B4-BE49-F238E27FC236}">
                <a16:creationId xmlns:a16="http://schemas.microsoft.com/office/drawing/2014/main" id="{793BF2EA-A744-47A3-BE03-34D481DD2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1123950"/>
            <a:ext cx="3570287" cy="1230313"/>
          </a:xfrm>
          <a:prstGeom prst="wedgeRoundRectCallout">
            <a:avLst>
              <a:gd name="adj1" fmla="val 1356"/>
              <a:gd name="adj2" fmla="val 13064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(num1 &gt; num2) is true since num1 is 5 and num2 is 2</a:t>
            </a:r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22A8DBFC-C495-481B-B8AB-ABE6B6B1B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063" y="3390900"/>
            <a:ext cx="17272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3D76FA65-3265-47B5-968C-2C60265B29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3F5DB7-64B1-48C9-B691-271A66CAC281}" type="slidenum">
              <a:rPr lang="en-US" altLang="en-US" sz="1400"/>
              <a:pPr/>
              <a:t>2</a:t>
            </a:fld>
            <a:endParaRPr lang="en-US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84C1891-84A4-4ECC-8DE3-8AD9518D56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125413"/>
            <a:ext cx="7880350" cy="500062"/>
          </a:xfrm>
        </p:spPr>
        <p:txBody>
          <a:bodyPr/>
          <a:lstStyle/>
          <a:p>
            <a:r>
              <a:rPr lang="en-US" altLang="en-US" sz="4000"/>
              <a:t>Opening Problem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A34BFEB-EB88-4916-8D6E-50125BDF3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D135CBE2-4D54-4F48-A0A0-FD9B48A6D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2" name="Rectangle 5">
            <a:extLst>
              <a:ext uri="{FF2B5EF4-FFF2-40B4-BE49-F238E27FC236}">
                <a16:creationId xmlns:a16="http://schemas.microsoft.com/office/drawing/2014/main" id="{F122FC71-F6FF-4F94-8453-228CE1627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343" name="Text Box 6">
            <a:extLst>
              <a:ext uri="{FF2B5EF4-FFF2-40B4-BE49-F238E27FC236}">
                <a16:creationId xmlns:a16="http://schemas.microsoft.com/office/drawing/2014/main" id="{30EB018B-2633-48DC-A7B8-C4042B287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" y="971550"/>
            <a:ext cx="8832850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/>
              <a:t>Find the sum of integers from 1 to 10, from 20 to 37, and from 35 to 49, respectively.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C843E4BF-F760-4FE9-A418-D979E5D87E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01B316-8977-4033-9B8C-59923843581B}" type="slidenum">
              <a:rPr lang="en-US" altLang="en-US" sz="1400"/>
              <a:pPr/>
              <a:t>20</a:t>
            </a:fld>
            <a:endParaRPr lang="en-US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82056D39-2AA8-481D-A7F1-7FD65F60E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E027C36A-93B4-41AB-9ED1-36C7BB966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2773" name="Object 5">
            <a:extLst>
              <a:ext uri="{FF2B5EF4-FFF2-40B4-BE49-F238E27FC236}">
                <a16:creationId xmlns:a16="http://schemas.microsoft.com/office/drawing/2014/main" id="{B5D5C8D2-EADD-4E7E-A0AF-CA2011F6141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721490"/>
              </p:ext>
            </p:extLst>
          </p:nvPr>
        </p:nvGraphicFramePr>
        <p:xfrm>
          <a:off x="0" y="2166938"/>
          <a:ext cx="8794750" cy="328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Picture" r:id="rId4" imgW="3828960" imgH="1428840" progId="Word.Picture.8">
                  <p:embed/>
                </p:oleObj>
              </mc:Choice>
              <mc:Fallback>
                <p:oleObj name="Picture" r:id="rId4" imgW="3828960" imgH="142884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6938"/>
                        <a:ext cx="8794750" cy="328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AutoShape 6">
            <a:extLst>
              <a:ext uri="{FF2B5EF4-FFF2-40B4-BE49-F238E27FC236}">
                <a16:creationId xmlns:a16="http://schemas.microsoft.com/office/drawing/2014/main" id="{687C2502-FDDA-4768-A321-4DC0486F8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1316038"/>
            <a:ext cx="3570288" cy="461962"/>
          </a:xfrm>
          <a:prstGeom prst="wedgeRoundRectCallout">
            <a:avLst>
              <a:gd name="adj1" fmla="val -2958"/>
              <a:gd name="adj2" fmla="val 45618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result is now 5</a:t>
            </a:r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4E2A9348-8722-4999-BC7F-59A88BA30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582988"/>
            <a:ext cx="17272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6A50C010-C195-46B6-905A-38E8BC870C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A4A80D-174B-4D85-8C15-D6F37676B7EC}" type="slidenum">
              <a:rPr lang="en-US" altLang="en-US" sz="1400"/>
              <a:pPr/>
              <a:t>21</a:t>
            </a:fld>
            <a:endParaRPr lang="en-US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06D7339-6A34-4A2E-A220-C8B319BEE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19EFBD5-B780-408B-BE34-E596052B0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3797" name="Object 5">
            <a:extLst>
              <a:ext uri="{FF2B5EF4-FFF2-40B4-BE49-F238E27FC236}">
                <a16:creationId xmlns:a16="http://schemas.microsoft.com/office/drawing/2014/main" id="{32F5F579-C845-4DEA-9783-60F806082B5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264237"/>
              </p:ext>
            </p:extLst>
          </p:nvPr>
        </p:nvGraphicFramePr>
        <p:xfrm>
          <a:off x="0" y="2166938"/>
          <a:ext cx="8794750" cy="328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Picture" r:id="rId4" imgW="3828960" imgH="1428840" progId="Word.Picture.8">
                  <p:embed/>
                </p:oleObj>
              </mc:Choice>
              <mc:Fallback>
                <p:oleObj name="Picture" r:id="rId4" imgW="3828960" imgH="142884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6938"/>
                        <a:ext cx="8794750" cy="328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AutoShape 6">
            <a:extLst>
              <a:ext uri="{FF2B5EF4-FFF2-40B4-BE49-F238E27FC236}">
                <a16:creationId xmlns:a16="http://schemas.microsoft.com/office/drawing/2014/main" id="{1FB31F12-19D7-48F9-A85A-256EDCBDD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1316038"/>
            <a:ext cx="3570288" cy="461962"/>
          </a:xfrm>
          <a:prstGeom prst="wedgeRoundRectCallout">
            <a:avLst>
              <a:gd name="adj1" fmla="val -2245"/>
              <a:gd name="adj2" fmla="val 59089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return result, which is 5</a:t>
            </a:r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6C4C07DD-6A70-461F-A2E4-B534570D7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163" y="4351338"/>
            <a:ext cx="17272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DDC684A8-3C6C-4BE0-AE11-27A492551A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47490E-B9D5-4FD1-989D-D34AF14E0E83}" type="slidenum">
              <a:rPr lang="en-US" altLang="en-US" sz="1400"/>
              <a:pPr/>
              <a:t>22</a:t>
            </a:fld>
            <a:endParaRPr lang="en-US" altLang="en-US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D33C5A8-7D11-4D94-A99F-DAD0FBBD8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F471977-1FE5-4685-A194-6399FC23B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4821" name="Object 5">
            <a:extLst>
              <a:ext uri="{FF2B5EF4-FFF2-40B4-BE49-F238E27FC236}">
                <a16:creationId xmlns:a16="http://schemas.microsoft.com/office/drawing/2014/main" id="{3E556695-9004-472B-9DE3-22ABBCB455E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396700"/>
              </p:ext>
            </p:extLst>
          </p:nvPr>
        </p:nvGraphicFramePr>
        <p:xfrm>
          <a:off x="0" y="2166938"/>
          <a:ext cx="8794750" cy="328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Picture" r:id="rId4" imgW="3828960" imgH="1428840" progId="Word.Picture.8">
                  <p:embed/>
                </p:oleObj>
              </mc:Choice>
              <mc:Fallback>
                <p:oleObj name="Picture" r:id="rId4" imgW="3828960" imgH="142884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6938"/>
                        <a:ext cx="8794750" cy="328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AutoShape 6">
            <a:extLst>
              <a:ext uri="{FF2B5EF4-FFF2-40B4-BE49-F238E27FC236}">
                <a16:creationId xmlns:a16="http://schemas.microsoft.com/office/drawing/2014/main" id="{3425EDD9-5B9B-42D2-911B-96E4C7DF4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5" y="1201738"/>
            <a:ext cx="3916363" cy="882650"/>
          </a:xfrm>
          <a:prstGeom prst="wedgeRoundRectCallout">
            <a:avLst>
              <a:gd name="adj1" fmla="val -89398"/>
              <a:gd name="adj2" fmla="val 236509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return max(i, j) and assign the return value to k</a:t>
            </a:r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BAEECA63-CB31-414E-884A-38145D502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400" y="3775075"/>
            <a:ext cx="1727200" cy="1778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1A3E114C-932F-4C37-AA7A-CF61F6CCFD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7088E9-E250-4E70-9F00-265020E59C15}" type="slidenum">
              <a:rPr lang="en-US" altLang="en-US" sz="1400"/>
              <a:pPr/>
              <a:t>23</a:t>
            </a:fld>
            <a:endParaRPr lang="en-US" altLang="en-US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56579C6-27C0-454D-8430-39ECD923F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D61A63D4-5618-4863-B037-FB7CA140F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9B4720DC-6336-4C4B-869D-6C9B85E542F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256516"/>
              </p:ext>
            </p:extLst>
          </p:nvPr>
        </p:nvGraphicFramePr>
        <p:xfrm>
          <a:off x="0" y="2166938"/>
          <a:ext cx="8794750" cy="328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Picture" r:id="rId4" imgW="3828960" imgH="1428840" progId="Word.Picture.8">
                  <p:embed/>
                </p:oleObj>
              </mc:Choice>
              <mc:Fallback>
                <p:oleObj name="Picture" r:id="rId4" imgW="3828960" imgH="142884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6938"/>
                        <a:ext cx="8794750" cy="328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AutoShape 6">
            <a:extLst>
              <a:ext uri="{FF2B5EF4-FFF2-40B4-BE49-F238E27FC236}">
                <a16:creationId xmlns:a16="http://schemas.microsoft.com/office/drawing/2014/main" id="{F2EBC8B5-45B2-4926-9DAC-6B977CC34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1201738"/>
            <a:ext cx="3570288" cy="882650"/>
          </a:xfrm>
          <a:prstGeom prst="wedgeRoundRectCallout">
            <a:avLst>
              <a:gd name="adj1" fmla="val -111806"/>
              <a:gd name="adj2" fmla="val 28255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Execute the print statement</a:t>
            </a: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DB6CC3DB-5BCA-4F08-9672-7B9044A5D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4159250"/>
            <a:ext cx="3033712" cy="3841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10550C0B-6105-466B-B03B-09C05AF8A7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9F241F-0849-44BA-9D2B-3B561748CCAE}" type="slidenum">
              <a:rPr lang="en-US" altLang="en-US" sz="1400"/>
              <a:pPr/>
              <a:t>24</a:t>
            </a:fld>
            <a:endParaRPr lang="en-US" altLang="en-US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3896D50A-A967-42AE-A29A-C075D367B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Trace Function Invocation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BE9412D6-7EA7-40D9-A2AF-417152F25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6869" name="Object 5">
            <a:extLst>
              <a:ext uri="{FF2B5EF4-FFF2-40B4-BE49-F238E27FC236}">
                <a16:creationId xmlns:a16="http://schemas.microsoft.com/office/drawing/2014/main" id="{B2C8DB1C-86A2-424C-BB03-01D19E99BE2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0" y="2162175"/>
          <a:ext cx="8794750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Picture" r:id="rId4" imgW="3835400" imgH="1435100" progId="Word.Picture.8">
                  <p:embed/>
                </p:oleObj>
              </mc:Choice>
              <mc:Fallback>
                <p:oleObj name="Picture" r:id="rId4" imgW="3835400" imgH="14351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62175"/>
                        <a:ext cx="8794750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AutoShape 6">
            <a:extLst>
              <a:ext uri="{FF2B5EF4-FFF2-40B4-BE49-F238E27FC236}">
                <a16:creationId xmlns:a16="http://schemas.microsoft.com/office/drawing/2014/main" id="{46D1850F-B02F-40F3-91F3-749DCE594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1201738"/>
            <a:ext cx="3570288" cy="614362"/>
          </a:xfrm>
          <a:prstGeom prst="wedgeRoundRectCallout">
            <a:avLst>
              <a:gd name="adj1" fmla="val -176560"/>
              <a:gd name="adj2" fmla="val 33921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Return to the caller</a:t>
            </a:r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B73AF0F2-F9A4-40A5-83EB-ADF1F3FCD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3505200"/>
            <a:ext cx="728663" cy="2698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id="{3D60DDF1-4453-40C6-9205-04D5AF6AA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CD9ACF-6876-48E9-A985-C7E53C82368B}" type="slidenum">
              <a:rPr lang="en-US" altLang="en-US" sz="1400"/>
              <a:pPr/>
              <a:t>25</a:t>
            </a:fld>
            <a:endParaRPr lang="en-US" altLang="en-US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82EA662-648E-4940-BBE1-9326F093B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675" y="228600"/>
            <a:ext cx="8756650" cy="609600"/>
          </a:xfrm>
        </p:spPr>
        <p:txBody>
          <a:bodyPr/>
          <a:lstStyle/>
          <a:p>
            <a:r>
              <a:rPr lang="en-US" altLang="en-US" sz="4000"/>
              <a:t>Functions With/Without Return Values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17FE372F-A4D8-482A-BD9D-44BC6EF7A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369051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dirty="0"/>
              <a:t>This type of function does not return a value. The function performs some actions.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112D74-288B-4EBF-99EF-8781748DDEEF}"/>
              </a:ext>
            </a:extLst>
          </p:cNvPr>
          <p:cNvSpPr/>
          <p:nvPr/>
        </p:nvSpPr>
        <p:spPr>
          <a:xfrm>
            <a:off x="228600" y="1720850"/>
            <a:ext cx="3536950" cy="5016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# Print grade for the score </a:t>
            </a:r>
          </a:p>
          <a:p>
            <a:pPr>
              <a:defRPr/>
            </a:pPr>
            <a:r>
              <a:rPr lang="en-US" sz="1600" dirty="0"/>
              <a:t>def printGrade(score):</a:t>
            </a:r>
          </a:p>
          <a:p>
            <a:pPr>
              <a:defRPr/>
            </a:pPr>
            <a:r>
              <a:rPr lang="en-US" sz="1600" dirty="0"/>
              <a:t>    if score &gt;= 90.0:</a:t>
            </a:r>
          </a:p>
          <a:p>
            <a:pPr>
              <a:defRPr/>
            </a:pPr>
            <a:r>
              <a:rPr lang="en-US" sz="1600" dirty="0"/>
              <a:t>        print('A')</a:t>
            </a:r>
          </a:p>
          <a:p>
            <a:pPr>
              <a:defRPr/>
            </a:pPr>
            <a:r>
              <a:rPr lang="en-US" sz="1600" dirty="0"/>
              <a:t>    elif score &gt;= 80.0:</a:t>
            </a:r>
          </a:p>
          <a:p>
            <a:pPr>
              <a:defRPr/>
            </a:pPr>
            <a:r>
              <a:rPr lang="en-US" sz="1600" dirty="0"/>
              <a:t>        print('B')</a:t>
            </a:r>
          </a:p>
          <a:p>
            <a:pPr>
              <a:defRPr/>
            </a:pPr>
            <a:r>
              <a:rPr lang="en-US" sz="1600" dirty="0"/>
              <a:t>    elif score &gt;= 70.0:</a:t>
            </a:r>
          </a:p>
          <a:p>
            <a:pPr>
              <a:defRPr/>
            </a:pPr>
            <a:r>
              <a:rPr lang="en-US" sz="1600" dirty="0"/>
              <a:t>        print('C')</a:t>
            </a:r>
          </a:p>
          <a:p>
            <a:pPr>
              <a:defRPr/>
            </a:pPr>
            <a:r>
              <a:rPr lang="en-US" sz="1600" dirty="0"/>
              <a:t>    elif score &gt;= 60.0:</a:t>
            </a:r>
          </a:p>
          <a:p>
            <a:pPr>
              <a:defRPr/>
            </a:pPr>
            <a:r>
              <a:rPr lang="en-US" sz="1600" dirty="0"/>
              <a:t>        print('D')</a:t>
            </a:r>
          </a:p>
          <a:p>
            <a:pPr>
              <a:defRPr/>
            </a:pPr>
            <a:r>
              <a:rPr lang="en-US" sz="1600" dirty="0"/>
              <a:t>    else:</a:t>
            </a:r>
          </a:p>
          <a:p>
            <a:pPr>
              <a:defRPr/>
            </a:pPr>
            <a:r>
              <a:rPr lang="en-US" sz="1600" dirty="0"/>
              <a:t>        print('F')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def main():</a:t>
            </a:r>
          </a:p>
          <a:p>
            <a:pPr>
              <a:defRPr/>
            </a:pPr>
            <a:r>
              <a:rPr lang="en-US" sz="1600" dirty="0"/>
              <a:t>    score = float(input("Enter a score: "))</a:t>
            </a:r>
          </a:p>
          <a:p>
            <a:pPr>
              <a:defRPr/>
            </a:pPr>
            <a:r>
              <a:rPr lang="en-US" sz="1600" dirty="0"/>
              <a:t>    print("The grade is ", end = "")</a:t>
            </a:r>
          </a:p>
          <a:p>
            <a:pPr>
              <a:defRPr/>
            </a:pPr>
            <a:r>
              <a:rPr lang="en-US" sz="1600" dirty="0"/>
              <a:t>    printGrade(score)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main() # Call the main function</a:t>
            </a:r>
          </a:p>
          <a:p>
            <a:pPr>
              <a:defRPr/>
            </a:pPr>
            <a:endParaRPr lang="en-US" sz="1600" dirty="0"/>
          </a:p>
        </p:txBody>
      </p:sp>
      <p:sp>
        <p:nvSpPr>
          <p:cNvPr id="37894" name="Rectangle 2">
            <a:extLst>
              <a:ext uri="{FF2B5EF4-FFF2-40B4-BE49-F238E27FC236}">
                <a16:creationId xmlns:a16="http://schemas.microsoft.com/office/drawing/2014/main" id="{8D561A6D-BF13-42E4-8E46-19DFF0039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6369050"/>
            <a:ext cx="2090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0000"/>
                </a:solidFill>
              </a:rPr>
              <a:t>Print Grade Function</a:t>
            </a:r>
          </a:p>
        </p:txBody>
      </p:sp>
      <p:sp>
        <p:nvSpPr>
          <p:cNvPr id="37895" name="Rectangle 3">
            <a:extLst>
              <a:ext uri="{FF2B5EF4-FFF2-40B4-BE49-F238E27FC236}">
                <a16:creationId xmlns:a16="http://schemas.microsoft.com/office/drawing/2014/main" id="{062F414C-7CFF-402C-8A04-6CE412F12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450" y="2162175"/>
            <a:ext cx="1427163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Enter a score: 89</a:t>
            </a:r>
          </a:p>
          <a:p>
            <a:r>
              <a:rPr lang="en-US" altLang="en-US" sz="1400">
                <a:solidFill>
                  <a:srgbClr val="FF0000"/>
                </a:solidFill>
              </a:rPr>
              <a:t>The grade is B</a:t>
            </a:r>
          </a:p>
          <a:p>
            <a:endParaRPr lang="en-US" altLang="en-US" sz="1400">
              <a:solidFill>
                <a:srgbClr val="FF0000"/>
              </a:solidFill>
            </a:endParaRPr>
          </a:p>
          <a:p>
            <a:r>
              <a:rPr lang="en-US" altLang="en-US" sz="1400">
                <a:solidFill>
                  <a:srgbClr val="FF0000"/>
                </a:solidFill>
              </a:rPr>
              <a:t>Enter a score: 65</a:t>
            </a:r>
          </a:p>
          <a:p>
            <a:r>
              <a:rPr lang="en-US" altLang="en-US" sz="1400">
                <a:solidFill>
                  <a:srgbClr val="FF0000"/>
                </a:solidFill>
              </a:rPr>
              <a:t>The grade is D</a:t>
            </a:r>
          </a:p>
          <a:p>
            <a:endParaRPr lang="en-US" altLang="en-US" sz="1400">
              <a:solidFill>
                <a:srgbClr val="FF0000"/>
              </a:solidFill>
            </a:endParaRPr>
          </a:p>
          <a:p>
            <a:r>
              <a:rPr lang="en-US" altLang="en-US" sz="1400">
                <a:solidFill>
                  <a:srgbClr val="FF0000"/>
                </a:solidFill>
              </a:rPr>
              <a:t>Enter a score: 93</a:t>
            </a:r>
          </a:p>
          <a:p>
            <a:r>
              <a:rPr lang="en-US" altLang="en-US" sz="1400">
                <a:solidFill>
                  <a:srgbClr val="FF0000"/>
                </a:solidFill>
              </a:rPr>
              <a:t>The grade is A</a:t>
            </a:r>
          </a:p>
          <a:p>
            <a:endParaRPr lang="en-US" altLang="en-US" sz="1400">
              <a:solidFill>
                <a:srgbClr val="FF0000"/>
              </a:solidFill>
            </a:endParaRPr>
          </a:p>
          <a:p>
            <a:r>
              <a:rPr lang="en-US" altLang="en-US" sz="1400">
                <a:solidFill>
                  <a:srgbClr val="FF0000"/>
                </a:solidFill>
              </a:rPr>
              <a:t>Enter a score: 59</a:t>
            </a:r>
          </a:p>
          <a:p>
            <a:r>
              <a:rPr lang="en-US" altLang="en-US" sz="1400">
                <a:solidFill>
                  <a:srgbClr val="FF0000"/>
                </a:solidFill>
              </a:rPr>
              <a:t>The grade is 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52A85E-F989-4983-886F-81A681838721}"/>
              </a:ext>
            </a:extLst>
          </p:cNvPr>
          <p:cNvSpPr/>
          <p:nvPr/>
        </p:nvSpPr>
        <p:spPr>
          <a:xfrm>
            <a:off x="4225925" y="1720850"/>
            <a:ext cx="4572000" cy="5016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# Return the grade for the score </a:t>
            </a:r>
          </a:p>
          <a:p>
            <a:pPr>
              <a:defRPr/>
            </a:pPr>
            <a:r>
              <a:rPr lang="en-US" sz="1600" dirty="0"/>
              <a:t>def getGrade(score):</a:t>
            </a:r>
          </a:p>
          <a:p>
            <a:pPr>
              <a:defRPr/>
            </a:pPr>
            <a:r>
              <a:rPr lang="en-US" sz="1600" dirty="0"/>
              <a:t>    if score &gt;= 90.0:</a:t>
            </a:r>
          </a:p>
          <a:p>
            <a:pPr>
              <a:defRPr/>
            </a:pPr>
            <a:r>
              <a:rPr lang="en-US" sz="1600" dirty="0"/>
              <a:t>        return 'A'</a:t>
            </a:r>
          </a:p>
          <a:p>
            <a:pPr>
              <a:defRPr/>
            </a:pPr>
            <a:r>
              <a:rPr lang="en-US" sz="1600" dirty="0"/>
              <a:t>    elif score &gt;= 80.0:</a:t>
            </a:r>
          </a:p>
          <a:p>
            <a:pPr>
              <a:defRPr/>
            </a:pPr>
            <a:r>
              <a:rPr lang="en-US" sz="1600" dirty="0"/>
              <a:t>        return 'B'</a:t>
            </a:r>
          </a:p>
          <a:p>
            <a:pPr>
              <a:defRPr/>
            </a:pPr>
            <a:r>
              <a:rPr lang="en-US" sz="1600" dirty="0"/>
              <a:t>    elif score &gt;= 70.0:</a:t>
            </a:r>
          </a:p>
          <a:p>
            <a:pPr>
              <a:defRPr/>
            </a:pPr>
            <a:r>
              <a:rPr lang="en-US" sz="1600" dirty="0"/>
              <a:t>        return 'C'</a:t>
            </a:r>
          </a:p>
          <a:p>
            <a:pPr>
              <a:defRPr/>
            </a:pPr>
            <a:r>
              <a:rPr lang="en-US" sz="1600" dirty="0"/>
              <a:t>    elif score &gt;= 60.0:</a:t>
            </a:r>
          </a:p>
          <a:p>
            <a:pPr>
              <a:defRPr/>
            </a:pPr>
            <a:r>
              <a:rPr lang="en-US" sz="1600" dirty="0"/>
              <a:t>        return 'D'</a:t>
            </a:r>
          </a:p>
          <a:p>
            <a:pPr>
              <a:defRPr/>
            </a:pPr>
            <a:r>
              <a:rPr lang="en-US" sz="1600" dirty="0"/>
              <a:t>    else:</a:t>
            </a:r>
          </a:p>
          <a:p>
            <a:pPr>
              <a:defRPr/>
            </a:pPr>
            <a:r>
              <a:rPr lang="en-US" sz="1600" dirty="0"/>
              <a:t>        return 'F'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def main():</a:t>
            </a:r>
          </a:p>
          <a:p>
            <a:pPr>
              <a:defRPr/>
            </a:pPr>
            <a:r>
              <a:rPr lang="en-US" sz="1600" dirty="0"/>
              <a:t>    score = float(input("Enter a score: "))</a:t>
            </a:r>
          </a:p>
          <a:p>
            <a:pPr>
              <a:defRPr/>
            </a:pPr>
            <a:r>
              <a:rPr lang="en-US" sz="1600" dirty="0"/>
              <a:t>    print("The grade is", getGrade(score))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main() # Call the main function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B9D82-15A6-4B31-916E-69F08C2785B3}"/>
              </a:ext>
            </a:extLst>
          </p:cNvPr>
          <p:cNvSpPr/>
          <p:nvPr/>
        </p:nvSpPr>
        <p:spPr>
          <a:xfrm>
            <a:off x="4943475" y="6399213"/>
            <a:ext cx="2260600" cy="3381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1600" b="1" dirty="0">
                <a:solidFill>
                  <a:srgbClr val="FF0000"/>
                </a:solidFill>
              </a:rPr>
              <a:t>Return Grade Function</a:t>
            </a:r>
          </a:p>
        </p:txBody>
      </p:sp>
      <p:sp>
        <p:nvSpPr>
          <p:cNvPr id="37898" name="Rectangle 6">
            <a:extLst>
              <a:ext uri="{FF2B5EF4-FFF2-40B4-BE49-F238E27FC236}">
                <a16:creationId xmlns:a16="http://schemas.microsoft.com/office/drawing/2014/main" id="{3CA7EC20-B1B1-4456-973F-317A9D16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813" y="2162175"/>
            <a:ext cx="15748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FF0000"/>
                </a:solidFill>
              </a:rPr>
              <a:t>Enter a score: 89</a:t>
            </a:r>
          </a:p>
          <a:p>
            <a:r>
              <a:rPr lang="en-US" altLang="en-US" sz="1400">
                <a:solidFill>
                  <a:srgbClr val="FF0000"/>
                </a:solidFill>
              </a:rPr>
              <a:t>The grade is B</a:t>
            </a:r>
          </a:p>
          <a:p>
            <a:endParaRPr lang="en-US" altLang="en-US" sz="1400">
              <a:solidFill>
                <a:srgbClr val="FF0000"/>
              </a:solidFill>
            </a:endParaRPr>
          </a:p>
          <a:p>
            <a:r>
              <a:rPr lang="en-US" altLang="en-US" sz="1400">
                <a:solidFill>
                  <a:srgbClr val="FF0000"/>
                </a:solidFill>
              </a:rPr>
              <a:t>Enter a score: 65</a:t>
            </a:r>
          </a:p>
          <a:p>
            <a:r>
              <a:rPr lang="en-US" altLang="en-US" sz="1400">
                <a:solidFill>
                  <a:srgbClr val="FF0000"/>
                </a:solidFill>
              </a:rPr>
              <a:t>The grade is D</a:t>
            </a:r>
          </a:p>
          <a:p>
            <a:endParaRPr lang="en-US" altLang="en-US" sz="1400">
              <a:solidFill>
                <a:srgbClr val="FF0000"/>
              </a:solidFill>
            </a:endParaRPr>
          </a:p>
          <a:p>
            <a:r>
              <a:rPr lang="en-US" altLang="en-US" sz="1400">
                <a:solidFill>
                  <a:srgbClr val="FF0000"/>
                </a:solidFill>
              </a:rPr>
              <a:t>Enter a score: 93</a:t>
            </a:r>
          </a:p>
          <a:p>
            <a:r>
              <a:rPr lang="en-US" altLang="en-US" sz="1400">
                <a:solidFill>
                  <a:srgbClr val="FF0000"/>
                </a:solidFill>
              </a:rPr>
              <a:t>The grade is A</a:t>
            </a:r>
          </a:p>
          <a:p>
            <a:endParaRPr lang="en-US" altLang="en-US" sz="1400">
              <a:solidFill>
                <a:srgbClr val="FF0000"/>
              </a:solidFill>
            </a:endParaRPr>
          </a:p>
          <a:p>
            <a:r>
              <a:rPr lang="en-US" altLang="en-US" sz="1400">
                <a:solidFill>
                  <a:srgbClr val="FF0000"/>
                </a:solidFill>
              </a:rPr>
              <a:t>Enter a score: 59</a:t>
            </a:r>
          </a:p>
          <a:p>
            <a:r>
              <a:rPr lang="en-US" altLang="en-US" sz="1400">
                <a:solidFill>
                  <a:srgbClr val="FF0000"/>
                </a:solidFill>
              </a:rPr>
              <a:t>The grade is F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F667CBC9-BD55-4998-99D6-C075BD254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4418A5-BBF3-4828-873A-7CC5AAD5ADC4}" type="slidenum">
              <a:rPr lang="en-US" altLang="en-US" sz="1400"/>
              <a:pPr/>
              <a:t>26</a:t>
            </a:fld>
            <a:endParaRPr lang="en-US" altLang="en-US" sz="14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ACD8A328-77A1-4981-A717-A250BE0DA4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4050" y="241300"/>
            <a:ext cx="7772400" cy="609600"/>
          </a:xfrm>
        </p:spPr>
        <p:txBody>
          <a:bodyPr/>
          <a:lstStyle/>
          <a:p>
            <a:r>
              <a:rPr lang="en-US" altLang="en-US"/>
              <a:t>Passing Arguments by Positions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292602C-99B9-4BF5-8BC2-E8684F934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1775" y="971550"/>
            <a:ext cx="6835775" cy="13049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  <a:latin typeface="Courier New" panose="02070309020205020404" pitchFamily="49" charset="0"/>
              </a:rPr>
              <a:t>def nPrintln(message, n):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  <a:latin typeface="Courier New" panose="02070309020205020404" pitchFamily="49" charset="0"/>
              </a:rPr>
              <a:t>    for i in range(0, n):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  <a:latin typeface="Courier New" panose="02070309020205020404" pitchFamily="49" charset="0"/>
              </a:rPr>
              <a:t>        print(message)    </a:t>
            </a:r>
          </a:p>
        </p:txBody>
      </p:sp>
      <p:sp>
        <p:nvSpPr>
          <p:cNvPr id="38917" name="Rectangle 4">
            <a:extLst>
              <a:ext uri="{FF2B5EF4-FFF2-40B4-BE49-F238E27FC236}">
                <a16:creationId xmlns:a16="http://schemas.microsoft.com/office/drawing/2014/main" id="{E5C72E32-00D4-4AE7-AA1D-D20713508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2238375"/>
            <a:ext cx="6950075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/>
              <a:t>Suppose you invoke the function using </a:t>
            </a:r>
          </a:p>
          <a:p>
            <a:pPr lvl="1">
              <a:buClr>
                <a:schemeClr val="tx1"/>
              </a:buClr>
            </a:pPr>
            <a:r>
              <a:rPr lang="en-US" altLang="en-US"/>
              <a:t>nPrintln(“Welcome to Python”, 5)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/>
              <a:t>What is the output?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800"/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/>
              <a:t>Suppose you invoke the function using </a:t>
            </a:r>
          </a:p>
          <a:p>
            <a:pPr lvl="1">
              <a:buClr>
                <a:schemeClr val="tx1"/>
              </a:buClr>
            </a:pPr>
            <a:r>
              <a:rPr lang="en-US" altLang="en-US"/>
              <a:t>nPrintln(“Computer Science”, 15)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/>
              <a:t>What is the output?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800"/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800"/>
              <a:t>What is wrong</a:t>
            </a:r>
          </a:p>
          <a:p>
            <a:pPr lvl="1">
              <a:buClr>
                <a:schemeClr val="tx1"/>
              </a:buClr>
            </a:pPr>
            <a:r>
              <a:rPr lang="en-US" altLang="en-US"/>
              <a:t>nPrintln(4, “Computer Science”) </a:t>
            </a:r>
          </a:p>
        </p:txBody>
      </p:sp>
      <p:sp>
        <p:nvSpPr>
          <p:cNvPr id="38918" name="Rectangle 1">
            <a:extLst>
              <a:ext uri="{FF2B5EF4-FFF2-40B4-BE49-F238E27FC236}">
                <a16:creationId xmlns:a16="http://schemas.microsoft.com/office/drawing/2014/main" id="{E48A7328-9CDC-4A10-8B68-31F01C68C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6361113"/>
            <a:ext cx="7950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TypeError: 'str' object cannot be interpreted as an integer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id="{780A16C0-10E7-43DF-9FB5-C4D247BAD9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8E5D09-AB1D-4042-9260-6843EF6DB82A}" type="slidenum">
              <a:rPr lang="en-US" altLang="en-US" sz="1400"/>
              <a:pPr/>
              <a:t>27</a:t>
            </a:fld>
            <a:endParaRPr lang="en-US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DAFD252-B190-45B3-9B06-EAA6CB500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Pass by Value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9940" name="Text Box 3">
            <a:extLst>
              <a:ext uri="{FF2B5EF4-FFF2-40B4-BE49-F238E27FC236}">
                <a16:creationId xmlns:a16="http://schemas.microsoft.com/office/drawing/2014/main" id="{369D7449-2DA2-4C68-B5E5-5E75F63E9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1163638"/>
            <a:ext cx="8564563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/>
              <a:t>When you invoke a function with a parameter, the value of an argument is passed to a parameter. </a:t>
            </a:r>
          </a:p>
          <a:p>
            <a:pPr>
              <a:spcBef>
                <a:spcPct val="50000"/>
              </a:spcBef>
            </a:pPr>
            <a:r>
              <a:rPr lang="en-US" altLang="en-US" sz="3200" dirty="0"/>
              <a:t>If the argument is a number or a string, the argument is not affected, regardless of the changes made to the parameter inside the function. 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84E4C9E7-5CBF-4C2D-ACA3-2A5B1E00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 by Value</a:t>
            </a: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3C50A714-DDE5-427A-93ED-FE4052881E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9E0045-61B1-4710-8621-8524124FD140}" type="slidenum">
              <a:rPr lang="en-US" altLang="en-US" sz="1400"/>
              <a:pPr/>
              <a:t>28</a:t>
            </a:fld>
            <a:endParaRPr lang="en-US" altLang="en-US" sz="1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BF903-829C-4324-A904-7C2B3C854F88}"/>
              </a:ext>
            </a:extLst>
          </p:cNvPr>
          <p:cNvSpPr/>
          <p:nvPr/>
        </p:nvSpPr>
        <p:spPr>
          <a:xfrm>
            <a:off x="582613" y="1778000"/>
            <a:ext cx="7829550" cy="3478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def main():</a:t>
            </a:r>
          </a:p>
          <a:p>
            <a:pPr>
              <a:defRPr/>
            </a:pPr>
            <a:r>
              <a:rPr lang="en-US" sz="2000" dirty="0"/>
              <a:t>    x = 1</a:t>
            </a:r>
          </a:p>
          <a:p>
            <a:pPr>
              <a:defRPr/>
            </a:pPr>
            <a:r>
              <a:rPr lang="en-US" sz="2000" dirty="0"/>
              <a:t>    print("Before the call, x is", x)</a:t>
            </a:r>
          </a:p>
          <a:p>
            <a:pPr>
              <a:defRPr/>
            </a:pPr>
            <a:r>
              <a:rPr lang="en-US" sz="2000" dirty="0"/>
              <a:t>    increment(x)</a:t>
            </a:r>
          </a:p>
          <a:p>
            <a:pPr>
              <a:defRPr/>
            </a:pPr>
            <a:r>
              <a:rPr lang="en-US" sz="2000" dirty="0"/>
              <a:t>    print("After the call, x is", x)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def increment(n): </a:t>
            </a:r>
          </a:p>
          <a:p>
            <a:pPr>
              <a:defRPr/>
            </a:pPr>
            <a:r>
              <a:rPr lang="en-US" sz="2000" dirty="0"/>
              <a:t>    n += 1</a:t>
            </a:r>
          </a:p>
          <a:p>
            <a:pPr>
              <a:defRPr/>
            </a:pPr>
            <a:r>
              <a:rPr lang="en-US" sz="2000" dirty="0"/>
              <a:t>    print("n inside function increment is", n)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main() # Call the main function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10AEE57F-6C2C-4BC1-94FF-F9765B610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488" y="5464175"/>
            <a:ext cx="1547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olidFill>
                  <a:srgbClr val="FF0000"/>
                </a:solidFill>
              </a:rPr>
              <a:t>Increment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8BAE47-1C1C-495C-B9CF-58AEF8541B69}"/>
              </a:ext>
            </a:extLst>
          </p:cNvPr>
          <p:cNvSpPr/>
          <p:nvPr/>
        </p:nvSpPr>
        <p:spPr>
          <a:xfrm>
            <a:off x="5202238" y="4300538"/>
            <a:ext cx="3217862" cy="923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FF0000"/>
                </a:solidFill>
              </a:rPr>
              <a:t>Before the call, x is 1</a:t>
            </a:r>
          </a:p>
          <a:p>
            <a:pPr>
              <a:defRPr/>
            </a:pPr>
            <a:r>
              <a:rPr lang="en-US" sz="1800" dirty="0">
                <a:solidFill>
                  <a:srgbClr val="FF0000"/>
                </a:solidFill>
              </a:rPr>
              <a:t>n inside function increment is 2</a:t>
            </a:r>
          </a:p>
          <a:p>
            <a:pPr>
              <a:defRPr/>
            </a:pPr>
            <a:r>
              <a:rPr lang="en-US" sz="1800" dirty="0">
                <a:solidFill>
                  <a:srgbClr val="FF0000"/>
                </a:solidFill>
              </a:rPr>
              <a:t>After the call, x is 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>
            <a:extLst>
              <a:ext uri="{FF2B5EF4-FFF2-40B4-BE49-F238E27FC236}">
                <a16:creationId xmlns:a16="http://schemas.microsoft.com/office/drawing/2014/main" id="{D2AA04A2-45ED-4990-8768-1ACECDD7C6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97FEBB-18B5-4466-8071-27BD0EA03EDA}" type="slidenum">
              <a:rPr lang="en-US" altLang="en-US" sz="1400"/>
              <a:pPr/>
              <a:t>29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07F5160-46B8-4762-AFFB-AAA7D5603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317500"/>
            <a:ext cx="7772400" cy="654050"/>
          </a:xfrm>
        </p:spPr>
        <p:txBody>
          <a:bodyPr/>
          <a:lstStyle/>
          <a:p>
            <a:r>
              <a:rPr lang="en-US" altLang="en-US" sz="4000"/>
              <a:t>Modularizing Code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07907E34-0693-4261-899C-4AAA3EBC56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1775" y="1047750"/>
            <a:ext cx="8682038" cy="1865313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Functions can enable code reuse.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2F5E85-9E77-4F56-A0D1-CF29CDA6D489}"/>
              </a:ext>
            </a:extLst>
          </p:cNvPr>
          <p:cNvSpPr/>
          <p:nvPr/>
        </p:nvSpPr>
        <p:spPr>
          <a:xfrm>
            <a:off x="401638" y="3006725"/>
            <a:ext cx="8240712" cy="3478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# Return the gcd of two integers </a:t>
            </a:r>
          </a:p>
          <a:p>
            <a:pPr>
              <a:defRPr/>
            </a:pPr>
            <a:r>
              <a:rPr lang="en-US" sz="2000" dirty="0"/>
              <a:t>def gcd(n1, n2):</a:t>
            </a:r>
          </a:p>
          <a:p>
            <a:pPr>
              <a:defRPr/>
            </a:pPr>
            <a:r>
              <a:rPr lang="en-US" sz="2000" dirty="0"/>
              <a:t>    gcd = 1 # Initial gcd is 1</a:t>
            </a:r>
          </a:p>
          <a:p>
            <a:pPr>
              <a:defRPr/>
            </a:pPr>
            <a:r>
              <a:rPr lang="en-US" sz="2000" dirty="0"/>
              <a:t>    k = 2   # Possible gcd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    while k &lt;= n1 and k &lt;= n2:</a:t>
            </a:r>
          </a:p>
          <a:p>
            <a:pPr>
              <a:defRPr/>
            </a:pPr>
            <a:r>
              <a:rPr lang="en-US" sz="2000" dirty="0"/>
              <a:t>        if n1 % k == 0 and n2 % k == 0:</a:t>
            </a:r>
          </a:p>
          <a:p>
            <a:pPr>
              <a:defRPr/>
            </a:pPr>
            <a:r>
              <a:rPr lang="en-US" sz="2000" dirty="0"/>
              <a:t>            gcd = k # Update gcd</a:t>
            </a:r>
          </a:p>
          <a:p>
            <a:pPr>
              <a:defRPr/>
            </a:pPr>
            <a:r>
              <a:rPr lang="en-US" sz="2000" dirty="0"/>
              <a:t>        k += 1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    return gcd # Return gcd</a:t>
            </a:r>
          </a:p>
        </p:txBody>
      </p:sp>
      <p:sp>
        <p:nvSpPr>
          <p:cNvPr id="41990" name="Rectangle 2">
            <a:extLst>
              <a:ext uri="{FF2B5EF4-FFF2-40B4-BE49-F238E27FC236}">
                <a16:creationId xmlns:a16="http://schemas.microsoft.com/office/drawing/2014/main" id="{B48BABCC-6FA0-4725-A167-7E4575E48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038" y="6022975"/>
            <a:ext cx="21256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GCD Function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89834E8B-9FA9-4598-9CC4-C904BA322C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5F93F4-5AB1-4C13-A695-966206B8EFBD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9D2F0BDE-E492-41B0-B102-9910FEC3D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125413"/>
            <a:ext cx="7880350" cy="500062"/>
          </a:xfrm>
        </p:spPr>
        <p:txBody>
          <a:bodyPr/>
          <a:lstStyle/>
          <a:p>
            <a:r>
              <a:rPr lang="en-US" altLang="en-US" sz="4000"/>
              <a:t>Problem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2DD210E-7F94-4D59-865B-AC91B0174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5294C4AA-532E-4EC7-8722-5081326DF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7BA5CDEC-5480-4F4B-984F-5FDDAF99B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367" name="Text Box 6">
            <a:extLst>
              <a:ext uri="{FF2B5EF4-FFF2-40B4-BE49-F238E27FC236}">
                <a16:creationId xmlns:a16="http://schemas.microsoft.com/office/drawing/2014/main" id="{49B382DE-135B-4641-9152-0CDA581BA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1550"/>
            <a:ext cx="887095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for i in range(1, 11):</a:t>
            </a:r>
          </a:p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    sum += i</a:t>
            </a:r>
          </a:p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print("Sum from 1 to 10 is", sum)</a:t>
            </a:r>
          </a:p>
          <a:p>
            <a:endParaRPr lang="en-US" altLang="en-US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for i in range(20, 38):</a:t>
            </a:r>
          </a:p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    sum += i</a:t>
            </a:r>
          </a:p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print("Sum from 20 to 37 is", sum)</a:t>
            </a:r>
            <a:b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</a:br>
            <a:endParaRPr lang="en-US" altLang="en-US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for i in range(35, 50):</a:t>
            </a:r>
          </a:p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    sum += i</a:t>
            </a:r>
          </a:p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print("Sum from 35 to 49 is", sum)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F11E5A51-1BD9-4D93-B8FF-7BB3E85509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62E92D-D15B-44BE-8EBD-DCADF329C21B}" type="slidenum">
              <a:rPr lang="en-US" altLang="en-US" sz="1400"/>
              <a:pPr/>
              <a:t>30</a:t>
            </a:fld>
            <a:endParaRPr lang="en-US" altLang="en-US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8FA7C-2124-434D-B9C6-B65081512FA2}"/>
              </a:ext>
            </a:extLst>
          </p:cNvPr>
          <p:cNvSpPr/>
          <p:nvPr/>
        </p:nvSpPr>
        <p:spPr>
          <a:xfrm>
            <a:off x="476250" y="3889375"/>
            <a:ext cx="8239125" cy="2862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/>
              <a:t># testGCDFunction.py</a:t>
            </a:r>
          </a:p>
          <a:p>
            <a:pPr>
              <a:defRPr/>
            </a:pPr>
            <a:r>
              <a:rPr lang="en-US" sz="1800" dirty="0"/>
              <a:t>from GCDFunction import gcd # Import the module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# Prompt the user to enter two integers</a:t>
            </a:r>
          </a:p>
          <a:p>
            <a:pPr>
              <a:defRPr/>
            </a:pPr>
            <a:r>
              <a:rPr lang="en-US" sz="1800" dirty="0"/>
              <a:t>n1 = int(input("Enter the first integer: "))</a:t>
            </a:r>
          </a:p>
          <a:p>
            <a:pPr>
              <a:defRPr/>
            </a:pPr>
            <a:r>
              <a:rPr lang="en-US" sz="1800" dirty="0"/>
              <a:t>n2 = int(input("Enter the second integer: "))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print("The greatest common divisor for", n1,</a:t>
            </a:r>
          </a:p>
          <a:p>
            <a:pPr>
              <a:defRPr/>
            </a:pPr>
            <a:r>
              <a:rPr lang="en-US" sz="1800" dirty="0"/>
              <a:t>    "and", n2, "is", gcd(n1, n2))</a:t>
            </a:r>
          </a:p>
          <a:p>
            <a:pPr>
              <a:defRPr/>
            </a:pPr>
            <a:r>
              <a:rPr lang="en-US" sz="1800" dirty="0"/>
              <a:t>print("The GCD for 9 and 24 is",gcd(9,24))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905FB7-CA9A-44C6-AC57-29C72B19000F}"/>
              </a:ext>
            </a:extLst>
          </p:cNvPr>
          <p:cNvSpPr/>
          <p:nvPr/>
        </p:nvSpPr>
        <p:spPr>
          <a:xfrm>
            <a:off x="461963" y="87313"/>
            <a:ext cx="8240712" cy="36941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/>
              <a:t># GCDFunction.py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# Return the gcd of two integers </a:t>
            </a:r>
          </a:p>
          <a:p>
            <a:pPr>
              <a:defRPr/>
            </a:pPr>
            <a:r>
              <a:rPr lang="en-US" sz="1800" dirty="0"/>
              <a:t>def gcd(n1, n2):</a:t>
            </a:r>
          </a:p>
          <a:p>
            <a:pPr>
              <a:defRPr/>
            </a:pPr>
            <a:r>
              <a:rPr lang="en-US" sz="1800" dirty="0"/>
              <a:t>    gcd = 1 # Initial gcd is 1</a:t>
            </a:r>
          </a:p>
          <a:p>
            <a:pPr>
              <a:defRPr/>
            </a:pPr>
            <a:r>
              <a:rPr lang="en-US" sz="1800" dirty="0"/>
              <a:t>    k = 2   # Possible gcd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    while k &lt;= n1 and k &lt;= n2:</a:t>
            </a:r>
          </a:p>
          <a:p>
            <a:pPr>
              <a:defRPr/>
            </a:pPr>
            <a:r>
              <a:rPr lang="en-US" sz="1800" dirty="0"/>
              <a:t>        if n1 % k == 0 and n2 % k == 0:</a:t>
            </a:r>
          </a:p>
          <a:p>
            <a:pPr>
              <a:defRPr/>
            </a:pPr>
            <a:r>
              <a:rPr lang="en-US" sz="1800" dirty="0"/>
              <a:t>            gcd = k # Update gcd</a:t>
            </a:r>
          </a:p>
          <a:p>
            <a:pPr>
              <a:defRPr/>
            </a:pPr>
            <a:r>
              <a:rPr lang="en-US" sz="1800" dirty="0"/>
              <a:t>        k += 1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    return gcd # Return gcd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EEF6F-CBFB-4A73-B471-8C54BEEA245F}"/>
              </a:ext>
            </a:extLst>
          </p:cNvPr>
          <p:cNvSpPr/>
          <p:nvPr/>
        </p:nvSpPr>
        <p:spPr>
          <a:xfrm>
            <a:off x="6048375" y="6383338"/>
            <a:ext cx="2652713" cy="3683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FF0000"/>
                </a:solidFill>
              </a:rPr>
              <a:t>The GCD for 9 and 24 is 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>
            <a:extLst>
              <a:ext uri="{FF2B5EF4-FFF2-40B4-BE49-F238E27FC236}">
                <a16:creationId xmlns:a16="http://schemas.microsoft.com/office/drawing/2014/main" id="{9DB8DAF4-ED03-4380-9AEF-3BCF4C16D3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0177D0-AE8A-4094-B550-A38444AA5C37}" type="slidenum">
              <a:rPr lang="en-US" altLang="en-US" sz="1400"/>
              <a:pPr/>
              <a:t>31</a:t>
            </a:fld>
            <a:endParaRPr lang="en-US" altLang="en-US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5D97C6A-DCA5-4020-A609-1596CCD3F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4050" y="317500"/>
            <a:ext cx="7772400" cy="590550"/>
          </a:xfrm>
        </p:spPr>
        <p:txBody>
          <a:bodyPr/>
          <a:lstStyle/>
          <a:p>
            <a:r>
              <a:rPr lang="en-US" altLang="en-US" sz="4000"/>
              <a:t>Scope of Variables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407D627E-D3B6-44B4-B3FC-821A5F295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9563" y="1085850"/>
            <a:ext cx="8610600" cy="1096963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600"/>
              <a:t>Scope: the part of the program where the variable can be referenced.</a:t>
            </a:r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19A6A50E-C12D-49E4-9A02-FDC460631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2354263"/>
            <a:ext cx="8874125" cy="226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/>
              <a:t>A variable created inside a function is referred to as a </a:t>
            </a:r>
            <a:r>
              <a:rPr lang="en-US" altLang="en-US" sz="3200" i="1"/>
              <a:t>local variable</a:t>
            </a:r>
            <a:r>
              <a:rPr lang="en-US" altLang="en-US" sz="3200"/>
              <a:t>. Local variables can only be accessed inside a function. The scope of a local variable starts from its creation and continues to the end of the function that contains the variable. </a:t>
            </a:r>
          </a:p>
        </p:txBody>
      </p:sp>
      <p:sp>
        <p:nvSpPr>
          <p:cNvPr id="44038" name="Rectangle 5">
            <a:extLst>
              <a:ext uri="{FF2B5EF4-FFF2-40B4-BE49-F238E27FC236}">
                <a16:creationId xmlns:a16="http://schemas.microsoft.com/office/drawing/2014/main" id="{62326049-E2C6-4FD7-81EB-4F0ED6FE7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4735513"/>
            <a:ext cx="88741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3200"/>
              <a:t>In Python, you can also use </a:t>
            </a:r>
            <a:r>
              <a:rPr lang="en-US" altLang="en-US" sz="3200" i="1"/>
              <a:t>global variables</a:t>
            </a:r>
            <a:r>
              <a:rPr lang="en-US" altLang="en-US" sz="3200"/>
              <a:t>. They are created outside all functions and are accessible to all functions in their scope.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>
            <a:extLst>
              <a:ext uri="{FF2B5EF4-FFF2-40B4-BE49-F238E27FC236}">
                <a16:creationId xmlns:a16="http://schemas.microsoft.com/office/drawing/2014/main" id="{40036B66-9A4A-47CB-8F2D-4420A6532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AF2A83-7BCF-400B-B806-C662366F569B}" type="slidenum">
              <a:rPr lang="en-US" altLang="en-US" sz="1400"/>
              <a:pPr/>
              <a:t>32</a:t>
            </a:fld>
            <a:endParaRPr lang="en-US" altLang="en-US" sz="14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062E8277-6B86-45A1-8C29-FB7019582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474663"/>
          </a:xfrm>
        </p:spPr>
        <p:txBody>
          <a:bodyPr/>
          <a:lstStyle/>
          <a:p>
            <a:r>
              <a:rPr lang="en-US" altLang="en-US" sz="4000"/>
              <a:t>Example 1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F468641-8141-4C6B-9CA0-9067D8857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16038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globalVar = 1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f1():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localVar = 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print(globalVar)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print(localVar)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f1()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print(globalVar)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print(localVar)  # Out of scope. This gives an error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>
            <a:extLst>
              <a:ext uri="{FF2B5EF4-FFF2-40B4-BE49-F238E27FC236}">
                <a16:creationId xmlns:a16="http://schemas.microsoft.com/office/drawing/2014/main" id="{F12A4728-0FC1-4E36-9DB0-702B6721DB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0CC395-3807-4037-8986-63CEF1BEED33}" type="slidenum">
              <a:rPr lang="en-US" altLang="en-US" sz="1400"/>
              <a:pPr/>
              <a:t>33</a:t>
            </a:fld>
            <a:endParaRPr lang="en-US" altLang="en-US" sz="14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418036E-1E6E-471C-A696-E99C5C0E09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395288"/>
            <a:ext cx="7772400" cy="474662"/>
          </a:xfrm>
        </p:spPr>
        <p:txBody>
          <a:bodyPr/>
          <a:lstStyle/>
          <a:p>
            <a:r>
              <a:rPr lang="en-US" altLang="en-US" sz="4000"/>
              <a:t>Example 2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15389D23-188C-4BA6-A869-8BC0009CE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16038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x = 1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def f1():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   x = 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   print(x) # Displays 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f1()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print(x) # Displays 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>
            <a:extLst>
              <a:ext uri="{FF2B5EF4-FFF2-40B4-BE49-F238E27FC236}">
                <a16:creationId xmlns:a16="http://schemas.microsoft.com/office/drawing/2014/main" id="{7CA4DCA6-17CB-4A67-9755-379379F34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C5F95C-88DA-4881-B0A6-9878D43471EB}" type="slidenum">
              <a:rPr lang="en-US" altLang="en-US" sz="1400"/>
              <a:pPr/>
              <a:t>34</a:t>
            </a:fld>
            <a:endParaRPr lang="en-US" altLang="en-US" sz="14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8FD17B2D-975C-42A0-BD0F-3CFB17A61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395288"/>
            <a:ext cx="7772400" cy="474662"/>
          </a:xfrm>
        </p:spPr>
        <p:txBody>
          <a:bodyPr/>
          <a:lstStyle/>
          <a:p>
            <a:r>
              <a:rPr lang="en-US" altLang="en-US" sz="4000"/>
              <a:t>Example 3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5CE3B47D-8F44-4BBB-9048-98DC8EF6D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16038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int(input("Enter a number: "))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x &gt; 0: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 = 4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print(y) # This gives an error if y is not created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>
            <a:extLst>
              <a:ext uri="{FF2B5EF4-FFF2-40B4-BE49-F238E27FC236}">
                <a16:creationId xmlns:a16="http://schemas.microsoft.com/office/drawing/2014/main" id="{B7E06880-710A-4374-9F43-BBE96999E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19B248-9DA4-4EC9-BE38-E2A38C3B79AA}" type="slidenum">
              <a:rPr lang="en-US" altLang="en-US" sz="1400"/>
              <a:pPr/>
              <a:t>35</a:t>
            </a:fld>
            <a:endParaRPr lang="en-US" altLang="en-US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7EBA55BF-8A31-405B-82D7-770633044A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395288"/>
            <a:ext cx="7772400" cy="474662"/>
          </a:xfrm>
        </p:spPr>
        <p:txBody>
          <a:bodyPr/>
          <a:lstStyle/>
          <a:p>
            <a:r>
              <a:rPr lang="en-US" altLang="en-US" sz="4000"/>
              <a:t>Example 4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EE664FCB-C67D-4CD2-80E2-6E4B17B57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16038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range(5):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sum += 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>
            <a:extLst>
              <a:ext uri="{FF2B5EF4-FFF2-40B4-BE49-F238E27FC236}">
                <a16:creationId xmlns:a16="http://schemas.microsoft.com/office/drawing/2014/main" id="{F997726B-9464-4DFD-8F46-A14F62413B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9CE0CB-C1D1-4122-BDAF-27C06794E202}" type="slidenum">
              <a:rPr lang="en-US" altLang="en-US" sz="1400"/>
              <a:pPr/>
              <a:t>36</a:t>
            </a:fld>
            <a:endParaRPr lang="en-US" altLang="en-US" sz="14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61FBC5E3-5AB2-4219-8520-3DBCCDF53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395288"/>
            <a:ext cx="7772400" cy="474662"/>
          </a:xfrm>
        </p:spPr>
        <p:txBody>
          <a:bodyPr/>
          <a:lstStyle/>
          <a:p>
            <a:r>
              <a:rPr lang="en-US" altLang="en-US" sz="4000"/>
              <a:t>Example 5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C9A6673B-F79D-4412-B7F0-24E2E37DF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16038"/>
            <a:ext cx="86106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def increase():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   global x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	x = 1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   x = x + 1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    print(x) # Displays 2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increase()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</a:rPr>
              <a:t>print(x) # Displays 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>
            <a:extLst>
              <a:ext uri="{FF2B5EF4-FFF2-40B4-BE49-F238E27FC236}">
                <a16:creationId xmlns:a16="http://schemas.microsoft.com/office/drawing/2014/main" id="{45ACF0BF-AB63-49B9-BC91-A5155CB1CB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430C33-BAD3-49B1-B630-B66B25B10A1A}" type="slidenum">
              <a:rPr lang="en-US" altLang="en-US" sz="1400"/>
              <a:pPr/>
              <a:t>37</a:t>
            </a:fld>
            <a:endParaRPr lang="en-US" altLang="en-US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6461AF4-9DBF-470D-A273-26C331C26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en-US"/>
              <a:t>Default Arguments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F32269BE-AB80-4E81-85F7-CFE06ABB0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2209800"/>
          </a:xfrm>
        </p:spPr>
        <p:txBody>
          <a:bodyPr/>
          <a:lstStyle/>
          <a:p>
            <a:r>
              <a:rPr lang="en-US" altLang="en-US"/>
              <a:t>Python allows you to define functions with default argument values. The default values are passed to the parameters when a function is invoked without the arguments. </a:t>
            </a:r>
          </a:p>
          <a:p>
            <a:r>
              <a:rPr lang="en-US" altLang="en-US"/>
              <a:t>A function may mix parameters with default arguments and non-default arguments. In this case, the non-default parameters must be defined before default parameters.</a:t>
            </a:r>
          </a:p>
        </p:txBody>
      </p:sp>
      <p:sp>
        <p:nvSpPr>
          <p:cNvPr id="50181" name="Rectangle 8">
            <a:extLst>
              <a:ext uri="{FF2B5EF4-FFF2-40B4-BE49-F238E27FC236}">
                <a16:creationId xmlns:a16="http://schemas.microsoft.com/office/drawing/2014/main" id="{CB3CB2E1-5479-425B-8349-638948899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5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2C025EE8-F42B-4C74-B024-4BCCF00F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Default Arguments Example</a:t>
            </a: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7EA8441E-0D9F-40AB-80CC-CE30C7E80A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1A619A-4F30-4F24-8AD2-12DD7F23BCFA}" type="slidenum">
              <a:rPr lang="en-US" altLang="en-US" sz="1400"/>
              <a:pPr/>
              <a:t>38</a:t>
            </a:fld>
            <a:endParaRPr lang="en-US" altLang="en-US" sz="1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73240-504F-4013-9671-2D6CCEE4A2C8}"/>
              </a:ext>
            </a:extLst>
          </p:cNvPr>
          <p:cNvSpPr/>
          <p:nvPr/>
        </p:nvSpPr>
        <p:spPr>
          <a:xfrm>
            <a:off x="628650" y="1401763"/>
            <a:ext cx="7834313" cy="3168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def printArea(width = 1, height = 2):</a:t>
            </a:r>
          </a:p>
          <a:p>
            <a:pPr>
              <a:defRPr/>
            </a:pPr>
            <a:r>
              <a:rPr lang="en-US" sz="2000" dirty="0"/>
              <a:t>    area = width * height</a:t>
            </a:r>
          </a:p>
          <a:p>
            <a:pPr>
              <a:defRPr/>
            </a:pPr>
            <a:r>
              <a:rPr lang="en-US" sz="2000" dirty="0"/>
              <a:t>    print("{0:&lt;6s}{1:&lt;6.1f}{2:&lt;6s}{3:&lt;6.1f}{4:&lt;6s}{5:&lt;6.1f}".</a:t>
            </a:r>
          </a:p>
          <a:p>
            <a:pPr>
              <a:defRPr/>
            </a:pPr>
            <a:r>
              <a:rPr lang="en-US" sz="2000" dirty="0"/>
              <a:t>          format("width:",width,"height:", height,"area:", area))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printArea() # Default arguments width = 1 and height = 2</a:t>
            </a:r>
          </a:p>
          <a:p>
            <a:pPr>
              <a:defRPr/>
            </a:pPr>
            <a:r>
              <a:rPr lang="en-US" sz="2000" dirty="0"/>
              <a:t>printArea(4, 2.5) # Positional arguments width = 4 and height = 2.5</a:t>
            </a:r>
          </a:p>
          <a:p>
            <a:pPr>
              <a:defRPr/>
            </a:pPr>
            <a:r>
              <a:rPr lang="en-US" sz="2000" dirty="0"/>
              <a:t>printArea(height = 5, width = 3) # Keyword arguments width </a:t>
            </a:r>
          </a:p>
          <a:p>
            <a:pPr>
              <a:defRPr/>
            </a:pPr>
            <a:r>
              <a:rPr lang="en-US" sz="2000" dirty="0"/>
              <a:t>printArea(width = 1.2) # Default height = 2</a:t>
            </a:r>
          </a:p>
          <a:p>
            <a:pPr>
              <a:defRPr/>
            </a:pPr>
            <a:r>
              <a:rPr lang="en-US" sz="2000" dirty="0"/>
              <a:t>printArea(height = 6.2) # Default widht = 1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EDD3A4D1-1ACC-4FEE-935C-0B0713380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450" y="6156325"/>
            <a:ext cx="3416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olidFill>
                  <a:srgbClr val="FF0000"/>
                </a:solidFill>
              </a:rPr>
              <a:t>Default Argument Demo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FB8C8D-B654-4D6A-973B-08AB1C5D3F2B}"/>
              </a:ext>
            </a:extLst>
          </p:cNvPr>
          <p:cNvSpPr/>
          <p:nvPr/>
        </p:nvSpPr>
        <p:spPr>
          <a:xfrm>
            <a:off x="628650" y="4676775"/>
            <a:ext cx="7834313" cy="1476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FF0000"/>
                </a:solidFill>
              </a:rPr>
              <a:t>width:1.0   height:2.0   area: 2.0   </a:t>
            </a:r>
          </a:p>
          <a:p>
            <a:pPr>
              <a:defRPr/>
            </a:pPr>
            <a:r>
              <a:rPr lang="en-US" sz="1800" dirty="0">
                <a:solidFill>
                  <a:srgbClr val="FF0000"/>
                </a:solidFill>
              </a:rPr>
              <a:t>width:4.0   height:2.5   area: 10.0  </a:t>
            </a:r>
          </a:p>
          <a:p>
            <a:pPr>
              <a:defRPr/>
            </a:pPr>
            <a:r>
              <a:rPr lang="en-US" sz="1800" dirty="0">
                <a:solidFill>
                  <a:srgbClr val="FF0000"/>
                </a:solidFill>
              </a:rPr>
              <a:t>width:3.0   height:5.0   area: 15.0  </a:t>
            </a:r>
          </a:p>
          <a:p>
            <a:pPr>
              <a:defRPr/>
            </a:pPr>
            <a:r>
              <a:rPr lang="en-US" sz="1800" dirty="0">
                <a:solidFill>
                  <a:srgbClr val="FF0000"/>
                </a:solidFill>
              </a:rPr>
              <a:t>width:1.2   height:2.0   area: 2.4   </a:t>
            </a:r>
          </a:p>
          <a:p>
            <a:pPr>
              <a:defRPr/>
            </a:pPr>
            <a:r>
              <a:rPr lang="en-US" sz="1800" dirty="0">
                <a:solidFill>
                  <a:srgbClr val="FF0000"/>
                </a:solidFill>
              </a:rPr>
              <a:t>width:1.0   height:6.2   area: 6.2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>
            <a:extLst>
              <a:ext uri="{FF2B5EF4-FFF2-40B4-BE49-F238E27FC236}">
                <a16:creationId xmlns:a16="http://schemas.microsoft.com/office/drawing/2014/main" id="{881E4E36-664C-4546-BD8A-CD1D3157C5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D1D34A-B924-4BF6-912A-A14669727654}" type="slidenum">
              <a:rPr lang="en-US" altLang="en-US" sz="1400"/>
              <a:pPr/>
              <a:t>39</a:t>
            </a:fld>
            <a:endParaRPr lang="en-US" altLang="en-US" sz="14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0AF23167-ADBC-4914-AF15-A64261DA9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en-US"/>
              <a:t>Returning Multiple Values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2ADE6E4B-B7EF-4E78-A938-775C61D64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2209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Python allows a function to return multiple values. Listing 6.9 defines a function that takes two numbers and returns them in non-descending order.</a:t>
            </a:r>
          </a:p>
        </p:txBody>
      </p:sp>
      <p:sp>
        <p:nvSpPr>
          <p:cNvPr id="52229" name="Rectangle 4">
            <a:extLst>
              <a:ext uri="{FF2B5EF4-FFF2-40B4-BE49-F238E27FC236}">
                <a16:creationId xmlns:a16="http://schemas.microsoft.com/office/drawing/2014/main" id="{6339ABC1-6EC8-454C-AECB-BF0FC759E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5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2230" name="Rectangle 2">
            <a:extLst>
              <a:ext uri="{FF2B5EF4-FFF2-40B4-BE49-F238E27FC236}">
                <a16:creationId xmlns:a16="http://schemas.microsoft.com/office/drawing/2014/main" id="{270AE0F7-39B9-490A-84D6-428252E0F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9038" y="6230938"/>
            <a:ext cx="39893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olidFill>
                  <a:srgbClr val="FF0000"/>
                </a:solidFill>
              </a:rPr>
              <a:t>Multiple Return Value 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330104-BFB7-498E-92C6-0F928E59B0E5}"/>
              </a:ext>
            </a:extLst>
          </p:cNvPr>
          <p:cNvSpPr/>
          <p:nvPr/>
        </p:nvSpPr>
        <p:spPr>
          <a:xfrm>
            <a:off x="542925" y="3254375"/>
            <a:ext cx="8061325" cy="2862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def sort(number1, number2):</a:t>
            </a:r>
          </a:p>
          <a:p>
            <a:pPr>
              <a:defRPr/>
            </a:pPr>
            <a:r>
              <a:rPr lang="en-US" sz="2000" dirty="0"/>
              <a:t>    if number1 &lt; number2:</a:t>
            </a:r>
          </a:p>
          <a:p>
            <a:pPr>
              <a:defRPr/>
            </a:pPr>
            <a:r>
              <a:rPr lang="en-US" sz="2000" dirty="0"/>
              <a:t>        return number1, number2</a:t>
            </a:r>
          </a:p>
          <a:p>
            <a:pPr>
              <a:defRPr/>
            </a:pPr>
            <a:r>
              <a:rPr lang="en-US" sz="2000" dirty="0"/>
              <a:t>    else:</a:t>
            </a:r>
          </a:p>
          <a:p>
            <a:pPr>
              <a:defRPr/>
            </a:pPr>
            <a:r>
              <a:rPr lang="en-US" sz="2000" dirty="0"/>
              <a:t>        return number2, number1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n1, n2 = sort(3, 2)</a:t>
            </a:r>
          </a:p>
          <a:p>
            <a:pPr>
              <a:defRPr/>
            </a:pPr>
            <a:r>
              <a:rPr lang="en-US" sz="2000" dirty="0"/>
              <a:t>print("n1 is", n1)</a:t>
            </a:r>
          </a:p>
          <a:p>
            <a:pPr>
              <a:defRPr/>
            </a:pPr>
            <a:r>
              <a:rPr lang="en-US" sz="2000" dirty="0"/>
              <a:t>print("n2 is", n2)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104F1E-C9C8-4031-8622-234572EB93E7}"/>
              </a:ext>
            </a:extLst>
          </p:cNvPr>
          <p:cNvSpPr/>
          <p:nvPr/>
        </p:nvSpPr>
        <p:spPr>
          <a:xfrm>
            <a:off x="7429500" y="5343525"/>
            <a:ext cx="1135063" cy="708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nl-NL" sz="2000" dirty="0">
                <a:solidFill>
                  <a:srgbClr val="FF0000"/>
                </a:solidFill>
              </a:rPr>
              <a:t>n1 is 2</a:t>
            </a:r>
          </a:p>
          <a:p>
            <a:pPr>
              <a:defRPr/>
            </a:pPr>
            <a:r>
              <a:rPr lang="nl-NL" sz="2000" dirty="0">
                <a:solidFill>
                  <a:srgbClr val="FF0000"/>
                </a:solidFill>
              </a:rPr>
              <a:t>n2 is 3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FF6E1FA-1C1F-4D83-B645-40BF587E80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D33FEC-9BD7-4264-9A18-7A752B914161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38E425B-B9E4-4F2D-9EC2-CA914DAC7D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125413"/>
            <a:ext cx="7880350" cy="500062"/>
          </a:xfrm>
        </p:spPr>
        <p:txBody>
          <a:bodyPr/>
          <a:lstStyle/>
          <a:p>
            <a:r>
              <a:rPr lang="en-US" altLang="en-US" sz="4000"/>
              <a:t>Problem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46B7F9A-438B-4A85-BE71-BF46BE9AB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BA8D40C1-4295-44CF-9401-4472843CB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20DD6B0D-2B9D-4DE6-B9ED-5006F3F08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1" name="Text Box 6">
            <a:extLst>
              <a:ext uri="{FF2B5EF4-FFF2-40B4-BE49-F238E27FC236}">
                <a16:creationId xmlns:a16="http://schemas.microsoft.com/office/drawing/2014/main" id="{C9405C23-3AB8-438E-A56D-3CF622E20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1550"/>
            <a:ext cx="887095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for i in range(1, 11):</a:t>
            </a:r>
          </a:p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    sum += i</a:t>
            </a:r>
          </a:p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print("Sum from 1 to 10 is", sum)</a:t>
            </a:r>
          </a:p>
          <a:p>
            <a:endParaRPr lang="en-US" altLang="en-US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for i in range(20, 38):</a:t>
            </a:r>
          </a:p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    sum += i</a:t>
            </a:r>
          </a:p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print("Sum from 20 to 37 is", sum)</a:t>
            </a:r>
            <a:b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</a:br>
            <a:endParaRPr lang="en-US" altLang="en-US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sum = 0</a:t>
            </a:r>
          </a:p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for i in range(35, 50):</a:t>
            </a:r>
          </a:p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    sum += i</a:t>
            </a:r>
          </a:p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print("Sum from 35 to 49 is", sum)</a:t>
            </a:r>
          </a:p>
        </p:txBody>
      </p:sp>
      <p:sp>
        <p:nvSpPr>
          <p:cNvPr id="16392" name="Rectangle 7">
            <a:extLst>
              <a:ext uri="{FF2B5EF4-FFF2-40B4-BE49-F238E27FC236}">
                <a16:creationId xmlns:a16="http://schemas.microsoft.com/office/drawing/2014/main" id="{32CB35E6-35B0-450B-9043-39943016D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7750"/>
            <a:ext cx="5684838" cy="1036638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3" name="Rectangle 8">
            <a:extLst>
              <a:ext uri="{FF2B5EF4-FFF2-40B4-BE49-F238E27FC236}">
                <a16:creationId xmlns:a16="http://schemas.microsoft.com/office/drawing/2014/main" id="{0CD504B7-320A-46D0-8523-6D6D81BD5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8" y="2928938"/>
            <a:ext cx="5646737" cy="1036637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394" name="Rectangle 9">
            <a:extLst>
              <a:ext uri="{FF2B5EF4-FFF2-40B4-BE49-F238E27FC236}">
                <a16:creationId xmlns:a16="http://schemas.microsoft.com/office/drawing/2014/main" id="{52068150-7933-440D-8B58-CCD43393A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" y="4695825"/>
            <a:ext cx="5607050" cy="1036638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>
            <a:extLst>
              <a:ext uri="{FF2B5EF4-FFF2-40B4-BE49-F238E27FC236}">
                <a16:creationId xmlns:a16="http://schemas.microsoft.com/office/drawing/2014/main" id="{FC02932E-2969-4620-B689-C406F5910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E615D8-3C36-4DE2-9BAB-7BB6DF8B2E3C}" type="slidenum">
              <a:rPr lang="en-US" altLang="en-US" sz="1400"/>
              <a:pPr/>
              <a:t>40</a:t>
            </a:fld>
            <a:endParaRPr lang="en-US" altLang="en-US" sz="14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058F74A6-D8A3-4179-83A6-6B49FF28F7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en-US"/>
              <a:t>Function Abstraction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FEBB8BC-09AD-4D2B-8121-22BC494DF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675" y="1085850"/>
            <a:ext cx="8756650" cy="173355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You can think of the function body as a black box that contains the detailed implementation for the function.</a:t>
            </a:r>
          </a:p>
        </p:txBody>
      </p:sp>
      <p:sp>
        <p:nvSpPr>
          <p:cNvPr id="53253" name="Rectangle 4">
            <a:extLst>
              <a:ext uri="{FF2B5EF4-FFF2-40B4-BE49-F238E27FC236}">
                <a16:creationId xmlns:a16="http://schemas.microsoft.com/office/drawing/2014/main" id="{65C30536-3BE7-49D1-B900-D0373AE87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5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3254" name="Rectangle 7">
            <a:extLst>
              <a:ext uri="{FF2B5EF4-FFF2-40B4-BE49-F238E27FC236}">
                <a16:creationId xmlns:a16="http://schemas.microsoft.com/office/drawing/2014/main" id="{9D998FD5-DDA5-4947-B107-6DF95160F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53255" name="Object 6">
            <a:extLst>
              <a:ext uri="{FF2B5EF4-FFF2-40B4-BE49-F238E27FC236}">
                <a16:creationId xmlns:a16="http://schemas.microsoft.com/office/drawing/2014/main" id="{614BB3AD-8678-4E6B-A4F7-5DF7EC03DC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863" y="3006725"/>
          <a:ext cx="8372475" cy="343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5" name="Picture" r:id="rId4" imgW="3663906" imgH="1248629" progId="Word.Picture.8">
                  <p:embed/>
                </p:oleObj>
              </mc:Choice>
              <mc:Fallback>
                <p:oleObj name="Picture" r:id="rId4" imgW="3663906" imgH="1248629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3006725"/>
                        <a:ext cx="8372475" cy="343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>
            <a:extLst>
              <a:ext uri="{FF2B5EF4-FFF2-40B4-BE49-F238E27FC236}">
                <a16:creationId xmlns:a16="http://schemas.microsoft.com/office/drawing/2014/main" id="{5269C948-B0F5-4D65-8014-C7EE61DB06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EB0677-8041-4016-A2DB-553EE0307D43}" type="slidenum">
              <a:rPr lang="en-US" altLang="en-US" sz="1400"/>
              <a:pPr/>
              <a:t>41</a:t>
            </a:fld>
            <a:endParaRPr lang="en-US" altLang="en-US" sz="14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2595966-E742-406A-81FC-D5B7ABC9A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Benefits of Functions</a:t>
            </a: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24B3A9C0-1613-44E5-85E5-91565510E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85344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dirty="0"/>
              <a:t>Write a function once and reuse it anywhere.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dirty="0"/>
              <a:t>Reduce redundant coding.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dirty="0"/>
              <a:t>Information hiding. Hide the implementation from the user.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3200" dirty="0"/>
              <a:t>Reduce complexity.</a:t>
            </a:r>
          </a:p>
          <a:p>
            <a:pPr marL="0" indent="0">
              <a:spcBef>
                <a:spcPct val="50000"/>
              </a:spcBef>
            </a:pPr>
            <a:endParaRPr lang="en-US" altLang="en-US" sz="32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>
            <a:extLst>
              <a:ext uri="{FF2B5EF4-FFF2-40B4-BE49-F238E27FC236}">
                <a16:creationId xmlns:a16="http://schemas.microsoft.com/office/drawing/2014/main" id="{71A0276C-572C-4D57-8F36-C8389B5527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5DA4AA-F119-44B7-AA19-D41ABC5BECF3}" type="slidenum">
              <a:rPr lang="en-US" altLang="en-US" sz="1400"/>
              <a:pPr/>
              <a:t>42</a:t>
            </a:fld>
            <a:endParaRPr lang="en-US" altLang="en-US" sz="14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BF7F2189-61D0-4F24-A83B-B460595BF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675" y="395288"/>
            <a:ext cx="8756650" cy="1190625"/>
          </a:xfrm>
        </p:spPr>
        <p:txBody>
          <a:bodyPr/>
          <a:lstStyle/>
          <a:p>
            <a:r>
              <a:rPr lang="en-US" altLang="en-US"/>
              <a:t>Turtle:</a:t>
            </a:r>
            <a:br>
              <a:rPr lang="en-US" altLang="en-US"/>
            </a:br>
            <a:r>
              <a:rPr lang="en-US" altLang="en-US" sz="4000"/>
              <a:t>Developing Reusable Graphics Functions</a:t>
            </a:r>
            <a:r>
              <a:rPr lang="en-US" altLang="en-US"/>
              <a:t> 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ACF71241-8C13-4661-97BA-5974AFFB5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55301" name="Rectangle 4">
            <a:extLst>
              <a:ext uri="{FF2B5EF4-FFF2-40B4-BE49-F238E27FC236}">
                <a16:creationId xmlns:a16="http://schemas.microsoft.com/office/drawing/2014/main" id="{DF68BCFC-5542-48E1-A8D7-FDA05F658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5302" name="Rectangle 5">
            <a:extLst>
              <a:ext uri="{FF2B5EF4-FFF2-40B4-BE49-F238E27FC236}">
                <a16:creationId xmlns:a16="http://schemas.microsoft.com/office/drawing/2014/main" id="{72CD92FF-F004-461B-8F6E-6545C3BC4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475" y="2114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5303" name="Text Box 11">
            <a:extLst>
              <a:ext uri="{FF2B5EF4-FFF2-40B4-BE49-F238E27FC236}">
                <a16:creationId xmlns:a16="http://schemas.microsoft.com/office/drawing/2014/main" id="{3D06938D-7278-499A-9D6F-20BB33758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2122488"/>
            <a:ext cx="85344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fr-FR" altLang="en-US"/>
              <a:t>def drawLine(x1, y1, x2, y2):</a:t>
            </a:r>
          </a:p>
          <a:p>
            <a:endParaRPr lang="fr-FR" altLang="en-US"/>
          </a:p>
          <a:p>
            <a:r>
              <a:rPr lang="en-US" altLang="en-US"/>
              <a:t>def writeString(s, x, y): </a:t>
            </a:r>
          </a:p>
          <a:p>
            <a:endParaRPr lang="en-US" altLang="en-US"/>
          </a:p>
          <a:p>
            <a:r>
              <a:rPr lang="en-US" altLang="en-US"/>
              <a:t>def drawPoint(x, y): </a:t>
            </a:r>
          </a:p>
          <a:p>
            <a:endParaRPr lang="en-US" altLang="en-US"/>
          </a:p>
          <a:p>
            <a:r>
              <a:rPr lang="fr-FR" altLang="en-US"/>
              <a:t>def drawCircle(x = 0, y = 0, radius = 10): </a:t>
            </a:r>
          </a:p>
          <a:p>
            <a:endParaRPr lang="fr-FR" altLang="en-US"/>
          </a:p>
          <a:p>
            <a:r>
              <a:rPr lang="en-US" altLang="en-US"/>
              <a:t>def drawRectangle(x = 0, y = 0, width = 10, height = 10):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>
            <a:extLst>
              <a:ext uri="{FF2B5EF4-FFF2-40B4-BE49-F238E27FC236}">
                <a16:creationId xmlns:a16="http://schemas.microsoft.com/office/drawing/2014/main" id="{201156EF-0A96-4E61-829D-12492A5ADE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80DE45-E07A-47A8-A344-7C92CE200BD4}" type="slidenum">
              <a:rPr lang="en-US" altLang="en-US" sz="1400"/>
              <a:pPr/>
              <a:t>43</a:t>
            </a:fld>
            <a:endParaRPr lang="en-US" altLang="en-US" sz="1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91E50-AB9E-493A-AC72-46B7505A0134}"/>
              </a:ext>
            </a:extLst>
          </p:cNvPr>
          <p:cNvSpPr/>
          <p:nvPr/>
        </p:nvSpPr>
        <p:spPr>
          <a:xfrm>
            <a:off x="79375" y="203200"/>
            <a:ext cx="4418013" cy="600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import turtle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# Draw a line from (x1, y1) to (x2, y2)</a:t>
            </a:r>
          </a:p>
          <a:p>
            <a:pPr>
              <a:defRPr/>
            </a:pPr>
            <a:r>
              <a:rPr lang="en-US" sz="1600" dirty="0"/>
              <a:t>def drawLine(x1, y1, x2, y2):</a:t>
            </a:r>
          </a:p>
          <a:p>
            <a:pPr>
              <a:defRPr/>
            </a:pPr>
            <a:r>
              <a:rPr lang="en-US" sz="1600" dirty="0"/>
              <a:t>    turtle.penup()</a:t>
            </a:r>
          </a:p>
          <a:p>
            <a:pPr>
              <a:defRPr/>
            </a:pPr>
            <a:r>
              <a:rPr lang="en-US" sz="1600" dirty="0"/>
              <a:t>    turtle.goto(x1, y1)</a:t>
            </a:r>
          </a:p>
          <a:p>
            <a:pPr>
              <a:defRPr/>
            </a:pPr>
            <a:r>
              <a:rPr lang="en-US" sz="1600" dirty="0"/>
              <a:t>    turtle.pendown()</a:t>
            </a:r>
          </a:p>
          <a:p>
            <a:pPr>
              <a:defRPr/>
            </a:pPr>
            <a:r>
              <a:rPr lang="en-US" sz="1600" dirty="0"/>
              <a:t>    turtle.goto(x2, y2)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# Write a text at the specified location (x, y)</a:t>
            </a:r>
          </a:p>
          <a:p>
            <a:pPr>
              <a:defRPr/>
            </a:pPr>
            <a:r>
              <a:rPr lang="en-US" sz="1600" dirty="0"/>
              <a:t>def writeText(s, x, y): </a:t>
            </a:r>
          </a:p>
          <a:p>
            <a:pPr>
              <a:defRPr/>
            </a:pPr>
            <a:r>
              <a:rPr lang="en-US" sz="1600" dirty="0"/>
              <a:t>    turtle.penup() # Pull the pen up</a:t>
            </a:r>
          </a:p>
          <a:p>
            <a:pPr>
              <a:defRPr/>
            </a:pPr>
            <a:r>
              <a:rPr lang="en-US" sz="1600" dirty="0"/>
              <a:t>    turtle.goto(x, y)</a:t>
            </a:r>
          </a:p>
          <a:p>
            <a:pPr>
              <a:defRPr/>
            </a:pPr>
            <a:r>
              <a:rPr lang="en-US" sz="1600" dirty="0"/>
              <a:t>    turtle.pendown() # Pull the pen down</a:t>
            </a:r>
          </a:p>
          <a:p>
            <a:pPr>
              <a:defRPr/>
            </a:pPr>
            <a:r>
              <a:rPr lang="en-US" sz="1600" dirty="0"/>
              <a:t>    turtle.write(s) # Write a string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# Draw a point at the specified location (x, y)</a:t>
            </a:r>
          </a:p>
          <a:p>
            <a:pPr>
              <a:defRPr/>
            </a:pPr>
            <a:r>
              <a:rPr lang="en-US" sz="1600" dirty="0"/>
              <a:t>def drawPoint(x, y): </a:t>
            </a:r>
          </a:p>
          <a:p>
            <a:pPr>
              <a:defRPr/>
            </a:pPr>
            <a:r>
              <a:rPr lang="en-US" sz="1600" dirty="0"/>
              <a:t>    turtle.penup() # Pull the pen up</a:t>
            </a:r>
          </a:p>
          <a:p>
            <a:pPr>
              <a:defRPr/>
            </a:pPr>
            <a:r>
              <a:rPr lang="en-US" sz="1600" dirty="0"/>
              <a:t>    turtle.goto(x, y)</a:t>
            </a:r>
          </a:p>
          <a:p>
            <a:pPr>
              <a:defRPr/>
            </a:pPr>
            <a:r>
              <a:rPr lang="en-US" sz="1600" dirty="0"/>
              <a:t>    turtle.pendown() # Pull the pen down</a:t>
            </a:r>
          </a:p>
          <a:p>
            <a:pPr>
              <a:defRPr/>
            </a:pPr>
            <a:r>
              <a:rPr lang="en-US" sz="1600" dirty="0"/>
              <a:t>    turtle.begin_fill() # Begin to fill color in a shape</a:t>
            </a:r>
          </a:p>
          <a:p>
            <a:pPr>
              <a:defRPr/>
            </a:pPr>
            <a:r>
              <a:rPr lang="en-US" sz="1600" dirty="0"/>
              <a:t>    turtle.circle(3) </a:t>
            </a:r>
          </a:p>
          <a:p>
            <a:pPr>
              <a:defRPr/>
            </a:pPr>
            <a:r>
              <a:rPr lang="en-US" sz="1600" dirty="0"/>
              <a:t>    turtle.end_fill() # Fill the shape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5ED89F-66AE-4FA0-8E09-9016BBA9AEF6}"/>
              </a:ext>
            </a:extLst>
          </p:cNvPr>
          <p:cNvSpPr/>
          <p:nvPr/>
        </p:nvSpPr>
        <p:spPr>
          <a:xfrm>
            <a:off x="4840288" y="203200"/>
            <a:ext cx="4149725" cy="600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# Draw a circle at centered at (x, y) </a:t>
            </a:r>
          </a:p>
          <a:p>
            <a:pPr>
              <a:defRPr/>
            </a:pPr>
            <a:r>
              <a:rPr lang="en-US" sz="1600" dirty="0"/>
              <a:t># with the specified radius</a:t>
            </a:r>
          </a:p>
          <a:p>
            <a:pPr>
              <a:defRPr/>
            </a:pPr>
            <a:r>
              <a:rPr lang="en-US" sz="1600" dirty="0"/>
              <a:t>def drawCircle(x, y, radius): </a:t>
            </a:r>
          </a:p>
          <a:p>
            <a:pPr>
              <a:defRPr/>
            </a:pPr>
            <a:r>
              <a:rPr lang="en-US" sz="1600" dirty="0"/>
              <a:t>    turtle.penup() # Pull the pen up</a:t>
            </a:r>
          </a:p>
          <a:p>
            <a:pPr>
              <a:defRPr/>
            </a:pPr>
            <a:r>
              <a:rPr lang="en-US" sz="1600" dirty="0"/>
              <a:t>    turtle.goto(x, y - radius)</a:t>
            </a:r>
          </a:p>
          <a:p>
            <a:pPr>
              <a:defRPr/>
            </a:pPr>
            <a:r>
              <a:rPr lang="en-US" sz="1600" dirty="0"/>
              <a:t>    turtle.pendown() # Pull the pen down</a:t>
            </a:r>
          </a:p>
          <a:p>
            <a:pPr>
              <a:defRPr/>
            </a:pPr>
            <a:r>
              <a:rPr lang="en-US" sz="1600" dirty="0"/>
              <a:t>    turtle.circle(radius) </a:t>
            </a:r>
          </a:p>
          <a:p>
            <a:pPr>
              <a:defRPr/>
            </a:pPr>
            <a:r>
              <a:rPr lang="en-US" sz="1600" dirty="0"/>
              <a:t>    </a:t>
            </a:r>
          </a:p>
          <a:p>
            <a:pPr>
              <a:defRPr/>
            </a:pPr>
            <a:r>
              <a:rPr lang="en-US" sz="1600" dirty="0"/>
              <a:t># Draw a rectangle at (x, y) </a:t>
            </a:r>
          </a:p>
          <a:p>
            <a:pPr>
              <a:defRPr/>
            </a:pPr>
            <a:r>
              <a:rPr lang="en-US" sz="1600" dirty="0"/>
              <a:t># with the specified width and height</a:t>
            </a:r>
          </a:p>
          <a:p>
            <a:pPr>
              <a:defRPr/>
            </a:pPr>
            <a:r>
              <a:rPr lang="en-US" sz="1600" dirty="0"/>
              <a:t>def drawRectangle(x, y, width, height): </a:t>
            </a:r>
          </a:p>
          <a:p>
            <a:pPr>
              <a:defRPr/>
            </a:pPr>
            <a:r>
              <a:rPr lang="en-US" sz="1600" dirty="0"/>
              <a:t>    turtle.penup() # Pull the pen up</a:t>
            </a:r>
          </a:p>
          <a:p>
            <a:pPr>
              <a:defRPr/>
            </a:pPr>
            <a:r>
              <a:rPr lang="en-US" sz="1600" dirty="0"/>
              <a:t>    turtle.goto(x + width / 2, y + height / 2)</a:t>
            </a:r>
          </a:p>
          <a:p>
            <a:pPr>
              <a:defRPr/>
            </a:pPr>
            <a:r>
              <a:rPr lang="en-US" sz="1600" dirty="0"/>
              <a:t>    turtle.pendown() # Pull the pen down</a:t>
            </a:r>
          </a:p>
          <a:p>
            <a:pPr>
              <a:defRPr/>
            </a:pPr>
            <a:r>
              <a:rPr lang="en-US" sz="1600" dirty="0"/>
              <a:t>    turtle.right(90)</a:t>
            </a:r>
          </a:p>
          <a:p>
            <a:pPr>
              <a:defRPr/>
            </a:pPr>
            <a:r>
              <a:rPr lang="en-US" sz="1600" dirty="0"/>
              <a:t>    turtle.forward(height)</a:t>
            </a:r>
          </a:p>
          <a:p>
            <a:pPr>
              <a:defRPr/>
            </a:pPr>
            <a:r>
              <a:rPr lang="en-US" sz="1600" dirty="0"/>
              <a:t>    turtle.right(90)</a:t>
            </a:r>
          </a:p>
          <a:p>
            <a:pPr>
              <a:defRPr/>
            </a:pPr>
            <a:r>
              <a:rPr lang="en-US" sz="1600" dirty="0"/>
              <a:t>    turtle.forward(width)</a:t>
            </a:r>
          </a:p>
          <a:p>
            <a:pPr>
              <a:defRPr/>
            </a:pPr>
            <a:r>
              <a:rPr lang="en-US" sz="1600" dirty="0"/>
              <a:t>    turtle.right(90)</a:t>
            </a:r>
          </a:p>
          <a:p>
            <a:pPr>
              <a:defRPr/>
            </a:pPr>
            <a:r>
              <a:rPr lang="en-US" sz="1600" dirty="0"/>
              <a:t>    turtle.forward(height)</a:t>
            </a:r>
          </a:p>
          <a:p>
            <a:pPr>
              <a:defRPr/>
            </a:pPr>
            <a:r>
              <a:rPr lang="en-US" sz="1600" dirty="0"/>
              <a:t>    turtle.right(90)</a:t>
            </a:r>
          </a:p>
          <a:p>
            <a:pPr>
              <a:defRPr/>
            </a:pPr>
            <a:r>
              <a:rPr lang="en-US" sz="1600" dirty="0"/>
              <a:t>    turtle.forward(width)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56325" name="Rectangle 6">
            <a:extLst>
              <a:ext uri="{FF2B5EF4-FFF2-40B4-BE49-F238E27FC236}">
                <a16:creationId xmlns:a16="http://schemas.microsoft.com/office/drawing/2014/main" id="{790B5721-BBA7-4B18-BC02-5829FCFAD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6251575"/>
            <a:ext cx="32813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olidFill>
                  <a:srgbClr val="FF0000"/>
                </a:solidFill>
              </a:rPr>
              <a:t>Useful Turtle Functions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>
            <a:extLst>
              <a:ext uri="{FF2B5EF4-FFF2-40B4-BE49-F238E27FC236}">
                <a16:creationId xmlns:a16="http://schemas.microsoft.com/office/drawing/2014/main" id="{7943E920-F5FC-4564-A507-E6869F1D1C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7BC78D-5D94-42F8-8783-9C69E7C19A34}" type="slidenum">
              <a:rPr lang="en-US" altLang="en-US" sz="1400"/>
              <a:pPr/>
              <a:t>44</a:t>
            </a:fld>
            <a:endParaRPr lang="en-US" altLang="en-US" sz="1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DACA38-0901-4230-B8ED-734E8094329F}"/>
              </a:ext>
            </a:extLst>
          </p:cNvPr>
          <p:cNvSpPr/>
          <p:nvPr/>
        </p:nvSpPr>
        <p:spPr>
          <a:xfrm>
            <a:off x="231775" y="650875"/>
            <a:ext cx="4916488" cy="5016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import turtle</a:t>
            </a:r>
          </a:p>
          <a:p>
            <a:pPr>
              <a:defRPr/>
            </a:pPr>
            <a:r>
              <a:rPr lang="en-US" sz="1600" dirty="0"/>
              <a:t>from UsefulTurtleFunctions import *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# Draw a line from (-50, -50) to (50, 50)</a:t>
            </a:r>
          </a:p>
          <a:p>
            <a:pPr>
              <a:defRPr/>
            </a:pPr>
            <a:r>
              <a:rPr lang="en-US" sz="1600" dirty="0"/>
              <a:t>drawLine(-50, -50, 50, 50)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# Write a text at (-50, -60)</a:t>
            </a:r>
          </a:p>
          <a:p>
            <a:pPr>
              <a:defRPr/>
            </a:pPr>
            <a:r>
              <a:rPr lang="en-US" sz="1600" dirty="0"/>
              <a:t>writeText("Testing useful Turtle functions", -50, -60)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# Draw a point at (0, 0)</a:t>
            </a:r>
          </a:p>
          <a:p>
            <a:pPr>
              <a:defRPr/>
            </a:pPr>
            <a:r>
              <a:rPr lang="en-US" sz="1600" dirty="0"/>
              <a:t>drawPoint(0, 0)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# Draw a circle at (0, 0) with radius 80</a:t>
            </a:r>
          </a:p>
          <a:p>
            <a:pPr>
              <a:defRPr/>
            </a:pPr>
            <a:r>
              <a:rPr lang="en-US" sz="1600" dirty="0"/>
              <a:t>drawCircle(0, 0, 80)</a:t>
            </a:r>
          </a:p>
          <a:p>
            <a:pPr>
              <a:defRPr/>
            </a:pPr>
            <a:r>
              <a:rPr lang="en-US" sz="1600" dirty="0"/>
              <a:t>    </a:t>
            </a:r>
          </a:p>
          <a:p>
            <a:pPr>
              <a:defRPr/>
            </a:pPr>
            <a:r>
              <a:rPr lang="en-US" sz="1600" dirty="0"/>
              <a:t># Draw a rectangle at (0, 0) with width 60 and height 40</a:t>
            </a:r>
          </a:p>
          <a:p>
            <a:pPr>
              <a:defRPr/>
            </a:pPr>
            <a:r>
              <a:rPr lang="en-US" sz="1600" dirty="0"/>
              <a:t>drawRectangle(0, 0, 60, 40)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turtle.hideturtle()</a:t>
            </a:r>
          </a:p>
          <a:p>
            <a:pPr>
              <a:defRPr/>
            </a:pPr>
            <a:r>
              <a:rPr lang="en-US" sz="1600" dirty="0"/>
              <a:t>turtle.done()</a:t>
            </a:r>
          </a:p>
        </p:txBody>
      </p:sp>
      <p:sp>
        <p:nvSpPr>
          <p:cNvPr id="57348" name="Rectangle 5">
            <a:extLst>
              <a:ext uri="{FF2B5EF4-FFF2-40B4-BE49-F238E27FC236}">
                <a16:creationId xmlns:a16="http://schemas.microsoft.com/office/drawing/2014/main" id="{F39058CC-4C65-488E-B9A0-57217E18E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3" y="5810250"/>
            <a:ext cx="4025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olidFill>
                  <a:srgbClr val="FF0000"/>
                </a:solidFill>
              </a:rPr>
              <a:t>Use Custom Turtle Functions</a:t>
            </a:r>
          </a:p>
        </p:txBody>
      </p:sp>
      <p:pic>
        <p:nvPicPr>
          <p:cNvPr id="141314" name="Picture 2">
            <a:extLst>
              <a:ext uri="{FF2B5EF4-FFF2-40B4-BE49-F238E27FC236}">
                <a16:creationId xmlns:a16="http://schemas.microsoft.com/office/drawing/2014/main" id="{CF8B30C6-5D97-473D-9565-C6C9729AE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62563" y="1758950"/>
            <a:ext cx="3816350" cy="31115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63C743B2-8638-4C6D-AD59-2C7B0336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Generalization</a:t>
            </a:r>
            <a:endParaRPr lang="en-US" altLang="en-US"/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7E8C0545-B839-4CD5-AE57-3C1546345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generalization - a technique that enables you to go from some specific examples to a solution that can be implemented as a program.</a:t>
            </a:r>
          </a:p>
          <a:p>
            <a:endParaRPr lang="en-US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938C2715-0A17-4E83-9338-5BA1F4ED09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6CF93F-FCBA-4993-A83B-EE7838B04B1C}" type="slidenum">
              <a:rPr lang="en-US" altLang="en-US" sz="1400"/>
              <a:pPr/>
              <a:t>45</a:t>
            </a:fld>
            <a:endParaRPr lang="en-US" altLang="en-US"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9228A783-F46C-48BC-8F2E-5FD0BA3B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Drawing a Square</a:t>
            </a: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ACC32AE7-8619-4FFD-97A6-904D03D60D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F8132B-A956-452B-AD20-F5216D6B1A55}" type="slidenum">
              <a:rPr lang="en-US" altLang="en-US" sz="1400"/>
              <a:pPr/>
              <a:t>46</a:t>
            </a:fld>
            <a:endParaRPr lang="en-US" altLang="en-US" sz="1400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EA82B7D8-112D-4132-BD9C-4C9DFE0CA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1536700"/>
            <a:ext cx="8026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2000"/>
              <a:t>Write a function that can use any turtle to draw a square of any size.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/>
              <a:t>We need two pieces of information to solve our problem.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/>
              <a:t>These pieces of information will often become the parameters to our function.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/>
              <a:t>The next step is to use the parameters along with the built-in methods of a turtle.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5CC750-AFF4-482D-BF69-479067840CC6}"/>
              </a:ext>
            </a:extLst>
          </p:cNvPr>
          <p:cNvSpPr/>
          <p:nvPr/>
        </p:nvSpPr>
        <p:spPr>
          <a:xfrm>
            <a:off x="577850" y="3621088"/>
            <a:ext cx="4070350" cy="25860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/>
              <a:t>def drawSquare(myTurtle,sideLength):</a:t>
            </a:r>
          </a:p>
          <a:p>
            <a:pPr>
              <a:defRPr/>
            </a:pPr>
            <a:r>
              <a:rPr lang="en-US" sz="1800" dirty="0"/>
              <a:t>    for i in range(4):</a:t>
            </a:r>
          </a:p>
          <a:p>
            <a:pPr>
              <a:defRPr/>
            </a:pPr>
            <a:r>
              <a:rPr lang="en-US" sz="1800" dirty="0"/>
              <a:t>        myTurtle.forward(sideLength)</a:t>
            </a:r>
          </a:p>
          <a:p>
            <a:pPr>
              <a:defRPr/>
            </a:pPr>
            <a:r>
              <a:rPr lang="en-US" sz="1800" dirty="0"/>
              <a:t>        myTurtle.right(90)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import turtle</a:t>
            </a:r>
          </a:p>
          <a:p>
            <a:pPr>
              <a:defRPr/>
            </a:pPr>
            <a:r>
              <a:rPr lang="en-US" sz="1800" dirty="0"/>
              <a:t>t = turtle.Turtle()</a:t>
            </a:r>
          </a:p>
          <a:p>
            <a:pPr>
              <a:defRPr/>
            </a:pPr>
            <a:r>
              <a:rPr lang="en-US" sz="1800" dirty="0"/>
              <a:t>drawSquare(t,150) </a:t>
            </a:r>
          </a:p>
          <a:p>
            <a:pPr>
              <a:defRPr/>
            </a:pPr>
            <a:endParaRPr lang="en-US" sz="1800" dirty="0"/>
          </a:p>
        </p:txBody>
      </p:sp>
      <p:pic>
        <p:nvPicPr>
          <p:cNvPr id="142338" name="Picture 2">
            <a:extLst>
              <a:ext uri="{FF2B5EF4-FFF2-40B4-BE49-F238E27FC236}">
                <a16:creationId xmlns:a16="http://schemas.microsoft.com/office/drawing/2014/main" id="{51642EA5-BAA9-467B-9FF7-13CB6EC57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02250" y="3617913"/>
            <a:ext cx="3113088" cy="25892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B2EFD994-EF71-432D-AE6D-090C7BD1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207963"/>
            <a:ext cx="7772400" cy="11430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Drawing a </a:t>
            </a:r>
            <a:r>
              <a:rPr lang="en-US" altLang="en-US"/>
              <a:t>Triangle</a:t>
            </a: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993DF93A-72F0-4A53-BE0D-36B1AF1B69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C69775-9EE4-4251-83B1-4FB6B255AC8C}" type="slidenum">
              <a:rPr lang="en-US" altLang="en-US" sz="1400"/>
              <a:pPr/>
              <a:t>47</a:t>
            </a:fld>
            <a:endParaRPr lang="en-US" altLang="en-US" sz="1400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BD9E69D6-B29F-407F-8238-924DF69E6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" y="1350963"/>
            <a:ext cx="66055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01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1800">
                <a:cs typeface="Times New Roman" panose="02020603050405020304" pitchFamily="18" charset="0"/>
              </a:rPr>
              <a:t>Change the call to range (4) to be range (3) since we only need three sides.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800">
                <a:cs typeface="Times New Roman" panose="02020603050405020304" pitchFamily="18" charset="0"/>
              </a:rPr>
              <a:t>Change the number of degrees.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800">
                <a:cs typeface="Times New Roman" panose="02020603050405020304" pitchFamily="18" charset="0"/>
              </a:rPr>
              <a:t>How many degrees do we need to turn each time to draw an equilateral triangle?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en-US" sz="1800">
                <a:cs typeface="Times New Roman" panose="02020603050405020304" pitchFamily="18" charset="0"/>
              </a:rPr>
              <a:t>drawSquare function made four 90 degree turns 4 * 90 = 360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en-US" sz="1800">
                <a:cs typeface="Times New Roman" panose="02020603050405020304" pitchFamily="18" charset="0"/>
              </a:rPr>
              <a:t>Draw a triangle needs 360 / 3 = 120.</a:t>
            </a:r>
          </a:p>
        </p:txBody>
      </p:sp>
      <p:pic>
        <p:nvPicPr>
          <p:cNvPr id="60421" name="Picture 2" descr="http://3.bp.blogspot.com/_BF_8EJ93ut8/SadsXl8vpmI/AAAAAAAAAEo/nh5LI6ld0ws/s320/square.jpg">
            <a:extLst>
              <a:ext uri="{FF2B5EF4-FFF2-40B4-BE49-F238E27FC236}">
                <a16:creationId xmlns:a16="http://schemas.microsoft.com/office/drawing/2014/main" id="{A75C7CFB-DF95-4682-B0CA-3F99A607D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1350963"/>
            <a:ext cx="12255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4" descr="http://rpmedia.ask.com/ts?u=/wikipedia/commons/thumb/f/fc/Equilateral_Triangle.svg/100px-Equilateral_Triangle.svg.png">
            <a:extLst>
              <a:ext uri="{FF2B5EF4-FFF2-40B4-BE49-F238E27FC236}">
                <a16:creationId xmlns:a16="http://schemas.microsoft.com/office/drawing/2014/main" id="{18E0D86D-1304-4AE6-A7B4-5DFC82480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660650"/>
            <a:ext cx="1290637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DD9849-D716-4A4D-90CA-7AAEDD31790B}"/>
              </a:ext>
            </a:extLst>
          </p:cNvPr>
          <p:cNvSpPr/>
          <p:nvPr/>
        </p:nvSpPr>
        <p:spPr>
          <a:xfrm>
            <a:off x="654050" y="3813175"/>
            <a:ext cx="3917950" cy="2584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/>
              <a:t>def drawTriangle(myTurtle,sideLength):</a:t>
            </a:r>
          </a:p>
          <a:p>
            <a:pPr>
              <a:defRPr/>
            </a:pPr>
            <a:r>
              <a:rPr lang="en-US" sz="1800" dirty="0"/>
              <a:t>    for i in range(3):</a:t>
            </a:r>
          </a:p>
          <a:p>
            <a:pPr>
              <a:defRPr/>
            </a:pPr>
            <a:r>
              <a:rPr lang="en-US" sz="1800" dirty="0"/>
              <a:t>        myTurtle.forward(sideLength)</a:t>
            </a:r>
          </a:p>
          <a:p>
            <a:pPr>
              <a:defRPr/>
            </a:pPr>
            <a:r>
              <a:rPr lang="en-US" sz="1800" dirty="0"/>
              <a:t>        myTurtle.right(120)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import turtle</a:t>
            </a:r>
          </a:p>
          <a:p>
            <a:pPr>
              <a:defRPr/>
            </a:pPr>
            <a:r>
              <a:rPr lang="en-US" sz="1800" dirty="0"/>
              <a:t>t = turtle.Turtle()</a:t>
            </a:r>
          </a:p>
          <a:p>
            <a:pPr>
              <a:defRPr/>
            </a:pPr>
            <a:r>
              <a:rPr lang="en-US" sz="1800" dirty="0"/>
              <a:t>drawTriangle(t,150) </a:t>
            </a:r>
          </a:p>
          <a:p>
            <a:pPr>
              <a:defRPr/>
            </a:pPr>
            <a:endParaRPr lang="en-US" sz="1800" dirty="0"/>
          </a:p>
        </p:txBody>
      </p:sp>
      <p:pic>
        <p:nvPicPr>
          <p:cNvPr id="143362" name="Picture 2">
            <a:extLst>
              <a:ext uri="{FF2B5EF4-FFF2-40B4-BE49-F238E27FC236}">
                <a16:creationId xmlns:a16="http://schemas.microsoft.com/office/drawing/2014/main" id="{720A737A-9346-42CD-B7D3-953F33B85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84738" y="3813175"/>
            <a:ext cx="3817937" cy="25844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F2C0CE97-53F0-4EF7-A78B-A281A58A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Drawing a Polygon</a:t>
            </a:r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9FEA4A09-D5A0-4441-9B49-1DCFBC56F0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0D5514-983B-4172-BE06-F8066DCCB33A}" type="slidenum">
              <a:rPr lang="en-US" altLang="en-US" sz="1400"/>
              <a:pPr/>
              <a:t>48</a:t>
            </a:fld>
            <a:endParaRPr lang="en-US" altLang="en-US" sz="1400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691B276A-8013-4FDA-B87C-7D29A43E5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1393825"/>
            <a:ext cx="541655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1800">
                <a:cs typeface="Times New Roman" panose="02020603050405020304" pitchFamily="18" charset="0"/>
              </a:rPr>
              <a:t>We can write a function that draws any regular polygon if we pass the function a third parameter.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800">
                <a:cs typeface="Times New Roman" panose="02020603050405020304" pitchFamily="18" charset="0"/>
              </a:rPr>
              <a:t>The third parameter tells the function how many sides we want.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800">
                <a:cs typeface="Times New Roman" panose="02020603050405020304" pitchFamily="18" charset="0"/>
              </a:rPr>
              <a:t>Once we know how many sides are required, we can easily have Python calculate the turning angle for us using the formula turnAngle = 360 / numSides.</a:t>
            </a:r>
          </a:p>
        </p:txBody>
      </p:sp>
      <p:pic>
        <p:nvPicPr>
          <p:cNvPr id="61445" name="Picture 3">
            <a:extLst>
              <a:ext uri="{FF2B5EF4-FFF2-40B4-BE49-F238E27FC236}">
                <a16:creationId xmlns:a16="http://schemas.microsoft.com/office/drawing/2014/main" id="{85ADA487-40F6-4ADC-8F7D-9FBA41CD4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1624013"/>
            <a:ext cx="3333750" cy="15700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386" name="Picture 2">
            <a:extLst>
              <a:ext uri="{FF2B5EF4-FFF2-40B4-BE49-F238E27FC236}">
                <a16:creationId xmlns:a16="http://schemas.microsoft.com/office/drawing/2014/main" id="{A6177390-4498-47EE-A44F-7DF27CA78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8638" y="3813175"/>
            <a:ext cx="3295650" cy="25273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3C25B6-06FB-4001-B41D-01096C0F9B7F}"/>
              </a:ext>
            </a:extLst>
          </p:cNvPr>
          <p:cNvSpPr/>
          <p:nvPr/>
        </p:nvSpPr>
        <p:spPr>
          <a:xfrm>
            <a:off x="461963" y="3736975"/>
            <a:ext cx="4954587" cy="2586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/>
              <a:t>def drawPolygon(myTurtle,sideLength,numSides):</a:t>
            </a:r>
          </a:p>
          <a:p>
            <a:pPr>
              <a:defRPr/>
            </a:pPr>
            <a:r>
              <a:rPr lang="en-US" sz="1800" dirty="0"/>
              <a:t>    turnAngle = 360 / numSides</a:t>
            </a:r>
          </a:p>
          <a:p>
            <a:pPr>
              <a:defRPr/>
            </a:pPr>
            <a:r>
              <a:rPr lang="en-US" sz="1800" dirty="0"/>
              <a:t>    for i in range(numSides):</a:t>
            </a:r>
          </a:p>
          <a:p>
            <a:pPr>
              <a:defRPr/>
            </a:pPr>
            <a:r>
              <a:rPr lang="en-US" sz="1800" dirty="0"/>
              <a:t>        myTurtle.forward(sideLength)</a:t>
            </a:r>
          </a:p>
          <a:p>
            <a:pPr>
              <a:defRPr/>
            </a:pPr>
            <a:r>
              <a:rPr lang="en-US" sz="1800" dirty="0"/>
              <a:t>        myTurtle.right(turnAngle)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import turtle</a:t>
            </a:r>
          </a:p>
          <a:p>
            <a:pPr>
              <a:defRPr/>
            </a:pPr>
            <a:r>
              <a:rPr lang="en-US" sz="1800" dirty="0"/>
              <a:t>drawPolygon(turtle,150,8)</a:t>
            </a:r>
          </a:p>
          <a:p>
            <a:pPr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720C75E5-FE47-49AE-8A00-0463EB41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Drawing a Circle</a:t>
            </a:r>
          </a:p>
        </p:txBody>
      </p:sp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081BF18C-B2EE-4503-8BB7-F4C3094BFF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CE5512-06CC-4006-BE5F-EC3BDDC992A5}" type="slidenum">
              <a:rPr lang="en-US" altLang="en-US" sz="1400"/>
              <a:pPr/>
              <a:t>49</a:t>
            </a:fld>
            <a:endParaRPr lang="en-US" altLang="en-US" sz="1400"/>
          </a:p>
        </p:txBody>
      </p:sp>
      <p:pic>
        <p:nvPicPr>
          <p:cNvPr id="145410" name="Picture 2">
            <a:extLst>
              <a:ext uri="{FF2B5EF4-FFF2-40B4-BE49-F238E27FC236}">
                <a16:creationId xmlns:a16="http://schemas.microsoft.com/office/drawing/2014/main" id="{A6416598-D232-415C-8A89-51991BE28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6850" y="3236913"/>
            <a:ext cx="3756025" cy="3241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5F0700-67BA-4428-978F-1E4BB3D9756B}"/>
              </a:ext>
            </a:extLst>
          </p:cNvPr>
          <p:cNvSpPr/>
          <p:nvPr/>
        </p:nvSpPr>
        <p:spPr>
          <a:xfrm>
            <a:off x="193675" y="3927475"/>
            <a:ext cx="4954588" cy="25860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/>
              <a:t>def drawPolygon(myTurtle,sideLength,numSides):</a:t>
            </a:r>
          </a:p>
          <a:p>
            <a:pPr>
              <a:defRPr/>
            </a:pPr>
            <a:r>
              <a:rPr lang="en-US" sz="1800" dirty="0"/>
              <a:t>    turnAngle = 360 / numSides</a:t>
            </a:r>
          </a:p>
          <a:p>
            <a:pPr>
              <a:defRPr/>
            </a:pPr>
            <a:r>
              <a:rPr lang="en-US" sz="1800" dirty="0"/>
              <a:t>    for i in range(numSides):</a:t>
            </a:r>
          </a:p>
          <a:p>
            <a:pPr>
              <a:defRPr/>
            </a:pPr>
            <a:r>
              <a:rPr lang="en-US" sz="1800" dirty="0"/>
              <a:t>        myTurtle.forward(sideLength)</a:t>
            </a:r>
          </a:p>
          <a:p>
            <a:pPr>
              <a:defRPr/>
            </a:pPr>
            <a:r>
              <a:rPr lang="en-US" sz="1800" dirty="0"/>
              <a:t>        myTurtle.right(turnAngle)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/>
              <a:t>import turtle</a:t>
            </a:r>
          </a:p>
          <a:p>
            <a:pPr>
              <a:defRPr/>
            </a:pPr>
            <a:r>
              <a:rPr lang="en-US" sz="1800" dirty="0"/>
              <a:t>for i in range(3,20):</a:t>
            </a:r>
          </a:p>
          <a:p>
            <a:pPr>
              <a:defRPr/>
            </a:pPr>
            <a:r>
              <a:rPr lang="en-US" sz="1800" dirty="0"/>
              <a:t>    drawPolygon(turtle,50,i)</a:t>
            </a:r>
          </a:p>
        </p:txBody>
      </p:sp>
      <p:pic>
        <p:nvPicPr>
          <p:cNvPr id="62470" name="Picture 3">
            <a:extLst>
              <a:ext uri="{FF2B5EF4-FFF2-40B4-BE49-F238E27FC236}">
                <a16:creationId xmlns:a16="http://schemas.microsoft.com/office/drawing/2014/main" id="{C03E6BB5-F041-4968-8375-560D38F74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2276475"/>
            <a:ext cx="3379787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1" name="Rectangle 5">
            <a:extLst>
              <a:ext uri="{FF2B5EF4-FFF2-40B4-BE49-F238E27FC236}">
                <a16:creationId xmlns:a16="http://schemas.microsoft.com/office/drawing/2014/main" id="{48768D80-960E-44BC-95CF-616526E7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1585913"/>
            <a:ext cx="8531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As we increase the number of sides we get closer to circle shape.</a:t>
            </a:r>
          </a:p>
          <a:p>
            <a:r>
              <a:rPr lang="en-US" altLang="en-US"/>
              <a:t>Can we create a function that draws a circle with a specific radius?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803D95E0-5CD9-4071-9AE3-B8AE2EAA30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F9F72C-F444-42C6-868C-219E81F3BDE5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E5F7EE7-0F1C-44C7-9AAA-740DFAE2A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0"/>
            <a:ext cx="7872412" cy="701675"/>
          </a:xfrm>
        </p:spPr>
        <p:txBody>
          <a:bodyPr/>
          <a:lstStyle/>
          <a:p>
            <a:r>
              <a:rPr lang="en-US" altLang="en-US" sz="4000"/>
              <a:t>Solution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49CBB2B-5938-4FE8-B20E-C471503D9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F6F15779-A040-40C6-9C00-704FF8C6E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4" name="Rectangle 5">
            <a:extLst>
              <a:ext uri="{FF2B5EF4-FFF2-40B4-BE49-F238E27FC236}">
                <a16:creationId xmlns:a16="http://schemas.microsoft.com/office/drawing/2014/main" id="{E0D29C81-C09F-45C8-AC1F-EE87E6320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2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5" name="Text Box 6">
            <a:extLst>
              <a:ext uri="{FF2B5EF4-FFF2-40B4-BE49-F238E27FC236}">
                <a16:creationId xmlns:a16="http://schemas.microsoft.com/office/drawing/2014/main" id="{53ED2DD0-06A8-425D-B5E6-7BE6957FA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855663"/>
            <a:ext cx="87566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def sum(i1, i2):</a:t>
            </a:r>
          </a:p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    result = 0</a:t>
            </a:r>
          </a:p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    for i in range(i1, i2 + 1):</a:t>
            </a:r>
          </a:p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        result += i</a:t>
            </a:r>
          </a:p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    return result</a:t>
            </a:r>
          </a:p>
          <a:p>
            <a:endParaRPr lang="en-US" altLang="en-US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def main():</a:t>
            </a:r>
          </a:p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    print("Sum from 1 to 10 is", sum(1, 10)) </a:t>
            </a:r>
          </a:p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    print("Sum from 20 to 37 is", sum(20, 37))</a:t>
            </a:r>
          </a:p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    print("Sum from 35 to 49 is", sum(35, 49))</a:t>
            </a:r>
          </a:p>
          <a:p>
            <a:endParaRPr lang="en-US" altLang="en-US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en-US" b="1">
                <a:solidFill>
                  <a:schemeClr val="tx2"/>
                </a:solidFill>
                <a:latin typeface="Courier New" panose="02070309020205020404" pitchFamily="49" charset="0"/>
              </a:rPr>
              <a:t>main() # Call the main function</a:t>
            </a:r>
          </a:p>
        </p:txBody>
      </p:sp>
      <p:sp>
        <p:nvSpPr>
          <p:cNvPr id="17416" name="Rectangle 7">
            <a:extLst>
              <a:ext uri="{FF2B5EF4-FFF2-40B4-BE49-F238E27FC236}">
                <a16:creationId xmlns:a16="http://schemas.microsoft.com/office/drawing/2014/main" id="{F47C7799-2A6B-495D-B6DC-3957135CB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893763"/>
            <a:ext cx="5492750" cy="2151062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7" name="Rectangle 8">
            <a:extLst>
              <a:ext uri="{FF2B5EF4-FFF2-40B4-BE49-F238E27FC236}">
                <a16:creationId xmlns:a16="http://schemas.microsoft.com/office/drawing/2014/main" id="{B7EAA79F-4476-4408-AF9D-96C9DB31E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3467100"/>
            <a:ext cx="1844675" cy="3460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8" name="Rectangle 11">
            <a:extLst>
              <a:ext uri="{FF2B5EF4-FFF2-40B4-BE49-F238E27FC236}">
                <a16:creationId xmlns:a16="http://schemas.microsoft.com/office/drawing/2014/main" id="{D20F5140-7F75-4FC6-9D9C-AD6C99854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988" y="3851275"/>
            <a:ext cx="1997075" cy="3841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9" name="Rectangle 12">
            <a:extLst>
              <a:ext uri="{FF2B5EF4-FFF2-40B4-BE49-F238E27FC236}">
                <a16:creationId xmlns:a16="http://schemas.microsoft.com/office/drawing/2014/main" id="{62A7AC63-B9BD-4FF7-8319-6CDDCD3B4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988" y="4273550"/>
            <a:ext cx="1997075" cy="384175"/>
          </a:xfrm>
          <a:prstGeom prst="rect">
            <a:avLst/>
          </a:prstGeom>
          <a:solidFill>
            <a:srgbClr val="FF6600">
              <a:alpha val="36078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7CCD89F8-C10E-41C0-A669-20BC0C91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Drawing a Circle</a:t>
            </a:r>
          </a:p>
        </p:txBody>
      </p:sp>
      <p:sp>
        <p:nvSpPr>
          <p:cNvPr id="63491" name="Slide Number Placeholder 3">
            <a:extLst>
              <a:ext uri="{FF2B5EF4-FFF2-40B4-BE49-F238E27FC236}">
                <a16:creationId xmlns:a16="http://schemas.microsoft.com/office/drawing/2014/main" id="{A13FD6D8-1EDD-48A7-A844-79177B1542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36CD36-4480-4854-B2D3-88B4C3F926F2}" type="slidenum">
              <a:rPr lang="en-US" altLang="en-US" sz="1400"/>
              <a:pPr/>
              <a:t>50</a:t>
            </a:fld>
            <a:endParaRPr lang="en-US" altLang="en-US" sz="1400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70311C21-2DCF-4153-80C7-41CE27360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1778000"/>
            <a:ext cx="8140700" cy="4092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def drawPolygon(myTurtle,sideLength,numSides):</a:t>
            </a:r>
          </a:p>
          <a:p>
            <a:r>
              <a:rPr lang="en-US" altLang="en-US" sz="2000"/>
              <a:t>    turnAngle = 360 / numSides</a:t>
            </a:r>
          </a:p>
          <a:p>
            <a:r>
              <a:rPr lang="en-US" altLang="en-US" sz="2000"/>
              <a:t>    for i in range(numSides):</a:t>
            </a:r>
          </a:p>
          <a:p>
            <a:r>
              <a:rPr lang="en-US" altLang="en-US" sz="2000"/>
              <a:t>        myTurtle.forward(sideLength)</a:t>
            </a:r>
          </a:p>
          <a:p>
            <a:r>
              <a:rPr lang="en-US" altLang="en-US" sz="2000"/>
              <a:t>        myTurtle.right(turnAngle)</a:t>
            </a:r>
          </a:p>
          <a:p>
            <a:endParaRPr lang="en-US" altLang="en-US" sz="2000"/>
          </a:p>
          <a:p>
            <a:r>
              <a:rPr lang="en-US" altLang="en-US" sz="2000"/>
              <a:t>def drawCircle(myTurtle,radius):</a:t>
            </a:r>
          </a:p>
          <a:p>
            <a:r>
              <a:rPr lang="en-US" altLang="en-US" sz="2000"/>
              <a:t>    circumference = 2 * 3.1415 * radius</a:t>
            </a:r>
          </a:p>
          <a:p>
            <a:r>
              <a:rPr lang="en-US" altLang="en-US" sz="2000"/>
              <a:t>    sideLength = circumference / 360</a:t>
            </a:r>
          </a:p>
          <a:p>
            <a:r>
              <a:rPr lang="en-US" altLang="en-US" sz="2000"/>
              <a:t>    drawPolygon(myTurtle,sideLength,360)</a:t>
            </a:r>
          </a:p>
          <a:p>
            <a:endParaRPr lang="en-US" altLang="en-US" sz="2000"/>
          </a:p>
          <a:p>
            <a:r>
              <a:rPr lang="en-US" altLang="en-US" sz="2000"/>
              <a:t>import turtle</a:t>
            </a:r>
          </a:p>
          <a:p>
            <a:r>
              <a:rPr lang="en-US" altLang="en-US" sz="2000"/>
              <a:t>drawCircle(turtle,100)</a:t>
            </a:r>
          </a:p>
        </p:txBody>
      </p:sp>
      <p:pic>
        <p:nvPicPr>
          <p:cNvPr id="115714" name="Picture 2">
            <a:extLst>
              <a:ext uri="{FF2B5EF4-FFF2-40B4-BE49-F238E27FC236}">
                <a16:creationId xmlns:a16="http://schemas.microsoft.com/office/drawing/2014/main" id="{57AE63A0-E15E-4530-92A5-D40827335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263" y="2595563"/>
            <a:ext cx="3494087" cy="32575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19DB2046-09A8-470D-AA80-61BE635E9D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670476-1129-425E-A222-444B48601E55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18BE9A6-5342-48E8-B617-2DBE88FA4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26D8C16-90F7-489E-BB37-14134794F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1963" y="1009650"/>
            <a:ext cx="8450262" cy="53387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300" dirty="0"/>
              <a:t>To define functions.</a:t>
            </a:r>
          </a:p>
          <a:p>
            <a:pPr>
              <a:lnSpc>
                <a:spcPct val="80000"/>
              </a:lnSpc>
            </a:pPr>
            <a:r>
              <a:rPr lang="en-US" altLang="en-US" sz="2300" dirty="0"/>
              <a:t>To invoke value-returning functions.</a:t>
            </a:r>
          </a:p>
          <a:p>
            <a:pPr>
              <a:lnSpc>
                <a:spcPct val="80000"/>
              </a:lnSpc>
            </a:pPr>
            <a:r>
              <a:rPr lang="en-US" altLang="en-US" sz="2300" dirty="0"/>
              <a:t>To invoke functions that does not return a value.</a:t>
            </a:r>
          </a:p>
          <a:p>
            <a:pPr>
              <a:lnSpc>
                <a:spcPct val="80000"/>
              </a:lnSpc>
            </a:pPr>
            <a:r>
              <a:rPr lang="en-US" altLang="en-US" sz="2300" dirty="0"/>
              <a:t>To pass arguments by values.</a:t>
            </a:r>
          </a:p>
          <a:p>
            <a:pPr>
              <a:lnSpc>
                <a:spcPct val="80000"/>
              </a:lnSpc>
            </a:pPr>
            <a:r>
              <a:rPr lang="en-US" altLang="en-US" sz="2300" dirty="0"/>
              <a:t>To pass arguments by values.</a:t>
            </a:r>
          </a:p>
          <a:p>
            <a:pPr>
              <a:lnSpc>
                <a:spcPct val="80000"/>
              </a:lnSpc>
            </a:pPr>
            <a:r>
              <a:rPr lang="en-US" altLang="en-US" sz="2300" dirty="0"/>
              <a:t>To develop reusable code that is modular, easy to read, easy to debug, and easy to maintain.</a:t>
            </a:r>
          </a:p>
          <a:p>
            <a:pPr>
              <a:lnSpc>
                <a:spcPct val="80000"/>
              </a:lnSpc>
            </a:pPr>
            <a:r>
              <a:rPr lang="en-US" altLang="en-US" sz="2300" dirty="0"/>
              <a:t>To create modules for reusing functions.</a:t>
            </a:r>
          </a:p>
          <a:p>
            <a:pPr>
              <a:lnSpc>
                <a:spcPct val="80000"/>
              </a:lnSpc>
            </a:pPr>
            <a:r>
              <a:rPr lang="en-US" altLang="en-US" sz="2300" dirty="0"/>
              <a:t>To determine the scope of variables.</a:t>
            </a:r>
          </a:p>
          <a:p>
            <a:pPr>
              <a:lnSpc>
                <a:spcPct val="80000"/>
              </a:lnSpc>
            </a:pPr>
            <a:r>
              <a:rPr lang="en-US" altLang="en-US" sz="2300" dirty="0"/>
              <a:t>To define functions with default arguments.</a:t>
            </a:r>
          </a:p>
          <a:p>
            <a:pPr>
              <a:lnSpc>
                <a:spcPct val="80000"/>
              </a:lnSpc>
            </a:pPr>
            <a:r>
              <a:rPr lang="en-US" altLang="en-US" sz="2300" dirty="0"/>
              <a:t>To return multiple values from a function.</a:t>
            </a:r>
          </a:p>
          <a:p>
            <a:pPr>
              <a:lnSpc>
                <a:spcPct val="80000"/>
              </a:lnSpc>
            </a:pPr>
            <a:r>
              <a:rPr lang="en-US" altLang="en-US" sz="2300"/>
              <a:t>To </a:t>
            </a:r>
            <a:r>
              <a:rPr lang="en-US" altLang="en-US" sz="2300" dirty="0"/>
              <a:t>simplify drawing programs using functions.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221F892A-0E1E-4009-BA31-9136A3D60A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48CB43-4811-4C93-B2FB-10BB2000853A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22B34D93-6AA6-469A-8BB2-E7794D243D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en-US"/>
              <a:t>Defining Functions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ECF1A991-A738-4ED8-B630-70C3C4171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/>
              <a:t>A function is a collection of statements that are grouped together to perform an operation.</a:t>
            </a: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E7AEA4FA-DCC4-45BD-A245-374037F7B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3E111F72-2E1F-406D-AFDF-7AE7334EF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3" name="Rectangle 6">
            <a:extLst>
              <a:ext uri="{FF2B5EF4-FFF2-40B4-BE49-F238E27FC236}">
                <a16:creationId xmlns:a16="http://schemas.microsoft.com/office/drawing/2014/main" id="{6D2D8899-43B1-4996-BFF7-64C5E8DF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4" name="Rectangle 7">
            <a:extLst>
              <a:ext uri="{FF2B5EF4-FFF2-40B4-BE49-F238E27FC236}">
                <a16:creationId xmlns:a16="http://schemas.microsoft.com/office/drawing/2014/main" id="{107B466D-2106-4B28-9186-91892AB3A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5" name="Rectangle 10">
            <a:extLst>
              <a:ext uri="{FF2B5EF4-FFF2-40B4-BE49-F238E27FC236}">
                <a16:creationId xmlns:a16="http://schemas.microsoft.com/office/drawing/2014/main" id="{3ED0EFFB-46E1-48D7-8BD3-7D795605B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6" name="Rectangle 12">
            <a:extLst>
              <a:ext uri="{FF2B5EF4-FFF2-40B4-BE49-F238E27FC236}">
                <a16:creationId xmlns:a16="http://schemas.microsoft.com/office/drawing/2014/main" id="{4861F8A8-BCDB-4E62-9799-8770830E4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7" name="Rectangle 14">
            <a:extLst>
              <a:ext uri="{FF2B5EF4-FFF2-40B4-BE49-F238E27FC236}">
                <a16:creationId xmlns:a16="http://schemas.microsoft.com/office/drawing/2014/main" id="{CC78C74B-F3F9-4D61-999F-D8C4537EB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8" name="Rectangle 16">
            <a:extLst>
              <a:ext uri="{FF2B5EF4-FFF2-40B4-BE49-F238E27FC236}">
                <a16:creationId xmlns:a16="http://schemas.microsoft.com/office/drawing/2014/main" id="{82D250F6-72D3-4DCA-862B-B20A6E7B8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9" name="Rectangle 18">
            <a:extLst>
              <a:ext uri="{FF2B5EF4-FFF2-40B4-BE49-F238E27FC236}">
                <a16:creationId xmlns:a16="http://schemas.microsoft.com/office/drawing/2014/main" id="{FFF6ACFA-F48C-4A24-9BBA-94C6B7971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70" name="Rectangle 20">
            <a:extLst>
              <a:ext uri="{FF2B5EF4-FFF2-40B4-BE49-F238E27FC236}">
                <a16:creationId xmlns:a16="http://schemas.microsoft.com/office/drawing/2014/main" id="{24F93EDC-C6A4-4AD0-9592-9A0EB5837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71" name="Rectangle 22">
            <a:extLst>
              <a:ext uri="{FF2B5EF4-FFF2-40B4-BE49-F238E27FC236}">
                <a16:creationId xmlns:a16="http://schemas.microsoft.com/office/drawing/2014/main" id="{AFFFE8E6-0342-4FE4-B99C-A416A5C71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72" name="Rectangle 24">
            <a:extLst>
              <a:ext uri="{FF2B5EF4-FFF2-40B4-BE49-F238E27FC236}">
                <a16:creationId xmlns:a16="http://schemas.microsoft.com/office/drawing/2014/main" id="{7BA470CC-FC85-414E-88B7-71589DD33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9473" name="Object 23">
            <a:extLst>
              <a:ext uri="{FF2B5EF4-FFF2-40B4-BE49-F238E27FC236}">
                <a16:creationId xmlns:a16="http://schemas.microsoft.com/office/drawing/2014/main" id="{E0A4BA62-187A-46CE-ADDC-4FF84DCD06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" y="2546350"/>
          <a:ext cx="8642350" cy="341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Picture" r:id="rId4" imgW="4343400" imgH="1714500" progId="Word.Picture.8">
                  <p:embed/>
                </p:oleObj>
              </mc:Choice>
              <mc:Fallback>
                <p:oleObj name="Picture" r:id="rId4" imgW="4343400" imgH="1714500" progId="Word.Picture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546350"/>
                        <a:ext cx="8642350" cy="341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C179686E-9DDC-4E88-9F33-65E676E89B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DFBB39-6044-4286-8D41-BB2EC3C70CE7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AECD4AC-46AE-4015-9B4F-F446C5BEB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Header</a:t>
            </a: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D625244F-AB67-4213-8AB7-BF020C04F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239838"/>
            <a:ext cx="8458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A function contains a header and body. The header begins with the </a:t>
            </a:r>
            <a:r>
              <a:rPr lang="en-US" altLang="en-US" b="1"/>
              <a:t>def</a:t>
            </a:r>
            <a:r>
              <a:rPr lang="en-US" altLang="en-US"/>
              <a:t> keyword, followed by function’s name and parameters, followed by a colon. </a:t>
            </a:r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773155AE-75CD-4274-AC8F-7A9DB690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86" name="Rectangle 5">
            <a:extLst>
              <a:ext uri="{FF2B5EF4-FFF2-40B4-BE49-F238E27FC236}">
                <a16:creationId xmlns:a16="http://schemas.microsoft.com/office/drawing/2014/main" id="{45BDE9AD-551E-4BAF-971A-52A7C9E5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87" name="Rectangle 6">
            <a:extLst>
              <a:ext uri="{FF2B5EF4-FFF2-40B4-BE49-F238E27FC236}">
                <a16:creationId xmlns:a16="http://schemas.microsoft.com/office/drawing/2014/main" id="{6A145DCA-AD23-41BE-976D-4F219158F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88" name="Rectangle 7">
            <a:extLst>
              <a:ext uri="{FF2B5EF4-FFF2-40B4-BE49-F238E27FC236}">
                <a16:creationId xmlns:a16="http://schemas.microsoft.com/office/drawing/2014/main" id="{B0D192AD-93BC-4160-A0D0-9B907A885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89" name="Rectangle 8">
            <a:extLst>
              <a:ext uri="{FF2B5EF4-FFF2-40B4-BE49-F238E27FC236}">
                <a16:creationId xmlns:a16="http://schemas.microsoft.com/office/drawing/2014/main" id="{E11DD67C-8A02-4370-BE89-505852251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90" name="Rectangle 9">
            <a:extLst>
              <a:ext uri="{FF2B5EF4-FFF2-40B4-BE49-F238E27FC236}">
                <a16:creationId xmlns:a16="http://schemas.microsoft.com/office/drawing/2014/main" id="{D4C11332-4F24-40DA-B9EA-7EF919D90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91" name="Rectangle 10">
            <a:extLst>
              <a:ext uri="{FF2B5EF4-FFF2-40B4-BE49-F238E27FC236}">
                <a16:creationId xmlns:a16="http://schemas.microsoft.com/office/drawing/2014/main" id="{55953EDB-2A14-44E8-81A8-F332868C4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92" name="Rectangle 11">
            <a:extLst>
              <a:ext uri="{FF2B5EF4-FFF2-40B4-BE49-F238E27FC236}">
                <a16:creationId xmlns:a16="http://schemas.microsoft.com/office/drawing/2014/main" id="{071F61D6-6A85-47BE-A7B0-7FDFD9ED0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0493" name="Object 23">
            <a:extLst>
              <a:ext uri="{FF2B5EF4-FFF2-40B4-BE49-F238E27FC236}">
                <a16:creationId xmlns:a16="http://schemas.microsoft.com/office/drawing/2014/main" id="{C91C1E1F-7BE5-4FE5-B841-79E09A952AD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01650" y="2660650"/>
          <a:ext cx="8488363" cy="335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Picture" r:id="rId4" imgW="4343400" imgH="1714500" progId="Word.Picture.8">
                  <p:embed/>
                </p:oleObj>
              </mc:Choice>
              <mc:Fallback>
                <p:oleObj name="Picture" r:id="rId4" imgW="4343400" imgH="1714500" progId="Word.Picture.8">
                  <p:embed/>
                  <p:pic>
                    <p:nvPicPr>
                      <p:cNvPr id="0" name="Object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2660650"/>
                        <a:ext cx="8488363" cy="335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Rectangle 13">
            <a:extLst>
              <a:ext uri="{FF2B5EF4-FFF2-40B4-BE49-F238E27FC236}">
                <a16:creationId xmlns:a16="http://schemas.microsoft.com/office/drawing/2014/main" id="{B09BBDAC-37AA-407D-A845-1F2519974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88" y="3544888"/>
            <a:ext cx="2535237" cy="423862"/>
          </a:xfrm>
          <a:prstGeom prst="rect">
            <a:avLst/>
          </a:prstGeom>
          <a:solidFill>
            <a:schemeClr val="accent1">
              <a:alpha val="2901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7672C2C5-C68A-4EB3-97B1-27CA23F4E8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01DF03-3EC3-43CE-831B-A70773EF6DDB}" type="slidenum">
              <a:rPr lang="en-US" altLang="en-US" sz="1400"/>
              <a:pPr/>
              <a:t>9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89F1DF6E-9221-4A7E-AFC5-3CE95A6D0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Parameters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A36B082E-D3BD-42BC-886B-DAD340C6C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1470025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The variables defined in the function header are known as </a:t>
            </a:r>
            <a:r>
              <a:rPr lang="en-US" altLang="en-US" sz="2800" i="1"/>
              <a:t>formal parameters</a:t>
            </a:r>
            <a:r>
              <a:rPr lang="en-US" altLang="en-US" sz="2800"/>
              <a:t>. </a:t>
            </a: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6115A3DE-ED85-4CB5-B4E1-0BE342B3C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10" name="Rectangle 5">
            <a:extLst>
              <a:ext uri="{FF2B5EF4-FFF2-40B4-BE49-F238E27FC236}">
                <a16:creationId xmlns:a16="http://schemas.microsoft.com/office/drawing/2014/main" id="{ADF47374-C3A6-4A5A-9B1E-398B11347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457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11" name="Rectangle 6">
            <a:extLst>
              <a:ext uri="{FF2B5EF4-FFF2-40B4-BE49-F238E27FC236}">
                <a16:creationId xmlns:a16="http://schemas.microsoft.com/office/drawing/2014/main" id="{1DCE0B13-C216-4F65-9B47-7480733FA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12" name="Rectangle 7">
            <a:extLst>
              <a:ext uri="{FF2B5EF4-FFF2-40B4-BE49-F238E27FC236}">
                <a16:creationId xmlns:a16="http://schemas.microsoft.com/office/drawing/2014/main" id="{C4F9B11A-211C-4A00-9698-667844AA1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13" name="Rectangle 8">
            <a:extLst>
              <a:ext uri="{FF2B5EF4-FFF2-40B4-BE49-F238E27FC236}">
                <a16:creationId xmlns:a16="http://schemas.microsoft.com/office/drawing/2014/main" id="{E2C5ABB0-A31D-411D-8F5F-21C2D6891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571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14" name="Rectangle 9">
            <a:extLst>
              <a:ext uri="{FF2B5EF4-FFF2-40B4-BE49-F238E27FC236}">
                <a16:creationId xmlns:a16="http://schemas.microsoft.com/office/drawing/2014/main" id="{3D8A2F11-4215-42F7-8A58-A4D936ED1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15" name="Rectangle 10">
            <a:extLst>
              <a:ext uri="{FF2B5EF4-FFF2-40B4-BE49-F238E27FC236}">
                <a16:creationId xmlns:a16="http://schemas.microsoft.com/office/drawing/2014/main" id="{99429BDB-7BE5-4BA5-8F40-B7E35B193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16" name="Rectangle 11">
            <a:extLst>
              <a:ext uri="{FF2B5EF4-FFF2-40B4-BE49-F238E27FC236}">
                <a16:creationId xmlns:a16="http://schemas.microsoft.com/office/drawing/2014/main" id="{A4C43920-D368-4E99-A0E9-31AE774F4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1517" name="Object 21">
            <a:extLst>
              <a:ext uri="{FF2B5EF4-FFF2-40B4-BE49-F238E27FC236}">
                <a16:creationId xmlns:a16="http://schemas.microsoft.com/office/drawing/2014/main" id="{313149F3-691E-483C-9F76-7A61B45045F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47663" y="2928938"/>
          <a:ext cx="8526462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Picture" r:id="rId4" imgW="4343400" imgH="1714500" progId="Word.Picture.8">
                  <p:embed/>
                </p:oleObj>
              </mc:Choice>
              <mc:Fallback>
                <p:oleObj name="Picture" r:id="rId4" imgW="4343400" imgH="1714500" progId="Word.Picture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" y="2928938"/>
                        <a:ext cx="8526462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Rectangle 14">
            <a:extLst>
              <a:ext uri="{FF2B5EF4-FFF2-40B4-BE49-F238E27FC236}">
                <a16:creationId xmlns:a16="http://schemas.microsoft.com/office/drawing/2014/main" id="{7C01816C-F81F-4197-B0FF-CB4D3230A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3889375"/>
            <a:ext cx="461962" cy="306388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19" name="Rectangle 15">
            <a:extLst>
              <a:ext uri="{FF2B5EF4-FFF2-40B4-BE49-F238E27FC236}">
                <a16:creationId xmlns:a16="http://schemas.microsoft.com/office/drawing/2014/main" id="{0D67578E-C30B-4C68-9030-9AD364FDC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3889375"/>
            <a:ext cx="461963" cy="306388"/>
          </a:xfrm>
          <a:prstGeom prst="rect">
            <a:avLst/>
          </a:prstGeom>
          <a:solidFill>
            <a:schemeClr val="accent1">
              <a:alpha val="39999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12464</TotalTime>
  <Words>3254</Words>
  <Application>Microsoft Office PowerPoint</Application>
  <PresentationFormat>On-screen Show (4:3)</PresentationFormat>
  <Paragraphs>523</Paragraphs>
  <Slides>50</Slides>
  <Notes>39</Notes>
  <HiddenSlides>0</HiddenSlides>
  <MMClips>0</MMClips>
  <ScaleCrop>false</ScaleCrop>
  <HeadingPairs>
    <vt:vector size="10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  <vt:variant>
        <vt:lpstr>Custom Shows</vt:lpstr>
      </vt:variant>
      <vt:variant>
        <vt:i4>1</vt:i4>
      </vt:variant>
    </vt:vector>
  </HeadingPairs>
  <TitlesOfParts>
    <vt:vector size="60" baseType="lpstr">
      <vt:lpstr>Arial</vt:lpstr>
      <vt:lpstr>Book Antiqua</vt:lpstr>
      <vt:lpstr>Courier New</vt:lpstr>
      <vt:lpstr>Monotype Sorts</vt:lpstr>
      <vt:lpstr>Times New Roman</vt:lpstr>
      <vt:lpstr>Wingdings</vt:lpstr>
      <vt:lpstr>International</vt:lpstr>
      <vt:lpstr>Picture</vt:lpstr>
      <vt:lpstr>Microsoft Word Picture</vt:lpstr>
      <vt:lpstr>Chapter 5 Functions</vt:lpstr>
      <vt:lpstr>Opening Problem</vt:lpstr>
      <vt:lpstr>Problem</vt:lpstr>
      <vt:lpstr>Problem</vt:lpstr>
      <vt:lpstr>Solution</vt:lpstr>
      <vt:lpstr>Objectives</vt:lpstr>
      <vt:lpstr>Defining Functions</vt:lpstr>
      <vt:lpstr>Function Header</vt:lpstr>
      <vt:lpstr>Formal Parameters</vt:lpstr>
      <vt:lpstr>Actual Parameters</vt:lpstr>
      <vt:lpstr>Return Value</vt:lpstr>
      <vt:lpstr>Calling Functions</vt:lpstr>
      <vt:lpstr>Calling Functions, cont.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Trace Function Invocation</vt:lpstr>
      <vt:lpstr>Functions With/Without Return Values</vt:lpstr>
      <vt:lpstr>Passing Arguments by Positions</vt:lpstr>
      <vt:lpstr>Pass by Value</vt:lpstr>
      <vt:lpstr>Pass by Value</vt:lpstr>
      <vt:lpstr>Modularizing Code</vt:lpstr>
      <vt:lpstr>PowerPoint Presentation</vt:lpstr>
      <vt:lpstr>Scope of Variables</vt:lpstr>
      <vt:lpstr>Example 1</vt:lpstr>
      <vt:lpstr>Example 2</vt:lpstr>
      <vt:lpstr>Example 3</vt:lpstr>
      <vt:lpstr>Example 4</vt:lpstr>
      <vt:lpstr>Example 5</vt:lpstr>
      <vt:lpstr>Default Arguments</vt:lpstr>
      <vt:lpstr>Default Arguments Example</vt:lpstr>
      <vt:lpstr>Returning Multiple Values</vt:lpstr>
      <vt:lpstr>Function Abstraction</vt:lpstr>
      <vt:lpstr>Benefits of Functions</vt:lpstr>
      <vt:lpstr>Turtle: Developing Reusable Graphics Functions </vt:lpstr>
      <vt:lpstr>PowerPoint Presentation</vt:lpstr>
      <vt:lpstr>PowerPoint Presentation</vt:lpstr>
      <vt:lpstr>Generalization</vt:lpstr>
      <vt:lpstr>Drawing a Square</vt:lpstr>
      <vt:lpstr>Drawing a Triangle</vt:lpstr>
      <vt:lpstr>Drawing a Polygon</vt:lpstr>
      <vt:lpstr>Drawing a Circle</vt:lpstr>
      <vt:lpstr>Drawing a Circle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Methods</dc:title>
  <dc:creator>Y. Daniel Liang</dc:creator>
  <cp:lastModifiedBy>Thaer Jayyousi</cp:lastModifiedBy>
  <cp:revision>240</cp:revision>
  <dcterms:created xsi:type="dcterms:W3CDTF">1995-06-10T17:31:50Z</dcterms:created>
  <dcterms:modified xsi:type="dcterms:W3CDTF">2022-06-08T18:33:11Z</dcterms:modified>
</cp:coreProperties>
</file>