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343" r:id="rId2"/>
    <p:sldId id="355" r:id="rId3"/>
    <p:sldId id="346" r:id="rId4"/>
    <p:sldId id="260" r:id="rId5"/>
    <p:sldId id="261" r:id="rId6"/>
    <p:sldId id="326" r:id="rId7"/>
    <p:sldId id="348" r:id="rId8"/>
    <p:sldId id="349" r:id="rId9"/>
    <p:sldId id="359" r:id="rId10"/>
    <p:sldId id="351" r:id="rId11"/>
    <p:sldId id="352" r:id="rId12"/>
    <p:sldId id="358" r:id="rId13"/>
    <p:sldId id="262" r:id="rId14"/>
    <p:sldId id="263" r:id="rId15"/>
    <p:sldId id="264" r:id="rId16"/>
    <p:sldId id="265" r:id="rId17"/>
    <p:sldId id="267" r:id="rId18"/>
    <p:sldId id="356" r:id="rId19"/>
    <p:sldId id="268" r:id="rId20"/>
    <p:sldId id="300" r:id="rId21"/>
    <p:sldId id="328" r:id="rId22"/>
    <p:sldId id="323" r:id="rId23"/>
    <p:sldId id="325" r:id="rId24"/>
    <p:sldId id="329" r:id="rId25"/>
    <p:sldId id="270" r:id="rId26"/>
    <p:sldId id="363" r:id="rId27"/>
    <p:sldId id="364" r:id="rId28"/>
    <p:sldId id="365" r:id="rId29"/>
    <p:sldId id="330" r:id="rId30"/>
    <p:sldId id="347" r:id="rId31"/>
    <p:sldId id="342" r:id="rId32"/>
    <p:sldId id="272" r:id="rId33"/>
    <p:sldId id="273" r:id="rId34"/>
    <p:sldId id="331" r:id="rId35"/>
    <p:sldId id="333" r:id="rId36"/>
    <p:sldId id="366" r:id="rId37"/>
    <p:sldId id="344" r:id="rId38"/>
    <p:sldId id="345" r:id="rId39"/>
    <p:sldId id="282" r:id="rId40"/>
    <p:sldId id="283" r:id="rId41"/>
    <p:sldId id="294" r:id="rId42"/>
    <p:sldId id="285" r:id="rId43"/>
    <p:sldId id="288" r:id="rId44"/>
    <p:sldId id="289" r:id="rId45"/>
    <p:sldId id="290" r:id="rId46"/>
    <p:sldId id="293" r:id="rId47"/>
    <p:sldId id="291" r:id="rId48"/>
    <p:sldId id="295" r:id="rId49"/>
    <p:sldId id="296" r:id="rId50"/>
    <p:sldId id="297" r:id="rId51"/>
    <p:sldId id="298" r:id="rId52"/>
    <p:sldId id="307" r:id="rId53"/>
    <p:sldId id="309" r:id="rId54"/>
    <p:sldId id="308" r:id="rId55"/>
    <p:sldId id="310" r:id="rId56"/>
    <p:sldId id="36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402DA6-0EE9-4708-8D76-2142ACC0BFCA}" type="datetimeFigureOut">
              <a:rPr lang="en-US" smtClean="0"/>
              <a:pPr/>
              <a:t>10/15/2022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F6CFF-48F1-43E2-AF42-6EC81FF3FF31}" type="slidenum">
              <a:rPr lang="en-US" smtClean="0"/>
              <a:pPr/>
              <a:t>‹#›</a:t>
            </a:fld>
            <a:endParaRPr lang="en-US" dirty="0"/>
          </a:p>
        </p:txBody>
      </p:sp>
    </p:spTree>
    <p:extLst>
      <p:ext uri="{BB962C8B-B14F-4D97-AF65-F5344CB8AC3E}">
        <p14:creationId xmlns:p14="http://schemas.microsoft.com/office/powerpoint/2010/main" val="187465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AAF97D9-7C92-C943-A8DA-F65B914A5776}" type="slidenum">
              <a:rPr lang="en-US">
                <a:latin typeface="Arial" pitchFamily="-111" charset="0"/>
                <a:ea typeface="ＭＳ Ｐゴシック" pitchFamily="-111" charset="-128"/>
                <a:cs typeface="ＭＳ Ｐゴシック" pitchFamily="-111" charset="-128"/>
              </a:rPr>
              <a:pPr/>
              <a:t>6</a:t>
            </a:fld>
            <a:endParaRPr lang="en-US" dirty="0">
              <a:latin typeface="Arial" pitchFamily="-111" charset="0"/>
              <a:ea typeface="ＭＳ Ｐゴシック" pitchFamily="-111" charset="-128"/>
              <a:cs typeface="ＭＳ Ｐゴシック" pitchFamily="-111" charset="-128"/>
            </a:endParaRPr>
          </a:p>
        </p:txBody>
      </p:sp>
      <p:sp>
        <p:nvSpPr>
          <p:cNvPr id="20483" name="Rectangle 2"/>
          <p:cNvSpPr>
            <a:spLocks noGrp="1" noRot="1" noChangeAspect="1" noChangeArrowheads="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11" charset="0"/>
              <a:ea typeface="ＭＳ Ｐゴシック" pitchFamily="-111" charset="-128"/>
              <a:cs typeface="ＭＳ Ｐゴシック" pitchFamily="-11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F6CFF-48F1-43E2-AF42-6EC81FF3FF31}" type="slidenum">
              <a:rPr lang="en-US" smtClean="0"/>
              <a:pPr/>
              <a:t>12</a:t>
            </a:fld>
            <a:endParaRPr lang="en-US" dirty="0"/>
          </a:p>
        </p:txBody>
      </p:sp>
    </p:spTree>
    <p:extLst>
      <p:ext uri="{BB962C8B-B14F-4D97-AF65-F5344CB8AC3E}">
        <p14:creationId xmlns:p14="http://schemas.microsoft.com/office/powerpoint/2010/main" val="284885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0364E58-1BE7-C649-B058-F22F5D85F3AF}" type="slidenum">
              <a:rPr lang="en-US">
                <a:latin typeface="Arial" pitchFamily="-111" charset="0"/>
                <a:ea typeface="ＭＳ Ｐゴシック" pitchFamily="-111" charset="-128"/>
                <a:cs typeface="ＭＳ Ｐゴシック" pitchFamily="-111" charset="-128"/>
              </a:rPr>
              <a:pPr/>
              <a:t>22</a:t>
            </a:fld>
            <a:endParaRPr lang="en-US" dirty="0">
              <a:latin typeface="Arial" pitchFamily="-111" charset="0"/>
              <a:ea typeface="ＭＳ Ｐゴシック" pitchFamily="-111" charset="-128"/>
              <a:cs typeface="ＭＳ Ｐゴシック" pitchFamily="-111" charset="-128"/>
            </a:endParaRPr>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E12BBC0-CEA6-DE43-AF76-2FE14306F459}" type="slidenum">
              <a:rPr lang="en-US">
                <a:latin typeface="Arial" pitchFamily="-111" charset="0"/>
                <a:ea typeface="ＭＳ Ｐゴシック" pitchFamily="-111" charset="-128"/>
                <a:cs typeface="ＭＳ Ｐゴシック" pitchFamily="-111" charset="-128"/>
              </a:rPr>
              <a:pPr/>
              <a:t>23</a:t>
            </a:fld>
            <a:endParaRPr lang="en-US" dirty="0">
              <a:latin typeface="Arial" pitchFamily="-111" charset="0"/>
              <a:ea typeface="ＭＳ Ｐゴシック" pitchFamily="-111" charset="-128"/>
              <a:cs typeface="ＭＳ Ｐゴシック" pitchFamily="-111" charset="-128"/>
            </a:endParaRPr>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11" charset="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7E99B2C-2DEA-1143-9F90-EFF7A4F48DDC}" type="slidenum">
              <a:rPr lang="en-US">
                <a:latin typeface="Arial" pitchFamily="-111" charset="0"/>
                <a:ea typeface="ＭＳ Ｐゴシック" pitchFamily="-111" charset="-128"/>
                <a:cs typeface="ＭＳ Ｐゴシック" pitchFamily="-111" charset="-128"/>
              </a:rPr>
              <a:pPr/>
              <a:t>24</a:t>
            </a:fld>
            <a:endParaRPr lang="en-US" dirty="0">
              <a:latin typeface="Arial" pitchFamily="-111" charset="0"/>
              <a:ea typeface="ＭＳ Ｐゴシック" pitchFamily="-111" charset="-128"/>
              <a:cs typeface="ＭＳ Ｐゴシック" pitchFamily="-111" charset="-128"/>
            </a:endParaRPr>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11" charset="0"/>
              <a:ea typeface="ＭＳ Ｐゴシック" pitchFamily="-111" charset="-128"/>
              <a:cs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D78CD0-8B2C-48CA-948C-80408E9766AE}"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D2772-130D-434C-9A06-E386E30E9B0B}"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EA840B-8628-47B2-A89E-5911F2490C96}"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3" name="Content Placeholder 2"/>
          <p:cNvSpPr>
            <a:spLocks noGrp="1"/>
          </p:cNvSpPr>
          <p:nvPr>
            <p:ph idx="1" hasCustomPrompt="1"/>
          </p:nvPr>
        </p:nvSpPr>
        <p:spPr/>
        <p:txBody>
          <a:bodyPr/>
          <a:lstStyle>
            <a:lvl1pPr marL="342900" marR="0" indent="-342900" algn="l" defTabSz="914400" rtl="0" eaLnBrk="0" fontAlgn="base" latinLnBrk="0" hangingPunct="0">
              <a:lnSpc>
                <a:spcPct val="80000"/>
              </a:lnSpc>
              <a:spcBef>
                <a:spcPct val="20000"/>
              </a:spcBef>
              <a:spcAft>
                <a:spcPct val="0"/>
              </a:spcAft>
              <a:buClr>
                <a:srgbClr val="000000"/>
              </a:buClr>
              <a:buSzPct val="75000"/>
              <a:buFont typeface="Monotype Sorts" pitchFamily="2" charset="2"/>
              <a:buChar char="F"/>
              <a:tabLst/>
              <a:defRPr sz="2400"/>
            </a:lvl1pPr>
          </a:lstStyle>
          <a:p>
            <a:pPr marL="342900" marR="0" lvl="0" indent="-342900" algn="l" defTabSz="914400" rtl="0" eaLnBrk="0" fontAlgn="base" latinLnBrk="0" hangingPunct="0">
              <a:lnSpc>
                <a:spcPct val="80000"/>
              </a:lnSpc>
              <a:spcBef>
                <a:spcPct val="20000"/>
              </a:spcBef>
              <a:spcAft>
                <a:spcPct val="0"/>
              </a:spcAft>
              <a:buClr>
                <a:srgbClr val="000000"/>
              </a:buClr>
              <a:buSzPct val="75000"/>
              <a:buFont typeface="Monotype Sorts" pitchFamily="2" charset="2"/>
              <a:buChar char="F"/>
              <a:tabLst/>
              <a:defRPr/>
            </a:pPr>
            <a:r>
              <a:rPr kumimoji="0" lang="en-US" sz="2000" b="0" i="0" u="none" strike="noStrike" kern="1200" cap="none" spc="0" normalizeH="0" baseline="0" noProof="0" dirty="0">
                <a:ln>
                  <a:noFill/>
                </a:ln>
                <a:solidFill>
                  <a:srgbClr val="000000"/>
                </a:solidFill>
                <a:effectLst/>
                <a:uLnTx/>
                <a:uFillTx/>
                <a:latin typeface="Times New Roman"/>
                <a:ea typeface="+mn-ea"/>
                <a:cs typeface="+mn-cs"/>
              </a:rPr>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F9B3B-F90F-4E4D-A646-C3E5635EFF29}"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F6E506-1AD3-4152-B667-7116E798F6D7}"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DC06E0-11BA-46B3-AAE3-9725CEA6C245}" type="datetime1">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4BC37C-35B9-4A73-B475-B691D4791B2F}" type="datetime1">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6994D-9B52-4FEE-BE57-B0C134444838}" type="datetime1">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C2C46-5A21-4751-A917-08413B7B66A4}"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4E271-10C6-4026-9E2F-B2E50B87C5D6}"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6CDCE-17EE-40F1-BF5D-4951C31152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F8032-A677-4E1D-BF43-BB1F022C0F0C}" type="datetime1">
              <a:rPr lang="en-US" smtClean="0"/>
              <a:t>10/15/2022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6CDCE-17EE-40F1-BF5D-4951C31152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1"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8122920" y="6400800"/>
            <a:ext cx="990600" cy="365125"/>
          </a:xfr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D932B184-75E8-4A01-A97C-67A856831586}" type="slidenum">
              <a:rPr lang="en-US" altLang="en-US" sz="1400" smtClean="0"/>
              <a:pPr/>
              <a:t>1</a:t>
            </a:fld>
            <a:endParaRPr lang="en-US" altLang="en-US" sz="1400" dirty="0"/>
          </a:p>
        </p:txBody>
      </p:sp>
      <p:sp>
        <p:nvSpPr>
          <p:cNvPr id="13315" name="Rectangle 2"/>
          <p:cNvSpPr>
            <a:spLocks noGrp="1" noChangeArrowheads="1"/>
          </p:cNvSpPr>
          <p:nvPr>
            <p:ph type="title"/>
          </p:nvPr>
        </p:nvSpPr>
        <p:spPr>
          <a:xfrm>
            <a:off x="539750" y="1970088"/>
            <a:ext cx="8142288" cy="2343150"/>
          </a:xfrm>
          <a:noFill/>
        </p:spPr>
        <p:txBody>
          <a:bodyPr/>
          <a:lstStyle/>
          <a:p>
            <a:r>
              <a:rPr lang="en-US" altLang="en-US" b="1" dirty="0"/>
              <a:t>Chapter 6 Strings</a:t>
            </a:r>
          </a:p>
        </p:txBody>
      </p:sp>
    </p:spTree>
    <p:extLst>
      <p:ext uri="{BB962C8B-B14F-4D97-AF65-F5344CB8AC3E}">
        <p14:creationId xmlns:p14="http://schemas.microsoft.com/office/powerpoint/2010/main" val="21007741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CFFB02F4-00BE-4F6E-BA87-75A395C02D96}" type="slidenum">
              <a:rPr lang="en-US" sz="1400" smtClean="0"/>
              <a:pPr/>
              <a:t>10</a:t>
            </a:fld>
            <a:endParaRPr lang="en-US" sz="1400" dirty="0"/>
          </a:p>
        </p:txBody>
      </p:sp>
      <p:sp>
        <p:nvSpPr>
          <p:cNvPr id="18435" name="Rectangle 2"/>
          <p:cNvSpPr>
            <a:spLocks noGrp="1" noChangeArrowheads="1"/>
          </p:cNvSpPr>
          <p:nvPr>
            <p:ph type="title"/>
          </p:nvPr>
        </p:nvSpPr>
        <p:spPr>
          <a:xfrm>
            <a:off x="609600" y="228600"/>
            <a:ext cx="7772400" cy="685800"/>
          </a:xfrm>
        </p:spPr>
        <p:txBody>
          <a:bodyPr>
            <a:normAutofit fontScale="90000"/>
          </a:bodyPr>
          <a:lstStyle/>
          <a:p>
            <a:r>
              <a:rPr lang="en-US" dirty="0"/>
              <a:t>ASCII Character Set, cont.</a:t>
            </a:r>
            <a:endParaRPr lang="en-US" dirty="0">
              <a:latin typeface="Book Antiqua" pitchFamily="18" charset="0"/>
            </a:endParaRPr>
          </a:p>
        </p:txBody>
      </p:sp>
      <p:sp>
        <p:nvSpPr>
          <p:cNvPr id="18436" name="Text Box 3"/>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itchFamily="18" charset="0"/>
              </a:defRPr>
            </a:lvl1pPr>
            <a:lvl2pPr marL="742950" indent="-285750">
              <a:tabLst>
                <a:tab pos="4229100" algn="l"/>
                <a:tab pos="5600700" algn="l"/>
              </a:tabLst>
              <a:defRPr sz="1600">
                <a:solidFill>
                  <a:schemeClr val="tx1"/>
                </a:solidFill>
                <a:latin typeface="Times New Roman" pitchFamily="18" charset="0"/>
              </a:defRPr>
            </a:lvl2pPr>
            <a:lvl3pPr marL="1143000" indent="-228600">
              <a:tabLst>
                <a:tab pos="4229100" algn="l"/>
                <a:tab pos="5600700" algn="l"/>
              </a:tabLst>
              <a:defRPr sz="1600">
                <a:solidFill>
                  <a:schemeClr val="tx1"/>
                </a:solidFill>
                <a:latin typeface="Times New Roman" pitchFamily="18" charset="0"/>
              </a:defRPr>
            </a:lvl3pPr>
            <a:lvl4pPr marL="1600200" indent="-228600">
              <a:tabLst>
                <a:tab pos="4229100" algn="l"/>
                <a:tab pos="5600700" algn="l"/>
              </a:tabLst>
              <a:defRPr sz="1600">
                <a:solidFill>
                  <a:schemeClr val="tx1"/>
                </a:solidFill>
                <a:latin typeface="Times New Roman" pitchFamily="18" charset="0"/>
              </a:defRPr>
            </a:lvl4pPr>
            <a:lvl5pPr marL="2057400" indent="-228600">
              <a:tabLst>
                <a:tab pos="4229100" algn="l"/>
                <a:tab pos="5600700" algn="l"/>
              </a:tabLst>
              <a:defRPr sz="1600">
                <a:solidFill>
                  <a:schemeClr val="tx1"/>
                </a:solidFill>
                <a:latin typeface="Times New Roman"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9pPr>
          </a:lstStyle>
          <a:p>
            <a:pPr>
              <a:spcBef>
                <a:spcPct val="50000"/>
              </a:spcBef>
            </a:pPr>
            <a:endParaRPr lang="en-US" sz="2600" dirty="0">
              <a:latin typeface="Courier New" pitchFamily="49" charset="0"/>
            </a:endParaRPr>
          </a:p>
        </p:txBody>
      </p:sp>
      <p:sp>
        <p:nvSpPr>
          <p:cNvPr id="18437" name="Text Box 4"/>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2400" dirty="0"/>
              <a:t>ASCII Character Set is a subset of the Unicode from \u0000 to \u007f</a:t>
            </a:r>
          </a:p>
        </p:txBody>
      </p:sp>
      <p:graphicFrame>
        <p:nvGraphicFramePr>
          <p:cNvPr id="18438" name="Object 6"/>
          <p:cNvGraphicFramePr>
            <a:graphicFrameLocks noChangeAspect="1"/>
          </p:cNvGraphicFramePr>
          <p:nvPr>
            <p:extLst>
              <p:ext uri="{D42A27DB-BD31-4B8C-83A1-F6EECF244321}">
                <p14:modId xmlns:p14="http://schemas.microsoft.com/office/powerpoint/2010/main" val="1142348660"/>
              </p:ext>
            </p:extLst>
          </p:nvPr>
        </p:nvGraphicFramePr>
        <p:xfrm>
          <a:off x="533400" y="2133600"/>
          <a:ext cx="8077200" cy="2585516"/>
        </p:xfrm>
        <a:graphic>
          <a:graphicData uri="http://schemas.openxmlformats.org/presentationml/2006/ole">
            <mc:AlternateContent xmlns:mc="http://schemas.openxmlformats.org/markup-compatibility/2006">
              <mc:Choice xmlns:v="urn:schemas-microsoft-com:vml" Requires="v">
                <p:oleObj name="Bitmap Image" r:id="rId2" imgW="6309360" imgH="2019240" progId="Paint.Picture">
                  <p:embed/>
                </p:oleObj>
              </mc:Choice>
              <mc:Fallback>
                <p:oleObj name="Bitmap Image" r:id="rId2" imgW="6309360" imgH="2019240" progId="Paint.Picture">
                  <p:embed/>
                  <p:pic>
                    <p:nvPicPr>
                      <p:cNvPr id="0" name=""/>
                      <p:cNvPicPr>
                        <a:picLocks noChangeAspect="1" noChangeArrowheads="1"/>
                      </p:cNvPicPr>
                      <p:nvPr/>
                    </p:nvPicPr>
                    <p:blipFill>
                      <a:blip r:embed="rId3"/>
                      <a:srcRect/>
                      <a:stretch>
                        <a:fillRect/>
                      </a:stretch>
                    </p:blipFill>
                    <p:spPr bwMode="auto">
                      <a:xfrm>
                        <a:off x="533400" y="2133600"/>
                        <a:ext cx="8077200" cy="2585516"/>
                      </a:xfrm>
                      <a:prstGeom prst="rect">
                        <a:avLst/>
                      </a:prstGeom>
                      <a:no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32843946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Character Set</a:t>
            </a:r>
          </a:p>
        </p:txBody>
      </p:sp>
      <p:sp>
        <p:nvSpPr>
          <p:cNvPr id="4" name="Slide Number Placeholder 3"/>
          <p:cNvSpPr>
            <a:spLocks noGrp="1"/>
          </p:cNvSpPr>
          <p:nvPr>
            <p:ph type="sldNum" sz="quarter" idx="12"/>
          </p:nvPr>
        </p:nvSpPr>
        <p:spPr/>
        <p:txBody>
          <a:bodyPr/>
          <a:lstStyle/>
          <a:p>
            <a:fld id="{2C86CDCE-17EE-40F1-BF5D-4951C31152D0}" type="slidenum">
              <a:rPr lang="en-US" smtClean="0"/>
              <a:pPr/>
              <a:t>11</a:t>
            </a:fld>
            <a:endParaRPr lang="en-US" dirty="0"/>
          </a:p>
        </p:txBody>
      </p:sp>
      <p:sp>
        <p:nvSpPr>
          <p:cNvPr id="5" name="Rectangle 4"/>
          <p:cNvSpPr/>
          <p:nvPr/>
        </p:nvSpPr>
        <p:spPr>
          <a:xfrm>
            <a:off x="533400" y="4333418"/>
            <a:ext cx="8153400" cy="1754326"/>
          </a:xfrm>
          <a:prstGeom prst="rect">
            <a:avLst/>
          </a:prstGeom>
          <a:solidFill>
            <a:schemeClr val="bg1">
              <a:lumMod val="85000"/>
            </a:schemeClr>
          </a:solidFill>
        </p:spPr>
        <p:txBody>
          <a:bodyPr wrap="square">
            <a:spAutoFit/>
          </a:bodyPr>
          <a:lstStyle/>
          <a:p>
            <a:pPr>
              <a:defRPr/>
            </a:pPr>
            <a:r>
              <a:rPr lang="en-US" dirty="0"/>
              <a:t>import turtle</a:t>
            </a:r>
          </a:p>
          <a:p>
            <a:pPr>
              <a:defRPr/>
            </a:pPr>
            <a:endParaRPr lang="en-US" dirty="0"/>
          </a:p>
          <a:p>
            <a:pPr>
              <a:defRPr/>
            </a:pPr>
            <a:r>
              <a:rPr lang="en-US" dirty="0"/>
              <a:t>turtle.color("red") </a:t>
            </a:r>
          </a:p>
          <a:p>
            <a:pPr>
              <a:defRPr/>
            </a:pPr>
            <a:r>
              <a:rPr lang="en-US" dirty="0"/>
              <a:t>turtle.write('\u0050\u0079\u0074\u0068\u006F\u006E', font = ('Arial', 36, 'normal'))</a:t>
            </a:r>
          </a:p>
          <a:p>
            <a:pPr>
              <a:defRPr/>
            </a:pPr>
            <a:endParaRPr lang="en-US" dirty="0"/>
          </a:p>
          <a:p>
            <a:pPr>
              <a:defRPr/>
            </a:pPr>
            <a:r>
              <a:rPr lang="en-US" dirty="0"/>
              <a:t>turtle.done() </a:t>
            </a:r>
          </a:p>
        </p:txBody>
      </p:sp>
      <p:pic>
        <p:nvPicPr>
          <p:cNvPr id="6" name="Picture 7"/>
          <p:cNvPicPr>
            <a:picLocks noChangeAspect="1" noChangeArrowheads="1"/>
          </p:cNvPicPr>
          <p:nvPr/>
        </p:nvPicPr>
        <p:blipFill>
          <a:blip r:embed="rId2"/>
          <a:srcRect/>
          <a:stretch>
            <a:fillRect/>
          </a:stretch>
        </p:blipFill>
        <p:spPr bwMode="auto">
          <a:xfrm>
            <a:off x="2877343" y="1508919"/>
            <a:ext cx="3389313" cy="2667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72953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Functions</a:t>
            </a:r>
          </a:p>
        </p:txBody>
      </p:sp>
      <p:sp>
        <p:nvSpPr>
          <p:cNvPr id="3" name="Content Placeholder 2"/>
          <p:cNvSpPr>
            <a:spLocks noGrp="1"/>
          </p:cNvSpPr>
          <p:nvPr>
            <p:ph idx="1"/>
          </p:nvPr>
        </p:nvSpPr>
        <p:spPr>
          <a:xfrm>
            <a:off x="457200" y="1219200"/>
            <a:ext cx="8077200" cy="5181600"/>
          </a:xfrm>
        </p:spPr>
        <p:txBody>
          <a:bodyPr>
            <a:normAutofit fontScale="92500" lnSpcReduction="10000"/>
          </a:bodyPr>
          <a:lstStyle/>
          <a:p>
            <a:r>
              <a:rPr lang="en-US" sz="3200" dirty="0"/>
              <a:t>Python contains some built-in functions for converting a character to a number and vice versa.</a:t>
            </a:r>
          </a:p>
          <a:p>
            <a:r>
              <a:rPr lang="en-US" sz="3200" dirty="0"/>
              <a:t>The </a:t>
            </a:r>
            <a:r>
              <a:rPr lang="en-US" sz="3200" i="1" dirty="0">
                <a:solidFill>
                  <a:srgbClr val="FF0000"/>
                </a:solidFill>
              </a:rPr>
              <a:t>ord</a:t>
            </a:r>
            <a:r>
              <a:rPr lang="en-US" sz="3200" dirty="0"/>
              <a:t> function converts a character to a number</a:t>
            </a:r>
          </a:p>
          <a:p>
            <a:r>
              <a:rPr lang="en-US" sz="3200" dirty="0"/>
              <a:t>The </a:t>
            </a:r>
            <a:r>
              <a:rPr lang="en-US" sz="3200" i="1" dirty="0">
                <a:solidFill>
                  <a:srgbClr val="FF0000"/>
                </a:solidFill>
              </a:rPr>
              <a:t>chr</a:t>
            </a:r>
            <a:r>
              <a:rPr lang="en-US" sz="3200" dirty="0"/>
              <a:t> function converts a number to a character.</a:t>
            </a:r>
          </a:p>
          <a:p>
            <a:pPr marL="0" indent="0">
              <a:buNone/>
            </a:pPr>
            <a:endParaRPr lang="en-US" sz="3200" dirty="0"/>
          </a:p>
          <a:p>
            <a:pPr marL="0" indent="0">
              <a:buNone/>
            </a:pPr>
            <a:r>
              <a:rPr lang="en-US" sz="3200" dirty="0"/>
              <a:t>&gt;&gt;&gt; ch = 'a'</a:t>
            </a:r>
          </a:p>
          <a:p>
            <a:pPr marL="0" indent="0">
              <a:buNone/>
            </a:pPr>
            <a:r>
              <a:rPr lang="en-US" sz="3200" dirty="0"/>
              <a:t>&gt;&gt;&gt; ord(ch)</a:t>
            </a:r>
          </a:p>
          <a:p>
            <a:pPr marL="0" indent="0">
              <a:buNone/>
            </a:pPr>
            <a:r>
              <a:rPr lang="en-US" sz="3200" dirty="0"/>
              <a:t>&gt;&gt;&gt; 97</a:t>
            </a:r>
          </a:p>
          <a:p>
            <a:pPr marL="0" indent="0">
              <a:buNone/>
            </a:pPr>
            <a:r>
              <a:rPr lang="en-US" sz="3200" dirty="0"/>
              <a:t>&gt;&gt;&gt; chr(98)</a:t>
            </a:r>
          </a:p>
          <a:p>
            <a:pPr marL="0" indent="0">
              <a:buNone/>
            </a:pPr>
            <a:r>
              <a:rPr lang="en-US" sz="3200" dirty="0"/>
              <a:t>&gt;&gt;&gt; 'b'</a:t>
            </a:r>
          </a:p>
          <a:p>
            <a:endParaRPr lang="en-US" sz="3200" dirty="0"/>
          </a:p>
        </p:txBody>
      </p:sp>
      <p:sp>
        <p:nvSpPr>
          <p:cNvPr id="5" name="Slide Number Placeholder 4"/>
          <p:cNvSpPr>
            <a:spLocks noGrp="1"/>
          </p:cNvSpPr>
          <p:nvPr>
            <p:ph type="sldNum" sz="quarter" idx="12"/>
          </p:nvPr>
        </p:nvSpPr>
        <p:spPr/>
        <p:txBody>
          <a:bodyPr/>
          <a:lstStyle/>
          <a:p>
            <a:fld id="{2C86CDCE-17EE-40F1-BF5D-4951C31152D0}" type="slidenum">
              <a:rPr lang="en-US" smtClean="0"/>
              <a:pPr/>
              <a:t>12</a:t>
            </a:fld>
            <a:endParaRPr lang="en-US" dirty="0"/>
          </a:p>
        </p:txBody>
      </p:sp>
    </p:spTree>
    <p:extLst>
      <p:ext uri="{BB962C8B-B14F-4D97-AF65-F5344CB8AC3E}">
        <p14:creationId xmlns:p14="http://schemas.microsoft.com/office/powerpoint/2010/main" val="301024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Operators</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13</a:t>
            </a:fld>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00487"/>
            <a:ext cx="7530032" cy="507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Operator (+)</a:t>
            </a:r>
          </a:p>
        </p:txBody>
      </p:sp>
      <p:sp>
        <p:nvSpPr>
          <p:cNvPr id="3" name="Content Placeholder 2"/>
          <p:cNvSpPr>
            <a:spLocks noGrp="1"/>
          </p:cNvSpPr>
          <p:nvPr>
            <p:ph idx="1"/>
          </p:nvPr>
        </p:nvSpPr>
        <p:spPr/>
        <p:txBody>
          <a:bodyPr>
            <a:normAutofit/>
          </a:bodyPr>
          <a:lstStyle/>
          <a:p>
            <a:r>
              <a:rPr lang="en-US" sz="2800" dirty="0"/>
              <a:t>When + is applied to two strings, we call it the concatenation</a:t>
            </a:r>
            <a:r>
              <a:rPr lang="en-US" sz="2800" b="1" i="1" dirty="0">
                <a:solidFill>
                  <a:srgbClr val="FF0000"/>
                </a:solidFill>
              </a:rPr>
              <a:t> </a:t>
            </a:r>
            <a:r>
              <a:rPr lang="en-US" sz="2800" dirty="0"/>
              <a:t>operator</a:t>
            </a:r>
            <a:r>
              <a:rPr lang="en-US" sz="2800" i="1" dirty="0"/>
              <a:t>.</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14</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0" y="2667000"/>
            <a:ext cx="5867400" cy="3705225"/>
          </a:xfrm>
          <a:prstGeom prst="rect">
            <a:avLst/>
          </a:prstGeom>
          <a:noFill/>
          <a:ln w="9525">
            <a:solidFill>
              <a:schemeClr val="accent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Operator (*)</a:t>
            </a:r>
          </a:p>
        </p:txBody>
      </p:sp>
      <p:sp>
        <p:nvSpPr>
          <p:cNvPr id="3" name="Content Placeholder 2"/>
          <p:cNvSpPr>
            <a:spLocks noGrp="1"/>
          </p:cNvSpPr>
          <p:nvPr>
            <p:ph idx="1"/>
          </p:nvPr>
        </p:nvSpPr>
        <p:spPr/>
        <p:txBody>
          <a:bodyPr>
            <a:normAutofit/>
          </a:bodyPr>
          <a:lstStyle/>
          <a:p>
            <a:r>
              <a:rPr lang="en-US" sz="2800" dirty="0"/>
              <a:t>Takes a string and repeats it as many times as you would like.</a:t>
            </a:r>
          </a:p>
          <a:p>
            <a:r>
              <a:rPr lang="en-US" sz="2800" dirty="0"/>
              <a:t>Repetition operator has a higher precedence than concatenation.</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15</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447800" y="3810000"/>
            <a:ext cx="6381750" cy="2362200"/>
          </a:xfrm>
          <a:prstGeom prst="rect">
            <a:avLst/>
          </a:prstGeom>
          <a:noFill/>
          <a:ln w="9525">
            <a:solidFill>
              <a:schemeClr val="accent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Operator ([ ]) </a:t>
            </a:r>
          </a:p>
        </p:txBody>
      </p:sp>
      <p:sp>
        <p:nvSpPr>
          <p:cNvPr id="3" name="Content Placeholder 2"/>
          <p:cNvSpPr>
            <a:spLocks noGrp="1"/>
          </p:cNvSpPr>
          <p:nvPr>
            <p:ph idx="1"/>
          </p:nvPr>
        </p:nvSpPr>
        <p:spPr>
          <a:xfrm>
            <a:off x="457200" y="1219200"/>
            <a:ext cx="8229600" cy="4906963"/>
          </a:xfrm>
        </p:spPr>
        <p:txBody>
          <a:bodyPr/>
          <a:lstStyle/>
          <a:p>
            <a:r>
              <a:rPr lang="en-US" dirty="0"/>
              <a:t>Gets a particular characters in a string.</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16</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38200" y="3733800"/>
            <a:ext cx="7038975" cy="2667000"/>
          </a:xfrm>
          <a:prstGeom prst="rect">
            <a:avLst/>
          </a:prstGeom>
          <a:noFill/>
          <a:ln w="9525">
            <a:solidFill>
              <a:schemeClr val="accent1"/>
            </a:solidFill>
            <a:miter lim="800000"/>
            <a:headEnd/>
            <a:tailEnd/>
          </a:ln>
        </p:spPr>
      </p:pic>
      <p:pic>
        <p:nvPicPr>
          <p:cNvPr id="7" name="Picture 5" descr="The string used in the figure is, &quot;Python Rocks.&quot; The string is placed in the second row of a table with three rows in total. Each character is placed in one cell, with the blank space in the middle. The positive indexes are in the first row and the negative indexes are in the third row. The characters in the string and the respective positive and negative indexes are as follows. P, 0, negative 12. Y, 1, negative 11. T, 2, negative 10. H, 3, negative 9. O, 4, negative 8. N, 5, negative 7. Blank space, 6, negative 6. R, 7, negative 5. O, 8, negative 4. C, 9, negative 3. K, 10, negative 2. S, 11, negativ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8360" y="1905000"/>
            <a:ext cx="7097712"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Indexing Operator ([ ])</a:t>
            </a:r>
            <a:r>
              <a:rPr lang="en-US" kern="0" dirty="0">
                <a:latin typeface="Arial"/>
                <a:cs typeface="Arial"/>
              </a:rPr>
              <a:t> </a:t>
            </a:r>
            <a:r>
              <a:rPr lang="en-US" kern="0" dirty="0">
                <a:cs typeface="Arial"/>
              </a:rPr>
              <a:t>(cont’d.)</a:t>
            </a:r>
            <a:r>
              <a:rPr lang="en-US" dirty="0"/>
              <a:t> </a:t>
            </a:r>
          </a:p>
        </p:txBody>
      </p:sp>
      <p:sp>
        <p:nvSpPr>
          <p:cNvPr id="3" name="Content Placeholder 2"/>
          <p:cNvSpPr>
            <a:spLocks noGrp="1"/>
          </p:cNvSpPr>
          <p:nvPr>
            <p:ph idx="1"/>
          </p:nvPr>
        </p:nvSpPr>
        <p:spPr>
          <a:xfrm>
            <a:off x="457200" y="1600200"/>
            <a:ext cx="3733800" cy="4525963"/>
          </a:xfrm>
        </p:spPr>
        <p:txBody>
          <a:bodyPr>
            <a:normAutofit/>
          </a:bodyPr>
          <a:lstStyle/>
          <a:p>
            <a:r>
              <a:rPr lang="en-US" sz="2800" dirty="0"/>
              <a:t>We can go one step further and combine the range function with the len function to allow us to access each character in a string.</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17</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1371600"/>
            <a:ext cx="415290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7A2F58CD-2AB1-4126-A1E0-5A0BFEB8D3A8}" type="slidenum">
              <a:rPr lang="en-US" sz="1400" smtClean="0"/>
              <a:pPr/>
              <a:t>18</a:t>
            </a:fld>
            <a:endParaRPr lang="en-US" sz="1400" dirty="0"/>
          </a:p>
        </p:txBody>
      </p:sp>
      <p:sp>
        <p:nvSpPr>
          <p:cNvPr id="35843" name="Rectangle 2"/>
          <p:cNvSpPr>
            <a:spLocks noGrp="1" noChangeArrowheads="1"/>
          </p:cNvSpPr>
          <p:nvPr>
            <p:ph type="title"/>
          </p:nvPr>
        </p:nvSpPr>
        <p:spPr>
          <a:xfrm>
            <a:off x="692150" y="685800"/>
            <a:ext cx="7772400" cy="666750"/>
          </a:xfrm>
        </p:spPr>
        <p:txBody>
          <a:bodyPr>
            <a:normAutofit fontScale="90000"/>
          </a:bodyPr>
          <a:lstStyle/>
          <a:p>
            <a:r>
              <a:rPr lang="en-US" sz="4900" dirty="0"/>
              <a:t>For Loops </a:t>
            </a:r>
            <a:br>
              <a:rPr lang="en-US" dirty="0"/>
            </a:br>
            <a:endParaRPr lang="en-US" dirty="0"/>
          </a:p>
        </p:txBody>
      </p:sp>
      <p:sp>
        <p:nvSpPr>
          <p:cNvPr id="35844" name="Rectangle 8"/>
          <p:cNvSpPr>
            <a:spLocks noChangeArrowheads="1"/>
          </p:cNvSpPr>
          <p:nvPr/>
        </p:nvSpPr>
        <p:spPr bwMode="auto">
          <a:xfrm>
            <a:off x="904240" y="3979546"/>
            <a:ext cx="7924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endParaRPr lang="en-US" sz="3200" dirty="0">
              <a:latin typeface="Courier New" pitchFamily="49" charset="0"/>
            </a:endParaRPr>
          </a:p>
        </p:txBody>
      </p:sp>
      <p:sp>
        <p:nvSpPr>
          <p:cNvPr id="35845" name="Rectangle 10"/>
          <p:cNvSpPr>
            <a:spLocks noChangeArrowheads="1"/>
          </p:cNvSpPr>
          <p:nvPr/>
        </p:nvSpPr>
        <p:spPr bwMode="auto">
          <a:xfrm>
            <a:off x="904240" y="1828800"/>
            <a:ext cx="7924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US" sz="3200" dirty="0">
                <a:latin typeface="Courier New" pitchFamily="49" charset="0"/>
              </a:rPr>
              <a:t>s = “PYTHON”</a:t>
            </a:r>
          </a:p>
          <a:p>
            <a:endParaRPr lang="en-US" sz="3200" dirty="0">
              <a:latin typeface="Courier New" pitchFamily="49" charset="0"/>
            </a:endParaRPr>
          </a:p>
          <a:p>
            <a:r>
              <a:rPr lang="en-US" sz="3200" b="1" dirty="0">
                <a:latin typeface="Courier New" pitchFamily="49" charset="0"/>
              </a:rPr>
              <a:t>for</a:t>
            </a:r>
            <a:r>
              <a:rPr lang="en-US" sz="3200" dirty="0">
                <a:latin typeface="Courier New" pitchFamily="49" charset="0"/>
              </a:rPr>
              <a:t> i in range(0, len(s), 2):</a:t>
            </a:r>
            <a:br>
              <a:rPr lang="en-US" sz="3200" dirty="0">
                <a:latin typeface="Courier New" pitchFamily="49" charset="0"/>
              </a:rPr>
            </a:br>
            <a:r>
              <a:rPr lang="en-US" sz="3200" dirty="0">
                <a:latin typeface="Courier New" pitchFamily="49" charset="0"/>
              </a:rPr>
              <a:t>    print(s[i])</a:t>
            </a:r>
          </a:p>
          <a:p>
            <a:endParaRPr lang="en-US" sz="3200" dirty="0">
              <a:latin typeface="Courier New" pitchFamily="49" charset="0"/>
            </a:endParaRPr>
          </a:p>
          <a:p>
            <a:r>
              <a:rPr lang="en-US" sz="3200" b="1" dirty="0">
                <a:latin typeface="Courier New" pitchFamily="49" charset="0"/>
              </a:rPr>
              <a:t>for</a:t>
            </a:r>
            <a:r>
              <a:rPr lang="en-US" sz="3200" dirty="0">
                <a:latin typeface="Courier New" pitchFamily="49" charset="0"/>
              </a:rPr>
              <a:t> ch in s:</a:t>
            </a:r>
            <a:br>
              <a:rPr lang="en-US" sz="3200" dirty="0">
                <a:latin typeface="Courier New" pitchFamily="49" charset="0"/>
              </a:rPr>
            </a:br>
            <a:r>
              <a:rPr lang="en-US" sz="3200" dirty="0">
                <a:latin typeface="Courier New" pitchFamily="49" charset="0"/>
              </a:rPr>
              <a:t>    print(ch)</a:t>
            </a:r>
          </a:p>
          <a:p>
            <a:endParaRPr lang="en-US" sz="3200" dirty="0">
              <a:latin typeface="Courier New" pitchFamily="49" charset="0"/>
            </a:endParaRPr>
          </a:p>
        </p:txBody>
      </p:sp>
    </p:spTree>
    <p:extLst>
      <p:ext uri="{BB962C8B-B14F-4D97-AF65-F5344CB8AC3E}">
        <p14:creationId xmlns:p14="http://schemas.microsoft.com/office/powerpoint/2010/main" val="202304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Operator ([:])</a:t>
            </a:r>
          </a:p>
        </p:txBody>
      </p:sp>
      <p:sp>
        <p:nvSpPr>
          <p:cNvPr id="3" name="Content Placeholder 2"/>
          <p:cNvSpPr>
            <a:spLocks noGrp="1"/>
          </p:cNvSpPr>
          <p:nvPr>
            <p:ph idx="1"/>
          </p:nvPr>
        </p:nvSpPr>
        <p:spPr>
          <a:xfrm>
            <a:off x="457200" y="1295400"/>
            <a:ext cx="8229600" cy="5029200"/>
          </a:xfrm>
        </p:spPr>
        <p:txBody>
          <a:bodyPr>
            <a:normAutofit/>
          </a:bodyPr>
          <a:lstStyle/>
          <a:p>
            <a:r>
              <a:rPr lang="en-US" sz="3000" dirty="0"/>
              <a:t>Similar to the index operator except that it can get multicharacter parts of the string.</a:t>
            </a:r>
          </a:p>
          <a:p>
            <a:r>
              <a:rPr lang="en-US" sz="3000" dirty="0"/>
              <a:t>We often call these parts of a string substrings.</a:t>
            </a:r>
          </a:p>
          <a:p>
            <a:r>
              <a:rPr lang="en-US" sz="3000" dirty="0"/>
              <a:t>The first number after the left square bracket gives the starting index of the first character in the substring. </a:t>
            </a:r>
          </a:p>
          <a:p>
            <a:r>
              <a:rPr lang="en-US" sz="3000" dirty="0"/>
              <a:t>The number after the ':' is the index that is one after the last character selected for the substring. </a:t>
            </a:r>
          </a:p>
          <a:p>
            <a:r>
              <a:rPr lang="en-US" sz="3000" dirty="0"/>
              <a:t>This is similar to the bounds of the range function where the upper bound is not included.</a:t>
            </a:r>
          </a:p>
        </p:txBody>
      </p:sp>
      <p:sp>
        <p:nvSpPr>
          <p:cNvPr id="5" name="Slide Number Placeholder 4"/>
          <p:cNvSpPr>
            <a:spLocks noGrp="1"/>
          </p:cNvSpPr>
          <p:nvPr>
            <p:ph type="sldNum" sz="quarter" idx="12"/>
          </p:nvPr>
        </p:nvSpPr>
        <p:spPr/>
        <p:txBody>
          <a:bodyPr/>
          <a:lstStyle/>
          <a:p>
            <a:fld id="{2C86CDCE-17EE-40F1-BF5D-4951C31152D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132947DD-0856-4F01-B8B6-8DCE17656BC6}" type="slidenum">
              <a:rPr lang="en-US" sz="1400" smtClean="0"/>
              <a:pPr/>
              <a:t>2</a:t>
            </a:fld>
            <a:endParaRPr lang="en-US" sz="1400" dirty="0"/>
          </a:p>
        </p:txBody>
      </p:sp>
      <p:sp>
        <p:nvSpPr>
          <p:cNvPr id="27651" name="Rectangle 2"/>
          <p:cNvSpPr>
            <a:spLocks noGrp="1" noChangeArrowheads="1"/>
          </p:cNvSpPr>
          <p:nvPr>
            <p:ph type="title"/>
          </p:nvPr>
        </p:nvSpPr>
        <p:spPr>
          <a:xfrm>
            <a:off x="76200" y="381000"/>
            <a:ext cx="9144000" cy="457200"/>
          </a:xfrm>
        </p:spPr>
        <p:txBody>
          <a:bodyPr>
            <a:noAutofit/>
          </a:bodyPr>
          <a:lstStyle/>
          <a:p>
            <a:r>
              <a:rPr lang="en-US" sz="4000" dirty="0"/>
              <a:t>Objectives</a:t>
            </a:r>
          </a:p>
        </p:txBody>
      </p:sp>
      <p:sp>
        <p:nvSpPr>
          <p:cNvPr id="27652" name="Rectangle 3"/>
          <p:cNvSpPr>
            <a:spLocks noGrp="1" noChangeArrowheads="1"/>
          </p:cNvSpPr>
          <p:nvPr>
            <p:ph type="body" idx="1"/>
          </p:nvPr>
        </p:nvSpPr>
        <p:spPr>
          <a:xfrm>
            <a:off x="76200" y="1143000"/>
            <a:ext cx="8874125" cy="5240337"/>
          </a:xfrm>
        </p:spPr>
        <p:txBody>
          <a:bodyPr>
            <a:normAutofit/>
          </a:bodyPr>
          <a:lstStyle/>
          <a:p>
            <a:pPr>
              <a:lnSpc>
                <a:spcPct val="80000"/>
              </a:lnSpc>
            </a:pPr>
            <a:r>
              <a:rPr lang="en-US" sz="2000" dirty="0"/>
              <a:t>To learn how to create strings .</a:t>
            </a:r>
          </a:p>
          <a:p>
            <a:r>
              <a:rPr lang="en-US" sz="2000" dirty="0"/>
              <a:t>To encode characters using ASCII and Unicode .</a:t>
            </a:r>
          </a:p>
          <a:p>
            <a:r>
              <a:rPr lang="en-US" sz="2000" dirty="0"/>
              <a:t>To use the </a:t>
            </a:r>
            <a:r>
              <a:rPr lang="en-US" sz="2000" b="1" dirty="0"/>
              <a:t>ord</a:t>
            </a:r>
            <a:r>
              <a:rPr lang="en-US" sz="2000" dirty="0"/>
              <a:t> to obtain a numerical code for a character and </a:t>
            </a:r>
            <a:r>
              <a:rPr lang="en-US" sz="2000" b="1" dirty="0"/>
              <a:t>chr</a:t>
            </a:r>
            <a:r>
              <a:rPr lang="en-US" sz="2000" dirty="0"/>
              <a:t> to convert a numerical code to a character .</a:t>
            </a:r>
          </a:p>
          <a:p>
            <a:r>
              <a:rPr lang="en-US" sz="2000" dirty="0"/>
              <a:t>To represent special characters using the escape sequence.</a:t>
            </a:r>
          </a:p>
          <a:p>
            <a:pPr>
              <a:lnSpc>
                <a:spcPct val="80000"/>
              </a:lnSpc>
            </a:pPr>
            <a:r>
              <a:rPr lang="en-US" sz="2000" dirty="0"/>
              <a:t>To use the </a:t>
            </a:r>
            <a:r>
              <a:rPr lang="en-US" sz="2000" b="1" dirty="0"/>
              <a:t>len </a:t>
            </a:r>
            <a:r>
              <a:rPr lang="en-US" sz="2000" dirty="0"/>
              <a:t>function to obtain the length of a string.</a:t>
            </a:r>
          </a:p>
          <a:p>
            <a:pPr>
              <a:lnSpc>
                <a:spcPct val="80000"/>
              </a:lnSpc>
            </a:pPr>
            <a:r>
              <a:rPr lang="en-US" sz="2000" dirty="0"/>
              <a:t>To access string elements by using the index operator (</a:t>
            </a:r>
            <a:r>
              <a:rPr lang="en-US" sz="2000" b="1" dirty="0"/>
              <a:t>[]</a:t>
            </a:r>
            <a:r>
              <a:rPr lang="en-US" sz="2000" dirty="0"/>
              <a:t>).</a:t>
            </a:r>
          </a:p>
          <a:p>
            <a:pPr>
              <a:lnSpc>
                <a:spcPct val="80000"/>
              </a:lnSpc>
            </a:pPr>
            <a:r>
              <a:rPr lang="en-US" sz="2000" dirty="0"/>
              <a:t>To get a substring from a larger string by using the slicing </a:t>
            </a:r>
            <a:r>
              <a:rPr lang="en-US" sz="2000" b="1" dirty="0"/>
              <a:t>str[start:end]</a:t>
            </a:r>
            <a:r>
              <a:rPr lang="en-US" sz="2000" dirty="0"/>
              <a:t> operator.</a:t>
            </a:r>
          </a:p>
          <a:p>
            <a:pPr>
              <a:lnSpc>
                <a:spcPct val="80000"/>
              </a:lnSpc>
            </a:pPr>
            <a:r>
              <a:rPr lang="en-US" sz="2000" dirty="0"/>
              <a:t>To concatenate strings by using the </a:t>
            </a:r>
            <a:r>
              <a:rPr lang="en-US" sz="2000" b="1" dirty="0"/>
              <a:t>+</a:t>
            </a:r>
            <a:r>
              <a:rPr lang="en-US" sz="2000" dirty="0"/>
              <a:t> operator and to duplicate strings by using the </a:t>
            </a:r>
            <a:r>
              <a:rPr lang="en-US" sz="2000" b="1" dirty="0"/>
              <a:t>*</a:t>
            </a:r>
            <a:r>
              <a:rPr lang="en-US" sz="2000" dirty="0"/>
              <a:t> operator.</a:t>
            </a:r>
          </a:p>
          <a:p>
            <a:pPr>
              <a:lnSpc>
                <a:spcPct val="80000"/>
              </a:lnSpc>
            </a:pPr>
            <a:r>
              <a:rPr lang="en-US" sz="2000" dirty="0"/>
              <a:t>To use the </a:t>
            </a:r>
            <a:r>
              <a:rPr lang="en-US" sz="2000" b="1" dirty="0"/>
              <a:t>in</a:t>
            </a:r>
            <a:r>
              <a:rPr lang="en-US" sz="2000" dirty="0"/>
              <a:t> and </a:t>
            </a:r>
            <a:r>
              <a:rPr lang="en-US" sz="2000" b="1" dirty="0"/>
              <a:t>not in</a:t>
            </a:r>
            <a:r>
              <a:rPr lang="en-US" sz="2000" dirty="0"/>
              <a:t> operators to determine whether a string is contained within another string.</a:t>
            </a:r>
          </a:p>
          <a:p>
            <a:pPr>
              <a:lnSpc>
                <a:spcPct val="80000"/>
              </a:lnSpc>
            </a:pPr>
            <a:r>
              <a:rPr lang="en-US" sz="2000" dirty="0"/>
              <a:t>To compare strings by using comparison operators (</a:t>
            </a:r>
            <a:r>
              <a:rPr lang="en-US" sz="2000" b="1" dirty="0"/>
              <a:t>==</a:t>
            </a:r>
            <a:r>
              <a:rPr lang="en-US" sz="2000" dirty="0"/>
              <a:t>, </a:t>
            </a:r>
            <a:r>
              <a:rPr lang="en-US" sz="2000" b="1" dirty="0"/>
              <a:t>!=</a:t>
            </a:r>
            <a:r>
              <a:rPr lang="en-US" sz="2000" dirty="0"/>
              <a:t>, </a:t>
            </a:r>
            <a:r>
              <a:rPr lang="en-US" sz="2000" b="1" dirty="0"/>
              <a:t>&lt;</a:t>
            </a:r>
            <a:r>
              <a:rPr lang="en-US" sz="2000" dirty="0"/>
              <a:t>, </a:t>
            </a:r>
            <a:r>
              <a:rPr lang="en-US" sz="2000" b="1" dirty="0"/>
              <a:t>&lt;=</a:t>
            </a:r>
            <a:r>
              <a:rPr lang="en-US" sz="2000" dirty="0"/>
              <a:t>, </a:t>
            </a:r>
            <a:r>
              <a:rPr lang="en-US" sz="2000" b="1" dirty="0"/>
              <a:t>&gt;</a:t>
            </a:r>
            <a:r>
              <a:rPr lang="en-US" sz="2000" dirty="0"/>
              <a:t>, and </a:t>
            </a:r>
            <a:r>
              <a:rPr lang="en-US" sz="2000" b="1" dirty="0"/>
              <a:t>&gt;=</a:t>
            </a:r>
            <a:r>
              <a:rPr lang="en-US" sz="2000" dirty="0"/>
              <a:t>).</a:t>
            </a:r>
          </a:p>
          <a:p>
            <a:pPr>
              <a:lnSpc>
                <a:spcPct val="80000"/>
              </a:lnSpc>
            </a:pPr>
            <a:r>
              <a:rPr lang="en-US" sz="2000" dirty="0"/>
              <a:t>To iterate characters in a string by using a for loop.</a:t>
            </a:r>
          </a:p>
          <a:p>
            <a:pPr>
              <a:lnSpc>
                <a:spcPct val="80000"/>
              </a:lnSpc>
            </a:pPr>
            <a:r>
              <a:rPr lang="en-US" sz="2000" dirty="0"/>
              <a:t>To learn about string functions and methods.</a:t>
            </a:r>
          </a:p>
          <a:p>
            <a:r>
              <a:rPr lang="en-US" sz="2000" dirty="0"/>
              <a:t>To introduce simple cryptographic algorithms.</a:t>
            </a:r>
          </a:p>
        </p:txBody>
      </p:sp>
    </p:spTree>
    <p:extLst>
      <p:ext uri="{BB962C8B-B14F-4D97-AF65-F5344CB8AC3E}">
        <p14:creationId xmlns:p14="http://schemas.microsoft.com/office/powerpoint/2010/main" val="200816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Operator ([:])</a:t>
            </a:r>
            <a:r>
              <a:rPr lang="en-US" kern="0" dirty="0">
                <a:cs typeface="Arial"/>
              </a:rPr>
              <a:t> (cont’d.)</a:t>
            </a:r>
            <a:r>
              <a:rPr lang="en-US" dirty="0"/>
              <a:t> </a:t>
            </a:r>
          </a:p>
        </p:txBody>
      </p:sp>
      <p:sp>
        <p:nvSpPr>
          <p:cNvPr id="5" name="Slide Number Placeholder 4"/>
          <p:cNvSpPr>
            <a:spLocks noGrp="1"/>
          </p:cNvSpPr>
          <p:nvPr>
            <p:ph type="sldNum" sz="quarter" idx="12"/>
          </p:nvPr>
        </p:nvSpPr>
        <p:spPr/>
        <p:txBody>
          <a:bodyPr/>
          <a:lstStyle/>
          <a:p>
            <a:fld id="{2C86CDCE-17EE-40F1-BF5D-4951C31152D0}" type="slidenum">
              <a:rPr lang="en-US" smtClean="0"/>
              <a:pPr/>
              <a:t>20</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1143000" y="1295400"/>
            <a:ext cx="6629400" cy="14478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286000" y="2819400"/>
            <a:ext cx="4724400" cy="3609975"/>
          </a:xfrm>
          <a:prstGeom prst="rect">
            <a:avLst/>
          </a:prstGeom>
          <a:noFill/>
          <a:ln w="9525">
            <a:solidFill>
              <a:schemeClr val="accent1"/>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0"/>
          </p:nvPr>
        </p:nvPicPr>
        <p:blipFill>
          <a:blip r:embed="rId2"/>
          <a:srcRect/>
          <a:stretch>
            <a:fillRect/>
          </a:stretch>
        </p:blipFill>
        <p:spPr bwMode="auto">
          <a:xfrm>
            <a:off x="457200" y="2017926"/>
            <a:ext cx="7924800" cy="2844586"/>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chemeClr val="tx1"/>
                </a:solidFill>
                <a:latin typeface="Arial" pitchFamily="34" charset="0"/>
                <a:ea typeface="+mj-ea"/>
                <a:cs typeface="Arial" pitchFamily="34" charset="0"/>
              </a:defRPr>
            </a:lvl1pPr>
          </a:lstStyle>
          <a:p>
            <a:r>
              <a:rPr lang="en-US" b="0" dirty="0"/>
              <a:t>Slicing Operator ([:])</a:t>
            </a:r>
            <a:r>
              <a:rPr lang="en-US" b="0" kern="0" dirty="0">
                <a:cs typeface="Arial"/>
              </a:rPr>
              <a:t> (cont’d.)</a:t>
            </a:r>
            <a:r>
              <a:rPr lang="en-US" b="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7696200" cy="558800"/>
          </a:xfrm>
        </p:spPr>
        <p:txBody>
          <a:bodyPr>
            <a:noAutofit/>
          </a:bodyPr>
          <a:lstStyle/>
          <a:p>
            <a:pPr eaLnBrk="1" hangingPunct="1"/>
            <a:r>
              <a:rPr lang="en-US" dirty="0">
                <a:ea typeface="ＭＳ Ｐゴシック" pitchFamily="-111" charset="-128"/>
                <a:cs typeface="ＭＳ Ｐゴシック" pitchFamily="-111" charset="-128"/>
              </a:rPr>
              <a:t>Extended Slicing</a:t>
            </a:r>
          </a:p>
        </p:txBody>
      </p:sp>
      <p:sp>
        <p:nvSpPr>
          <p:cNvPr id="37891" name="Rectangle 3"/>
          <p:cNvSpPr>
            <a:spLocks noGrp="1" noChangeArrowheads="1"/>
          </p:cNvSpPr>
          <p:nvPr>
            <p:ph idx="1"/>
          </p:nvPr>
        </p:nvSpPr>
        <p:spPr>
          <a:xfrm>
            <a:off x="457200" y="1524000"/>
            <a:ext cx="8229600" cy="4343400"/>
          </a:xfrm>
        </p:spPr>
        <p:txBody>
          <a:bodyPr>
            <a:normAutofit/>
          </a:bodyPr>
          <a:lstStyle/>
          <a:p>
            <a:pPr eaLnBrk="1" hangingPunct="1"/>
            <a:r>
              <a:rPr lang="en-US" sz="3200" dirty="0">
                <a:ea typeface="ＭＳ Ｐゴシック" pitchFamily="-111" charset="-128"/>
                <a:cs typeface="ＭＳ Ｐゴシック" pitchFamily="-111" charset="-128"/>
              </a:rPr>
              <a:t>Takes three arguments: </a:t>
            </a:r>
          </a:p>
          <a:p>
            <a:pPr lvl="1" eaLnBrk="1" hangingPunct="1"/>
            <a:r>
              <a:rPr lang="en-US" sz="2400" dirty="0">
                <a:solidFill>
                  <a:srgbClr val="2D2D8A"/>
                </a:solidFill>
                <a:latin typeface="Courier New"/>
                <a:cs typeface="Courier New"/>
              </a:rPr>
              <a:t>[start:finish:countBy]</a:t>
            </a:r>
          </a:p>
          <a:p>
            <a:pPr eaLnBrk="1" hangingPunct="1"/>
            <a:r>
              <a:rPr lang="en-US" sz="3200" dirty="0">
                <a:ea typeface="ＭＳ Ｐゴシック" pitchFamily="-111" charset="-128"/>
                <a:cs typeface="ＭＳ Ｐゴシック" pitchFamily="-111" charset="-128"/>
              </a:rPr>
              <a:t>defaults are:</a:t>
            </a:r>
          </a:p>
          <a:p>
            <a:pPr lvl="1" eaLnBrk="1" hangingPunct="1"/>
            <a:r>
              <a:rPr lang="en-US" sz="2400" dirty="0">
                <a:solidFill>
                  <a:srgbClr val="2D2D8A"/>
                </a:solidFill>
                <a:latin typeface="Courier New"/>
                <a:cs typeface="Courier New"/>
              </a:rPr>
              <a:t>start </a:t>
            </a:r>
            <a:r>
              <a:rPr lang="en-US" sz="2400" dirty="0"/>
              <a:t>is beginning, </a:t>
            </a:r>
            <a:r>
              <a:rPr lang="en-US" sz="2400" dirty="0">
                <a:solidFill>
                  <a:srgbClr val="2D2D8A"/>
                </a:solidFill>
                <a:latin typeface="Courier New"/>
                <a:cs typeface="Courier New"/>
              </a:rPr>
              <a:t>finish </a:t>
            </a:r>
            <a:r>
              <a:rPr lang="en-US" sz="2400" dirty="0"/>
              <a:t>is end, </a:t>
            </a:r>
            <a:r>
              <a:rPr lang="en-US" sz="2400" dirty="0">
                <a:solidFill>
                  <a:srgbClr val="2D2D8A"/>
                </a:solidFill>
                <a:latin typeface="Courier New"/>
                <a:cs typeface="Courier New"/>
              </a:rPr>
              <a:t>countBy </a:t>
            </a:r>
            <a:r>
              <a:rPr lang="en-US" sz="2400" dirty="0"/>
              <a:t>is 1</a:t>
            </a:r>
          </a:p>
          <a:p>
            <a:pPr eaLnBrk="1" hangingPunct="1"/>
            <a:r>
              <a:rPr lang="en-US" sz="3200" dirty="0">
                <a:ea typeface="ＭＳ Ｐゴシック" pitchFamily="-111" charset="-128"/>
                <a:cs typeface="ＭＳ Ｐゴシック" pitchFamily="-111" charset="-128"/>
                <a:sym typeface="Symbol" pitchFamily="-111" charset="2"/>
              </a:rPr>
              <a:t>To get every other letter</a:t>
            </a:r>
          </a:p>
          <a:p>
            <a:pPr lvl="1"/>
            <a:r>
              <a:rPr lang="en-US" sz="2400" dirty="0">
                <a:solidFill>
                  <a:srgbClr val="2D2D8A"/>
                </a:solidFill>
                <a:latin typeface="Courier New"/>
                <a:ea typeface="ＭＳ Ｐゴシック" pitchFamily="-111" charset="-128"/>
                <a:cs typeface="Courier New"/>
              </a:rPr>
              <a:t>my_str = </a:t>
            </a:r>
            <a:r>
              <a:rPr lang="fr-FR" sz="2400" dirty="0">
                <a:solidFill>
                  <a:srgbClr val="2D2D8A"/>
                </a:solidFill>
                <a:latin typeface="Courier New"/>
                <a:ea typeface="ＭＳ Ｐゴシック" pitchFamily="-111" charset="-128"/>
                <a:cs typeface="Courier New"/>
              </a:rPr>
              <a:t>'</a:t>
            </a:r>
            <a:r>
              <a:rPr lang="en-US" sz="2400" dirty="0">
                <a:solidFill>
                  <a:srgbClr val="2D2D8A"/>
                </a:solidFill>
                <a:latin typeface="Courier New"/>
                <a:ea typeface="ＭＳ Ｐゴシック" pitchFamily="-111" charset="-128"/>
                <a:cs typeface="Courier New"/>
              </a:rPr>
              <a:t>hello world</a:t>
            </a:r>
            <a:r>
              <a:rPr lang="fr-FR" sz="2400" dirty="0">
                <a:solidFill>
                  <a:srgbClr val="2D2D8A"/>
                </a:solidFill>
                <a:latin typeface="Courier New"/>
                <a:ea typeface="ＭＳ Ｐゴシック" pitchFamily="-111" charset="-128"/>
                <a:cs typeface="Courier New"/>
              </a:rPr>
              <a:t>'</a:t>
            </a:r>
            <a:endParaRPr lang="en-US" sz="2400" dirty="0">
              <a:solidFill>
                <a:srgbClr val="2D2D8A"/>
              </a:solidFill>
              <a:latin typeface="Courier New"/>
              <a:ea typeface="ＭＳ Ｐゴシック" pitchFamily="-111" charset="-128"/>
              <a:cs typeface="Courier New"/>
            </a:endParaRPr>
          </a:p>
          <a:p>
            <a:pPr lvl="1"/>
            <a:r>
              <a:rPr lang="en-US" sz="2400" dirty="0">
                <a:solidFill>
                  <a:srgbClr val="2D2D8A"/>
                </a:solidFill>
                <a:latin typeface="Courier New"/>
                <a:ea typeface="ＭＳ Ｐゴシック" pitchFamily="-111" charset="-128"/>
                <a:cs typeface="Courier New"/>
              </a:rPr>
              <a:t>my_str[0:11:2] </a:t>
            </a:r>
            <a:r>
              <a:rPr lang="en-US" sz="2400" dirty="0">
                <a:solidFill>
                  <a:srgbClr val="2D2D8A"/>
                </a:solidFill>
                <a:latin typeface="Courier New"/>
                <a:ea typeface="ＭＳ Ｐゴシック" pitchFamily="-111" charset="-128"/>
                <a:cs typeface="Courier New"/>
                <a:sym typeface="Symbol" pitchFamily="-111" charset="2"/>
              </a:rPr>
              <a:t> </a:t>
            </a:r>
            <a:r>
              <a:rPr lang="fr-FR" sz="2400" dirty="0">
                <a:solidFill>
                  <a:srgbClr val="2D2D8A"/>
                </a:solidFill>
                <a:latin typeface="Courier New"/>
                <a:ea typeface="ＭＳ Ｐゴシック" pitchFamily="-111" charset="-128"/>
                <a:cs typeface="Courier New"/>
              </a:rPr>
              <a:t>'</a:t>
            </a:r>
            <a:r>
              <a:rPr lang="en-US" sz="2400" dirty="0" err="1">
                <a:solidFill>
                  <a:srgbClr val="2D2D8A"/>
                </a:solidFill>
                <a:latin typeface="Courier New"/>
                <a:ea typeface="ＭＳ Ｐゴシック" pitchFamily="-111" charset="-128"/>
                <a:cs typeface="Courier New"/>
              </a:rPr>
              <a:t>hlowrd</a:t>
            </a:r>
            <a:r>
              <a:rPr lang="fr-FR" sz="2400" dirty="0">
                <a:solidFill>
                  <a:srgbClr val="2D2D8A"/>
                </a:solidFill>
                <a:latin typeface="Courier New"/>
                <a:ea typeface="ＭＳ Ｐゴシック" pitchFamily="-111" charset="-128"/>
                <a:cs typeface="Courier New"/>
              </a:rPr>
              <a:t>'</a:t>
            </a:r>
            <a:r>
              <a:rPr lang="en-US" sz="2400" dirty="0">
                <a:solidFill>
                  <a:srgbClr val="2D2D8A"/>
                </a:solidFill>
                <a:latin typeface="Courier New"/>
                <a:ea typeface="ＭＳ Ｐゴシック" pitchFamily="-111" charset="-128"/>
                <a:cs typeface="Courier New"/>
                <a:sym typeface="Symbol" pitchFamily="-111" charset="2"/>
              </a:rPr>
              <a:t> </a:t>
            </a:r>
          </a:p>
          <a:p>
            <a:pPr lvl="1"/>
            <a:endParaRPr lang="en-US" sz="2400" dirty="0">
              <a:ea typeface="ＭＳ Ｐゴシック" pitchFamily="-111" charset="-128"/>
              <a:cs typeface="ＭＳ Ｐゴシック" pitchFamily="-111" charset="-128"/>
              <a:sym typeface="Symbol" pitchFamily="-111" charset="2"/>
            </a:endParaRPr>
          </a:p>
        </p:txBody>
      </p:sp>
      <p:sp>
        <p:nvSpPr>
          <p:cNvPr id="2" name="Slide Number Placeholder 1"/>
          <p:cNvSpPr>
            <a:spLocks noGrp="1"/>
          </p:cNvSpPr>
          <p:nvPr>
            <p:ph type="sldNum" sz="quarter" idx="12"/>
          </p:nvPr>
        </p:nvSpPr>
        <p:spPr/>
        <p:txBody>
          <a:bodyPr/>
          <a:lstStyle/>
          <a:p>
            <a:fld id="{2C86CDCE-17EE-40F1-BF5D-4951C31152D0}" type="slidenum">
              <a:rPr lang="en-US" smtClean="0"/>
              <a:pPr/>
              <a:t>22</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953000"/>
            <a:ext cx="53530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8229600" cy="465138"/>
          </a:xfrm>
        </p:spPr>
        <p:txBody>
          <a:bodyPr>
            <a:noAutofit/>
          </a:bodyPr>
          <a:lstStyle/>
          <a:p>
            <a:pPr eaLnBrk="1" hangingPunct="1"/>
            <a:r>
              <a:rPr lang="en-US" dirty="0">
                <a:ea typeface="ＭＳ Ｐゴシック" pitchFamily="-111" charset="-128"/>
                <a:cs typeface="ＭＳ Ｐゴシック" pitchFamily="-111" charset="-128"/>
              </a:rPr>
              <a:t>Some Python Idioms</a:t>
            </a:r>
          </a:p>
        </p:txBody>
      </p:sp>
      <p:sp>
        <p:nvSpPr>
          <p:cNvPr id="24579" name="Rectangle 3"/>
          <p:cNvSpPr>
            <a:spLocks noGrp="1" noChangeArrowheads="1"/>
          </p:cNvSpPr>
          <p:nvPr>
            <p:ph idx="1"/>
          </p:nvPr>
        </p:nvSpPr>
        <p:spPr>
          <a:xfrm>
            <a:off x="457200" y="1219200"/>
            <a:ext cx="8229600" cy="4953000"/>
          </a:xfrm>
        </p:spPr>
        <p:txBody>
          <a:bodyPr/>
          <a:lstStyle/>
          <a:p>
            <a:pPr eaLnBrk="1" hangingPunct="1">
              <a:lnSpc>
                <a:spcPct val="90000"/>
              </a:lnSpc>
            </a:pPr>
            <a:r>
              <a:rPr lang="en-US" sz="3200" dirty="0">
                <a:ea typeface="ＭＳ Ｐゴシック" pitchFamily="-111" charset="-128"/>
                <a:cs typeface="ＭＳ Ｐゴシック" pitchFamily="-111" charset="-128"/>
              </a:rPr>
              <a:t>idioms are python “phrases” that are used for a common task that might be less obvious to non-python folk</a:t>
            </a:r>
          </a:p>
          <a:p>
            <a:pPr eaLnBrk="1" hangingPunct="1">
              <a:lnSpc>
                <a:spcPct val="90000"/>
              </a:lnSpc>
            </a:pPr>
            <a:r>
              <a:rPr lang="en-US" sz="3200" dirty="0">
                <a:ea typeface="ＭＳ Ｐゴシック" pitchFamily="-111" charset="-128"/>
                <a:cs typeface="ＭＳ Ｐゴシック" pitchFamily="-111" charset="-128"/>
              </a:rPr>
              <a:t>how to make a copy of a string:</a:t>
            </a:r>
          </a:p>
          <a:p>
            <a:pPr eaLnBrk="1" hangingPunct="1">
              <a:lnSpc>
                <a:spcPct val="90000"/>
              </a:lnSpc>
              <a:buFont typeface="Wingdings" pitchFamily="-111" charset="2"/>
              <a:buNone/>
            </a:pPr>
            <a:r>
              <a:rPr lang="en-US" sz="2800" dirty="0">
                <a:solidFill>
                  <a:schemeClr val="accent6"/>
                </a:solidFill>
                <a:latin typeface="Courier New"/>
                <a:ea typeface="ＭＳ Ｐゴシック" pitchFamily="-111" charset="-128"/>
                <a:cs typeface="Courier New"/>
              </a:rPr>
              <a:t>	my_str = </a:t>
            </a:r>
            <a:r>
              <a:rPr lang="fr-FR" sz="2800" dirty="0">
                <a:solidFill>
                  <a:schemeClr val="accent6"/>
                </a:solidFill>
                <a:latin typeface="Courier New"/>
                <a:ea typeface="ＭＳ Ｐゴシック" pitchFamily="-111" charset="-128"/>
                <a:cs typeface="Courier New"/>
              </a:rPr>
              <a:t>'</a:t>
            </a:r>
            <a:r>
              <a:rPr lang="en-US" sz="2800" dirty="0">
                <a:solidFill>
                  <a:schemeClr val="accent6"/>
                </a:solidFill>
                <a:latin typeface="Courier New"/>
                <a:ea typeface="ＭＳ Ｐゴシック" pitchFamily="-111" charset="-128"/>
                <a:cs typeface="Courier New"/>
              </a:rPr>
              <a:t>hi mom</a:t>
            </a:r>
            <a:r>
              <a:rPr lang="fr-FR" sz="2800" dirty="0">
                <a:solidFill>
                  <a:schemeClr val="accent6"/>
                </a:solidFill>
                <a:latin typeface="Courier New"/>
                <a:ea typeface="ＭＳ Ｐゴシック" pitchFamily="-111" charset="-128"/>
                <a:cs typeface="Courier New"/>
              </a:rPr>
              <a:t>'</a:t>
            </a:r>
            <a:endParaRPr lang="en-US" sz="2800" dirty="0">
              <a:solidFill>
                <a:schemeClr val="accent6"/>
              </a:solidFill>
              <a:latin typeface="Courier New"/>
              <a:ea typeface="ＭＳ Ｐゴシック" pitchFamily="-111" charset="-128"/>
              <a:cs typeface="Courier New"/>
            </a:endParaRPr>
          </a:p>
          <a:p>
            <a:pPr eaLnBrk="1" hangingPunct="1">
              <a:lnSpc>
                <a:spcPct val="90000"/>
              </a:lnSpc>
              <a:buFont typeface="Wingdings" pitchFamily="-111" charset="2"/>
              <a:buNone/>
            </a:pPr>
            <a:r>
              <a:rPr lang="en-US" sz="2800" dirty="0">
                <a:solidFill>
                  <a:schemeClr val="accent6"/>
                </a:solidFill>
                <a:latin typeface="Courier New"/>
                <a:ea typeface="ＭＳ Ｐゴシック" pitchFamily="-111" charset="-128"/>
                <a:cs typeface="Courier New"/>
              </a:rPr>
              <a:t>	new_str = my_str[:]</a:t>
            </a:r>
          </a:p>
          <a:p>
            <a:pPr eaLnBrk="1" hangingPunct="1">
              <a:lnSpc>
                <a:spcPct val="90000"/>
              </a:lnSpc>
            </a:pPr>
            <a:r>
              <a:rPr lang="en-US" sz="3200" dirty="0">
                <a:ea typeface="ＭＳ Ｐゴシック" pitchFamily="-111" charset="-128"/>
                <a:cs typeface="ＭＳ Ｐゴシック" pitchFamily="-111" charset="-128"/>
              </a:rPr>
              <a:t>how to reverse a string</a:t>
            </a:r>
          </a:p>
          <a:p>
            <a:pPr eaLnBrk="1" hangingPunct="1">
              <a:lnSpc>
                <a:spcPct val="90000"/>
              </a:lnSpc>
              <a:buFont typeface="Wingdings" pitchFamily="-111" charset="2"/>
              <a:buNone/>
            </a:pPr>
            <a:r>
              <a:rPr lang="en-US" sz="2800" dirty="0">
                <a:solidFill>
                  <a:srgbClr val="2D2D8A"/>
                </a:solidFill>
                <a:latin typeface="Courier New"/>
                <a:ea typeface="ＭＳ Ｐゴシック" pitchFamily="-111" charset="-128"/>
                <a:cs typeface="Courier New"/>
              </a:rPr>
              <a:t>	my_str = "madam I</a:t>
            </a:r>
            <a:r>
              <a:rPr lang="fr-FR" sz="2800" dirty="0">
                <a:solidFill>
                  <a:srgbClr val="2D2D8A"/>
                </a:solidFill>
                <a:latin typeface="Courier New"/>
                <a:ea typeface="ＭＳ Ｐゴシック" pitchFamily="-111" charset="-128"/>
                <a:cs typeface="Courier New"/>
              </a:rPr>
              <a:t>'</a:t>
            </a:r>
            <a:r>
              <a:rPr lang="en-US" sz="2800" dirty="0">
                <a:solidFill>
                  <a:srgbClr val="2D2D8A"/>
                </a:solidFill>
                <a:latin typeface="Courier New"/>
                <a:ea typeface="ＭＳ Ｐゴシック" pitchFamily="-111" charset="-128"/>
                <a:cs typeface="Courier New"/>
              </a:rPr>
              <a:t>m adam"</a:t>
            </a:r>
          </a:p>
          <a:p>
            <a:pPr eaLnBrk="1" hangingPunct="1">
              <a:lnSpc>
                <a:spcPct val="90000"/>
              </a:lnSpc>
              <a:buFont typeface="Wingdings" pitchFamily="-111" charset="2"/>
              <a:buNone/>
            </a:pPr>
            <a:r>
              <a:rPr lang="en-US" sz="2800" dirty="0">
                <a:solidFill>
                  <a:srgbClr val="2D2D8A"/>
                </a:solidFill>
                <a:latin typeface="Courier New"/>
                <a:ea typeface="ＭＳ Ｐゴシック" pitchFamily="-111" charset="-128"/>
                <a:cs typeface="Courier New"/>
              </a:rPr>
              <a:t>	reverseStr = my_str[::-1]</a:t>
            </a:r>
          </a:p>
          <a:p>
            <a:pPr lvl="1" eaLnBrk="1" hangingPunct="1">
              <a:lnSpc>
                <a:spcPct val="90000"/>
              </a:lnSpc>
            </a:pPr>
            <a:endParaRPr lang="en-US" sz="2400" dirty="0"/>
          </a:p>
        </p:txBody>
      </p:sp>
      <p:sp>
        <p:nvSpPr>
          <p:cNvPr id="2" name="Slide Number Placeholder 1"/>
          <p:cNvSpPr>
            <a:spLocks noGrp="1"/>
          </p:cNvSpPr>
          <p:nvPr>
            <p:ph type="sldNum" sz="quarter" idx="12"/>
          </p:nvPr>
        </p:nvSpPr>
        <p:spPr/>
        <p:txBody>
          <a:bodyPr/>
          <a:lstStyle/>
          <a:p>
            <a:fld id="{2C86CDCE-17EE-40F1-BF5D-4951C31152D0}"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ssolv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dissolv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dissolv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dissolve">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dissolve">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dissolve">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dissolve">
                                      <p:cBhvr>
                                        <p:cTn id="3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304800"/>
            <a:ext cx="7239000" cy="685800"/>
          </a:xfrm>
        </p:spPr>
        <p:txBody>
          <a:bodyPr>
            <a:noAutofit/>
          </a:bodyPr>
          <a:lstStyle/>
          <a:p>
            <a:pPr eaLnBrk="1" hangingPunct="1"/>
            <a:r>
              <a:rPr lang="en-US" dirty="0">
                <a:ea typeface="ＭＳ Ｐゴシック" pitchFamily="-111" charset="-128"/>
                <a:cs typeface="ＭＳ Ｐゴシック" pitchFamily="-111" charset="-128"/>
              </a:rPr>
              <a:t>Strings are Immutable</a:t>
            </a:r>
          </a:p>
        </p:txBody>
      </p:sp>
      <p:sp>
        <p:nvSpPr>
          <p:cNvPr id="46083" name="Rectangle 3"/>
          <p:cNvSpPr>
            <a:spLocks noGrp="1" noChangeArrowheads="1"/>
          </p:cNvSpPr>
          <p:nvPr>
            <p:ph idx="1"/>
          </p:nvPr>
        </p:nvSpPr>
        <p:spPr>
          <a:xfrm>
            <a:off x="304800" y="1219200"/>
            <a:ext cx="8610600" cy="4800600"/>
          </a:xfrm>
        </p:spPr>
        <p:txBody>
          <a:bodyPr>
            <a:normAutofit/>
          </a:bodyPr>
          <a:lstStyle/>
          <a:p>
            <a:pPr eaLnBrk="1" hangingPunct="1"/>
            <a:r>
              <a:rPr lang="en-US" sz="3200" dirty="0">
                <a:ea typeface="ＭＳ Ｐゴシック" pitchFamily="-111" charset="-128"/>
                <a:cs typeface="ＭＳ Ｐゴシック" pitchFamily="-111" charset="-128"/>
              </a:rPr>
              <a:t>strings are immutable, that is you cannot change one once you make it:</a:t>
            </a:r>
          </a:p>
          <a:p>
            <a:pPr lvl="1"/>
            <a:r>
              <a:rPr lang="en-US" dirty="0">
                <a:latin typeface="Courier New"/>
                <a:ea typeface="ＭＳ Ｐゴシック" pitchFamily="-111" charset="-128"/>
                <a:cs typeface="Courier New"/>
              </a:rPr>
              <a:t>a_str = </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spam</a:t>
            </a:r>
            <a:r>
              <a:rPr lang="fr-FR" dirty="0">
                <a:latin typeface="Courier New"/>
                <a:ea typeface="ＭＳ Ｐゴシック" pitchFamily="-111" charset="-128"/>
                <a:cs typeface="Courier New"/>
              </a:rPr>
              <a:t>'</a:t>
            </a:r>
            <a:endParaRPr lang="en-US" dirty="0">
              <a:latin typeface="Courier New"/>
              <a:ea typeface="ＭＳ Ｐゴシック" pitchFamily="-111" charset="-128"/>
              <a:cs typeface="Courier New"/>
            </a:endParaRPr>
          </a:p>
          <a:p>
            <a:pPr lvl="1"/>
            <a:r>
              <a:rPr lang="en-US" dirty="0">
                <a:latin typeface="Courier New"/>
                <a:ea typeface="ＭＳ Ｐゴシック" pitchFamily="-111" charset="-128"/>
                <a:cs typeface="Courier New"/>
              </a:rPr>
              <a:t>a_str[1] = </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l</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 </a:t>
            </a:r>
            <a:r>
              <a:rPr lang="en-US" dirty="0">
                <a:latin typeface="Courier New"/>
                <a:ea typeface="ＭＳ Ｐゴシック" pitchFamily="-111" charset="-128"/>
                <a:cs typeface="Courier New"/>
                <a:sym typeface="Wingdings"/>
              </a:rPr>
              <a:t> </a:t>
            </a:r>
            <a:r>
              <a:rPr lang="en-US" dirty="0">
                <a:latin typeface="Courier New"/>
                <a:ea typeface="ＭＳ Ｐゴシック" pitchFamily="-111" charset="-128"/>
                <a:cs typeface="Courier New"/>
              </a:rPr>
              <a:t>ERROR</a:t>
            </a:r>
          </a:p>
          <a:p>
            <a:pPr eaLnBrk="1" hangingPunct="1"/>
            <a:r>
              <a:rPr lang="en-US" sz="3200" dirty="0">
                <a:ea typeface="ＭＳ Ｐゴシック" pitchFamily="-111" charset="-128"/>
                <a:cs typeface="ＭＳ Ｐゴシック" pitchFamily="-111" charset="-128"/>
              </a:rPr>
              <a:t>However, you can use it to make another string (copy it, slice it, etc.)</a:t>
            </a:r>
          </a:p>
          <a:p>
            <a:pPr lvl="1">
              <a:lnSpc>
                <a:spcPct val="80000"/>
              </a:lnSpc>
            </a:pPr>
            <a:r>
              <a:rPr lang="en-US" dirty="0">
                <a:latin typeface="Courier New"/>
                <a:ea typeface="ＭＳ Ｐゴシック" pitchFamily="-111" charset="-128"/>
                <a:cs typeface="Courier New"/>
              </a:rPr>
              <a:t>new_str= a_str[:1] + </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l</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 + a_str[2:]</a:t>
            </a:r>
          </a:p>
          <a:p>
            <a:pPr lvl="1">
              <a:lnSpc>
                <a:spcPct val="80000"/>
              </a:lnSpc>
            </a:pPr>
            <a:r>
              <a:rPr lang="en-US" dirty="0">
                <a:latin typeface="Courier New"/>
                <a:ea typeface="ＭＳ Ｐゴシック" pitchFamily="-111" charset="-128"/>
                <a:cs typeface="Courier New"/>
              </a:rPr>
              <a:t>a_str </a:t>
            </a:r>
            <a:r>
              <a:rPr lang="en-US" dirty="0">
                <a:latin typeface="Courier New"/>
                <a:ea typeface="ＭＳ Ｐゴシック" pitchFamily="-111" charset="-128"/>
                <a:cs typeface="Courier New"/>
                <a:sym typeface="Wingdings"/>
              </a:rPr>
              <a:t></a:t>
            </a:r>
            <a:r>
              <a:rPr lang="en-US" dirty="0">
                <a:latin typeface="Courier New"/>
                <a:ea typeface="ＭＳ Ｐゴシック" pitchFamily="-111" charset="-128"/>
                <a:cs typeface="Courier New"/>
                <a:sym typeface="Symbol" pitchFamily="-111" charset="2"/>
              </a:rPr>
              <a:t></a:t>
            </a:r>
            <a:r>
              <a:rPr lang="en-US" dirty="0">
                <a:latin typeface="Courier New"/>
                <a:ea typeface="ＭＳ Ｐゴシック" pitchFamily="-111" charset="-128"/>
                <a:cs typeface="Courier New"/>
              </a:rPr>
              <a:t> </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spam</a:t>
            </a:r>
            <a:r>
              <a:rPr lang="fr-FR" dirty="0">
                <a:latin typeface="Courier New"/>
                <a:ea typeface="ＭＳ Ｐゴシック" pitchFamily="-111" charset="-128"/>
                <a:cs typeface="Courier New"/>
              </a:rPr>
              <a:t>'</a:t>
            </a:r>
            <a:endParaRPr lang="en-US" dirty="0">
              <a:latin typeface="Courier New"/>
              <a:ea typeface="ＭＳ Ｐゴシック" pitchFamily="-111" charset="-128"/>
              <a:cs typeface="Courier New"/>
            </a:endParaRPr>
          </a:p>
          <a:p>
            <a:pPr lvl="1">
              <a:lnSpc>
                <a:spcPct val="80000"/>
              </a:lnSpc>
            </a:pPr>
            <a:r>
              <a:rPr lang="en-US" dirty="0">
                <a:latin typeface="Courier New"/>
                <a:ea typeface="ＭＳ Ｐゴシック" pitchFamily="-111" charset="-128"/>
                <a:cs typeface="Courier New"/>
              </a:rPr>
              <a:t>new_str </a:t>
            </a:r>
            <a:r>
              <a:rPr lang="en-US" dirty="0">
                <a:latin typeface="Courier New"/>
                <a:ea typeface="ＭＳ Ｐゴシック" pitchFamily="-111" charset="-128"/>
                <a:cs typeface="Courier New"/>
                <a:sym typeface="Wingdings"/>
              </a:rPr>
              <a:t></a:t>
            </a:r>
            <a:r>
              <a:rPr lang="fr-FR" dirty="0">
                <a:latin typeface="Courier New"/>
                <a:ea typeface="ＭＳ Ｐゴシック" pitchFamily="-111" charset="-128"/>
                <a:cs typeface="Courier New"/>
              </a:rPr>
              <a:t>'</a:t>
            </a:r>
            <a:r>
              <a:rPr lang="en-US" dirty="0">
                <a:latin typeface="Courier New"/>
                <a:ea typeface="ＭＳ Ｐゴシック" pitchFamily="-111" charset="-128"/>
                <a:cs typeface="Courier New"/>
              </a:rPr>
              <a:t>slam</a:t>
            </a:r>
            <a:r>
              <a:rPr lang="fr-FR" dirty="0">
                <a:latin typeface="Courier New"/>
                <a:ea typeface="ＭＳ Ｐゴシック" pitchFamily="-111" charset="-128"/>
                <a:cs typeface="Courier New"/>
              </a:rPr>
              <a:t>'</a:t>
            </a:r>
            <a:endParaRPr lang="en-US" dirty="0">
              <a:latin typeface="Courier New"/>
              <a:ea typeface="ＭＳ Ｐゴシック" pitchFamily="-111" charset="-128"/>
              <a:cs typeface="Courier New"/>
            </a:endParaRPr>
          </a:p>
          <a:p>
            <a:pPr eaLnBrk="1" hangingPunct="1"/>
            <a:endParaRPr lang="en-US" dirty="0">
              <a:ea typeface="ＭＳ Ｐゴシック" pitchFamily="-111" charset="-128"/>
              <a:cs typeface="ＭＳ Ｐゴシック" pitchFamily="-111" charset="-128"/>
            </a:endParaRPr>
          </a:p>
        </p:txBody>
      </p:sp>
      <p:sp>
        <p:nvSpPr>
          <p:cNvPr id="2" name="Slide Number Placeholder 1"/>
          <p:cNvSpPr>
            <a:spLocks noGrp="1"/>
          </p:cNvSpPr>
          <p:nvPr>
            <p:ph type="sldNum" sz="quarter" idx="12"/>
          </p:nvPr>
        </p:nvSpPr>
        <p:spPr/>
        <p:txBody>
          <a:bodyPr/>
          <a:lstStyle/>
          <a:p>
            <a:fld id="{2C86CDCE-17EE-40F1-BF5D-4951C31152D0}"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Autofit/>
          </a:bodyPr>
          <a:lstStyle/>
          <a:p>
            <a:r>
              <a:rPr lang="en-US" sz="4000" dirty="0"/>
              <a:t>Membership Operators</a:t>
            </a:r>
            <a:br>
              <a:rPr lang="en-US" sz="4000" dirty="0"/>
            </a:br>
            <a:r>
              <a:rPr lang="en-US" sz="4000" i="1" dirty="0"/>
              <a:t>‘</a:t>
            </a:r>
            <a:r>
              <a:rPr lang="en-US" sz="4000" i="1" dirty="0">
                <a:solidFill>
                  <a:srgbClr val="FF0000"/>
                </a:solidFill>
              </a:rPr>
              <a:t>in</a:t>
            </a:r>
            <a:r>
              <a:rPr lang="en-US" sz="4000" i="1" dirty="0"/>
              <a:t>’</a:t>
            </a:r>
            <a:r>
              <a:rPr lang="en-US" sz="4000" dirty="0"/>
              <a:t> and ‘</a:t>
            </a:r>
            <a:r>
              <a:rPr lang="en-US" sz="4000" i="1" dirty="0">
                <a:solidFill>
                  <a:srgbClr val="FF0000"/>
                </a:solidFill>
              </a:rPr>
              <a:t>not in</a:t>
            </a:r>
            <a:r>
              <a:rPr lang="en-US" sz="4000" i="1" dirty="0"/>
              <a:t>’</a:t>
            </a:r>
            <a:endParaRPr lang="en-US" sz="4000" dirty="0"/>
          </a:p>
        </p:txBody>
      </p:sp>
      <p:sp>
        <p:nvSpPr>
          <p:cNvPr id="3" name="Content Placeholder 2"/>
          <p:cNvSpPr>
            <a:spLocks noGrp="1"/>
          </p:cNvSpPr>
          <p:nvPr>
            <p:ph idx="1"/>
          </p:nvPr>
        </p:nvSpPr>
        <p:spPr>
          <a:xfrm>
            <a:off x="304800" y="1447801"/>
            <a:ext cx="4038600" cy="4876800"/>
          </a:xfrm>
        </p:spPr>
        <p:txBody>
          <a:bodyPr>
            <a:normAutofit/>
          </a:bodyPr>
          <a:lstStyle/>
          <a:p>
            <a:r>
              <a:rPr lang="en-US" dirty="0"/>
              <a:t>The</a:t>
            </a:r>
            <a:r>
              <a:rPr lang="en-US" i="1" dirty="0">
                <a:solidFill>
                  <a:srgbClr val="FF0000"/>
                </a:solidFill>
              </a:rPr>
              <a:t> in</a:t>
            </a:r>
            <a:r>
              <a:rPr lang="en-US" dirty="0"/>
              <a:t> operator determines whether one string contains another.</a:t>
            </a:r>
          </a:p>
          <a:p>
            <a:r>
              <a:rPr lang="en-US" dirty="0"/>
              <a:t>The </a:t>
            </a:r>
            <a:r>
              <a:rPr lang="en-US" i="1" dirty="0">
                <a:solidFill>
                  <a:srgbClr val="FF0000"/>
                </a:solidFill>
              </a:rPr>
              <a:t>not in </a:t>
            </a:r>
            <a:r>
              <a:rPr lang="en-US" dirty="0"/>
              <a:t>operator determines whether one string does not contain another.</a:t>
            </a:r>
          </a:p>
        </p:txBody>
      </p:sp>
      <p:sp>
        <p:nvSpPr>
          <p:cNvPr id="5" name="Slide Number Placeholder 4"/>
          <p:cNvSpPr>
            <a:spLocks noGrp="1"/>
          </p:cNvSpPr>
          <p:nvPr>
            <p:ph type="sldNum" sz="quarter" idx="12"/>
          </p:nvPr>
        </p:nvSpPr>
        <p:spPr/>
        <p:txBody>
          <a:bodyPr/>
          <a:lstStyle/>
          <a:p>
            <a:fld id="{2C86CDCE-17EE-40F1-BF5D-4951C31152D0}" type="slidenum">
              <a:rPr lang="en-US" smtClean="0"/>
              <a:pPr/>
              <a:t>25</a:t>
            </a:fld>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4495800" y="1447800"/>
            <a:ext cx="4305300" cy="4953001"/>
          </a:xfrm>
          <a:prstGeom prst="rect">
            <a:avLst/>
          </a:prstGeom>
          <a:noFill/>
          <a:ln w="9525">
            <a:solidFill>
              <a:schemeClr val="accent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99213"/>
            <a:ext cx="1905000" cy="457200"/>
          </a:xfrm>
          <a:prstGeom prst="rect">
            <a:avLst/>
          </a:prstGeom>
        </p:spPr>
        <p:txBody>
          <a:bodyPr/>
          <a:lstStyle/>
          <a:p>
            <a:fld id="{3F072552-090B-4A6B-A83C-2E99F68A77B3}" type="slidenum">
              <a:rPr lang="en-US"/>
              <a:pPr/>
              <a:t>26</a:t>
            </a:fld>
            <a:endParaRPr lang="en-US" dirty="0"/>
          </a:p>
        </p:txBody>
      </p:sp>
      <p:sp>
        <p:nvSpPr>
          <p:cNvPr id="257026" name="Rectangle 2"/>
          <p:cNvSpPr>
            <a:spLocks noGrp="1" noChangeArrowheads="1"/>
          </p:cNvSpPr>
          <p:nvPr>
            <p:ph type="title"/>
          </p:nvPr>
        </p:nvSpPr>
        <p:spPr>
          <a:xfrm>
            <a:off x="654050" y="241300"/>
            <a:ext cx="7772400" cy="690563"/>
          </a:xfrm>
        </p:spPr>
        <p:txBody>
          <a:bodyPr>
            <a:normAutofit fontScale="90000"/>
          </a:bodyPr>
          <a:lstStyle/>
          <a:p>
            <a:r>
              <a:rPr lang="en-US" dirty="0"/>
              <a:t>Comparing Strings </a:t>
            </a:r>
          </a:p>
        </p:txBody>
      </p:sp>
      <p:sp>
        <p:nvSpPr>
          <p:cNvPr id="257030" name="Text Box 6"/>
          <p:cNvSpPr txBox="1">
            <a:spLocks noChangeArrowheads="1"/>
          </p:cNvSpPr>
          <p:nvPr/>
        </p:nvSpPr>
        <p:spPr bwMode="auto">
          <a:xfrm>
            <a:off x="381000" y="1163638"/>
            <a:ext cx="8382000" cy="5262979"/>
          </a:xfrm>
          <a:prstGeom prst="rect">
            <a:avLst/>
          </a:prstGeom>
          <a:noFill/>
          <a:ln>
            <a:noFill/>
          </a:ln>
          <a:effectLst/>
        </p:spPr>
        <p:txBody>
          <a:bodyPr>
            <a:spAutoFit/>
          </a:bodyPr>
          <a:lstStyle/>
          <a:p>
            <a:r>
              <a:rPr lang="en-US" sz="2400" dirty="0">
                <a:latin typeface="Courier New" pitchFamily="49" charset="0"/>
              </a:rPr>
              <a:t>&gt;&gt;&gt; s1 = "green"</a:t>
            </a:r>
          </a:p>
          <a:p>
            <a:r>
              <a:rPr lang="en-US" sz="2400" dirty="0">
                <a:latin typeface="Courier New" pitchFamily="49" charset="0"/>
              </a:rPr>
              <a:t>&gt;&gt;&gt; s2 = "glow"</a:t>
            </a:r>
          </a:p>
          <a:p>
            <a:r>
              <a:rPr lang="en-US" sz="2400" dirty="0">
                <a:latin typeface="Courier New" pitchFamily="49" charset="0"/>
              </a:rPr>
              <a:t>&gt;&gt;&gt; s1 == s2</a:t>
            </a:r>
          </a:p>
          <a:p>
            <a:r>
              <a:rPr lang="en-US" sz="2400" dirty="0">
                <a:latin typeface="Courier New" pitchFamily="49" charset="0"/>
              </a:rPr>
              <a:t>False</a:t>
            </a:r>
          </a:p>
          <a:p>
            <a:r>
              <a:rPr lang="en-US" sz="2400" dirty="0">
                <a:latin typeface="Courier New" pitchFamily="49" charset="0"/>
              </a:rPr>
              <a:t>&gt;&gt;&gt; s1 != s2</a:t>
            </a:r>
          </a:p>
          <a:p>
            <a:r>
              <a:rPr lang="en-US" sz="2400" dirty="0">
                <a:latin typeface="Courier New" pitchFamily="49" charset="0"/>
              </a:rPr>
              <a:t>True</a:t>
            </a:r>
          </a:p>
          <a:p>
            <a:r>
              <a:rPr lang="en-US" sz="2400" dirty="0">
                <a:latin typeface="Courier New" pitchFamily="49" charset="0"/>
              </a:rPr>
              <a:t>&gt;&gt;&gt; s1 &gt; s2</a:t>
            </a:r>
          </a:p>
          <a:p>
            <a:r>
              <a:rPr lang="en-US" sz="2400" dirty="0">
                <a:latin typeface="Courier New" pitchFamily="49" charset="0"/>
              </a:rPr>
              <a:t>True</a:t>
            </a:r>
          </a:p>
          <a:p>
            <a:r>
              <a:rPr lang="en-US" sz="2400" dirty="0">
                <a:latin typeface="Courier New" pitchFamily="49" charset="0"/>
              </a:rPr>
              <a:t>&gt;&gt;&gt; s1 &gt;= s2</a:t>
            </a:r>
          </a:p>
          <a:p>
            <a:r>
              <a:rPr lang="en-US" sz="2400" dirty="0">
                <a:latin typeface="Courier New" pitchFamily="49" charset="0"/>
              </a:rPr>
              <a:t>True</a:t>
            </a:r>
          </a:p>
          <a:p>
            <a:r>
              <a:rPr lang="en-US" sz="2400" dirty="0">
                <a:latin typeface="Courier New" pitchFamily="49" charset="0"/>
              </a:rPr>
              <a:t>&gt;&gt;&gt; s1 &lt; s2</a:t>
            </a:r>
          </a:p>
          <a:p>
            <a:r>
              <a:rPr lang="en-US" sz="2400" dirty="0">
                <a:latin typeface="Courier New" pitchFamily="49" charset="0"/>
              </a:rPr>
              <a:t>False</a:t>
            </a:r>
          </a:p>
          <a:p>
            <a:r>
              <a:rPr lang="en-US" sz="2400" dirty="0">
                <a:latin typeface="Courier New" pitchFamily="49" charset="0"/>
              </a:rPr>
              <a:t>&gt;&gt;&gt; s1 &lt;= s2</a:t>
            </a:r>
          </a:p>
          <a:p>
            <a:r>
              <a:rPr lang="en-US" sz="2400" dirty="0">
                <a:latin typeface="Courier New" pitchFamily="49" charset="0"/>
              </a:rPr>
              <a:t>False</a:t>
            </a:r>
          </a:p>
        </p:txBody>
      </p:sp>
    </p:spTree>
    <p:extLst>
      <p:ext uri="{BB962C8B-B14F-4D97-AF65-F5344CB8AC3E}">
        <p14:creationId xmlns:p14="http://schemas.microsoft.com/office/powerpoint/2010/main" val="2219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fontAlgn="base" hangingPunct="0">
              <a:spcBef>
                <a:spcPct val="20000"/>
              </a:spcBef>
              <a:spcAft>
                <a:spcPct val="0"/>
              </a:spcAft>
              <a:buClr>
                <a:schemeClr val="tx2"/>
              </a:buClr>
              <a:defRPr sz="2000">
                <a:solidFill>
                  <a:schemeClr val="tx1"/>
                </a:solidFill>
                <a:latin typeface="Times New Roman" pitchFamily="18" charset="0"/>
              </a:defRPr>
            </a:lvl6pPr>
            <a:lvl7pPr eaLnBrk="0" fontAlgn="base" hangingPunct="0">
              <a:spcBef>
                <a:spcPct val="20000"/>
              </a:spcBef>
              <a:spcAft>
                <a:spcPct val="0"/>
              </a:spcAft>
              <a:buClr>
                <a:schemeClr val="tx2"/>
              </a:buClr>
              <a:defRPr sz="2000">
                <a:solidFill>
                  <a:schemeClr val="tx1"/>
                </a:solidFill>
                <a:latin typeface="Times New Roman" pitchFamily="18" charset="0"/>
              </a:defRPr>
            </a:lvl7pPr>
            <a:lvl8pPr eaLnBrk="0" fontAlgn="base" hangingPunct="0">
              <a:spcBef>
                <a:spcPct val="20000"/>
              </a:spcBef>
              <a:spcAft>
                <a:spcPct val="0"/>
              </a:spcAft>
              <a:buClr>
                <a:schemeClr val="tx2"/>
              </a:buClr>
              <a:defRPr sz="2000">
                <a:solidFill>
                  <a:schemeClr val="tx1"/>
                </a:solidFill>
                <a:latin typeface="Times New Roman" pitchFamily="18" charset="0"/>
              </a:defRPr>
            </a:lvl8pPr>
            <a:lvl9pPr eaLnBrk="0" fontAlgn="base" hangingPunct="0">
              <a:spcBef>
                <a:spcPct val="20000"/>
              </a:spcBef>
              <a:spcAft>
                <a:spcPct val="0"/>
              </a:spcAft>
              <a:buClr>
                <a:schemeClr val="tx2"/>
              </a:buClr>
              <a:defRPr sz="2000">
                <a:solidFill>
                  <a:schemeClr val="tx1"/>
                </a:solidFill>
                <a:latin typeface="Times New Roman" pitchFamily="18" charset="0"/>
              </a:defRPr>
            </a:lvl9pPr>
          </a:lstStyle>
          <a:p>
            <a:fld id="{DBB50734-E467-4640-8F74-A32F10FAEABB}" type="slidenum">
              <a:rPr lang="en-US" altLang="en-US" sz="1400"/>
              <a:pPr/>
              <a:t>27</a:t>
            </a:fld>
            <a:endParaRPr lang="en-US" altLang="en-US" sz="1400" dirty="0"/>
          </a:p>
        </p:txBody>
      </p:sp>
      <p:sp>
        <p:nvSpPr>
          <p:cNvPr id="41987" name="Rectangle 2"/>
          <p:cNvSpPr>
            <a:spLocks noGrp="1" noChangeArrowheads="1"/>
          </p:cNvSpPr>
          <p:nvPr>
            <p:ph type="title"/>
          </p:nvPr>
        </p:nvSpPr>
        <p:spPr>
          <a:xfrm>
            <a:off x="90488" y="87313"/>
            <a:ext cx="8915400" cy="762000"/>
          </a:xfrm>
        </p:spPr>
        <p:txBody>
          <a:bodyPr/>
          <a:lstStyle/>
          <a:p>
            <a:r>
              <a:rPr lang="en-US" altLang="en-US" dirty="0"/>
              <a:t>Problem: Checking Palindrome</a:t>
            </a:r>
            <a:endParaRPr lang="en-US" altLang="en-US" sz="5400" dirty="0"/>
          </a:p>
        </p:txBody>
      </p:sp>
      <p:sp>
        <p:nvSpPr>
          <p:cNvPr id="4198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fontAlgn="base" hangingPunct="0">
              <a:spcBef>
                <a:spcPct val="20000"/>
              </a:spcBef>
              <a:spcAft>
                <a:spcPct val="0"/>
              </a:spcAft>
              <a:buClr>
                <a:schemeClr val="tx2"/>
              </a:buClr>
              <a:defRPr sz="2000">
                <a:solidFill>
                  <a:schemeClr val="tx1"/>
                </a:solidFill>
                <a:latin typeface="Times New Roman" pitchFamily="18" charset="0"/>
              </a:defRPr>
            </a:lvl6pPr>
            <a:lvl7pPr eaLnBrk="0" fontAlgn="base" hangingPunct="0">
              <a:spcBef>
                <a:spcPct val="20000"/>
              </a:spcBef>
              <a:spcAft>
                <a:spcPct val="0"/>
              </a:spcAft>
              <a:buClr>
                <a:schemeClr val="tx2"/>
              </a:buClr>
              <a:defRPr sz="2000">
                <a:solidFill>
                  <a:schemeClr val="tx1"/>
                </a:solidFill>
                <a:latin typeface="Times New Roman" pitchFamily="18" charset="0"/>
              </a:defRPr>
            </a:lvl7pPr>
            <a:lvl8pPr eaLnBrk="0" fontAlgn="base" hangingPunct="0">
              <a:spcBef>
                <a:spcPct val="20000"/>
              </a:spcBef>
              <a:spcAft>
                <a:spcPct val="0"/>
              </a:spcAft>
              <a:buClr>
                <a:schemeClr val="tx2"/>
              </a:buClr>
              <a:defRPr sz="2000">
                <a:solidFill>
                  <a:schemeClr val="tx1"/>
                </a:solidFill>
                <a:latin typeface="Times New Roman" pitchFamily="18" charset="0"/>
              </a:defRPr>
            </a:lvl8pPr>
            <a:lvl9pPr eaLnBrk="0" fontAlgn="base" hangingPunct="0">
              <a:spcBef>
                <a:spcPct val="20000"/>
              </a:spcBef>
              <a:spcAft>
                <a:spcPct val="0"/>
              </a:spcAft>
              <a:buClr>
                <a:schemeClr val="tx2"/>
              </a:buClr>
              <a:defRPr sz="2000">
                <a:solidFill>
                  <a:schemeClr val="tx1"/>
                </a:solidFill>
                <a:latin typeface="Times New Roman" pitchFamily="18" charset="0"/>
              </a:defRPr>
            </a:lvl9pPr>
          </a:lstStyle>
          <a:p>
            <a:pPr>
              <a:spcBef>
                <a:spcPct val="50000"/>
              </a:spcBef>
            </a:pPr>
            <a:endParaRPr lang="en-US" altLang="en-US" sz="2400" dirty="0"/>
          </a:p>
        </p:txBody>
      </p:sp>
      <p:sp>
        <p:nvSpPr>
          <p:cNvPr id="41989" name="Text Box 4"/>
          <p:cNvSpPr txBox="1">
            <a:spLocks noChangeArrowheads="1"/>
          </p:cNvSpPr>
          <p:nvPr/>
        </p:nvSpPr>
        <p:spPr bwMode="auto">
          <a:xfrm>
            <a:off x="231775" y="933450"/>
            <a:ext cx="875665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fontAlgn="base" hangingPunct="0">
              <a:spcBef>
                <a:spcPct val="20000"/>
              </a:spcBef>
              <a:spcAft>
                <a:spcPct val="0"/>
              </a:spcAft>
              <a:buClr>
                <a:schemeClr val="tx2"/>
              </a:buClr>
              <a:defRPr sz="2000">
                <a:solidFill>
                  <a:schemeClr val="tx1"/>
                </a:solidFill>
                <a:latin typeface="Times New Roman" pitchFamily="18" charset="0"/>
              </a:defRPr>
            </a:lvl6pPr>
            <a:lvl7pPr eaLnBrk="0" fontAlgn="base" hangingPunct="0">
              <a:spcBef>
                <a:spcPct val="20000"/>
              </a:spcBef>
              <a:spcAft>
                <a:spcPct val="0"/>
              </a:spcAft>
              <a:buClr>
                <a:schemeClr val="tx2"/>
              </a:buClr>
              <a:defRPr sz="2000">
                <a:solidFill>
                  <a:schemeClr val="tx1"/>
                </a:solidFill>
                <a:latin typeface="Times New Roman" pitchFamily="18" charset="0"/>
              </a:defRPr>
            </a:lvl7pPr>
            <a:lvl8pPr eaLnBrk="0" fontAlgn="base" hangingPunct="0">
              <a:spcBef>
                <a:spcPct val="20000"/>
              </a:spcBef>
              <a:spcAft>
                <a:spcPct val="0"/>
              </a:spcAft>
              <a:buClr>
                <a:schemeClr val="tx2"/>
              </a:buClr>
              <a:defRPr sz="2000">
                <a:solidFill>
                  <a:schemeClr val="tx1"/>
                </a:solidFill>
                <a:latin typeface="Times New Roman" pitchFamily="18" charset="0"/>
              </a:defRPr>
            </a:lvl8pPr>
            <a:lvl9pPr eaLnBrk="0" fontAlgn="base" hangingPunct="0">
              <a:spcBef>
                <a:spcPct val="20000"/>
              </a:spcBef>
              <a:spcAft>
                <a:spcPct val="0"/>
              </a:spcAft>
              <a:buClr>
                <a:schemeClr val="tx2"/>
              </a:buClr>
              <a:defRPr sz="20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2400" dirty="0"/>
              <a:t>A string is a palindrome if it reads the same forward and</a:t>
            </a:r>
            <a:r>
              <a:rPr lang="en-US" altLang="en-US" sz="2400" i="1" dirty="0"/>
              <a:t> </a:t>
            </a:r>
            <a:r>
              <a:rPr lang="en-US" altLang="en-US" sz="2400" dirty="0"/>
              <a:t>backward</a:t>
            </a:r>
            <a:r>
              <a:rPr lang="en-US" altLang="en-US" sz="2400" i="1" dirty="0"/>
              <a:t>. </a:t>
            </a:r>
            <a:r>
              <a:rPr lang="en-US" altLang="en-US" sz="2400" dirty="0"/>
              <a:t>The words “mom,” “dad,” and “noon,” for instance, are all palindromes.</a:t>
            </a:r>
          </a:p>
          <a:p>
            <a:pPr>
              <a:spcBef>
                <a:spcPct val="20000"/>
              </a:spcBef>
              <a:buClr>
                <a:schemeClr val="tx2"/>
              </a:buClr>
              <a:buSzPct val="75000"/>
              <a:buFont typeface="Monotype Sorts" pitchFamily="2" charset="2"/>
              <a:buNone/>
            </a:pPr>
            <a:r>
              <a:rPr lang="en-US" altLang="en-US" sz="2400" dirty="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sp>
        <p:nvSpPr>
          <p:cNvPr id="2" name="Rectangle 2">
            <a:extLst>
              <a:ext uri="{FF2B5EF4-FFF2-40B4-BE49-F238E27FC236}">
                <a16:creationId xmlns:a16="http://schemas.microsoft.com/office/drawing/2014/main" id="{3276C2FE-6B89-47E0-A831-75B22FD0B5AF}"/>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endParaRPr lang="en-US" dirty="0"/>
          </a:p>
        </p:txBody>
      </p:sp>
      <p:graphicFrame>
        <p:nvGraphicFramePr>
          <p:cNvPr id="41991" name="Object 2"/>
          <p:cNvGraphicFramePr>
            <a:graphicFrameLocks noChangeAspect="1"/>
          </p:cNvGraphicFramePr>
          <p:nvPr/>
        </p:nvGraphicFramePr>
        <p:xfrm>
          <a:off x="625475" y="4806950"/>
          <a:ext cx="5130800" cy="927100"/>
        </p:xfrm>
        <a:graphic>
          <a:graphicData uri="http://schemas.openxmlformats.org/presentationml/2006/ole">
            <mc:AlternateContent xmlns:mc="http://schemas.openxmlformats.org/markup-compatibility/2006">
              <mc:Choice xmlns:v="urn:schemas-microsoft-com:vml" Requires="v">
                <p:oleObj name="Picture" r:id="rId2" imgW="4426189" imgH="799083" progId="Word.Picture.8">
                  <p:embed/>
                </p:oleObj>
              </mc:Choice>
              <mc:Fallback>
                <p:oleObj name="Picture" r:id="rId2" imgW="4426189" imgH="799083"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4806950"/>
                        <a:ext cx="5130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975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C86CDCE-17EE-40F1-BF5D-4951C31152D0}" type="slidenum">
              <a:rPr lang="en-US" smtClean="0"/>
              <a:pPr/>
              <a:t>28</a:t>
            </a:fld>
            <a:endParaRPr lang="en-US" dirty="0"/>
          </a:p>
        </p:txBody>
      </p:sp>
      <p:sp>
        <p:nvSpPr>
          <p:cNvPr id="7" name="Rectangle 6"/>
          <p:cNvSpPr/>
          <p:nvPr/>
        </p:nvSpPr>
        <p:spPr>
          <a:xfrm>
            <a:off x="518160" y="228600"/>
            <a:ext cx="8244840" cy="6186309"/>
          </a:xfrm>
          <a:prstGeom prst="rect">
            <a:avLst/>
          </a:prstGeom>
          <a:solidFill>
            <a:schemeClr val="bg1">
              <a:lumMod val="85000"/>
            </a:schemeClr>
          </a:solidFill>
        </p:spPr>
        <p:txBody>
          <a:bodyPr wrap="square">
            <a:spAutoFit/>
          </a:bodyPr>
          <a:lstStyle/>
          <a:p>
            <a:r>
              <a:rPr lang="en-US" dirty="0"/>
              <a:t># Prompt the user to enter a string</a:t>
            </a:r>
          </a:p>
          <a:p>
            <a:r>
              <a:rPr lang="en-US" dirty="0"/>
              <a:t>s = input("Enter a string: ")</a:t>
            </a:r>
          </a:p>
          <a:p>
            <a:endParaRPr lang="en-US" dirty="0"/>
          </a:p>
          <a:p>
            <a:r>
              <a:rPr lang="en-US" dirty="0"/>
              <a:t># The index of the first character in the string</a:t>
            </a:r>
          </a:p>
          <a:p>
            <a:r>
              <a:rPr lang="en-US" dirty="0"/>
              <a:t>low = 0</a:t>
            </a:r>
          </a:p>
          <a:p>
            <a:r>
              <a:rPr lang="en-US" dirty="0"/>
              <a:t> </a:t>
            </a:r>
          </a:p>
          <a:p>
            <a:r>
              <a:rPr lang="en-US" dirty="0"/>
              <a:t># The index of the last character in the string</a:t>
            </a:r>
          </a:p>
          <a:p>
            <a:r>
              <a:rPr lang="en-US" dirty="0"/>
              <a:t>high = len(s) - 1</a:t>
            </a:r>
          </a:p>
          <a:p>
            <a:endParaRPr lang="en-US" dirty="0"/>
          </a:p>
          <a:p>
            <a:r>
              <a:rPr lang="en-US" dirty="0"/>
              <a:t>isPalindrome = True</a:t>
            </a:r>
          </a:p>
          <a:p>
            <a:r>
              <a:rPr lang="en-US" dirty="0"/>
              <a:t>while low &lt; high: </a:t>
            </a:r>
          </a:p>
          <a:p>
            <a:r>
              <a:rPr lang="en-US" dirty="0"/>
              <a:t>    if s[low] != s[high]:</a:t>
            </a:r>
          </a:p>
          <a:p>
            <a:r>
              <a:rPr lang="en-US" dirty="0"/>
              <a:t>        isPalindrome = False # Not a palindrome</a:t>
            </a:r>
          </a:p>
          <a:p>
            <a:r>
              <a:rPr lang="en-US" dirty="0"/>
              <a:t>        break</a:t>
            </a:r>
          </a:p>
          <a:p>
            <a:endParaRPr lang="en-US" dirty="0"/>
          </a:p>
          <a:p>
            <a:r>
              <a:rPr lang="en-US" dirty="0"/>
              <a:t>    low += 1</a:t>
            </a:r>
          </a:p>
          <a:p>
            <a:r>
              <a:rPr lang="en-US" dirty="0"/>
              <a:t>    high -= 1</a:t>
            </a:r>
          </a:p>
          <a:p>
            <a:endParaRPr lang="en-US" dirty="0"/>
          </a:p>
          <a:p>
            <a:r>
              <a:rPr lang="en-US" dirty="0"/>
              <a:t>if isPalindrome:</a:t>
            </a:r>
          </a:p>
          <a:p>
            <a:r>
              <a:rPr lang="en-US" dirty="0"/>
              <a:t>    print(s, "is a palindrome")</a:t>
            </a:r>
          </a:p>
          <a:p>
            <a:r>
              <a:rPr lang="en-US" dirty="0"/>
              <a:t>else:</a:t>
            </a:r>
          </a:p>
          <a:p>
            <a:r>
              <a:rPr lang="en-US" dirty="0"/>
              <a:t>    print(s, "is not a palindrome")</a:t>
            </a:r>
          </a:p>
        </p:txBody>
      </p:sp>
      <p:sp>
        <p:nvSpPr>
          <p:cNvPr id="6" name="Rectangle 5"/>
          <p:cNvSpPr/>
          <p:nvPr/>
        </p:nvSpPr>
        <p:spPr>
          <a:xfrm>
            <a:off x="5791200" y="4572000"/>
            <a:ext cx="2667000" cy="1477328"/>
          </a:xfrm>
          <a:prstGeom prst="rect">
            <a:avLst/>
          </a:prstGeom>
          <a:solidFill>
            <a:schemeClr val="bg1">
              <a:lumMod val="85000"/>
            </a:schemeClr>
          </a:solidFill>
        </p:spPr>
        <p:txBody>
          <a:bodyPr wrap="square">
            <a:spAutoFit/>
          </a:bodyPr>
          <a:lstStyle/>
          <a:p>
            <a:r>
              <a:rPr lang="en-US" dirty="0">
                <a:solidFill>
                  <a:srgbClr val="FF0000"/>
                </a:solidFill>
              </a:rPr>
              <a:t>Enter a string: noon</a:t>
            </a:r>
          </a:p>
          <a:p>
            <a:r>
              <a:rPr lang="en-US" dirty="0">
                <a:solidFill>
                  <a:srgbClr val="FF0000"/>
                </a:solidFill>
              </a:rPr>
              <a:t>noon is a palindrome</a:t>
            </a:r>
          </a:p>
          <a:p>
            <a:endParaRPr lang="en-US" dirty="0">
              <a:solidFill>
                <a:srgbClr val="FF0000"/>
              </a:solidFill>
            </a:endParaRPr>
          </a:p>
          <a:p>
            <a:r>
              <a:rPr lang="en-US" dirty="0">
                <a:solidFill>
                  <a:srgbClr val="FF0000"/>
                </a:solidFill>
              </a:rPr>
              <a:t>Enter a string: moon</a:t>
            </a:r>
          </a:p>
          <a:p>
            <a:r>
              <a:rPr lang="en-US" dirty="0">
                <a:solidFill>
                  <a:srgbClr val="FF0000"/>
                </a:solidFill>
              </a:rPr>
              <a:t>moon is not a palindrome</a:t>
            </a:r>
          </a:p>
        </p:txBody>
      </p:sp>
    </p:spTree>
    <p:extLst>
      <p:ext uri="{BB962C8B-B14F-4D97-AF65-F5344CB8AC3E}">
        <p14:creationId xmlns:p14="http://schemas.microsoft.com/office/powerpoint/2010/main" val="2533031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Functions and Methods</a:t>
            </a:r>
          </a:p>
        </p:txBody>
      </p:sp>
      <p:sp>
        <p:nvSpPr>
          <p:cNvPr id="3" name="Content Placeholder 2"/>
          <p:cNvSpPr>
            <a:spLocks noGrp="1"/>
          </p:cNvSpPr>
          <p:nvPr>
            <p:ph idx="1"/>
          </p:nvPr>
        </p:nvSpPr>
        <p:spPr>
          <a:xfrm>
            <a:off x="457200" y="1600200"/>
            <a:ext cx="8229600" cy="4724400"/>
          </a:xfrm>
        </p:spPr>
        <p:txBody>
          <a:bodyPr>
            <a:normAutofit/>
          </a:bodyPr>
          <a:lstStyle/>
          <a:p>
            <a:r>
              <a:rPr lang="en-US" sz="2800" dirty="0"/>
              <a:t>A function is a program that performs some operation. </a:t>
            </a:r>
          </a:p>
          <a:p>
            <a:r>
              <a:rPr lang="en-US" sz="2800" dirty="0"/>
              <a:t>A function takes some number of inputs (arguments) and returns a value based on the arguments and the function</a:t>
            </a:r>
            <a:r>
              <a:rPr lang="fr-FR" sz="2800" dirty="0"/>
              <a:t>'</a:t>
            </a:r>
            <a:r>
              <a:rPr lang="en-US" sz="2800" dirty="0"/>
              <a:t>s operation.</a:t>
            </a:r>
          </a:p>
          <a:p>
            <a:r>
              <a:rPr lang="en-US" sz="2800" dirty="0"/>
              <a:t>a </a:t>
            </a:r>
            <a:r>
              <a:rPr lang="en-US" sz="2800" b="1" i="1" dirty="0"/>
              <a:t>method</a:t>
            </a:r>
            <a:r>
              <a:rPr lang="en-US" sz="2800" b="1" dirty="0"/>
              <a:t> </a:t>
            </a:r>
            <a:r>
              <a:rPr lang="en-US" sz="2800" dirty="0"/>
              <a:t>is a variation on a function</a:t>
            </a:r>
          </a:p>
          <a:p>
            <a:pPr lvl="1"/>
            <a:r>
              <a:rPr lang="en-US" sz="2400" dirty="0"/>
              <a:t>like a function, it represents a program</a:t>
            </a:r>
          </a:p>
          <a:p>
            <a:pPr lvl="1"/>
            <a:r>
              <a:rPr lang="en-US" sz="2400" dirty="0"/>
              <a:t>like a function, it has input arguments and an output</a:t>
            </a:r>
          </a:p>
          <a:p>
            <a:r>
              <a:rPr lang="en-US" sz="2800" dirty="0"/>
              <a:t>Unlike a function, it is applied in the context of a particular object. </a:t>
            </a:r>
          </a:p>
          <a:p>
            <a:r>
              <a:rPr lang="en-US" sz="2800" dirty="0"/>
              <a:t>This is indicated by the </a:t>
            </a:r>
            <a:r>
              <a:rPr lang="en-US" sz="2800" i="1" dirty="0"/>
              <a:t>dot notation </a:t>
            </a:r>
            <a:r>
              <a:rPr lang="en-US" sz="2800" dirty="0"/>
              <a:t>invocation</a:t>
            </a:r>
          </a:p>
        </p:txBody>
      </p:sp>
      <p:sp>
        <p:nvSpPr>
          <p:cNvPr id="4" name="Slide Number Placeholder 3"/>
          <p:cNvSpPr>
            <a:spLocks noGrp="1"/>
          </p:cNvSpPr>
          <p:nvPr>
            <p:ph type="sldNum" sz="quarter" idx="12"/>
          </p:nvPr>
        </p:nvSpPr>
        <p:spPr/>
        <p:txBody>
          <a:bodyPr/>
          <a:lstStyle/>
          <a:p>
            <a:fld id="{2C86CDCE-17EE-40F1-BF5D-4951C31152D0}"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4294967295"/>
          </p:nvPr>
        </p:nvSpPr>
        <p:spPr>
          <a:xfrm>
            <a:off x="8237855" y="6472555"/>
            <a:ext cx="685800" cy="365125"/>
          </a:xfr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AC180234-81D0-408C-9AAF-6ED086D8455C}" type="slidenum">
              <a:rPr lang="en-US" sz="1400" smtClean="0"/>
              <a:pPr/>
              <a:t>3</a:t>
            </a:fld>
            <a:endParaRPr lang="en-US" sz="1400" dirty="0"/>
          </a:p>
        </p:txBody>
      </p:sp>
      <p:sp>
        <p:nvSpPr>
          <p:cNvPr id="15363" name="Rectangle 2"/>
          <p:cNvSpPr>
            <a:spLocks noGrp="1" noChangeArrowheads="1"/>
          </p:cNvSpPr>
          <p:nvPr>
            <p:ph type="title"/>
          </p:nvPr>
        </p:nvSpPr>
        <p:spPr>
          <a:xfrm>
            <a:off x="685800" y="381000"/>
            <a:ext cx="7772400" cy="533400"/>
          </a:xfrm>
          <a:noFill/>
        </p:spPr>
        <p:txBody>
          <a:bodyPr>
            <a:noAutofit/>
          </a:bodyPr>
          <a:lstStyle/>
          <a:p>
            <a:r>
              <a:rPr lang="en-US" dirty="0"/>
              <a:t>Strings and Characters</a:t>
            </a:r>
            <a:endParaRPr lang="en-US" b="1" dirty="0"/>
          </a:p>
        </p:txBody>
      </p:sp>
      <p:sp>
        <p:nvSpPr>
          <p:cNvPr id="15365" name="Rectangle 7"/>
          <p:cNvSpPr>
            <a:spLocks noChangeArrowheads="1"/>
          </p:cNvSpPr>
          <p:nvPr/>
        </p:nvSpPr>
        <p:spPr bwMode="auto">
          <a:xfrm>
            <a:off x="304799" y="1123950"/>
            <a:ext cx="838200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sz="2800" dirty="0"/>
              <a:t>Strings are fundamental in computer science, and processing strings is a common task in programming.</a:t>
            </a:r>
          </a:p>
          <a:p>
            <a:r>
              <a:rPr lang="en-US" sz="2800" dirty="0"/>
              <a:t>In Python, all data—including numbers and strings—are actually objects..</a:t>
            </a:r>
          </a:p>
          <a:p>
            <a:r>
              <a:rPr lang="en-US" sz="2800" dirty="0"/>
              <a:t>A string is a sequence of characters. </a:t>
            </a:r>
            <a:r>
              <a:rPr lang="en-US" sz="2800" i="1" dirty="0"/>
              <a:t>String</a:t>
            </a:r>
            <a:r>
              <a:rPr lang="en-US" sz="2800" dirty="0"/>
              <a:t> literals can be enclosed in matching </a:t>
            </a:r>
            <a:r>
              <a:rPr lang="en-US" sz="2800" i="1" dirty="0"/>
              <a:t>single quotes</a:t>
            </a:r>
            <a:r>
              <a:rPr lang="en-US" sz="2800" dirty="0"/>
              <a:t> (') or </a:t>
            </a:r>
            <a:r>
              <a:rPr lang="en-US" sz="2800" i="1" dirty="0"/>
              <a:t>double quotes</a:t>
            </a:r>
            <a:r>
              <a:rPr lang="en-US" sz="2800" dirty="0"/>
              <a:t> ("). Python does not have a data type for characters. A single-character string represents a character. </a:t>
            </a:r>
          </a:p>
        </p:txBody>
      </p:sp>
    </p:spTree>
    <p:extLst>
      <p:ext uri="{BB962C8B-B14F-4D97-AF65-F5344CB8AC3E}">
        <p14:creationId xmlns:p14="http://schemas.microsoft.com/office/powerpoint/2010/main" val="84371365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3FD26C99-1B41-4B14-A8AB-E17FE2C655A0}" type="slidenum">
              <a:rPr lang="en-US" sz="1400" smtClean="0"/>
              <a:pPr/>
              <a:t>30</a:t>
            </a:fld>
            <a:endParaRPr lang="en-US" sz="1400" dirty="0"/>
          </a:p>
        </p:txBody>
      </p:sp>
      <p:sp>
        <p:nvSpPr>
          <p:cNvPr id="21507" name="Rectangle 2"/>
          <p:cNvSpPr>
            <a:spLocks noGrp="1" noChangeArrowheads="1"/>
          </p:cNvSpPr>
          <p:nvPr>
            <p:ph type="title"/>
          </p:nvPr>
        </p:nvSpPr>
        <p:spPr>
          <a:xfrm>
            <a:off x="654050" y="317500"/>
            <a:ext cx="7772400" cy="803275"/>
          </a:xfrm>
        </p:spPr>
        <p:txBody>
          <a:bodyPr/>
          <a:lstStyle/>
          <a:p>
            <a:r>
              <a:rPr lang="en-US" dirty="0"/>
              <a:t>String Function: str</a:t>
            </a:r>
            <a:endParaRPr lang="en-US" sz="5400" dirty="0"/>
          </a:p>
        </p:txBody>
      </p:sp>
      <p:sp>
        <p:nvSpPr>
          <p:cNvPr id="2150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endParaRPr lang="en-US" sz="2400" dirty="0"/>
          </a:p>
        </p:txBody>
      </p:sp>
      <p:sp>
        <p:nvSpPr>
          <p:cNvPr id="21509" name="Text Box 4"/>
          <p:cNvSpPr txBox="1">
            <a:spLocks noChangeArrowheads="1"/>
          </p:cNvSpPr>
          <p:nvPr/>
        </p:nvSpPr>
        <p:spPr bwMode="auto">
          <a:xfrm>
            <a:off x="347663" y="1316038"/>
            <a:ext cx="8382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3200" dirty="0"/>
              <a:t>The </a:t>
            </a:r>
            <a:r>
              <a:rPr lang="en-US" sz="3200" u="sng" dirty="0"/>
              <a:t>str</a:t>
            </a:r>
            <a:r>
              <a:rPr lang="en-US" sz="3200" dirty="0"/>
              <a:t> function can be used to convert a number into a string. For example,</a:t>
            </a:r>
          </a:p>
        </p:txBody>
      </p:sp>
      <p:sp>
        <p:nvSpPr>
          <p:cNvPr id="21510" name="Text Box 5"/>
          <p:cNvSpPr txBox="1">
            <a:spLocks noChangeArrowheads="1"/>
          </p:cNvSpPr>
          <p:nvPr/>
        </p:nvSpPr>
        <p:spPr bwMode="auto">
          <a:xfrm>
            <a:off x="423863" y="2468563"/>
            <a:ext cx="8382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sz="3200" dirty="0"/>
              <a:t>&gt;&gt;&gt; s = str(3.4) # Convert a float to string</a:t>
            </a:r>
          </a:p>
          <a:p>
            <a:r>
              <a:rPr lang="en-US" sz="3200" dirty="0"/>
              <a:t>&gt;&gt;&gt; s </a:t>
            </a:r>
          </a:p>
          <a:p>
            <a:r>
              <a:rPr lang="en-US" sz="3200" dirty="0"/>
              <a:t>'3.4'</a:t>
            </a:r>
          </a:p>
          <a:p>
            <a:r>
              <a:rPr lang="en-US" sz="3200" dirty="0"/>
              <a:t>&gt;&gt;&gt; s = str(3) # Convert an integer to string</a:t>
            </a:r>
          </a:p>
          <a:p>
            <a:r>
              <a:rPr lang="en-US" sz="3200" dirty="0"/>
              <a:t>&gt;&gt;&gt; s</a:t>
            </a:r>
          </a:p>
          <a:p>
            <a:r>
              <a:rPr lang="en-US" sz="3200" dirty="0"/>
              <a:t>'3'</a:t>
            </a:r>
          </a:p>
          <a:p>
            <a:r>
              <a:rPr lang="en-US" sz="3200" dirty="0"/>
              <a:t>&gt;&gt;&gt;</a:t>
            </a:r>
          </a:p>
        </p:txBody>
      </p:sp>
    </p:spTree>
    <p:extLst>
      <p:ext uri="{BB962C8B-B14F-4D97-AF65-F5344CB8AC3E}">
        <p14:creationId xmlns:p14="http://schemas.microsoft.com/office/powerpoint/2010/main" val="409447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Function: len</a:t>
            </a:r>
          </a:p>
        </p:txBody>
      </p:sp>
      <p:sp>
        <p:nvSpPr>
          <p:cNvPr id="3" name="Content Placeholder 2"/>
          <p:cNvSpPr>
            <a:spLocks noGrp="1"/>
          </p:cNvSpPr>
          <p:nvPr>
            <p:ph idx="1"/>
          </p:nvPr>
        </p:nvSpPr>
        <p:spPr/>
        <p:txBody>
          <a:bodyPr>
            <a:normAutofit/>
          </a:bodyPr>
          <a:lstStyle/>
          <a:p>
            <a:r>
              <a:rPr lang="en-US" sz="3200" dirty="0"/>
              <a:t>The </a:t>
            </a:r>
            <a:r>
              <a:rPr lang="en-US" sz="3200" dirty="0">
                <a:solidFill>
                  <a:srgbClr val="2D2D8A"/>
                </a:solidFill>
                <a:latin typeface="Courier New"/>
                <a:cs typeface="Courier New"/>
              </a:rPr>
              <a:t>len </a:t>
            </a:r>
            <a:r>
              <a:rPr lang="en-US" sz="3200" dirty="0"/>
              <a:t>function takes as an argument a string and returns an integer, the length of a string.</a:t>
            </a:r>
          </a:p>
          <a:p>
            <a:pPr marL="0" indent="0">
              <a:buNone/>
            </a:pPr>
            <a:endParaRPr lang="en-US" sz="3200" dirty="0"/>
          </a:p>
          <a:p>
            <a:pPr>
              <a:buNone/>
            </a:pPr>
            <a:r>
              <a:rPr lang="en-US" dirty="0">
                <a:solidFill>
                  <a:srgbClr val="2D2D8A"/>
                </a:solidFill>
                <a:latin typeface="Courier New"/>
                <a:cs typeface="Courier New"/>
              </a:rPr>
              <a:t>	</a:t>
            </a:r>
            <a:r>
              <a:rPr lang="en-US" sz="2800" dirty="0">
                <a:latin typeface="Courier New"/>
                <a:cs typeface="Courier New"/>
              </a:rPr>
              <a:t>my_str = </a:t>
            </a:r>
            <a:r>
              <a:rPr lang="fr-FR" sz="2800" dirty="0">
                <a:latin typeface="Courier New"/>
                <a:cs typeface="Courier New"/>
              </a:rPr>
              <a:t>'</a:t>
            </a:r>
            <a:r>
              <a:rPr lang="en-US" sz="2800" dirty="0">
                <a:latin typeface="Courier New"/>
                <a:cs typeface="Courier New"/>
              </a:rPr>
              <a:t>Hello World</a:t>
            </a:r>
            <a:r>
              <a:rPr lang="fr-FR" sz="2800" dirty="0">
                <a:latin typeface="Courier New"/>
                <a:cs typeface="Courier New"/>
              </a:rPr>
              <a:t>'</a:t>
            </a:r>
            <a:endParaRPr lang="en-US" sz="2800" dirty="0">
              <a:latin typeface="Courier New"/>
              <a:cs typeface="Courier New"/>
            </a:endParaRPr>
          </a:p>
          <a:p>
            <a:pPr>
              <a:buNone/>
            </a:pPr>
            <a:r>
              <a:rPr lang="en-US" sz="2800" dirty="0">
                <a:latin typeface="Courier New"/>
                <a:cs typeface="Courier New"/>
              </a:rPr>
              <a:t>	len(my_str) </a:t>
            </a:r>
            <a:r>
              <a:rPr lang="en-US" sz="2800" dirty="0">
                <a:latin typeface="Courier New" pitchFamily="-111" charset="0"/>
                <a:ea typeface="ＭＳ Ｐゴシック" pitchFamily="-111" charset="-128"/>
                <a:cs typeface="ＭＳ Ｐゴシック" pitchFamily="-111" charset="-128"/>
                <a:sym typeface="Symbol" pitchFamily="-111" charset="2"/>
              </a:rPr>
              <a:t> </a:t>
            </a:r>
            <a:r>
              <a:rPr lang="en-US" sz="2800" dirty="0">
                <a:latin typeface="Courier New"/>
                <a:ea typeface="ＭＳ Ｐゴシック" pitchFamily="-111" charset="-128"/>
                <a:cs typeface="Courier New"/>
                <a:sym typeface="Symbol" pitchFamily="-111" charset="2"/>
              </a:rPr>
              <a:t>11 # space counts!</a:t>
            </a:r>
            <a:endParaRPr lang="en-US" sz="2800" dirty="0">
              <a:latin typeface="Courier New"/>
              <a:cs typeface="Courier New"/>
            </a:endParaRPr>
          </a:p>
        </p:txBody>
      </p:sp>
      <p:sp>
        <p:nvSpPr>
          <p:cNvPr id="4" name="Slide Number Placeholder 3"/>
          <p:cNvSpPr>
            <a:spLocks noGrp="1"/>
          </p:cNvSpPr>
          <p:nvPr>
            <p:ph type="sldNum" sz="quarter" idx="12"/>
          </p:nvPr>
        </p:nvSpPr>
        <p:spPr/>
        <p:txBody>
          <a:bodyPr/>
          <a:lstStyle/>
          <a:p>
            <a:fld id="{2C86CDCE-17EE-40F1-BF5D-4951C31152D0}"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String Methods</a:t>
            </a:r>
          </a:p>
        </p:txBody>
      </p:sp>
      <p:sp>
        <p:nvSpPr>
          <p:cNvPr id="5" name="Slide Number Placeholder 4"/>
          <p:cNvSpPr>
            <a:spLocks noGrp="1"/>
          </p:cNvSpPr>
          <p:nvPr>
            <p:ph type="sldNum" sz="quarter" idx="12"/>
          </p:nvPr>
        </p:nvSpPr>
        <p:spPr/>
        <p:txBody>
          <a:bodyPr/>
          <a:lstStyle/>
          <a:p>
            <a:fld id="{2C86CDCE-17EE-40F1-BF5D-4951C31152D0}" type="slidenum">
              <a:rPr lang="en-US" smtClean="0"/>
              <a:pPr/>
              <a:t>32</a:t>
            </a:fld>
            <a:endParaRPr lang="en-US" dirty="0"/>
          </a:p>
        </p:txBody>
      </p:sp>
      <p:pic>
        <p:nvPicPr>
          <p:cNvPr id="4" name="Picture 3">
            <a:extLst>
              <a:ext uri="{FF2B5EF4-FFF2-40B4-BE49-F238E27FC236}">
                <a16:creationId xmlns:a16="http://schemas.microsoft.com/office/drawing/2014/main" id="{681E6450-BBEA-0905-EBF4-55FDCD0C40B7}"/>
              </a:ext>
            </a:extLst>
          </p:cNvPr>
          <p:cNvPicPr>
            <a:picLocks noChangeAspect="1"/>
          </p:cNvPicPr>
          <p:nvPr/>
        </p:nvPicPr>
        <p:blipFill>
          <a:blip r:embed="rId2"/>
          <a:stretch>
            <a:fillRect/>
          </a:stretch>
        </p:blipFill>
        <p:spPr>
          <a:xfrm>
            <a:off x="1038225" y="1016000"/>
            <a:ext cx="7648575" cy="57054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86CDCE-17EE-40F1-BF5D-4951C31152D0}" type="slidenum">
              <a:rPr lang="en-US" smtClean="0"/>
              <a:pPr/>
              <a:t>33</a:t>
            </a:fld>
            <a:endParaRPr lang="en-US" dirty="0"/>
          </a:p>
        </p:txBody>
      </p:sp>
      <p:pic>
        <p:nvPicPr>
          <p:cNvPr id="6" name="Picture 5">
            <a:extLst>
              <a:ext uri="{FF2B5EF4-FFF2-40B4-BE49-F238E27FC236}">
                <a16:creationId xmlns:a16="http://schemas.microsoft.com/office/drawing/2014/main" id="{78204081-51DB-F98F-590A-54FC57B07C34}"/>
              </a:ext>
            </a:extLst>
          </p:cNvPr>
          <p:cNvPicPr>
            <a:picLocks noChangeAspect="1"/>
          </p:cNvPicPr>
          <p:nvPr/>
        </p:nvPicPr>
        <p:blipFill>
          <a:blip r:embed="rId2"/>
          <a:stretch>
            <a:fillRect/>
          </a:stretch>
        </p:blipFill>
        <p:spPr>
          <a:xfrm>
            <a:off x="1955800" y="1407583"/>
            <a:ext cx="4876800" cy="5038725"/>
          </a:xfrm>
          <a:prstGeom prst="rect">
            <a:avLst/>
          </a:prstGeom>
        </p:spPr>
      </p:pic>
      <p:pic>
        <p:nvPicPr>
          <p:cNvPr id="11" name="Picture 10">
            <a:extLst>
              <a:ext uri="{FF2B5EF4-FFF2-40B4-BE49-F238E27FC236}">
                <a16:creationId xmlns:a16="http://schemas.microsoft.com/office/drawing/2014/main" id="{B1046109-7681-44A1-36EC-531BCEAC4844}"/>
              </a:ext>
            </a:extLst>
          </p:cNvPr>
          <p:cNvPicPr>
            <a:picLocks noChangeAspect="1"/>
          </p:cNvPicPr>
          <p:nvPr/>
        </p:nvPicPr>
        <p:blipFill>
          <a:blip r:embed="rId3"/>
          <a:stretch>
            <a:fillRect/>
          </a:stretch>
        </p:blipFill>
        <p:spPr>
          <a:xfrm>
            <a:off x="366183" y="228600"/>
            <a:ext cx="8743950" cy="6995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Methods</a:t>
            </a:r>
          </a:p>
        </p:txBody>
      </p:sp>
      <p:sp>
        <p:nvSpPr>
          <p:cNvPr id="3" name="Content Placeholder 2"/>
          <p:cNvSpPr>
            <a:spLocks noGrp="1"/>
          </p:cNvSpPr>
          <p:nvPr>
            <p:ph idx="1"/>
          </p:nvPr>
        </p:nvSpPr>
        <p:spPr/>
        <p:txBody>
          <a:bodyPr>
            <a:normAutofit/>
          </a:bodyPr>
          <a:lstStyle/>
          <a:p>
            <a:r>
              <a:rPr lang="en-US" sz="3200" dirty="0"/>
              <a:t>Methods can be chained together. </a:t>
            </a:r>
          </a:p>
          <a:p>
            <a:pPr lvl="1"/>
            <a:r>
              <a:rPr lang="en-US" dirty="0"/>
              <a:t>Perform first operation, yielding an object</a:t>
            </a:r>
          </a:p>
          <a:p>
            <a:pPr lvl="1"/>
            <a:r>
              <a:rPr lang="en-US" dirty="0"/>
              <a:t>Use the yielded object for the next method</a:t>
            </a:r>
          </a:p>
          <a:p>
            <a:pPr marL="457200" lvl="1" indent="0">
              <a:buNone/>
            </a:pPr>
            <a:endParaRPr lang="en-US" dirty="0"/>
          </a:p>
          <a:p>
            <a:pPr lvl="1">
              <a:buNone/>
            </a:pPr>
            <a:r>
              <a:rPr lang="en-US" dirty="0">
                <a:solidFill>
                  <a:srgbClr val="2D2D8A"/>
                </a:solidFill>
                <a:latin typeface="Courier New"/>
                <a:cs typeface="Courier New"/>
              </a:rPr>
              <a:t>my_str = </a:t>
            </a:r>
            <a:r>
              <a:rPr lang="fr-FR" dirty="0">
                <a:solidFill>
                  <a:srgbClr val="2D2D8A"/>
                </a:solidFill>
                <a:latin typeface="Courier New"/>
                <a:cs typeface="Courier New"/>
              </a:rPr>
              <a:t>'</a:t>
            </a:r>
            <a:r>
              <a:rPr lang="en-US" dirty="0">
                <a:solidFill>
                  <a:srgbClr val="2D2D8A"/>
                </a:solidFill>
                <a:latin typeface="Courier New"/>
                <a:cs typeface="Courier New"/>
              </a:rPr>
              <a:t>Python Rules!</a:t>
            </a:r>
            <a:r>
              <a:rPr lang="fr-FR" dirty="0">
                <a:solidFill>
                  <a:srgbClr val="2D2D8A"/>
                </a:solidFill>
                <a:latin typeface="Courier New"/>
                <a:cs typeface="Courier New"/>
              </a:rPr>
              <a:t>'</a:t>
            </a:r>
            <a:endParaRPr lang="en-US" dirty="0">
              <a:solidFill>
                <a:srgbClr val="2D2D8A"/>
              </a:solidFill>
              <a:latin typeface="Courier New"/>
              <a:cs typeface="Courier New"/>
            </a:endParaRPr>
          </a:p>
          <a:p>
            <a:pPr lvl="1">
              <a:buNone/>
            </a:pPr>
            <a:r>
              <a:rPr lang="en-US" dirty="0">
                <a:solidFill>
                  <a:srgbClr val="2D2D8A"/>
                </a:solidFill>
                <a:latin typeface="Courier New"/>
                <a:cs typeface="Courier New"/>
              </a:rPr>
              <a:t>my_str.upper() </a:t>
            </a:r>
            <a:r>
              <a:rPr lang="en-US" dirty="0">
                <a:solidFill>
                  <a:srgbClr val="2D2D8A"/>
                </a:solidFill>
                <a:latin typeface="Courier New"/>
                <a:ea typeface="ＭＳ Ｐゴシック" pitchFamily="-111" charset="-128"/>
                <a:cs typeface="Courier New"/>
                <a:sym typeface="Symbol" pitchFamily="-111" charset="2"/>
              </a:rPr>
              <a:t>  </a:t>
            </a:r>
            <a:r>
              <a:rPr lang="fr-FR" dirty="0">
                <a:solidFill>
                  <a:srgbClr val="2D2D8A"/>
                </a:solidFill>
                <a:latin typeface="Courier New"/>
                <a:ea typeface="ＭＳ Ｐゴシック" pitchFamily="-111" charset="-128"/>
                <a:cs typeface="Courier New"/>
                <a:sym typeface="Symbol" pitchFamily="-111" charset="2"/>
              </a:rPr>
              <a:t>'</a:t>
            </a:r>
            <a:r>
              <a:rPr lang="en-US" dirty="0">
                <a:solidFill>
                  <a:srgbClr val="2D2D8A"/>
                </a:solidFill>
                <a:latin typeface="Courier New"/>
                <a:ea typeface="ＭＳ Ｐゴシック" pitchFamily="-111" charset="-128"/>
                <a:cs typeface="Courier New"/>
                <a:sym typeface="Symbol" pitchFamily="-111" charset="2"/>
              </a:rPr>
              <a:t>PYTHON RULES!</a:t>
            </a:r>
            <a:r>
              <a:rPr lang="fr-FR" dirty="0">
                <a:solidFill>
                  <a:srgbClr val="2D2D8A"/>
                </a:solidFill>
                <a:latin typeface="Courier New"/>
                <a:ea typeface="ＭＳ Ｐゴシック" pitchFamily="-111" charset="-128"/>
                <a:cs typeface="Courier New"/>
                <a:sym typeface="Symbol" pitchFamily="-111" charset="2"/>
              </a:rPr>
              <a:t>'</a:t>
            </a:r>
            <a:endParaRPr lang="en-US" dirty="0">
              <a:solidFill>
                <a:srgbClr val="2D2D8A"/>
              </a:solidFill>
              <a:latin typeface="Courier New"/>
              <a:ea typeface="ＭＳ Ｐゴシック" pitchFamily="-111" charset="-128"/>
              <a:cs typeface="Courier New"/>
              <a:sym typeface="Symbol" pitchFamily="-111" charset="2"/>
            </a:endParaRPr>
          </a:p>
          <a:p>
            <a:pPr lvl="1">
              <a:buNone/>
            </a:pPr>
            <a:r>
              <a:rPr lang="en-US" dirty="0">
                <a:solidFill>
                  <a:srgbClr val="2D2D8A"/>
                </a:solidFill>
                <a:latin typeface="Courier New"/>
                <a:ea typeface="ＭＳ Ｐゴシック" pitchFamily="-111" charset="-128"/>
                <a:cs typeface="Courier New"/>
                <a:sym typeface="Symbol" pitchFamily="-111" charset="2"/>
              </a:rPr>
              <a:t>my_str.upper().find(</a:t>
            </a:r>
            <a:r>
              <a:rPr lang="fr-FR" dirty="0">
                <a:solidFill>
                  <a:srgbClr val="2D2D8A"/>
                </a:solidFill>
                <a:latin typeface="Courier New"/>
                <a:ea typeface="ＭＳ Ｐゴシック" pitchFamily="-111" charset="-128"/>
                <a:cs typeface="Courier New"/>
                <a:sym typeface="Symbol" pitchFamily="-111" charset="2"/>
              </a:rPr>
              <a:t>'</a:t>
            </a:r>
            <a:r>
              <a:rPr lang="en-US" dirty="0">
                <a:solidFill>
                  <a:srgbClr val="2D2D8A"/>
                </a:solidFill>
                <a:latin typeface="Courier New"/>
                <a:ea typeface="ＭＳ Ｐゴシック" pitchFamily="-111" charset="-128"/>
                <a:cs typeface="Courier New"/>
                <a:sym typeface="Symbol" pitchFamily="-111" charset="2"/>
              </a:rPr>
              <a:t>O</a:t>
            </a:r>
            <a:r>
              <a:rPr lang="fr-FR" dirty="0">
                <a:solidFill>
                  <a:srgbClr val="2D2D8A"/>
                </a:solidFill>
                <a:latin typeface="Courier New"/>
                <a:ea typeface="ＭＳ Ｐゴシック" pitchFamily="-111" charset="-128"/>
                <a:cs typeface="Courier New"/>
                <a:sym typeface="Symbol" pitchFamily="-111" charset="2"/>
              </a:rPr>
              <a:t>'</a:t>
            </a:r>
            <a:r>
              <a:rPr lang="en-US" dirty="0">
                <a:solidFill>
                  <a:srgbClr val="2D2D8A"/>
                </a:solidFill>
                <a:latin typeface="Courier New"/>
                <a:ea typeface="ＭＳ Ｐゴシック" pitchFamily="-111" charset="-128"/>
                <a:cs typeface="Courier New"/>
                <a:sym typeface="Symbol" pitchFamily="-111" charset="2"/>
              </a:rPr>
              <a:t>)</a:t>
            </a:r>
          </a:p>
          <a:p>
            <a:pPr lvl="1">
              <a:buNone/>
            </a:pPr>
            <a:r>
              <a:rPr lang="en-US" dirty="0">
                <a:latin typeface="Courier New"/>
                <a:ea typeface="ＭＳ Ｐゴシック" pitchFamily="-111" charset="-128"/>
                <a:cs typeface="Courier New"/>
                <a:sym typeface="Symbol" pitchFamily="-111" charset="2"/>
              </a:rPr>
              <a:t> 4</a:t>
            </a:r>
            <a:endParaRPr lang="en-US" dirty="0">
              <a:solidFill>
                <a:srgbClr val="2D2D8A"/>
              </a:solidFill>
              <a:latin typeface="Courier New"/>
              <a:cs typeface="Courier New"/>
            </a:endParaRPr>
          </a:p>
        </p:txBody>
      </p:sp>
      <p:sp>
        <p:nvSpPr>
          <p:cNvPr id="4" name="Slide Number Placeholder 3"/>
          <p:cNvSpPr>
            <a:spLocks noGrp="1"/>
          </p:cNvSpPr>
          <p:nvPr>
            <p:ph type="sldNum" sz="quarter" idx="12"/>
          </p:nvPr>
        </p:nvSpPr>
        <p:spPr/>
        <p:txBody>
          <a:bodyPr/>
          <a:lstStyle/>
          <a:p>
            <a:fld id="{2C86CDCE-17EE-40F1-BF5D-4951C31152D0}"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Methods</a:t>
            </a:r>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a:latin typeface="+mj-lt"/>
              </a:rPr>
              <a:t>The result of one method becomes an argument to another.</a:t>
            </a:r>
          </a:p>
          <a:p>
            <a:r>
              <a:rPr lang="en-US" sz="2800" dirty="0">
                <a:latin typeface="+mj-lt"/>
              </a:rPr>
              <a:t>Do the inner parenthetical expression first, thenuse the result as an argument of the outer method.</a:t>
            </a:r>
          </a:p>
          <a:p>
            <a:pPr>
              <a:buNone/>
            </a:pPr>
            <a:r>
              <a:rPr lang="en-US" sz="2800" dirty="0">
                <a:solidFill>
                  <a:schemeClr val="accent6"/>
                </a:solidFill>
                <a:latin typeface="+mj-lt"/>
                <a:cs typeface="Courier New"/>
              </a:rPr>
              <a:t>	</a:t>
            </a:r>
          </a:p>
          <a:p>
            <a:pPr>
              <a:buNone/>
            </a:pPr>
            <a:r>
              <a:rPr lang="en-US" sz="2800" dirty="0">
                <a:latin typeface="+mj-lt"/>
                <a:cs typeface="Courier New"/>
              </a:rPr>
              <a:t>	</a:t>
            </a:r>
            <a:r>
              <a:rPr lang="fr-FR" sz="2800" dirty="0">
                <a:solidFill>
                  <a:srgbClr val="2D2D8A"/>
                </a:solidFill>
                <a:latin typeface="Courier New"/>
                <a:ea typeface="ＭＳ Ｐゴシック" pitchFamily="-111" charset="-128"/>
                <a:cs typeface="Courier New"/>
                <a:sym typeface="Symbol" pitchFamily="-111" charset="2"/>
              </a:rPr>
              <a:t>s = "APPLE"</a:t>
            </a:r>
          </a:p>
          <a:p>
            <a:pPr>
              <a:buNone/>
            </a:pPr>
            <a:r>
              <a:rPr lang="fr-FR" sz="2800" dirty="0">
                <a:solidFill>
                  <a:srgbClr val="2D2D8A"/>
                </a:solidFill>
                <a:latin typeface="Courier New"/>
                <a:ea typeface="ＭＳ Ｐゴシック" pitchFamily="-111" charset="-128"/>
                <a:cs typeface="Courier New"/>
                <a:sym typeface="Symbol" pitchFamily="-111" charset="2"/>
              </a:rPr>
              <a:t>	print(s.lower())</a:t>
            </a:r>
          </a:p>
          <a:p>
            <a:pPr>
              <a:buNone/>
            </a:pPr>
            <a:r>
              <a:rPr lang="fr-FR" sz="2800" dirty="0">
                <a:solidFill>
                  <a:srgbClr val="2D2D8A"/>
                </a:solidFill>
                <a:latin typeface="Courier New"/>
                <a:ea typeface="ＭＳ Ｐゴシック" pitchFamily="-111" charset="-128"/>
                <a:cs typeface="Courier New"/>
                <a:sym typeface="Symbol" pitchFamily="-111" charset="2"/>
              </a:rPr>
              <a:t>	‘apple’</a:t>
            </a:r>
          </a:p>
          <a:p>
            <a:pPr>
              <a:buNone/>
            </a:pPr>
            <a:endParaRPr lang="fr-FR" sz="2800" dirty="0">
              <a:solidFill>
                <a:srgbClr val="2D2D8A"/>
              </a:solidFill>
              <a:latin typeface="Courier New"/>
              <a:ea typeface="ＭＳ Ｐゴシック" pitchFamily="-111" charset="-128"/>
              <a:cs typeface="Courier New"/>
              <a:sym typeface="Symbol" pitchFamily="-111" charset="2"/>
            </a:endParaRPr>
          </a:p>
        </p:txBody>
      </p:sp>
      <p:sp>
        <p:nvSpPr>
          <p:cNvPr id="4" name="Slide Number Placeholder 3"/>
          <p:cNvSpPr>
            <a:spLocks noGrp="1"/>
          </p:cNvSpPr>
          <p:nvPr>
            <p:ph type="sldNum" sz="quarter" idx="12"/>
          </p:nvPr>
        </p:nvSpPr>
        <p:spPr/>
        <p:txBody>
          <a:bodyPr/>
          <a:lstStyle/>
          <a:p>
            <a:fld id="{2C86CDCE-17EE-40F1-BF5D-4951C31152D0}"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Methods</a:t>
            </a:r>
          </a:p>
        </p:txBody>
      </p:sp>
      <p:sp>
        <p:nvSpPr>
          <p:cNvPr id="4" name="Slide Number Placeholder 3"/>
          <p:cNvSpPr>
            <a:spLocks noGrp="1"/>
          </p:cNvSpPr>
          <p:nvPr>
            <p:ph type="sldNum" sz="quarter" idx="12"/>
          </p:nvPr>
        </p:nvSpPr>
        <p:spPr/>
        <p:txBody>
          <a:bodyPr/>
          <a:lstStyle/>
          <a:p>
            <a:fld id="{2C86CDCE-17EE-40F1-BF5D-4951C31152D0}" type="slidenum">
              <a:rPr lang="en-US" smtClean="0"/>
              <a:pPr/>
              <a:t>36</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476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p:txBody>
          <a:bodyPr>
            <a:normAutofit/>
          </a:bodyPr>
          <a:lstStyle/>
          <a:p>
            <a:r>
              <a:rPr lang="en-US" sz="2800" dirty="0"/>
              <a:t>Cryptography is the science of writing secret code. </a:t>
            </a:r>
          </a:p>
          <a:p>
            <a:r>
              <a:rPr lang="en-US" sz="2800" dirty="0"/>
              <a:t>When you make a purchase on the Web or check your grades or bank online, you are using cryptography.</a:t>
            </a:r>
          </a:p>
          <a:p>
            <a:r>
              <a:rPr lang="en-US" sz="2800" dirty="0"/>
              <a:t>Modern cryptography exists at the intersection of the disciplines of </a:t>
            </a:r>
            <a:r>
              <a:rPr lang="en-US" sz="2800" i="1" dirty="0"/>
              <a:t>mathematics</a:t>
            </a:r>
            <a:r>
              <a:rPr lang="en-US" sz="2800" dirty="0"/>
              <a:t>, </a:t>
            </a:r>
            <a:r>
              <a:rPr lang="en-US" sz="2800" i="1" dirty="0"/>
              <a:t>computer science</a:t>
            </a:r>
            <a:r>
              <a:rPr lang="en-US" sz="2800" dirty="0"/>
              <a:t>, </a:t>
            </a:r>
            <a:r>
              <a:rPr lang="en-US" sz="2800" i="1" dirty="0"/>
              <a:t>electrical engineering</a:t>
            </a:r>
            <a:r>
              <a:rPr lang="en-US" sz="2800" dirty="0"/>
              <a:t>, </a:t>
            </a:r>
            <a:r>
              <a:rPr lang="en-US" sz="2800" i="1" dirty="0"/>
              <a:t>communication science</a:t>
            </a:r>
            <a:r>
              <a:rPr lang="en-US" sz="2800" dirty="0"/>
              <a:t>, and </a:t>
            </a:r>
            <a:r>
              <a:rPr lang="en-US" sz="2800" i="1" dirty="0"/>
              <a:t>physics</a:t>
            </a:r>
            <a:r>
              <a:rPr lang="en-US" sz="2800" dirty="0"/>
              <a:t>. </a:t>
            </a:r>
          </a:p>
          <a:p>
            <a:r>
              <a:rPr lang="en-US" sz="2800" dirty="0"/>
              <a:t>Applications of cryptography include </a:t>
            </a:r>
            <a:r>
              <a:rPr lang="en-US" sz="2800" i="1" dirty="0"/>
              <a:t>electronic commerce</a:t>
            </a:r>
            <a:r>
              <a:rPr lang="en-US" sz="2800" dirty="0"/>
              <a:t>, </a:t>
            </a:r>
            <a:r>
              <a:rPr lang="en-US" sz="2800" i="1" dirty="0"/>
              <a:t>chip-based payment cards</a:t>
            </a:r>
            <a:r>
              <a:rPr lang="en-US" sz="2800" dirty="0"/>
              <a:t>, </a:t>
            </a:r>
            <a:r>
              <a:rPr lang="en-US" sz="2800" i="1" dirty="0"/>
              <a:t>digital currencies</a:t>
            </a:r>
            <a:r>
              <a:rPr lang="en-US" sz="2800" dirty="0"/>
              <a:t>, </a:t>
            </a:r>
            <a:r>
              <a:rPr lang="en-US" sz="2800" i="1" dirty="0"/>
              <a:t>computer passwords</a:t>
            </a:r>
            <a:r>
              <a:rPr lang="en-US" sz="2800" dirty="0"/>
              <a:t>, and </a:t>
            </a:r>
            <a:r>
              <a:rPr lang="en-US" sz="2800" i="1" dirty="0"/>
              <a:t>military communications</a:t>
            </a:r>
            <a:r>
              <a:rPr lang="en-US" sz="2800" dirty="0"/>
              <a:t>.</a:t>
            </a:r>
          </a:p>
          <a:p>
            <a:endParaRPr lang="en-US" dirty="0"/>
          </a:p>
        </p:txBody>
      </p:sp>
      <p:sp>
        <p:nvSpPr>
          <p:cNvPr id="5" name="Slide Number Placeholder 4"/>
          <p:cNvSpPr>
            <a:spLocks noGrp="1"/>
          </p:cNvSpPr>
          <p:nvPr>
            <p:ph type="sldNum" sz="quarter" idx="12"/>
          </p:nvPr>
        </p:nvSpPr>
        <p:spPr/>
        <p:txBody>
          <a:bodyPr/>
          <a:lstStyle/>
          <a:p>
            <a:fld id="{2C86CDCE-17EE-40F1-BF5D-4951C31152D0}" type="slidenum">
              <a:rPr lang="en-US" smtClean="0"/>
              <a:pPr/>
              <a:t>37</a:t>
            </a:fld>
            <a:endParaRPr lang="en-US" dirty="0"/>
          </a:p>
        </p:txBody>
      </p:sp>
    </p:spTree>
    <p:extLst>
      <p:ext uri="{BB962C8B-B14F-4D97-AF65-F5344CB8AC3E}">
        <p14:creationId xmlns:p14="http://schemas.microsoft.com/office/powerpoint/2010/main" val="362669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r>
              <a:rPr lang="en-US" kern="0" dirty="0">
                <a:latin typeface="Arial"/>
                <a:cs typeface="Arial"/>
              </a:rPr>
              <a:t> (cont’d.)</a:t>
            </a:r>
            <a:r>
              <a:rPr lang="en-US" dirty="0"/>
              <a:t> </a:t>
            </a:r>
          </a:p>
        </p:txBody>
      </p:sp>
      <p:sp>
        <p:nvSpPr>
          <p:cNvPr id="5" name="Slide Number Placeholder 4"/>
          <p:cNvSpPr>
            <a:spLocks noGrp="1"/>
          </p:cNvSpPr>
          <p:nvPr>
            <p:ph type="sldNum" sz="quarter" idx="12"/>
          </p:nvPr>
        </p:nvSpPr>
        <p:spPr/>
        <p:txBody>
          <a:bodyPr/>
          <a:lstStyle/>
          <a:p>
            <a:fld id="{2C86CDCE-17EE-40F1-BF5D-4951C31152D0}" type="slidenum">
              <a:rPr lang="en-US" smtClean="0"/>
              <a:pPr/>
              <a:t>38</a:t>
            </a:fld>
            <a:endParaRPr lang="en-US" dirty="0"/>
          </a:p>
        </p:txBody>
      </p:sp>
      <p:sp>
        <p:nvSpPr>
          <p:cNvPr id="7" name="Rectangle 6"/>
          <p:cNvSpPr/>
          <p:nvPr/>
        </p:nvSpPr>
        <p:spPr>
          <a:xfrm>
            <a:off x="1905000" y="22860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PYTHON</a:t>
            </a:r>
          </a:p>
        </p:txBody>
      </p:sp>
      <p:sp>
        <p:nvSpPr>
          <p:cNvPr id="8" name="Rectangle 7"/>
          <p:cNvSpPr/>
          <p:nvPr/>
        </p:nvSpPr>
        <p:spPr>
          <a:xfrm>
            <a:off x="1905000" y="44196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OXSGNM</a:t>
            </a:r>
          </a:p>
        </p:txBody>
      </p:sp>
      <p:cxnSp>
        <p:nvCxnSpPr>
          <p:cNvPr id="10" name="Straight Arrow Connector 9"/>
          <p:cNvCxnSpPr>
            <a:endCxn id="8" idx="0"/>
          </p:cNvCxnSpPr>
          <p:nvPr/>
        </p:nvCxnSpPr>
        <p:spPr>
          <a:xfrm>
            <a:off x="2667000" y="3200400"/>
            <a:ext cx="0" cy="12192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371600"/>
            <a:ext cx="4429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04801" y="5562600"/>
            <a:ext cx="8315324" cy="923330"/>
          </a:xfrm>
          <a:prstGeom prst="rect">
            <a:avLst/>
          </a:prstGeom>
        </p:spPr>
        <p:txBody>
          <a:bodyPr wrap="square">
            <a:spAutoFit/>
          </a:bodyPr>
          <a:lstStyle/>
          <a:p>
            <a:r>
              <a:rPr lang="en-US" dirty="0"/>
              <a:t>Alphabet shift ciphers are believed to have been used by Julius Caesar over 2,000 years ago.</a:t>
            </a:r>
            <a:r>
              <a:rPr lang="en-US" baseline="30000" dirty="0"/>
              <a:t> </a:t>
            </a:r>
            <a:r>
              <a:rPr lang="en-US" dirty="0"/>
              <a:t>This is an example with </a:t>
            </a:r>
            <a:r>
              <a:rPr lang="en-US" i="1" dirty="0"/>
              <a:t>k</a:t>
            </a:r>
            <a:r>
              <a:rPr lang="en-US" dirty="0"/>
              <a:t> = 1. In other words, the letters in the alphabet are shifted three in one direction to encrypt and three in the other direction to decrypt.</a:t>
            </a:r>
          </a:p>
        </p:txBody>
      </p:sp>
      <p:sp>
        <p:nvSpPr>
          <p:cNvPr id="4" name="Rectangle 3"/>
          <p:cNvSpPr/>
          <p:nvPr/>
        </p:nvSpPr>
        <p:spPr>
          <a:xfrm>
            <a:off x="381000" y="6400800"/>
            <a:ext cx="4281493" cy="369332"/>
          </a:xfrm>
          <a:prstGeom prst="rect">
            <a:avLst/>
          </a:prstGeom>
        </p:spPr>
        <p:txBody>
          <a:bodyPr wrap="none">
            <a:spAutoFit/>
          </a:bodyPr>
          <a:lstStyle/>
          <a:p>
            <a:r>
              <a:rPr lang="en-US" dirty="0">
                <a:hlinkClick r:id="rId3"/>
              </a:rPr>
              <a:t>https://en.wikipedia.org/wiki/Cryptography</a:t>
            </a:r>
            <a:endParaRPr lang="en-US" dirty="0"/>
          </a:p>
        </p:txBody>
      </p:sp>
    </p:spTree>
    <p:extLst>
      <p:ext uri="{BB962C8B-B14F-4D97-AF65-F5344CB8AC3E}">
        <p14:creationId xmlns:p14="http://schemas.microsoft.com/office/powerpoint/2010/main" val="382527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Encoding and Decoding Messages</a:t>
            </a:r>
          </a:p>
        </p:txBody>
      </p:sp>
      <p:sp>
        <p:nvSpPr>
          <p:cNvPr id="3" name="Content Placeholder 2"/>
          <p:cNvSpPr>
            <a:spLocks noGrp="1"/>
          </p:cNvSpPr>
          <p:nvPr>
            <p:ph idx="1"/>
          </p:nvPr>
        </p:nvSpPr>
        <p:spPr/>
        <p:txBody>
          <a:bodyPr>
            <a:normAutofit/>
          </a:bodyPr>
          <a:lstStyle/>
          <a:p>
            <a:r>
              <a:rPr lang="en-US" sz="2800" dirty="0"/>
              <a:t>Cryptography is the science of making messages secure.</a:t>
            </a:r>
          </a:p>
          <a:p>
            <a:pPr lvl="1"/>
            <a:r>
              <a:rPr lang="en-US" sz="2400" dirty="0"/>
              <a:t>Transforming readable messages into unreadable messages and back again.</a:t>
            </a:r>
          </a:p>
          <a:p>
            <a:r>
              <a:rPr lang="en-US" sz="2800" dirty="0"/>
              <a:t>Messages that are readable are called </a:t>
            </a:r>
            <a:r>
              <a:rPr lang="en-US" sz="2800" dirty="0">
                <a:solidFill>
                  <a:srgbClr val="FF0000"/>
                </a:solidFill>
              </a:rPr>
              <a:t>plaintext</a:t>
            </a:r>
            <a:r>
              <a:rPr lang="en-US" sz="2800" dirty="0"/>
              <a:t>. </a:t>
            </a:r>
          </a:p>
          <a:p>
            <a:r>
              <a:rPr lang="en-US" sz="2800" dirty="0"/>
              <a:t>Messages that are unreadable are called </a:t>
            </a:r>
            <a:r>
              <a:rPr lang="en-US" sz="2800" dirty="0">
                <a:solidFill>
                  <a:srgbClr val="FF0000"/>
                </a:solidFill>
              </a:rPr>
              <a:t>ciphertext</a:t>
            </a:r>
            <a:r>
              <a:rPr lang="en-US" sz="2800" dirty="0"/>
              <a:t>. </a:t>
            </a:r>
          </a:p>
          <a:p>
            <a:r>
              <a:rPr lang="en-US" sz="2800" dirty="0"/>
              <a:t>The process of turning plaintext into ciphertex is called </a:t>
            </a:r>
            <a:r>
              <a:rPr lang="en-US" sz="2800" dirty="0">
                <a:solidFill>
                  <a:srgbClr val="FF0000"/>
                </a:solidFill>
              </a:rPr>
              <a:t>encryption</a:t>
            </a:r>
            <a:r>
              <a:rPr lang="en-US" sz="2800" dirty="0"/>
              <a:t>. </a:t>
            </a:r>
          </a:p>
          <a:p>
            <a:r>
              <a:rPr lang="en-US" sz="2800" dirty="0"/>
              <a:t>The reverse process of turning ciphertext into plaintext is called </a:t>
            </a:r>
            <a:r>
              <a:rPr lang="en-US" sz="2800" dirty="0">
                <a:solidFill>
                  <a:srgbClr val="FF0000"/>
                </a:solidFill>
              </a:rPr>
              <a:t>decryption</a:t>
            </a:r>
            <a:r>
              <a:rPr lang="en-US" sz="2800" dirty="0"/>
              <a:t>.</a:t>
            </a:r>
          </a:p>
        </p:txBody>
      </p:sp>
      <p:sp>
        <p:nvSpPr>
          <p:cNvPr id="5" name="Slide Number Placeholder 4"/>
          <p:cNvSpPr>
            <a:spLocks noGrp="1"/>
          </p:cNvSpPr>
          <p:nvPr>
            <p:ph type="sldNum" sz="quarter" idx="12"/>
          </p:nvPr>
        </p:nvSpPr>
        <p:spPr/>
        <p:txBody>
          <a:bodyPr/>
          <a:lstStyle/>
          <a:p>
            <a:fld id="{2C86CDCE-17EE-40F1-BF5D-4951C31152D0}"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kern="0" dirty="0">
                <a:latin typeface="Arial"/>
                <a:cs typeface="Arial"/>
              </a:rPr>
              <a:t> </a:t>
            </a:r>
            <a:r>
              <a:rPr lang="en-US" kern="0" dirty="0">
                <a:cs typeface="Arial"/>
              </a:rPr>
              <a:t>(cont’d.)</a:t>
            </a:r>
            <a:r>
              <a:rPr lang="en-US" dirty="0"/>
              <a:t> </a:t>
            </a:r>
          </a:p>
        </p:txBody>
      </p:sp>
      <p:sp>
        <p:nvSpPr>
          <p:cNvPr id="3" name="Content Placeholder 2"/>
          <p:cNvSpPr>
            <a:spLocks noGrp="1"/>
          </p:cNvSpPr>
          <p:nvPr>
            <p:ph idx="1"/>
          </p:nvPr>
        </p:nvSpPr>
        <p:spPr/>
        <p:txBody>
          <a:bodyPr>
            <a:normAutofit/>
          </a:bodyPr>
          <a:lstStyle/>
          <a:p>
            <a:r>
              <a:rPr lang="en-US" sz="2800" dirty="0"/>
              <a:t>When you want to have a string that contains a single quote, you use double quotes around the outside of the string. </a:t>
            </a:r>
          </a:p>
          <a:p>
            <a:r>
              <a:rPr lang="en-US" sz="2800" dirty="0"/>
              <a:t>When you want to have double quotes inside your string, you use single quotes around the outside. </a:t>
            </a:r>
          </a:p>
          <a:p>
            <a:pPr marL="0" indent="0">
              <a:buNone/>
            </a:pPr>
            <a:endParaRPr lang="en-US" dirty="0"/>
          </a:p>
        </p:txBody>
      </p:sp>
      <p:sp>
        <p:nvSpPr>
          <p:cNvPr id="5" name="Slide Number Placeholder 4"/>
          <p:cNvSpPr>
            <a:spLocks noGrp="1"/>
          </p:cNvSpPr>
          <p:nvPr>
            <p:ph type="sldNum" sz="quarter" idx="12"/>
          </p:nvPr>
        </p:nvSpPr>
        <p:spPr/>
        <p:txBody>
          <a:bodyPr/>
          <a:lstStyle/>
          <a:p>
            <a:fld id="{2C86CDCE-17EE-40F1-BF5D-4951C31152D0}"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Encoding and Decoding Messages</a:t>
            </a:r>
            <a:r>
              <a:rPr lang="en-US" kern="0">
                <a:latin typeface="Arial"/>
                <a:cs typeface="Arial"/>
              </a:rPr>
              <a:t> (cont’d.)</a:t>
            </a:r>
            <a:r>
              <a:rPr lang="en-US"/>
              <a:t> </a:t>
            </a:r>
            <a:endParaRPr lang="en-US" dirty="0"/>
          </a:p>
        </p:txBody>
      </p:sp>
      <p:sp>
        <p:nvSpPr>
          <p:cNvPr id="5" name="Slide Number Placeholder 4"/>
          <p:cNvSpPr>
            <a:spLocks noGrp="1"/>
          </p:cNvSpPr>
          <p:nvPr>
            <p:ph type="sldNum" sz="quarter" idx="12"/>
          </p:nvPr>
        </p:nvSpPr>
        <p:spPr/>
        <p:txBody>
          <a:bodyPr/>
          <a:lstStyle/>
          <a:p>
            <a:fld id="{2C86CDCE-17EE-40F1-BF5D-4951C31152D0}" type="slidenum">
              <a:rPr lang="en-US" smtClean="0"/>
              <a:pPr/>
              <a:t>40</a:t>
            </a:fld>
            <a:endParaRPr lang="en-US" dirty="0"/>
          </a:p>
        </p:txBody>
      </p:sp>
      <p:pic>
        <p:nvPicPr>
          <p:cNvPr id="4" name="Picture 3">
            <a:extLst>
              <a:ext uri="{FF2B5EF4-FFF2-40B4-BE49-F238E27FC236}">
                <a16:creationId xmlns:a16="http://schemas.microsoft.com/office/drawing/2014/main" id="{BD598D61-FBE1-8FE5-EBF7-0F8FF147D18B}"/>
              </a:ext>
            </a:extLst>
          </p:cNvPr>
          <p:cNvPicPr>
            <a:picLocks noChangeAspect="1"/>
          </p:cNvPicPr>
          <p:nvPr/>
        </p:nvPicPr>
        <p:blipFill>
          <a:blip r:embed="rId2"/>
          <a:stretch>
            <a:fillRect/>
          </a:stretch>
        </p:blipFill>
        <p:spPr>
          <a:xfrm>
            <a:off x="381000" y="2971800"/>
            <a:ext cx="8153400" cy="1828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Encrypting Messages</a:t>
            </a:r>
          </a:p>
        </p:txBody>
      </p:sp>
      <p:sp>
        <p:nvSpPr>
          <p:cNvPr id="3" name="Content Placeholder 2"/>
          <p:cNvSpPr>
            <a:spLocks noGrp="1"/>
          </p:cNvSpPr>
          <p:nvPr>
            <p:ph idx="1"/>
          </p:nvPr>
        </p:nvSpPr>
        <p:spPr/>
        <p:txBody>
          <a:bodyPr>
            <a:normAutofit/>
          </a:bodyPr>
          <a:lstStyle/>
          <a:p>
            <a:r>
              <a:rPr lang="en-US" sz="3200" dirty="0"/>
              <a:t>Write a Python function that takes the plaintext message as a parameter and returns the ciphertext message.</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41</a:t>
            </a:fld>
            <a:endParaRPr lang="en-US" dirty="0"/>
          </a:p>
        </p:txBody>
      </p:sp>
      <p:pic>
        <p:nvPicPr>
          <p:cNvPr id="6" name="Picture 5">
            <a:extLst>
              <a:ext uri="{FF2B5EF4-FFF2-40B4-BE49-F238E27FC236}">
                <a16:creationId xmlns:a16="http://schemas.microsoft.com/office/drawing/2014/main" id="{48EDA479-2D7E-70F7-C985-C6A7C7AB9C5C}"/>
              </a:ext>
            </a:extLst>
          </p:cNvPr>
          <p:cNvPicPr>
            <a:picLocks noChangeAspect="1"/>
          </p:cNvPicPr>
          <p:nvPr/>
        </p:nvPicPr>
        <p:blipFill>
          <a:blip r:embed="rId2"/>
          <a:stretch>
            <a:fillRect/>
          </a:stretch>
        </p:blipFill>
        <p:spPr>
          <a:xfrm>
            <a:off x="457200" y="3549871"/>
            <a:ext cx="8077200" cy="170792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Encrypting Messages </a:t>
            </a:r>
            <a:r>
              <a:rPr lang="en-US" kern="0" dirty="0">
                <a:latin typeface="Arial"/>
                <a:cs typeface="Arial"/>
              </a:rPr>
              <a:t>(cont’d.)</a:t>
            </a:r>
            <a:r>
              <a:rPr lang="en-US" dirty="0"/>
              <a:t> </a:t>
            </a:r>
          </a:p>
        </p:txBody>
      </p:sp>
      <p:sp>
        <p:nvSpPr>
          <p:cNvPr id="3" name="Content Placeholder 2"/>
          <p:cNvSpPr>
            <a:spLocks noGrp="1"/>
          </p:cNvSpPr>
          <p:nvPr>
            <p:ph idx="1"/>
          </p:nvPr>
        </p:nvSpPr>
        <p:spPr/>
        <p:txBody>
          <a:bodyPr>
            <a:normAutofit/>
          </a:bodyPr>
          <a:lstStyle/>
          <a:p>
            <a:r>
              <a:rPr lang="en-US" sz="2800" dirty="0"/>
              <a:t>One of the easiest ways to encrypt a message is to simply scramble the letters.</a:t>
            </a:r>
          </a:p>
          <a:p>
            <a:r>
              <a:rPr lang="en-US" sz="2800" dirty="0"/>
              <a:t>For example the word "apple" could be randomly transformed to "lapep." </a:t>
            </a:r>
          </a:p>
          <a:p>
            <a:r>
              <a:rPr lang="en-US" sz="2800" dirty="0"/>
              <a:t>There are 120 different possible arrangements of the word "apple."</a:t>
            </a:r>
          </a:p>
          <a:p>
            <a:r>
              <a:rPr lang="en-US" sz="2800" dirty="0"/>
              <a:t>Encryption and decryption algorithms must work together in some agreed upon way, with the encryption algorithm scrambling letters and the decryption algorithm unscrambling them.</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Encrypting Messages </a:t>
            </a:r>
            <a:r>
              <a:rPr lang="en-US" kern="0" dirty="0">
                <a:latin typeface="Arial"/>
                <a:cs typeface="Arial"/>
              </a:rPr>
              <a:t>(cont’d.)</a:t>
            </a:r>
            <a:r>
              <a:rPr lang="en-US" dirty="0"/>
              <a:t> </a:t>
            </a:r>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a:t>One way to scramble the letters of a message is to separate the message into two groups of characters.</a:t>
            </a:r>
          </a:p>
          <a:p>
            <a:r>
              <a:rPr lang="en-US" sz="2800" dirty="0"/>
              <a:t>The first group composed of the even-numbered characters and the second group of the odd-numbered characters.</a:t>
            </a:r>
          </a:p>
          <a:p>
            <a:r>
              <a:rPr lang="en-US" sz="2800" dirty="0"/>
              <a:t>If we create one string out of the even-numbered characters and another out of the odd, we can concatenate the two new strings together to form the ciphertext string.</a:t>
            </a:r>
          </a:p>
          <a:p>
            <a:r>
              <a:rPr lang="en-US" sz="2800" dirty="0"/>
              <a:t>Because this results in a string with the characters shuffled to new positions, we call this a transposition cipher(rail fence cipher). </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 Cipher</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44</a:t>
            </a:fld>
            <a:endParaRPr lang="en-US" dirty="0"/>
          </a:p>
        </p:txBody>
      </p:sp>
      <p:pic>
        <p:nvPicPr>
          <p:cNvPr id="38914" name="Picture 2"/>
          <p:cNvPicPr>
            <a:picLocks noChangeAspect="1" noChangeArrowheads="1"/>
          </p:cNvPicPr>
          <p:nvPr/>
        </p:nvPicPr>
        <p:blipFill>
          <a:blip r:embed="rId2" cstate="print"/>
          <a:srcRect/>
          <a:stretch>
            <a:fillRect/>
          </a:stretch>
        </p:blipFill>
        <p:spPr bwMode="auto">
          <a:xfrm>
            <a:off x="457200" y="1905000"/>
            <a:ext cx="8305800" cy="42576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dirty="0"/>
              <a:t>Encrypting Using Transposition</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45</a:t>
            </a:fld>
            <a:endParaRPr lang="en-US" dirty="0"/>
          </a:p>
        </p:txBody>
      </p:sp>
      <p:sp>
        <p:nvSpPr>
          <p:cNvPr id="3" name="Rectangle 2"/>
          <p:cNvSpPr/>
          <p:nvPr/>
        </p:nvSpPr>
        <p:spPr>
          <a:xfrm>
            <a:off x="685800" y="1178560"/>
            <a:ext cx="7620000" cy="5632311"/>
          </a:xfrm>
          <a:prstGeom prst="rect">
            <a:avLst/>
          </a:prstGeom>
          <a:solidFill>
            <a:schemeClr val="bg1">
              <a:lumMod val="85000"/>
            </a:schemeClr>
          </a:solidFill>
        </p:spPr>
        <p:txBody>
          <a:bodyPr wrap="square">
            <a:spAutoFit/>
          </a:bodyPr>
          <a:lstStyle/>
          <a:p>
            <a:r>
              <a:rPr lang="en-US" sz="2000" dirty="0"/>
              <a:t>def scramble2Encrypt(plainText):</a:t>
            </a:r>
          </a:p>
          <a:p>
            <a:r>
              <a:rPr lang="en-US" sz="2000" dirty="0"/>
              <a:t>    evenChars = ""</a:t>
            </a:r>
          </a:p>
          <a:p>
            <a:r>
              <a:rPr lang="en-US" sz="2000" dirty="0"/>
              <a:t>    oddChars = ""</a:t>
            </a:r>
          </a:p>
          <a:p>
            <a:r>
              <a:rPr lang="en-US" sz="2000" dirty="0"/>
              <a:t>    charCount = 0</a:t>
            </a:r>
          </a:p>
          <a:p>
            <a:r>
              <a:rPr lang="en-US" sz="2000" dirty="0"/>
              <a:t>    for ch in plainText:            </a:t>
            </a:r>
          </a:p>
          <a:p>
            <a:r>
              <a:rPr lang="en-US" sz="2000" dirty="0"/>
              <a:t>        if charCount % 2 == 0:          </a:t>
            </a:r>
          </a:p>
          <a:p>
            <a:r>
              <a:rPr lang="en-US" sz="2000" dirty="0"/>
              <a:t>            evenChars = evenChars + ch</a:t>
            </a:r>
          </a:p>
          <a:p>
            <a:r>
              <a:rPr lang="en-US" sz="2000" dirty="0"/>
              <a:t>        else:</a:t>
            </a:r>
          </a:p>
          <a:p>
            <a:r>
              <a:rPr lang="en-US" sz="2000" dirty="0"/>
              <a:t>            oddChars = oddChars + ch</a:t>
            </a:r>
          </a:p>
          <a:p>
            <a:r>
              <a:rPr lang="en-US" sz="2000" dirty="0"/>
              <a:t>        charCount = charCount + 1</a:t>
            </a:r>
          </a:p>
          <a:p>
            <a:r>
              <a:rPr lang="en-US" sz="2000" dirty="0"/>
              <a:t>    cipherText = oddChars + evenChars</a:t>
            </a:r>
          </a:p>
          <a:p>
            <a:r>
              <a:rPr lang="en-US" sz="2000" dirty="0"/>
              <a:t>    return cipherText</a:t>
            </a:r>
          </a:p>
          <a:p>
            <a:endParaRPr lang="en-US" sz="2000" dirty="0"/>
          </a:p>
          <a:p>
            <a:r>
              <a:rPr lang="en-US" sz="2000" dirty="0"/>
              <a:t>print(scramble2Encrypt("abababab"))</a:t>
            </a:r>
          </a:p>
          <a:p>
            <a:r>
              <a:rPr lang="en-US" sz="2000" dirty="0"/>
              <a:t>print(scramble2Encrypt("ababababc"))</a:t>
            </a:r>
          </a:p>
          <a:p>
            <a:r>
              <a:rPr lang="en-US" sz="2000" dirty="0"/>
              <a:t>print(scramble2Encrypt("It was a dark and stormy night"))</a:t>
            </a:r>
          </a:p>
          <a:p>
            <a:r>
              <a:rPr lang="en-US" sz="2000" dirty="0"/>
              <a:t>print(scramble2Encrypt("a"))</a:t>
            </a:r>
          </a:p>
          <a:p>
            <a:r>
              <a:rPr lang="en-US" sz="2000" dirty="0"/>
              <a:t>print(scramble2Encrypt(""))</a:t>
            </a:r>
          </a:p>
        </p:txBody>
      </p:sp>
      <p:sp>
        <p:nvSpPr>
          <p:cNvPr id="4" name="Rectangle 3"/>
          <p:cNvSpPr/>
          <p:nvPr/>
        </p:nvSpPr>
        <p:spPr>
          <a:xfrm>
            <a:off x="5003800" y="4267200"/>
            <a:ext cx="3276600" cy="1477328"/>
          </a:xfrm>
          <a:prstGeom prst="rect">
            <a:avLst/>
          </a:prstGeom>
          <a:solidFill>
            <a:schemeClr val="bg1">
              <a:lumMod val="85000"/>
            </a:schemeClr>
          </a:solidFill>
        </p:spPr>
        <p:txBody>
          <a:bodyPr wrap="square">
            <a:spAutoFit/>
          </a:bodyPr>
          <a:lstStyle/>
          <a:p>
            <a:r>
              <a:rPr lang="en-US" dirty="0">
                <a:solidFill>
                  <a:srgbClr val="FF0000"/>
                </a:solidFill>
              </a:rPr>
              <a:t>bbbbaaaa</a:t>
            </a:r>
          </a:p>
          <a:p>
            <a:r>
              <a:rPr lang="en-US" dirty="0">
                <a:solidFill>
                  <a:srgbClr val="FF0000"/>
                </a:solidFill>
              </a:rPr>
              <a:t>bbbbaaaac</a:t>
            </a:r>
          </a:p>
          <a:p>
            <a:r>
              <a:rPr lang="en-US" dirty="0">
                <a:solidFill>
                  <a:srgbClr val="FF0000"/>
                </a:solidFill>
              </a:rPr>
              <a:t>twsadr n tryngtI a  akadsom ih</a:t>
            </a:r>
          </a:p>
          <a:p>
            <a:r>
              <a:rPr lang="en-US" dirty="0">
                <a:solidFill>
                  <a:srgbClr val="FF0000"/>
                </a:solidFill>
              </a:rPr>
              <a:t>a</a:t>
            </a:r>
          </a:p>
          <a:p>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Encrypting Using Transposition</a:t>
            </a:r>
            <a:r>
              <a:rPr lang="en-US" kern="0" dirty="0">
                <a:latin typeface="Arial"/>
                <a:cs typeface="Arial"/>
              </a:rPr>
              <a:t> (cont’d.)</a:t>
            </a:r>
            <a:r>
              <a:rPr lang="en-US" dirty="0"/>
              <a:t> </a:t>
            </a:r>
          </a:p>
        </p:txBody>
      </p:sp>
      <p:sp>
        <p:nvSpPr>
          <p:cNvPr id="3" name="Content Placeholder 2"/>
          <p:cNvSpPr>
            <a:spLocks noGrp="1"/>
          </p:cNvSpPr>
          <p:nvPr>
            <p:ph idx="1"/>
          </p:nvPr>
        </p:nvSpPr>
        <p:spPr/>
        <p:txBody>
          <a:bodyPr>
            <a:noAutofit/>
          </a:bodyPr>
          <a:lstStyle/>
          <a:p>
            <a:r>
              <a:rPr lang="en-US" sz="3200" dirty="0"/>
              <a:t>The scramble2Encrypt function makes use of the accumulator pattern in several different places.</a:t>
            </a:r>
          </a:p>
          <a:p>
            <a:r>
              <a:rPr lang="en-US" sz="3200" dirty="0"/>
              <a:t>The order of variables in the concatenation is not accidental.</a:t>
            </a:r>
          </a:p>
          <a:p>
            <a:r>
              <a:rPr lang="en-US" sz="3200" dirty="0"/>
              <a:t>Notice that some of the test cases are just nonsense strings, but they are chosen carefully to make it easy to see if the function is working the way we think it should.</a:t>
            </a:r>
          </a:p>
          <a:p>
            <a:r>
              <a:rPr lang="en-US" sz="3200" dirty="0"/>
              <a:t>Notice that we test some boundary cases like a string of length 1 and even an empty string.</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Decrypting Messages</a:t>
            </a:r>
          </a:p>
        </p:txBody>
      </p:sp>
      <p:sp>
        <p:nvSpPr>
          <p:cNvPr id="3" name="Content Placeholder 2"/>
          <p:cNvSpPr>
            <a:spLocks noGrp="1"/>
          </p:cNvSpPr>
          <p:nvPr>
            <p:ph idx="1"/>
          </p:nvPr>
        </p:nvSpPr>
        <p:spPr/>
        <p:txBody>
          <a:bodyPr>
            <a:normAutofit/>
          </a:bodyPr>
          <a:lstStyle/>
          <a:p>
            <a:r>
              <a:rPr lang="en-US" sz="3200" dirty="0"/>
              <a:t>Write a function to decrypt a message that was encrypted by scramble2Encrypt function. </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47</a:t>
            </a:fld>
            <a:endParaRPr lang="en-US" dirty="0"/>
          </a:p>
        </p:txBody>
      </p:sp>
      <p:pic>
        <p:nvPicPr>
          <p:cNvPr id="6" name="Picture 5">
            <a:extLst>
              <a:ext uri="{FF2B5EF4-FFF2-40B4-BE49-F238E27FC236}">
                <a16:creationId xmlns:a16="http://schemas.microsoft.com/office/drawing/2014/main" id="{481DAF2E-EE1B-9D48-0062-AE46832F4FB7}"/>
              </a:ext>
            </a:extLst>
          </p:cNvPr>
          <p:cNvPicPr>
            <a:picLocks noChangeAspect="1"/>
          </p:cNvPicPr>
          <p:nvPr/>
        </p:nvPicPr>
        <p:blipFill>
          <a:blip r:embed="rId2"/>
          <a:stretch>
            <a:fillRect/>
          </a:stretch>
        </p:blipFill>
        <p:spPr>
          <a:xfrm>
            <a:off x="304800" y="3200400"/>
            <a:ext cx="8382000" cy="16764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Decrypting a Transposed Message</a:t>
            </a:r>
          </a:p>
        </p:txBody>
      </p:sp>
      <p:sp>
        <p:nvSpPr>
          <p:cNvPr id="3" name="Content Placeholder 2"/>
          <p:cNvSpPr>
            <a:spLocks noGrp="1"/>
          </p:cNvSpPr>
          <p:nvPr>
            <p:ph idx="1"/>
          </p:nvPr>
        </p:nvSpPr>
        <p:spPr/>
        <p:txBody>
          <a:bodyPr>
            <a:normAutofit/>
          </a:bodyPr>
          <a:lstStyle/>
          <a:p>
            <a:r>
              <a:rPr lang="en-US" sz="3200" dirty="0"/>
              <a:t>To restore the plaintext string, we start out by splitting the ciphertext in half.</a:t>
            </a:r>
          </a:p>
          <a:p>
            <a:r>
              <a:rPr lang="en-US" sz="3200" dirty="0"/>
              <a:t>The first half of the string contains the odd characters from our original message, and the second half of the string contains the even characters.</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Decrypting a Transposed Message</a:t>
            </a:r>
            <a:r>
              <a:rPr lang="en-US" kern="0" dirty="0">
                <a:latin typeface="Arial"/>
                <a:cs typeface="Arial"/>
              </a:rPr>
              <a:t> (cont’d.)</a:t>
            </a:r>
            <a:r>
              <a:rPr lang="en-US" dirty="0"/>
              <a:t> </a:t>
            </a:r>
          </a:p>
        </p:txBody>
      </p:sp>
      <p:sp>
        <p:nvSpPr>
          <p:cNvPr id="5" name="Slide Number Placeholder 4"/>
          <p:cNvSpPr>
            <a:spLocks noGrp="1"/>
          </p:cNvSpPr>
          <p:nvPr>
            <p:ph type="sldNum" sz="quarter" idx="12"/>
          </p:nvPr>
        </p:nvSpPr>
        <p:spPr/>
        <p:txBody>
          <a:bodyPr/>
          <a:lstStyle/>
          <a:p>
            <a:fld id="{2C86CDCE-17EE-40F1-BF5D-4951C31152D0}" type="slidenum">
              <a:rPr lang="en-US" smtClean="0"/>
              <a:pPr/>
              <a:t>49</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14400" y="2133600"/>
            <a:ext cx="7067550" cy="3905250"/>
          </a:xfrm>
          <a:prstGeom prst="rect">
            <a:avLst/>
          </a:prstGeom>
          <a:noFill/>
          <a:ln w="9525">
            <a:solidFill>
              <a:schemeClr val="accent1"/>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86CDCE-17EE-40F1-BF5D-4951C31152D0}" type="slidenum">
              <a:rPr lang="en-US" smtClean="0"/>
              <a:pPr/>
              <a:t>5</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63333" y="1447800"/>
            <a:ext cx="6657975" cy="5038725"/>
          </a:xfrm>
          <a:prstGeom prst="rect">
            <a:avLst/>
          </a:prstGeom>
          <a:noFill/>
          <a:ln w="9525">
            <a:solidFill>
              <a:schemeClr val="accent1"/>
            </a:solidFill>
            <a:miter lim="800000"/>
            <a:headEnd/>
            <a:tailEnd/>
          </a:ln>
        </p:spPr>
      </p:pic>
      <p:sp>
        <p:nvSpPr>
          <p:cNvPr id="4" name="Title 1"/>
          <p:cNvSpPr>
            <a:spLocks noGrp="1"/>
          </p:cNvSpPr>
          <p:nvPr>
            <p:ph type="title"/>
          </p:nvPr>
        </p:nvSpPr>
        <p:spPr>
          <a:xfrm>
            <a:off x="457200" y="274638"/>
            <a:ext cx="8229600" cy="1143000"/>
          </a:xfrm>
        </p:spPr>
        <p:txBody>
          <a:bodyPr/>
          <a:lstStyle/>
          <a:p>
            <a:r>
              <a:rPr lang="en-US" dirty="0"/>
              <a:t>Strings</a:t>
            </a:r>
            <a:r>
              <a:rPr lang="en-US" kern="0" dirty="0">
                <a:latin typeface="Arial"/>
                <a:cs typeface="Arial"/>
              </a:rPr>
              <a:t> </a:t>
            </a:r>
            <a:r>
              <a:rPr lang="en-US" kern="0" dirty="0">
                <a:cs typeface="Arial"/>
              </a:rPr>
              <a:t>(cont’d.)</a:t>
            </a: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Decrypting a Transposed Message</a:t>
            </a:r>
            <a:r>
              <a:rPr lang="en-US" kern="0" dirty="0">
                <a:latin typeface="Arial"/>
                <a:cs typeface="Arial"/>
              </a:rPr>
              <a:t> (cont’d.)</a:t>
            </a:r>
            <a:r>
              <a:rPr lang="en-US" dirty="0"/>
              <a:t> </a:t>
            </a:r>
          </a:p>
        </p:txBody>
      </p:sp>
      <p:sp>
        <p:nvSpPr>
          <p:cNvPr id="3" name="Content Placeholder 2"/>
          <p:cNvSpPr>
            <a:spLocks noGrp="1"/>
          </p:cNvSpPr>
          <p:nvPr>
            <p:ph idx="1"/>
          </p:nvPr>
        </p:nvSpPr>
        <p:spPr/>
        <p:txBody>
          <a:bodyPr>
            <a:normAutofit/>
          </a:bodyPr>
          <a:lstStyle/>
          <a:p>
            <a:r>
              <a:rPr lang="en-US" sz="3200" dirty="0"/>
              <a:t>One detail to consider when reconstructing the plaintext message is that we may have one more character in the even character string than we do in the odd character string. </a:t>
            </a:r>
          </a:p>
          <a:p>
            <a:r>
              <a:rPr lang="en-US" sz="3200" dirty="0"/>
              <a:t>We can easily check for this by comparing the lengths of the two strings. </a:t>
            </a:r>
          </a:p>
          <a:p>
            <a:r>
              <a:rPr lang="en-US" sz="3200" dirty="0"/>
              <a:t>If the odd-numbered character string is shorter than the even, we simply concatenate the last character from the even string onto the plaintext.</a:t>
            </a:r>
          </a:p>
        </p:txBody>
      </p:sp>
      <p:sp>
        <p:nvSpPr>
          <p:cNvPr id="5" name="Slide Number Placeholder 4"/>
          <p:cNvSpPr>
            <a:spLocks noGrp="1"/>
          </p:cNvSpPr>
          <p:nvPr>
            <p:ph type="sldNum" sz="quarter" idx="12"/>
          </p:nvPr>
        </p:nvSpPr>
        <p:spPr/>
        <p:txBody>
          <a:bodyPr/>
          <a:lstStyle/>
          <a:p>
            <a:fld id="{2C86CDCE-17EE-40F1-BF5D-4951C31152D0}"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86CDCE-17EE-40F1-BF5D-4951C31152D0}" type="slidenum">
              <a:rPr lang="en-US" smtClean="0"/>
              <a:pPr/>
              <a:t>51</a:t>
            </a:fld>
            <a:endParaRPr lang="en-US" dirty="0"/>
          </a:p>
        </p:txBody>
      </p:sp>
      <p:sp>
        <p:nvSpPr>
          <p:cNvPr id="7" name="Title 1"/>
          <p:cNvSpPr>
            <a:spLocks noGrp="1"/>
          </p:cNvSpPr>
          <p:nvPr>
            <p:ph type="title"/>
          </p:nvPr>
        </p:nvSpPr>
        <p:spPr>
          <a:xfrm>
            <a:off x="457200" y="274638"/>
            <a:ext cx="8229600" cy="1143000"/>
          </a:xfrm>
        </p:spPr>
        <p:txBody>
          <a:bodyPr>
            <a:normAutofit fontScale="90000"/>
          </a:bodyPr>
          <a:lstStyle/>
          <a:p>
            <a:r>
              <a:rPr lang="en-US" dirty="0"/>
              <a:t>Decrypting a Transposed Message</a:t>
            </a:r>
            <a:r>
              <a:rPr lang="en-US" kern="0" dirty="0">
                <a:latin typeface="Arial"/>
                <a:cs typeface="Arial"/>
              </a:rPr>
              <a:t> (cont’d.)</a:t>
            </a:r>
            <a:r>
              <a:rPr lang="en-US" dirty="0"/>
              <a:t> </a:t>
            </a:r>
          </a:p>
        </p:txBody>
      </p:sp>
      <p:sp>
        <p:nvSpPr>
          <p:cNvPr id="2" name="Rectangle 1"/>
          <p:cNvSpPr/>
          <p:nvPr/>
        </p:nvSpPr>
        <p:spPr>
          <a:xfrm>
            <a:off x="381000" y="1524000"/>
            <a:ext cx="8346440" cy="4801314"/>
          </a:xfrm>
          <a:prstGeom prst="rect">
            <a:avLst/>
          </a:prstGeom>
          <a:solidFill>
            <a:schemeClr val="bg1">
              <a:lumMod val="85000"/>
            </a:schemeClr>
          </a:solidFill>
        </p:spPr>
        <p:txBody>
          <a:bodyPr wrap="square">
            <a:spAutoFit/>
          </a:bodyPr>
          <a:lstStyle/>
          <a:p>
            <a:r>
              <a:rPr lang="en-US" dirty="0"/>
              <a:t>def scramble2Decrypt(cipherText):</a:t>
            </a:r>
          </a:p>
          <a:p>
            <a:r>
              <a:rPr lang="en-US" dirty="0"/>
              <a:t>    halfLength = len(cipherText) // 2</a:t>
            </a:r>
          </a:p>
          <a:p>
            <a:r>
              <a:rPr lang="en-US" dirty="0"/>
              <a:t>    oddChars = cipherText[:halfLength]      </a:t>
            </a:r>
          </a:p>
          <a:p>
            <a:r>
              <a:rPr lang="en-US" dirty="0"/>
              <a:t>    evenChars = cipherText[halfLength:]     </a:t>
            </a:r>
          </a:p>
          <a:p>
            <a:r>
              <a:rPr lang="en-US" dirty="0"/>
              <a:t>    plainText = ""</a:t>
            </a:r>
          </a:p>
          <a:p>
            <a:endParaRPr lang="en-US" dirty="0"/>
          </a:p>
          <a:p>
            <a:r>
              <a:rPr lang="en-US" dirty="0"/>
              <a:t>    for i in range(halfLength):             </a:t>
            </a:r>
          </a:p>
          <a:p>
            <a:r>
              <a:rPr lang="en-US" dirty="0"/>
              <a:t>        plainText = plainText + evenChars[i]</a:t>
            </a:r>
          </a:p>
          <a:p>
            <a:r>
              <a:rPr lang="en-US" dirty="0"/>
              <a:t>        plainText = plainText + oddChars[i]</a:t>
            </a:r>
          </a:p>
          <a:p>
            <a:endParaRPr lang="en-US" dirty="0"/>
          </a:p>
          <a:p>
            <a:r>
              <a:rPr lang="en-US" dirty="0"/>
              <a:t>    if len(oddChars) &lt; len(evenChars):</a:t>
            </a:r>
          </a:p>
          <a:p>
            <a:r>
              <a:rPr lang="en-US" dirty="0"/>
              <a:t>        plainText = plainText + evenChars[-1]</a:t>
            </a:r>
          </a:p>
          <a:p>
            <a:endParaRPr lang="en-US" dirty="0"/>
          </a:p>
          <a:p>
            <a:r>
              <a:rPr lang="en-US" dirty="0"/>
              <a:t>    return plainText</a:t>
            </a:r>
          </a:p>
          <a:p>
            <a:endParaRPr lang="en-US" dirty="0"/>
          </a:p>
          <a:p>
            <a:endParaRPr lang="en-US" dirty="0"/>
          </a:p>
          <a:p>
            <a:r>
              <a:rPr lang="en-US" dirty="0"/>
              <a:t>print (scramble2Decrypt("twsadr n tryngtI a  akadsom ih"))</a:t>
            </a:r>
          </a:p>
        </p:txBody>
      </p:sp>
      <p:sp>
        <p:nvSpPr>
          <p:cNvPr id="3" name="Rectangle 2"/>
          <p:cNvSpPr/>
          <p:nvPr/>
        </p:nvSpPr>
        <p:spPr>
          <a:xfrm>
            <a:off x="5638800" y="4343400"/>
            <a:ext cx="3009798" cy="369332"/>
          </a:xfrm>
          <a:prstGeom prst="rect">
            <a:avLst/>
          </a:prstGeom>
        </p:spPr>
        <p:txBody>
          <a:bodyPr wrap="none">
            <a:spAutoFit/>
          </a:bodyPr>
          <a:lstStyle/>
          <a:p>
            <a:r>
              <a:rPr lang="en-US" dirty="0">
                <a:solidFill>
                  <a:srgbClr val="FF0000"/>
                </a:solidFill>
              </a:rPr>
              <a:t>It was a dark and stormy night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a:t>
            </a:r>
          </a:p>
        </p:txBody>
      </p:sp>
      <p:sp>
        <p:nvSpPr>
          <p:cNvPr id="3" name="Content Placeholder 2"/>
          <p:cNvSpPr>
            <a:spLocks noGrp="1"/>
          </p:cNvSpPr>
          <p:nvPr>
            <p:ph idx="1"/>
          </p:nvPr>
        </p:nvSpPr>
        <p:spPr/>
        <p:txBody>
          <a:bodyPr>
            <a:normAutofit/>
          </a:bodyPr>
          <a:lstStyle/>
          <a:p>
            <a:r>
              <a:rPr lang="en-US" sz="2800" dirty="0"/>
              <a:t>The substitution cipher substitutes one letter for another throughout a message.</a:t>
            </a:r>
          </a:p>
          <a:p>
            <a:r>
              <a:rPr lang="en-US" sz="2800" dirty="0"/>
              <a:t>The substitution cipher has one big advantage over the transposition cipher: It uses a key.</a:t>
            </a:r>
          </a:p>
          <a:p>
            <a:r>
              <a:rPr lang="en-US" sz="2800" dirty="0"/>
              <a:t>The key is created by rearranging the alphabet.</a:t>
            </a:r>
          </a:p>
          <a:p>
            <a:r>
              <a:rPr lang="en-US" sz="2800" dirty="0"/>
              <a:t>If we just consider the 26 letters of the alphabet, there are 26 factorial different possible rearrangements of the alphabet.</a:t>
            </a:r>
          </a:p>
        </p:txBody>
      </p:sp>
      <p:sp>
        <p:nvSpPr>
          <p:cNvPr id="4" name="Slide Number Placeholder 3"/>
          <p:cNvSpPr>
            <a:spLocks noGrp="1"/>
          </p:cNvSpPr>
          <p:nvPr>
            <p:ph type="sldNum" sz="quarter" idx="12"/>
          </p:nvPr>
        </p:nvSpPr>
        <p:spPr/>
        <p:txBody>
          <a:bodyPr/>
          <a:lstStyle/>
          <a:p>
            <a:fld id="{2C86CDCE-17EE-40F1-BF5D-4951C31152D0}" type="slidenum">
              <a:rPr lang="en-US" smtClean="0"/>
              <a:pPr/>
              <a:t>52</a:t>
            </a:fld>
            <a:endParaRPr lang="en-US" dirty="0"/>
          </a:p>
        </p:txBody>
      </p:sp>
      <p:pic>
        <p:nvPicPr>
          <p:cNvPr id="5" name="Content Placeholder 4"/>
          <p:cNvPicPr>
            <a:picLocks noChangeAspect="1"/>
          </p:cNvPicPr>
          <p:nvPr/>
        </p:nvPicPr>
        <p:blipFill>
          <a:blip r:embed="rId2"/>
          <a:stretch>
            <a:fillRect/>
          </a:stretch>
        </p:blipFill>
        <p:spPr>
          <a:xfrm>
            <a:off x="990600" y="4953000"/>
            <a:ext cx="7162800" cy="1581150"/>
          </a:xfrm>
          <a:prstGeom prst="rect">
            <a:avLst/>
          </a:prstGeom>
        </p:spPr>
      </p:pic>
    </p:spTree>
    <p:extLst>
      <p:ext uri="{BB962C8B-B14F-4D97-AF65-F5344CB8AC3E}">
        <p14:creationId xmlns:p14="http://schemas.microsoft.com/office/powerpoint/2010/main" val="3464123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a:t>
            </a:r>
            <a:r>
              <a:rPr lang="en-US" kern="0" dirty="0">
                <a:latin typeface="Arial"/>
                <a:cs typeface="Arial"/>
              </a:rPr>
              <a:t> (cont’d.)</a:t>
            </a:r>
            <a:r>
              <a:rPr lang="en-US" dirty="0"/>
              <a:t> </a:t>
            </a:r>
          </a:p>
        </p:txBody>
      </p:sp>
      <p:sp>
        <p:nvSpPr>
          <p:cNvPr id="3" name="Content Placeholder 2"/>
          <p:cNvSpPr>
            <a:spLocks noGrp="1"/>
          </p:cNvSpPr>
          <p:nvPr>
            <p:ph idx="1"/>
          </p:nvPr>
        </p:nvSpPr>
        <p:spPr/>
        <p:txBody>
          <a:bodyPr>
            <a:normAutofit/>
          </a:bodyPr>
          <a:lstStyle/>
          <a:p>
            <a:r>
              <a:rPr lang="en-US" sz="2800" dirty="0"/>
              <a:t>The important step in the encryption process is to take a letter from the plaintext alphabet and map it into a letter in the ciphertext alphabet.</a:t>
            </a:r>
          </a:p>
        </p:txBody>
      </p:sp>
      <p:sp>
        <p:nvSpPr>
          <p:cNvPr id="4" name="Slide Number Placeholder 3"/>
          <p:cNvSpPr>
            <a:spLocks noGrp="1"/>
          </p:cNvSpPr>
          <p:nvPr>
            <p:ph type="sldNum" sz="quarter" idx="12"/>
          </p:nvPr>
        </p:nvSpPr>
        <p:spPr/>
        <p:txBody>
          <a:bodyPr/>
          <a:lstStyle/>
          <a:p>
            <a:fld id="{2C86CDCE-17EE-40F1-BF5D-4951C31152D0}"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1371600" y="3429000"/>
            <a:ext cx="6124575" cy="3143250"/>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1767839" y="2729229"/>
            <a:ext cx="6257925" cy="561975"/>
          </a:xfrm>
          <a:prstGeom prst="rect">
            <a:avLst/>
          </a:prstGeom>
          <a:noFill/>
          <a:ln w="9525">
            <a:noFill/>
            <a:miter lim="800000"/>
            <a:headEnd/>
            <a:tailEnd/>
          </a:ln>
        </p:spPr>
      </p:pic>
    </p:spTree>
    <p:extLst>
      <p:ext uri="{BB962C8B-B14F-4D97-AF65-F5344CB8AC3E}">
        <p14:creationId xmlns:p14="http://schemas.microsoft.com/office/powerpoint/2010/main" val="260992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Cipher</a:t>
            </a:r>
            <a:r>
              <a:rPr lang="en-US" kern="0" dirty="0">
                <a:latin typeface="Arial"/>
                <a:cs typeface="Arial"/>
              </a:rPr>
              <a:t> (cont’d.)</a:t>
            </a:r>
            <a:r>
              <a:rPr lang="en-US" dirty="0"/>
              <a:t> </a:t>
            </a:r>
          </a:p>
        </p:txBody>
      </p:sp>
      <p:sp>
        <p:nvSpPr>
          <p:cNvPr id="4" name="Slide Number Placeholder 3"/>
          <p:cNvSpPr>
            <a:spLocks noGrp="1"/>
          </p:cNvSpPr>
          <p:nvPr>
            <p:ph type="sldNum" sz="quarter" idx="12"/>
          </p:nvPr>
        </p:nvSpPr>
        <p:spPr/>
        <p:txBody>
          <a:bodyPr/>
          <a:lstStyle/>
          <a:p>
            <a:fld id="{2C86CDCE-17EE-40F1-BF5D-4951C31152D0}" type="slidenum">
              <a:rPr lang="en-US" smtClean="0"/>
              <a:pPr/>
              <a:t>54</a:t>
            </a:fld>
            <a:endParaRPr lang="en-US" dirty="0"/>
          </a:p>
        </p:txBody>
      </p:sp>
      <p:sp>
        <p:nvSpPr>
          <p:cNvPr id="5" name="Rectangle 4"/>
          <p:cNvSpPr/>
          <p:nvPr/>
        </p:nvSpPr>
        <p:spPr>
          <a:xfrm>
            <a:off x="609600" y="1447800"/>
            <a:ext cx="8001000" cy="5293757"/>
          </a:xfrm>
          <a:prstGeom prst="rect">
            <a:avLst/>
          </a:prstGeom>
          <a:solidFill>
            <a:schemeClr val="bg1">
              <a:lumMod val="85000"/>
            </a:schemeClr>
          </a:solidFill>
        </p:spPr>
        <p:txBody>
          <a:bodyPr wrap="square">
            <a:spAutoFit/>
          </a:bodyPr>
          <a:lstStyle/>
          <a:p>
            <a:r>
              <a:rPr lang="en-US" sz="2000" dirty="0"/>
              <a:t>def substitutionEncrypt(plainText,key):</a:t>
            </a:r>
          </a:p>
          <a:p>
            <a:r>
              <a:rPr lang="en-US" sz="2000" dirty="0"/>
              <a:t>    alphabet = "abcdefghijklmnopqrstuvwxyz "</a:t>
            </a:r>
          </a:p>
          <a:p>
            <a:r>
              <a:rPr lang="en-US" sz="2000" dirty="0"/>
              <a:t>    plainText = plainText.lower()</a:t>
            </a:r>
          </a:p>
          <a:p>
            <a:r>
              <a:rPr lang="en-US" sz="2000" dirty="0"/>
              <a:t>    cipherText = ""</a:t>
            </a:r>
          </a:p>
          <a:p>
            <a:r>
              <a:rPr lang="en-US" sz="2000" dirty="0"/>
              <a:t>    for ch in plainText:</a:t>
            </a:r>
          </a:p>
          <a:p>
            <a:r>
              <a:rPr lang="en-US" sz="2000" dirty="0"/>
              <a:t>        idx = alphabet.find(ch)</a:t>
            </a:r>
          </a:p>
          <a:p>
            <a:r>
              <a:rPr lang="en-US" sz="2000" dirty="0"/>
              <a:t>        cipherText = cipherText + key[idx]</a:t>
            </a:r>
          </a:p>
          <a:p>
            <a:r>
              <a:rPr lang="en-US" sz="2000" dirty="0"/>
              <a:t>    return cipherText</a:t>
            </a:r>
          </a:p>
          <a:p>
            <a:endParaRPr lang="en-US" sz="2000" dirty="0"/>
          </a:p>
          <a:p>
            <a:endParaRPr lang="en-US" sz="2000" dirty="0"/>
          </a:p>
          <a:p>
            <a:r>
              <a:rPr lang="en-US" sz="2000" dirty="0"/>
              <a:t>testKey1 = "zyxwvutsrqponmlkjihgfedcba "</a:t>
            </a:r>
          </a:p>
          <a:p>
            <a:r>
              <a:rPr lang="en-US" sz="2000" dirty="0"/>
              <a:t>testKey2 = "ouwckbjmpzyexavrltsfgdqihn "</a:t>
            </a:r>
          </a:p>
          <a:p>
            <a:r>
              <a:rPr lang="en-US" sz="2000" dirty="0"/>
              <a:t>cipherText = substitutionEncrypt("To BE Or Not TO Be",testKey1)</a:t>
            </a:r>
          </a:p>
          <a:p>
            <a:r>
              <a:rPr lang="en-US" sz="2000" dirty="0"/>
              <a:t>print(cipherText)</a:t>
            </a:r>
          </a:p>
          <a:p>
            <a:r>
              <a:rPr lang="en-US" sz="2000" dirty="0"/>
              <a:t>cipherText = substitutionEncrypt("To BE Or Not TO Be",testKey2)</a:t>
            </a:r>
          </a:p>
          <a:p>
            <a:r>
              <a:rPr lang="en-US" sz="2000" dirty="0"/>
              <a:t>print(cipherText)</a:t>
            </a:r>
            <a:endParaRPr lang="en-US" dirty="0"/>
          </a:p>
          <a:p>
            <a:endParaRPr lang="en-US" dirty="0"/>
          </a:p>
        </p:txBody>
      </p:sp>
      <p:sp>
        <p:nvSpPr>
          <p:cNvPr id="6" name="Rectangle 5"/>
          <p:cNvSpPr/>
          <p:nvPr/>
        </p:nvSpPr>
        <p:spPr>
          <a:xfrm>
            <a:off x="6710680" y="4495800"/>
            <a:ext cx="1752600" cy="646331"/>
          </a:xfrm>
          <a:prstGeom prst="rect">
            <a:avLst/>
          </a:prstGeom>
          <a:solidFill>
            <a:schemeClr val="bg1">
              <a:lumMod val="85000"/>
            </a:schemeClr>
          </a:solidFill>
        </p:spPr>
        <p:txBody>
          <a:bodyPr wrap="square">
            <a:spAutoFit/>
          </a:bodyPr>
          <a:lstStyle/>
          <a:p>
            <a:r>
              <a:rPr lang="en-US" dirty="0">
                <a:solidFill>
                  <a:srgbClr val="FF0000"/>
                </a:solidFill>
              </a:rPr>
              <a:t>gl yv li mlg gl yv</a:t>
            </a:r>
          </a:p>
          <a:p>
            <a:r>
              <a:rPr lang="en-US" dirty="0">
                <a:solidFill>
                  <a:srgbClr val="FF0000"/>
                </a:solidFill>
              </a:rPr>
              <a:t>fv uk vt avf fv uk</a:t>
            </a:r>
          </a:p>
        </p:txBody>
      </p:sp>
    </p:spTree>
    <p:extLst>
      <p:ext uri="{BB962C8B-B14F-4D97-AF65-F5344CB8AC3E}">
        <p14:creationId xmlns:p14="http://schemas.microsoft.com/office/powerpoint/2010/main" val="3156120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Key</a:t>
            </a:r>
          </a:p>
        </p:txBody>
      </p:sp>
      <p:sp>
        <p:nvSpPr>
          <p:cNvPr id="3" name="Content Placeholder 2"/>
          <p:cNvSpPr>
            <a:spLocks noGrp="1"/>
          </p:cNvSpPr>
          <p:nvPr>
            <p:ph idx="1"/>
          </p:nvPr>
        </p:nvSpPr>
        <p:spPr/>
        <p:txBody>
          <a:bodyPr>
            <a:normAutofit/>
          </a:bodyPr>
          <a:lstStyle/>
          <a:p>
            <a:r>
              <a:rPr lang="en-US" sz="3200" dirty="0"/>
              <a:t>The strength of the substitution cipher lies in the ability of two people to share a key.</a:t>
            </a:r>
          </a:p>
          <a:p>
            <a:r>
              <a:rPr lang="en-US" sz="3200" dirty="0"/>
              <a:t>That key must represent a scrambled version of the 26 letters of the alphabet.</a:t>
            </a:r>
          </a:p>
          <a:p>
            <a:r>
              <a:rPr lang="en-US" sz="3200" dirty="0"/>
              <a:t>The main idea in this algorithm is that we want to randomly select one letter from the alphabet to include in our key, and then to randomly select another letter and another until we have selected all 26 letters in a random order.</a:t>
            </a:r>
          </a:p>
        </p:txBody>
      </p:sp>
      <p:sp>
        <p:nvSpPr>
          <p:cNvPr id="4" name="Slide Number Placeholder 3"/>
          <p:cNvSpPr>
            <a:spLocks noGrp="1"/>
          </p:cNvSpPr>
          <p:nvPr>
            <p:ph type="sldNum" sz="quarter" idx="12"/>
          </p:nvPr>
        </p:nvSpPr>
        <p:spPr/>
        <p:txBody>
          <a:bodyPr/>
          <a:lstStyle/>
          <a:p>
            <a:fld id="{2C86CDCE-17EE-40F1-BF5D-4951C31152D0}" type="slidenum">
              <a:rPr lang="en-US" smtClean="0"/>
              <a:pPr/>
              <a:t>55</a:t>
            </a:fld>
            <a:endParaRPr lang="en-US" dirty="0"/>
          </a:p>
        </p:txBody>
      </p:sp>
    </p:spTree>
    <p:extLst>
      <p:ext uri="{BB962C8B-B14F-4D97-AF65-F5344CB8AC3E}">
        <p14:creationId xmlns:p14="http://schemas.microsoft.com/office/powerpoint/2010/main" val="2900676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Key</a:t>
            </a:r>
            <a:r>
              <a:rPr lang="en-US" kern="0" dirty="0">
                <a:latin typeface="Arial"/>
                <a:cs typeface="Arial"/>
              </a:rPr>
              <a:t> (cont’d.)</a:t>
            </a:r>
            <a:r>
              <a:rPr lang="en-US" dirty="0"/>
              <a:t> </a:t>
            </a:r>
          </a:p>
        </p:txBody>
      </p:sp>
      <p:sp>
        <p:nvSpPr>
          <p:cNvPr id="4" name="Slide Number Placeholder 3"/>
          <p:cNvSpPr>
            <a:spLocks noGrp="1"/>
          </p:cNvSpPr>
          <p:nvPr>
            <p:ph type="sldNum" sz="quarter" idx="12"/>
          </p:nvPr>
        </p:nvSpPr>
        <p:spPr/>
        <p:txBody>
          <a:bodyPr/>
          <a:lstStyle/>
          <a:p>
            <a:fld id="{2C86CDCE-17EE-40F1-BF5D-4951C31152D0}" type="slidenum">
              <a:rPr lang="en-US" smtClean="0"/>
              <a:pPr/>
              <a:t>56</a:t>
            </a:fld>
            <a:endParaRPr lang="en-US" dirty="0"/>
          </a:p>
        </p:txBody>
      </p:sp>
      <p:sp>
        <p:nvSpPr>
          <p:cNvPr id="5" name="Rectangle 4"/>
          <p:cNvSpPr/>
          <p:nvPr/>
        </p:nvSpPr>
        <p:spPr>
          <a:xfrm>
            <a:off x="533400" y="1600200"/>
            <a:ext cx="8153400" cy="4708981"/>
          </a:xfrm>
          <a:prstGeom prst="rect">
            <a:avLst/>
          </a:prstGeom>
          <a:solidFill>
            <a:schemeClr val="bg1">
              <a:lumMod val="85000"/>
            </a:schemeClr>
          </a:solidFill>
        </p:spPr>
        <p:txBody>
          <a:bodyPr wrap="square">
            <a:spAutoFit/>
          </a:bodyPr>
          <a:lstStyle/>
          <a:p>
            <a:r>
              <a:rPr lang="en-US" sz="2000" dirty="0"/>
              <a:t>import random</a:t>
            </a:r>
          </a:p>
          <a:p>
            <a:r>
              <a:rPr lang="en-US" sz="2000" dirty="0"/>
              <a:t>def keyGen():</a:t>
            </a:r>
          </a:p>
          <a:p>
            <a:r>
              <a:rPr lang="en-US" sz="2000" dirty="0"/>
              <a:t>    alphabet = "abcdefghijklmnopqrstuvwxyz"</a:t>
            </a:r>
          </a:p>
          <a:p>
            <a:r>
              <a:rPr lang="en-US" sz="2000" dirty="0"/>
              <a:t>    key = ""</a:t>
            </a:r>
          </a:p>
          <a:p>
            <a:r>
              <a:rPr lang="en-US" sz="2000" dirty="0"/>
              <a:t>    for i in range(len(alphabet)):</a:t>
            </a:r>
          </a:p>
          <a:p>
            <a:r>
              <a:rPr lang="en-US" sz="2000" dirty="0"/>
              <a:t>        idx = random.randint(0,len(alphabet)-1)</a:t>
            </a:r>
          </a:p>
          <a:p>
            <a:r>
              <a:rPr lang="en-US" sz="2000" dirty="0"/>
              <a:t>        key = key + alphabet[idx]</a:t>
            </a:r>
          </a:p>
          <a:p>
            <a:r>
              <a:rPr lang="en-US" sz="2000" dirty="0"/>
              <a:t>        alphabet = alphabet[:idx] + alphabet[idx+1:]</a:t>
            </a:r>
          </a:p>
          <a:p>
            <a:r>
              <a:rPr lang="en-US" sz="2000" dirty="0"/>
              <a:t>    return key</a:t>
            </a:r>
          </a:p>
          <a:p>
            <a:endParaRPr lang="en-US" sz="2000" dirty="0"/>
          </a:p>
          <a:p>
            <a:r>
              <a:rPr lang="en-US" sz="2000" dirty="0"/>
              <a:t>print(keyGen())</a:t>
            </a:r>
          </a:p>
          <a:p>
            <a:r>
              <a:rPr lang="en-US" sz="2000" dirty="0"/>
              <a:t>print(keyGen())</a:t>
            </a:r>
          </a:p>
          <a:p>
            <a:r>
              <a:rPr lang="en-US" sz="2000" dirty="0"/>
              <a:t>print(keyGen())</a:t>
            </a:r>
          </a:p>
          <a:p>
            <a:endParaRPr lang="en-US" sz="2000" dirty="0"/>
          </a:p>
          <a:p>
            <a:endParaRPr lang="en-US" sz="2000" dirty="0"/>
          </a:p>
        </p:txBody>
      </p:sp>
      <p:sp>
        <p:nvSpPr>
          <p:cNvPr id="6" name="Rectangle 5"/>
          <p:cNvSpPr/>
          <p:nvPr/>
        </p:nvSpPr>
        <p:spPr>
          <a:xfrm>
            <a:off x="5715000" y="4770298"/>
            <a:ext cx="2971800" cy="923330"/>
          </a:xfrm>
          <a:prstGeom prst="rect">
            <a:avLst/>
          </a:prstGeom>
          <a:solidFill>
            <a:schemeClr val="bg1">
              <a:lumMod val="85000"/>
            </a:schemeClr>
          </a:solidFill>
        </p:spPr>
        <p:txBody>
          <a:bodyPr wrap="square">
            <a:spAutoFit/>
          </a:bodyPr>
          <a:lstStyle/>
          <a:p>
            <a:r>
              <a:rPr lang="en-US" dirty="0">
                <a:solidFill>
                  <a:srgbClr val="FF0000"/>
                </a:solidFill>
              </a:rPr>
              <a:t>vshudqyegxitbofcnjmplwrazk</a:t>
            </a:r>
          </a:p>
          <a:p>
            <a:r>
              <a:rPr lang="en-US" dirty="0">
                <a:solidFill>
                  <a:srgbClr val="FF0000"/>
                </a:solidFill>
              </a:rPr>
              <a:t>durqxbhnesvlokiwzjfatycgpm</a:t>
            </a:r>
          </a:p>
          <a:p>
            <a:r>
              <a:rPr lang="en-US" dirty="0">
                <a:solidFill>
                  <a:srgbClr val="FF0000"/>
                </a:solidFill>
              </a:rPr>
              <a:t>haqwpsumlexbdigoytfrjvnczk</a:t>
            </a:r>
          </a:p>
        </p:txBody>
      </p:sp>
    </p:spTree>
    <p:extLst>
      <p:ext uri="{BB962C8B-B14F-4D97-AF65-F5344CB8AC3E}">
        <p14:creationId xmlns:p14="http://schemas.microsoft.com/office/powerpoint/2010/main" val="335048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ea typeface="ＭＳ Ｐゴシック" pitchFamily="-111" charset="-128"/>
                <a:cs typeface="ＭＳ Ｐゴシック" pitchFamily="-111" charset="-128"/>
              </a:rPr>
              <a:t>And then there is “””  “””</a:t>
            </a:r>
          </a:p>
        </p:txBody>
      </p:sp>
      <p:sp>
        <p:nvSpPr>
          <p:cNvPr id="19459" name="Rectangle 3"/>
          <p:cNvSpPr>
            <a:spLocks noGrp="1" noChangeArrowheads="1"/>
          </p:cNvSpPr>
          <p:nvPr>
            <p:ph idx="1"/>
          </p:nvPr>
        </p:nvSpPr>
        <p:spPr/>
        <p:txBody>
          <a:bodyPr>
            <a:normAutofit/>
          </a:bodyPr>
          <a:lstStyle/>
          <a:p>
            <a:pPr eaLnBrk="1" hangingPunct="1">
              <a:lnSpc>
                <a:spcPct val="90000"/>
              </a:lnSpc>
            </a:pPr>
            <a:r>
              <a:rPr lang="en-US" sz="2800" dirty="0">
                <a:ea typeface="ＭＳ Ｐゴシック" pitchFamily="-111" charset="-128"/>
                <a:cs typeface="ＭＳ Ｐゴシック" pitchFamily="-111" charset="-128"/>
              </a:rPr>
              <a:t>Triple quotes preserve both the vertical and horizontal formatting of the string</a:t>
            </a:r>
          </a:p>
          <a:p>
            <a:pPr eaLnBrk="1" hangingPunct="1">
              <a:lnSpc>
                <a:spcPct val="90000"/>
              </a:lnSpc>
            </a:pPr>
            <a:r>
              <a:rPr lang="en-US" sz="2800" dirty="0">
                <a:ea typeface="ＭＳ Ｐゴシック" pitchFamily="-111" charset="-128"/>
                <a:cs typeface="ＭＳ Ｐゴシック" pitchFamily="-111" charset="-128"/>
              </a:rPr>
              <a:t>Allows you to type tables, paragraphs, whatever and preserve the formatting</a:t>
            </a:r>
          </a:p>
          <a:p>
            <a:pPr marL="0" indent="0" eaLnBrk="1" hangingPunct="1">
              <a:lnSpc>
                <a:spcPct val="90000"/>
              </a:lnSpc>
              <a:buNone/>
            </a:pPr>
            <a:endParaRPr lang="en-US" dirty="0">
              <a:ea typeface="ＭＳ Ｐゴシック" pitchFamily="-111" charset="-128"/>
              <a:cs typeface="ＭＳ Ｐゴシック" pitchFamily="-111" charset="-128"/>
            </a:endParaRPr>
          </a:p>
          <a:p>
            <a:pPr indent="2566988" eaLnBrk="1" hangingPunct="1">
              <a:lnSpc>
                <a:spcPct val="90000"/>
              </a:lnSpc>
              <a:buFont typeface="Wingdings" pitchFamily="-111" charset="2"/>
              <a:buNone/>
            </a:pPr>
            <a:r>
              <a:rPr lang="en-US" sz="3200" dirty="0">
                <a:solidFill>
                  <a:srgbClr val="000000"/>
                </a:solidFill>
                <a:latin typeface="Courier New"/>
                <a:ea typeface="ＭＳ Ｐゴシック" pitchFamily="-111" charset="-128"/>
                <a:cs typeface="Courier New"/>
              </a:rPr>
              <a:t>"""this is</a:t>
            </a:r>
          </a:p>
          <a:p>
            <a:pPr indent="2566988" eaLnBrk="1" hangingPunct="1">
              <a:lnSpc>
                <a:spcPct val="90000"/>
              </a:lnSpc>
              <a:buFont typeface="Wingdings" pitchFamily="-111" charset="2"/>
              <a:buNone/>
            </a:pPr>
            <a:r>
              <a:rPr lang="en-US" sz="3200" dirty="0">
                <a:solidFill>
                  <a:srgbClr val="000000"/>
                </a:solidFill>
                <a:latin typeface="Courier New"/>
                <a:ea typeface="ＭＳ Ｐゴシック" pitchFamily="-111" charset="-128"/>
                <a:cs typeface="Courier New"/>
              </a:rPr>
              <a:t>a test</a:t>
            </a:r>
          </a:p>
          <a:p>
            <a:pPr indent="2566988" eaLnBrk="1" hangingPunct="1">
              <a:lnSpc>
                <a:spcPct val="90000"/>
              </a:lnSpc>
              <a:buFont typeface="Wingdings" pitchFamily="-111" charset="2"/>
              <a:buNone/>
            </a:pPr>
            <a:r>
              <a:rPr lang="en-US" sz="3200" dirty="0">
                <a:solidFill>
                  <a:srgbClr val="000000"/>
                </a:solidFill>
                <a:latin typeface="Courier New"/>
                <a:ea typeface="ＭＳ Ｐゴシック" pitchFamily="-111" charset="-128"/>
                <a:cs typeface="Courier New"/>
              </a:rPr>
              <a:t>today"""</a:t>
            </a:r>
          </a:p>
        </p:txBody>
      </p:sp>
      <p:sp>
        <p:nvSpPr>
          <p:cNvPr id="2" name="Slide Number Placeholder 1"/>
          <p:cNvSpPr>
            <a:spLocks noGrp="1"/>
          </p:cNvSpPr>
          <p:nvPr>
            <p:ph type="sldNum" sz="quarter" idx="12"/>
          </p:nvPr>
        </p:nvSpPr>
        <p:spPr/>
        <p:txBody>
          <a:bodyPr/>
          <a:lstStyle/>
          <a:p>
            <a:fld id="{2C86CDCE-17EE-40F1-BF5D-4951C31152D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F8CB366D-A319-4AC1-ADEE-83B3EEA62513}" type="slidenum">
              <a:rPr lang="en-US" sz="1400" smtClean="0"/>
              <a:pPr/>
              <a:t>7</a:t>
            </a:fld>
            <a:endParaRPr lang="en-US" sz="1400" dirty="0"/>
          </a:p>
        </p:txBody>
      </p:sp>
      <p:sp>
        <p:nvSpPr>
          <p:cNvPr id="20483" name="Rectangle 2"/>
          <p:cNvSpPr>
            <a:spLocks noGrp="1" noChangeArrowheads="1"/>
          </p:cNvSpPr>
          <p:nvPr>
            <p:ph type="title"/>
          </p:nvPr>
        </p:nvSpPr>
        <p:spPr>
          <a:xfrm>
            <a:off x="152400" y="228600"/>
            <a:ext cx="8763000" cy="742950"/>
          </a:xfrm>
        </p:spPr>
        <p:txBody>
          <a:bodyPr>
            <a:normAutofit fontScale="90000"/>
          </a:bodyPr>
          <a:lstStyle/>
          <a:p>
            <a:r>
              <a:rPr lang="en-US" sz="4000" dirty="0"/>
              <a:t>Non-Printing Characters </a:t>
            </a:r>
            <a:br>
              <a:rPr lang="en-US" sz="4000" dirty="0"/>
            </a:br>
            <a:r>
              <a:rPr lang="en-US" sz="4000" dirty="0"/>
              <a:t>(Escape Sequences)</a:t>
            </a:r>
          </a:p>
        </p:txBody>
      </p:sp>
      <p:sp>
        <p:nvSpPr>
          <p:cNvPr id="20484" name="Text Box 3"/>
          <p:cNvSpPr txBox="1">
            <a:spLocks noChangeArrowheads="1"/>
          </p:cNvSpPr>
          <p:nvPr/>
        </p:nvSpPr>
        <p:spPr bwMode="auto">
          <a:xfrm>
            <a:off x="457200" y="1524000"/>
            <a:ext cx="8229600" cy="37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itchFamily="18" charset="0"/>
              </a:defRPr>
            </a:lvl1pPr>
            <a:lvl2pPr marL="742950" indent="-285750">
              <a:tabLst>
                <a:tab pos="4229100" algn="l"/>
                <a:tab pos="5600700" algn="l"/>
              </a:tabLst>
              <a:defRPr sz="1600">
                <a:solidFill>
                  <a:schemeClr val="tx1"/>
                </a:solidFill>
                <a:latin typeface="Times New Roman" pitchFamily="18" charset="0"/>
              </a:defRPr>
            </a:lvl2pPr>
            <a:lvl3pPr marL="1143000" indent="-228600">
              <a:tabLst>
                <a:tab pos="4229100" algn="l"/>
                <a:tab pos="5600700" algn="l"/>
              </a:tabLst>
              <a:defRPr sz="1600">
                <a:solidFill>
                  <a:schemeClr val="tx1"/>
                </a:solidFill>
                <a:latin typeface="Times New Roman" pitchFamily="18" charset="0"/>
              </a:defRPr>
            </a:lvl3pPr>
            <a:lvl4pPr marL="1600200" indent="-228600">
              <a:tabLst>
                <a:tab pos="4229100" algn="l"/>
                <a:tab pos="5600700" algn="l"/>
              </a:tabLst>
              <a:defRPr sz="1600">
                <a:solidFill>
                  <a:schemeClr val="tx1"/>
                </a:solidFill>
                <a:latin typeface="Times New Roman" pitchFamily="18" charset="0"/>
              </a:defRPr>
            </a:lvl4pPr>
            <a:lvl5pPr marL="2057400" indent="-228600">
              <a:tabLst>
                <a:tab pos="4229100" algn="l"/>
                <a:tab pos="5600700" algn="l"/>
              </a:tabLst>
              <a:defRPr sz="1600">
                <a:solidFill>
                  <a:schemeClr val="tx1"/>
                </a:solidFill>
                <a:latin typeface="Times New Roman"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9pPr>
          </a:lstStyle>
          <a:p>
            <a:pPr>
              <a:spcBef>
                <a:spcPct val="50000"/>
              </a:spcBef>
            </a:pPr>
            <a:r>
              <a:rPr lang="en-US" sz="2800" i="1" dirty="0"/>
              <a:t>Description       Escape Sequence 		Unicode</a:t>
            </a:r>
            <a:endParaRPr lang="en-US" sz="2800" dirty="0"/>
          </a:p>
          <a:p>
            <a:pPr>
              <a:spcBef>
                <a:spcPct val="50000"/>
              </a:spcBef>
            </a:pPr>
            <a:r>
              <a:rPr lang="en-US" sz="2800" dirty="0"/>
              <a:t>Tab                    </a:t>
            </a:r>
            <a:r>
              <a:rPr lang="en-US" sz="2600" dirty="0">
                <a:latin typeface="Courier New" pitchFamily="49" charset="0"/>
              </a:rPr>
              <a:t>\t</a:t>
            </a:r>
            <a:r>
              <a:rPr lang="en-US" sz="2800" dirty="0"/>
              <a:t>			</a:t>
            </a:r>
            <a:r>
              <a:rPr lang="en-US" sz="2600" dirty="0">
                <a:latin typeface="Courier New" pitchFamily="49" charset="0"/>
              </a:rPr>
              <a:t>\u0009</a:t>
            </a:r>
            <a:endParaRPr lang="en-US" sz="2800" dirty="0"/>
          </a:p>
          <a:p>
            <a:pPr>
              <a:spcBef>
                <a:spcPct val="50000"/>
              </a:spcBef>
            </a:pPr>
            <a:r>
              <a:rPr lang="en-US" sz="2800" dirty="0"/>
              <a:t>Linefeed            </a:t>
            </a:r>
            <a:r>
              <a:rPr lang="en-US" sz="2600" dirty="0">
                <a:latin typeface="Courier New" pitchFamily="49" charset="0"/>
              </a:rPr>
              <a:t>\n</a:t>
            </a:r>
            <a:r>
              <a:rPr lang="en-US" sz="2800" dirty="0"/>
              <a:t>			</a:t>
            </a:r>
            <a:r>
              <a:rPr lang="en-US" sz="2600" dirty="0">
                <a:latin typeface="Courier New" pitchFamily="49" charset="0"/>
              </a:rPr>
              <a:t>\u000A</a:t>
            </a:r>
            <a:endParaRPr lang="en-US" sz="2800" dirty="0"/>
          </a:p>
          <a:p>
            <a:pPr>
              <a:spcBef>
                <a:spcPct val="50000"/>
              </a:spcBef>
            </a:pPr>
            <a:r>
              <a:rPr lang="en-US" sz="2800" dirty="0"/>
              <a:t>Backslash          </a:t>
            </a:r>
            <a:r>
              <a:rPr lang="en-US" sz="2600" dirty="0">
                <a:latin typeface="Courier New" pitchFamily="49" charset="0"/>
              </a:rPr>
              <a:t>\\</a:t>
            </a:r>
            <a:r>
              <a:rPr lang="en-US" sz="2800" dirty="0"/>
              <a:t>			</a:t>
            </a:r>
            <a:r>
              <a:rPr lang="en-US" sz="2600" dirty="0">
                <a:latin typeface="Courier New" pitchFamily="49" charset="0"/>
              </a:rPr>
              <a:t>\u005C</a:t>
            </a:r>
          </a:p>
          <a:p>
            <a:pPr>
              <a:spcBef>
                <a:spcPct val="50000"/>
              </a:spcBef>
            </a:pPr>
            <a:r>
              <a:rPr lang="en-US" sz="2800" dirty="0"/>
              <a:t>Single Quote      </a:t>
            </a:r>
            <a:r>
              <a:rPr lang="en-US" sz="2600" dirty="0">
                <a:latin typeface="Courier New" pitchFamily="49" charset="0"/>
              </a:rPr>
              <a:t>\</a:t>
            </a:r>
            <a:r>
              <a:rPr lang="en-US" sz="2600" dirty="0">
                <a:latin typeface="Courier" charset="0"/>
                <a:cs typeface="Times New Roman" pitchFamily="18" charset="0"/>
              </a:rPr>
              <a:t>'</a:t>
            </a:r>
            <a:r>
              <a:rPr lang="en-US" sz="2600" dirty="0">
                <a:latin typeface="Courier New" pitchFamily="49" charset="0"/>
              </a:rPr>
              <a:t> </a:t>
            </a:r>
            <a:r>
              <a:rPr lang="en-US" sz="2800" dirty="0"/>
              <a:t>			</a:t>
            </a:r>
            <a:r>
              <a:rPr lang="en-US" sz="2600" dirty="0">
                <a:latin typeface="Courier New" pitchFamily="49" charset="0"/>
              </a:rPr>
              <a:t>\u0027</a:t>
            </a:r>
          </a:p>
          <a:p>
            <a:pPr>
              <a:spcBef>
                <a:spcPct val="50000"/>
              </a:spcBef>
            </a:pPr>
            <a:r>
              <a:rPr lang="en-US" sz="2800" dirty="0"/>
              <a:t>Double Quote     </a:t>
            </a:r>
            <a:r>
              <a:rPr lang="en-US" sz="2600" dirty="0">
                <a:latin typeface="Courier New" pitchFamily="49" charset="0"/>
              </a:rPr>
              <a:t>\</a:t>
            </a:r>
            <a:r>
              <a:rPr lang="en-US" sz="2600" dirty="0">
                <a:latin typeface="Courier" charset="0"/>
                <a:cs typeface="Times New Roman" pitchFamily="18" charset="0"/>
              </a:rPr>
              <a:t>"</a:t>
            </a:r>
            <a:r>
              <a:rPr lang="en-US" sz="2600" dirty="0">
                <a:latin typeface="Courier New" pitchFamily="49" charset="0"/>
              </a:rPr>
              <a:t> </a:t>
            </a:r>
            <a:r>
              <a:rPr lang="en-US" sz="2800" dirty="0"/>
              <a:t>			</a:t>
            </a:r>
            <a:r>
              <a:rPr lang="en-US" sz="2600" dirty="0">
                <a:latin typeface="Courier New" pitchFamily="49" charset="0"/>
              </a:rPr>
              <a:t>\u0022</a:t>
            </a:r>
          </a:p>
        </p:txBody>
      </p:sp>
    </p:spTree>
    <p:extLst>
      <p:ext uri="{BB962C8B-B14F-4D97-AF65-F5344CB8AC3E}">
        <p14:creationId xmlns:p14="http://schemas.microsoft.com/office/powerpoint/2010/main" val="33272714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4294967295"/>
          </p:nvPr>
        </p:nvSpPr>
        <p:spPr>
          <a:xfrm>
            <a:off x="6553200" y="6399213"/>
            <a:ext cx="1905000" cy="457200"/>
          </a:xfrm>
          <a:prstGeom prst="rect">
            <a:avLst/>
          </a:prstGeom>
          <a:noFill/>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fld id="{2507BC42-2879-4545-9843-EEB84AF57834}" type="slidenum">
              <a:rPr lang="en-US" sz="1400" smtClean="0"/>
              <a:pPr/>
              <a:t>8</a:t>
            </a:fld>
            <a:endParaRPr lang="en-US" sz="1400" dirty="0"/>
          </a:p>
        </p:txBody>
      </p:sp>
      <p:sp>
        <p:nvSpPr>
          <p:cNvPr id="16387" name="Rectangle 2"/>
          <p:cNvSpPr>
            <a:spLocks noGrp="1" noChangeArrowheads="1"/>
          </p:cNvSpPr>
          <p:nvPr>
            <p:ph type="title"/>
          </p:nvPr>
        </p:nvSpPr>
        <p:spPr>
          <a:xfrm>
            <a:off x="685800" y="228600"/>
            <a:ext cx="7772400" cy="609600"/>
          </a:xfrm>
        </p:spPr>
        <p:txBody>
          <a:bodyPr>
            <a:normAutofit fontScale="90000"/>
          </a:bodyPr>
          <a:lstStyle/>
          <a:p>
            <a:r>
              <a:rPr lang="en-US" dirty="0"/>
              <a:t>Unicode and ASCII Code</a:t>
            </a:r>
            <a:endParaRPr lang="en-US" dirty="0">
              <a:latin typeface="Book Antiqua" pitchFamily="18" charset="0"/>
            </a:endParaRPr>
          </a:p>
        </p:txBody>
      </p:sp>
      <p:sp>
        <p:nvSpPr>
          <p:cNvPr id="16388" name="Text Box 3"/>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1600">
                <a:solidFill>
                  <a:schemeClr val="tx1"/>
                </a:solidFill>
                <a:latin typeface="Times New Roman" pitchFamily="18" charset="0"/>
              </a:defRPr>
            </a:lvl1pPr>
            <a:lvl2pPr marL="742950" indent="-285750">
              <a:tabLst>
                <a:tab pos="4229100" algn="l"/>
                <a:tab pos="5600700" algn="l"/>
              </a:tabLst>
              <a:defRPr sz="1600">
                <a:solidFill>
                  <a:schemeClr val="tx1"/>
                </a:solidFill>
                <a:latin typeface="Times New Roman" pitchFamily="18" charset="0"/>
              </a:defRPr>
            </a:lvl2pPr>
            <a:lvl3pPr marL="1143000" indent="-228600">
              <a:tabLst>
                <a:tab pos="4229100" algn="l"/>
                <a:tab pos="5600700" algn="l"/>
              </a:tabLst>
              <a:defRPr sz="1600">
                <a:solidFill>
                  <a:schemeClr val="tx1"/>
                </a:solidFill>
                <a:latin typeface="Times New Roman" pitchFamily="18" charset="0"/>
              </a:defRPr>
            </a:lvl3pPr>
            <a:lvl4pPr marL="1600200" indent="-228600">
              <a:tabLst>
                <a:tab pos="4229100" algn="l"/>
                <a:tab pos="5600700" algn="l"/>
              </a:tabLst>
              <a:defRPr sz="1600">
                <a:solidFill>
                  <a:schemeClr val="tx1"/>
                </a:solidFill>
                <a:latin typeface="Times New Roman" pitchFamily="18" charset="0"/>
              </a:defRPr>
            </a:lvl4pPr>
            <a:lvl5pPr marL="2057400" indent="-228600">
              <a:tabLst>
                <a:tab pos="4229100" algn="l"/>
                <a:tab pos="5600700" algn="l"/>
              </a:tabLst>
              <a:defRPr sz="1600">
                <a:solidFill>
                  <a:schemeClr val="tx1"/>
                </a:solidFill>
                <a:latin typeface="Times New Roman" pitchFamily="18" charset="0"/>
              </a:defRPr>
            </a:lvl5pPr>
            <a:lvl6pPr marL="25146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6pPr>
            <a:lvl7pPr marL="29718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7pPr>
            <a:lvl8pPr marL="34290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8pPr>
            <a:lvl9pPr marL="3886200" indent="-228600" eaLnBrk="0" fontAlgn="base" hangingPunct="0">
              <a:spcBef>
                <a:spcPct val="0"/>
              </a:spcBef>
              <a:spcAft>
                <a:spcPct val="0"/>
              </a:spcAft>
              <a:tabLst>
                <a:tab pos="4229100" algn="l"/>
                <a:tab pos="5600700" algn="l"/>
              </a:tabLst>
              <a:defRPr sz="1600">
                <a:solidFill>
                  <a:schemeClr val="tx1"/>
                </a:solidFill>
                <a:latin typeface="Times New Roman" pitchFamily="18" charset="0"/>
              </a:defRPr>
            </a:lvl9pPr>
          </a:lstStyle>
          <a:p>
            <a:pPr>
              <a:spcBef>
                <a:spcPct val="50000"/>
              </a:spcBef>
            </a:pPr>
            <a:r>
              <a:rPr lang="en-US" sz="2800" dirty="0">
                <a:cs typeface="Times New Roman" pitchFamily="18" charset="0"/>
              </a:rPr>
              <a:t>Python characters use </a:t>
            </a:r>
            <a:r>
              <a:rPr lang="en-US" sz="2800" i="1" dirty="0">
                <a:cs typeface="Times New Roman" pitchFamily="18" charset="0"/>
              </a:rPr>
              <a:t>Unicode</a:t>
            </a:r>
            <a:r>
              <a:rPr lang="en-US" sz="2800" dirty="0">
                <a:cs typeface="Times New Roman" pitchFamily="18" charset="0"/>
              </a:rPr>
              <a:t>, a 16-bit encoding scheme Python supports Unicode. Unicode is an encoding scheme for representing international characters. ASCII is a small subset of Unicode. </a:t>
            </a:r>
          </a:p>
        </p:txBody>
      </p:sp>
    </p:spTree>
    <p:extLst>
      <p:ext uri="{BB962C8B-B14F-4D97-AF65-F5344CB8AC3E}">
        <p14:creationId xmlns:p14="http://schemas.microsoft.com/office/powerpoint/2010/main" val="34901740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b="1" dirty="0"/>
              <a:t>The ASCII Character Set</a:t>
            </a:r>
          </a:p>
        </p:txBody>
      </p:sp>
      <p:sp>
        <p:nvSpPr>
          <p:cNvPr id="26627" name="Slide Number Placeholder 4"/>
          <p:cNvSpPr>
            <a:spLocks noGrp="1"/>
          </p:cNvSpPr>
          <p:nvPr>
            <p:ph type="sldNum" sz="quarter" idx="4294967295"/>
          </p:nvPr>
        </p:nvSpPr>
        <p:spPr>
          <a:xfrm>
            <a:off x="6553200" y="6356350"/>
            <a:ext cx="2133600" cy="365125"/>
          </a:xfrm>
          <a:noFill/>
        </p:spPr>
        <p:txBody>
          <a:bodyPr/>
          <a:lstStyle/>
          <a:p>
            <a:fld id="{F6D4EEF4-3289-404A-9466-CB194E9D6CD5}" type="slidenum">
              <a:rPr lang="en-US" smtClean="0">
                <a:latin typeface="Arial" charset="0"/>
                <a:cs typeface="Arial" charset="0"/>
              </a:rPr>
              <a:pPr/>
              <a:t>9</a:t>
            </a:fld>
            <a:endParaRPr lang="en-US" dirty="0">
              <a:latin typeface="Arial" charset="0"/>
              <a:cs typeface="Arial" charset="0"/>
            </a:endParaRPr>
          </a:p>
        </p:txBody>
      </p:sp>
      <p:pic>
        <p:nvPicPr>
          <p:cNvPr id="26628" name="Picture 2"/>
          <p:cNvPicPr>
            <a:picLocks noGrp="1" noChangeAspect="1" noChangeArrowheads="1"/>
          </p:cNvPicPr>
          <p:nvPr>
            <p:ph idx="1"/>
          </p:nvPr>
        </p:nvPicPr>
        <p:blipFill>
          <a:blip r:embed="rId2" cstate="print"/>
          <a:srcRect/>
          <a:stretch>
            <a:fillRect/>
          </a:stretch>
        </p:blipFill>
        <p:spPr>
          <a:xfrm>
            <a:off x="609600" y="1600200"/>
            <a:ext cx="7924800" cy="4648200"/>
          </a:xfrm>
          <a:noFill/>
          <a:ln>
            <a:solidFill>
              <a:schemeClr val="accent1"/>
            </a:solidFill>
          </a:ln>
        </p:spPr>
      </p:pic>
    </p:spTree>
    <p:extLst>
      <p:ext uri="{BB962C8B-B14F-4D97-AF65-F5344CB8AC3E}">
        <p14:creationId xmlns:p14="http://schemas.microsoft.com/office/powerpoint/2010/main" val="410845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4526</TotalTime>
  <Words>2921</Words>
  <Application>Microsoft Office PowerPoint</Application>
  <PresentationFormat>On-screen Show (4:3)</PresentationFormat>
  <Paragraphs>390</Paragraphs>
  <Slides>56</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7" baseType="lpstr">
      <vt:lpstr>Arial</vt:lpstr>
      <vt:lpstr>Book Antiqua</vt:lpstr>
      <vt:lpstr>Calibri</vt:lpstr>
      <vt:lpstr>Courier</vt:lpstr>
      <vt:lpstr>Courier New</vt:lpstr>
      <vt:lpstr>Monotype Sorts</vt:lpstr>
      <vt:lpstr>Times New Roman</vt:lpstr>
      <vt:lpstr>Wingdings</vt:lpstr>
      <vt:lpstr>Office Theme</vt:lpstr>
      <vt:lpstr>Bitmap Image</vt:lpstr>
      <vt:lpstr>Picture</vt:lpstr>
      <vt:lpstr>Chapter 6 Strings</vt:lpstr>
      <vt:lpstr>Objectives</vt:lpstr>
      <vt:lpstr>Strings and Characters</vt:lpstr>
      <vt:lpstr>Strings (cont’d.) </vt:lpstr>
      <vt:lpstr>Strings (cont’d.) </vt:lpstr>
      <vt:lpstr>And then there is “””  “””</vt:lpstr>
      <vt:lpstr>Non-Printing Characters  (Escape Sequences)</vt:lpstr>
      <vt:lpstr>Unicode and ASCII Code</vt:lpstr>
      <vt:lpstr>The ASCII Character Set</vt:lpstr>
      <vt:lpstr>ASCII Character Set, cont.</vt:lpstr>
      <vt:lpstr>ASCII Character Set</vt:lpstr>
      <vt:lpstr>Character Functions</vt:lpstr>
      <vt:lpstr>Strings Operators</vt:lpstr>
      <vt:lpstr>Concatenation Operator (+)</vt:lpstr>
      <vt:lpstr>Repetition Operator (*)</vt:lpstr>
      <vt:lpstr>Indexing Operator ([ ]) </vt:lpstr>
      <vt:lpstr>Indexing Operator ([ ]) (cont’d.) </vt:lpstr>
      <vt:lpstr>For Loops  </vt:lpstr>
      <vt:lpstr>Slicing Operator ([:])</vt:lpstr>
      <vt:lpstr>Slicing Operator ([:]) (cont’d.) </vt:lpstr>
      <vt:lpstr>PowerPoint Presentation</vt:lpstr>
      <vt:lpstr>Extended Slicing</vt:lpstr>
      <vt:lpstr>Some Python Idioms</vt:lpstr>
      <vt:lpstr>Strings are Immutable</vt:lpstr>
      <vt:lpstr>Membership Operators ‘in’ and ‘not in’</vt:lpstr>
      <vt:lpstr>Comparing Strings </vt:lpstr>
      <vt:lpstr>Problem: Checking Palindrome</vt:lpstr>
      <vt:lpstr>PowerPoint Presentation</vt:lpstr>
      <vt:lpstr>String Functions and Methods</vt:lpstr>
      <vt:lpstr>String Function: str</vt:lpstr>
      <vt:lpstr>String Function: len</vt:lpstr>
      <vt:lpstr>String Methods</vt:lpstr>
      <vt:lpstr>PowerPoint Presentation</vt:lpstr>
      <vt:lpstr>Chaining Methods</vt:lpstr>
      <vt:lpstr>Nesting Methods</vt:lpstr>
      <vt:lpstr>Other Useful Methods</vt:lpstr>
      <vt:lpstr>Cryptography</vt:lpstr>
      <vt:lpstr>Cryptography (cont’d.) </vt:lpstr>
      <vt:lpstr>Encoding and Decoding Messages</vt:lpstr>
      <vt:lpstr>Encoding and Decoding Messages (cont’d.) </vt:lpstr>
      <vt:lpstr>Encrypting Messages</vt:lpstr>
      <vt:lpstr>Encrypting Messages (cont’d.) </vt:lpstr>
      <vt:lpstr>Encrypting Messages (cont’d.) </vt:lpstr>
      <vt:lpstr>Transposition Cipher</vt:lpstr>
      <vt:lpstr>Encrypting Using Transposition</vt:lpstr>
      <vt:lpstr>Encrypting Using Transposition (cont’d.) </vt:lpstr>
      <vt:lpstr>Decrypting Messages</vt:lpstr>
      <vt:lpstr>Decrypting a Transposed Message</vt:lpstr>
      <vt:lpstr>Decrypting a Transposed Message (cont’d.) </vt:lpstr>
      <vt:lpstr>Decrypting a Transposed Message (cont’d.) </vt:lpstr>
      <vt:lpstr>Decrypting a Transposed Message (cont’d.) </vt:lpstr>
      <vt:lpstr>Substitution Cipher</vt:lpstr>
      <vt:lpstr>Substitution Cipher (cont’d.) </vt:lpstr>
      <vt:lpstr>Substitution Cipher (cont’d.) </vt:lpstr>
      <vt:lpstr>Creating a Key</vt:lpstr>
      <vt:lpstr>Creating a Key (cont’d.)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dc:title>
  <dc:creator>AI</dc:creator>
  <cp:lastModifiedBy>Thaer Jayyousi</cp:lastModifiedBy>
  <cp:revision>215</cp:revision>
  <dcterms:created xsi:type="dcterms:W3CDTF">2012-09-08T01:48:14Z</dcterms:created>
  <dcterms:modified xsi:type="dcterms:W3CDTF">2022-10-15T21:08:12Z</dcterms:modified>
</cp:coreProperties>
</file>