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371" r:id="rId3"/>
    <p:sldId id="372" r:id="rId4"/>
    <p:sldId id="257" r:id="rId5"/>
    <p:sldId id="322" r:id="rId6"/>
    <p:sldId id="323" r:id="rId7"/>
    <p:sldId id="258" r:id="rId8"/>
    <p:sldId id="259" r:id="rId9"/>
    <p:sldId id="260" r:id="rId10"/>
    <p:sldId id="266" r:id="rId11"/>
    <p:sldId id="267" r:id="rId12"/>
    <p:sldId id="261" r:id="rId13"/>
    <p:sldId id="262" r:id="rId14"/>
    <p:sldId id="263" r:id="rId15"/>
    <p:sldId id="264" r:id="rId16"/>
    <p:sldId id="364" r:id="rId17"/>
    <p:sldId id="268" r:id="rId18"/>
    <p:sldId id="269" r:id="rId19"/>
    <p:sldId id="315" r:id="rId20"/>
    <p:sldId id="374" r:id="rId21"/>
    <p:sldId id="278" r:id="rId22"/>
    <p:sldId id="279" r:id="rId23"/>
    <p:sldId id="280" r:id="rId24"/>
    <p:sldId id="282" r:id="rId25"/>
    <p:sldId id="375" r:id="rId26"/>
    <p:sldId id="283" r:id="rId27"/>
    <p:sldId id="377" r:id="rId28"/>
    <p:sldId id="378" r:id="rId29"/>
    <p:sldId id="379" r:id="rId30"/>
    <p:sldId id="380" r:id="rId31"/>
    <p:sldId id="331" r:id="rId32"/>
    <p:sldId id="333" r:id="rId33"/>
    <p:sldId id="334" r:id="rId34"/>
    <p:sldId id="335" r:id="rId35"/>
    <p:sldId id="336" r:id="rId36"/>
    <p:sldId id="337" r:id="rId37"/>
    <p:sldId id="340" r:id="rId38"/>
    <p:sldId id="343" r:id="rId39"/>
    <p:sldId id="346" r:id="rId40"/>
    <p:sldId id="347" r:id="rId41"/>
    <p:sldId id="348" r:id="rId42"/>
    <p:sldId id="350" r:id="rId43"/>
    <p:sldId id="351" r:id="rId44"/>
    <p:sldId id="373" r:id="rId45"/>
    <p:sldId id="353" r:id="rId46"/>
    <p:sldId id="361" r:id="rId47"/>
    <p:sldId id="362" r:id="rId48"/>
    <p:sldId id="366" r:id="rId49"/>
    <p:sldId id="365" r:id="rId50"/>
    <p:sldId id="367" r:id="rId51"/>
    <p:sldId id="36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15B16-FA7B-4D80-9C45-F99629B88ABD}" type="datetimeFigureOut">
              <a:rPr lang="en-US" smtClean="0"/>
              <a:pPr/>
              <a:t>11/17/2022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F0583-DDD7-475B-96E5-1F77F7903A3F}" type="slidenum">
              <a:rPr lang="en-US" smtClean="0"/>
              <a:pPr/>
              <a:t>‹#›</a:t>
            </a:fld>
            <a:endParaRPr lang="en-US" dirty="0"/>
          </a:p>
        </p:txBody>
      </p:sp>
    </p:spTree>
    <p:extLst>
      <p:ext uri="{BB962C8B-B14F-4D97-AF65-F5344CB8AC3E}">
        <p14:creationId xmlns:p14="http://schemas.microsoft.com/office/powerpoint/2010/main" val="379845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Zettabyte = 1 billion Terabyte </a:t>
            </a:r>
          </a:p>
        </p:txBody>
      </p:sp>
      <p:sp>
        <p:nvSpPr>
          <p:cNvPr id="4" name="Slide Number Placeholder 3"/>
          <p:cNvSpPr>
            <a:spLocks noGrp="1"/>
          </p:cNvSpPr>
          <p:nvPr>
            <p:ph type="sldNum" sz="quarter" idx="5"/>
          </p:nvPr>
        </p:nvSpPr>
        <p:spPr/>
        <p:txBody>
          <a:bodyPr/>
          <a:lstStyle/>
          <a:p>
            <a:fld id="{D7FF0583-DDD7-475B-96E5-1F77F7903A3F}" type="slidenum">
              <a:rPr lang="en-US" smtClean="0"/>
              <a:pPr/>
              <a:t>5</a:t>
            </a:fld>
            <a:endParaRPr lang="en-US" dirty="0"/>
          </a:p>
        </p:txBody>
      </p:sp>
    </p:spTree>
    <p:extLst>
      <p:ext uri="{BB962C8B-B14F-4D97-AF65-F5344CB8AC3E}">
        <p14:creationId xmlns:p14="http://schemas.microsoft.com/office/powerpoint/2010/main" val="122113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F0583-DDD7-475B-96E5-1F77F7903A3F}" type="slidenum">
              <a:rPr lang="en-US" smtClean="0"/>
              <a:pPr/>
              <a:t>7</a:t>
            </a:fld>
            <a:endParaRPr lang="en-US" dirty="0"/>
          </a:p>
        </p:txBody>
      </p:sp>
    </p:spTree>
    <p:extLst>
      <p:ext uri="{BB962C8B-B14F-4D97-AF65-F5344CB8AC3E}">
        <p14:creationId xmlns:p14="http://schemas.microsoft.com/office/powerpoint/2010/main" val="374144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readRainfall</a:t>
            </a:r>
          </a:p>
        </p:txBody>
      </p:sp>
      <p:sp>
        <p:nvSpPr>
          <p:cNvPr id="4" name="Slide Number Placeholder 3"/>
          <p:cNvSpPr>
            <a:spLocks noGrp="1"/>
          </p:cNvSpPr>
          <p:nvPr>
            <p:ph type="sldNum" sz="quarter" idx="5"/>
          </p:nvPr>
        </p:nvSpPr>
        <p:spPr/>
        <p:txBody>
          <a:bodyPr/>
          <a:lstStyle/>
          <a:p>
            <a:fld id="{D7FF0583-DDD7-475B-96E5-1F77F7903A3F}" type="slidenum">
              <a:rPr lang="en-US" smtClean="0"/>
              <a:pPr/>
              <a:t>9</a:t>
            </a:fld>
            <a:endParaRPr lang="en-US" dirty="0"/>
          </a:p>
        </p:txBody>
      </p:sp>
    </p:spTree>
    <p:extLst>
      <p:ext uri="{BB962C8B-B14F-4D97-AF65-F5344CB8AC3E}">
        <p14:creationId xmlns:p14="http://schemas.microsoft.com/office/powerpoint/2010/main" val="27822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makeRainfallList</a:t>
            </a:r>
          </a:p>
        </p:txBody>
      </p:sp>
      <p:sp>
        <p:nvSpPr>
          <p:cNvPr id="4" name="Slide Number Placeholder 3"/>
          <p:cNvSpPr>
            <a:spLocks noGrp="1"/>
          </p:cNvSpPr>
          <p:nvPr>
            <p:ph type="sldNum" sz="quarter" idx="5"/>
          </p:nvPr>
        </p:nvSpPr>
        <p:spPr/>
        <p:txBody>
          <a:bodyPr/>
          <a:lstStyle/>
          <a:p>
            <a:fld id="{D7FF0583-DDD7-475B-96E5-1F77F7903A3F}" type="slidenum">
              <a:rPr lang="en-US" smtClean="0"/>
              <a:pPr/>
              <a:t>16</a:t>
            </a:fld>
            <a:endParaRPr lang="en-US" dirty="0"/>
          </a:p>
        </p:txBody>
      </p:sp>
    </p:spTree>
    <p:extLst>
      <p:ext uri="{BB962C8B-B14F-4D97-AF65-F5344CB8AC3E}">
        <p14:creationId xmlns:p14="http://schemas.microsoft.com/office/powerpoint/2010/main" val="14712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inchCm</a:t>
            </a:r>
          </a:p>
        </p:txBody>
      </p:sp>
      <p:sp>
        <p:nvSpPr>
          <p:cNvPr id="4" name="Slide Number Placeholder 3"/>
          <p:cNvSpPr>
            <a:spLocks noGrp="1"/>
          </p:cNvSpPr>
          <p:nvPr>
            <p:ph type="sldNum" sz="quarter" idx="5"/>
          </p:nvPr>
        </p:nvSpPr>
        <p:spPr/>
        <p:txBody>
          <a:bodyPr/>
          <a:lstStyle/>
          <a:p>
            <a:fld id="{D7FF0583-DDD7-475B-96E5-1F77F7903A3F}" type="slidenum">
              <a:rPr lang="en-US" smtClean="0"/>
              <a:pPr/>
              <a:t>18</a:t>
            </a:fld>
            <a:endParaRPr lang="en-US" dirty="0"/>
          </a:p>
        </p:txBody>
      </p:sp>
    </p:spTree>
    <p:extLst>
      <p:ext uri="{BB962C8B-B14F-4D97-AF65-F5344CB8AC3E}">
        <p14:creationId xmlns:p14="http://schemas.microsoft.com/office/powerpoint/2010/main" val="425089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95BB48-F946-42B4-BEA4-5135DE253F67}" type="datetime1">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9B0F9-7481-4E37-BFC1-5D31D7A6AF45}" type="datetime1">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D1B0C3-1AED-473C-BF6D-80E2505BCACD}" type="datetime1">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2FD62-E905-4698-95E6-E827EE4090A3}" type="datetime1">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A6D47-5EB0-4E72-9E14-A43A5CDB59CD}" type="datetime1">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B60F5B-4068-4F7B-962D-18523ACE265B}" type="datetime1">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8791D7-31BD-4F2B-BD18-16BC1D6BFE0D}" type="datetime1">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282C41-58BE-4453-AE8C-334D49455705}" type="datetime1">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AB986-608B-463A-B108-74E89233FA87}" type="datetime1">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E2175-3929-481E-8182-92F51152BF8D}" type="datetime1">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FC85C9-96FE-4578-A2C8-3C3012EC9174}" type="datetime1">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12BC48-7157-4E12-A0D3-83C914BB089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254EB-74A7-4F67-AC10-4CBD7DA50215}" type="datetime1">
              <a:rPr lang="en-US" smtClean="0"/>
              <a:pPr/>
              <a:t>11/17/2022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BC48-7157-4E12-A0D3-83C914BB089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33400" y="2133600"/>
            <a:ext cx="8229600" cy="22098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dirty="0"/>
              <a:t>Chapter 8 Files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Iterating Over Lines in a File</a:t>
            </a:r>
          </a:p>
        </p:txBody>
      </p:sp>
      <p:sp>
        <p:nvSpPr>
          <p:cNvPr id="3" name="Content Placeholder 2"/>
          <p:cNvSpPr>
            <a:spLocks noGrp="1"/>
          </p:cNvSpPr>
          <p:nvPr>
            <p:ph idx="1"/>
          </p:nvPr>
        </p:nvSpPr>
        <p:spPr>
          <a:xfrm>
            <a:off x="457200" y="1527049"/>
            <a:ext cx="8229600" cy="1447799"/>
          </a:xfrm>
        </p:spPr>
        <p:txBody>
          <a:bodyPr>
            <a:normAutofit fontScale="92500" lnSpcReduction="10000"/>
          </a:bodyPr>
          <a:lstStyle/>
          <a:p>
            <a:r>
              <a:rPr lang="en-US" dirty="0"/>
              <a:t>Suppose we have a text file called rainfall.txt that contains data representing the total annual rainfall (in inches) for 25 towns in Iowa.</a:t>
            </a:r>
          </a:p>
        </p:txBody>
      </p:sp>
      <p:sp>
        <p:nvSpPr>
          <p:cNvPr id="6" name="Slide Number Placeholder 5"/>
          <p:cNvSpPr>
            <a:spLocks noGrp="1"/>
          </p:cNvSpPr>
          <p:nvPr>
            <p:ph type="sldNum" sz="quarter" idx="12"/>
          </p:nvPr>
        </p:nvSpPr>
        <p:spPr/>
        <p:txBody>
          <a:bodyPr/>
          <a:lstStyle/>
          <a:p>
            <a:fld id="{B012BC48-7157-4E12-A0D3-83C914BB0894}" type="slidenum">
              <a:rPr lang="en-US" smtClean="0"/>
              <a:pPr/>
              <a:t>10</a:t>
            </a:fld>
            <a:endParaRPr lang="en-US" dirty="0"/>
          </a:p>
        </p:txBody>
      </p:sp>
      <p:sp>
        <p:nvSpPr>
          <p:cNvPr id="4" name="Rectangle 3"/>
          <p:cNvSpPr/>
          <p:nvPr/>
        </p:nvSpPr>
        <p:spPr>
          <a:xfrm>
            <a:off x="1371600" y="2971800"/>
            <a:ext cx="3124200" cy="3693319"/>
          </a:xfrm>
          <a:prstGeom prst="rect">
            <a:avLst/>
          </a:prstGeom>
          <a:solidFill>
            <a:schemeClr val="bg1">
              <a:lumMod val="85000"/>
            </a:schemeClr>
          </a:solidFill>
        </p:spPr>
        <p:txBody>
          <a:bodyPr wrap="square">
            <a:spAutoFit/>
          </a:bodyPr>
          <a:lstStyle/>
          <a:p>
            <a:r>
              <a:rPr lang="en-US" dirty="0"/>
              <a:t>Akron 25.81</a:t>
            </a:r>
          </a:p>
          <a:p>
            <a:r>
              <a:rPr lang="en-US" dirty="0"/>
              <a:t>Albia 37.65</a:t>
            </a:r>
          </a:p>
          <a:p>
            <a:r>
              <a:rPr lang="en-US" dirty="0"/>
              <a:t>Algona 30.69</a:t>
            </a:r>
          </a:p>
          <a:p>
            <a:r>
              <a:rPr lang="en-US" dirty="0"/>
              <a:t>Allison 33.64</a:t>
            </a:r>
          </a:p>
          <a:p>
            <a:r>
              <a:rPr lang="en-US" dirty="0"/>
              <a:t>Alton 27.43</a:t>
            </a:r>
          </a:p>
          <a:p>
            <a:r>
              <a:rPr lang="en-US" dirty="0"/>
              <a:t>AmesW 34.07</a:t>
            </a:r>
          </a:p>
          <a:p>
            <a:r>
              <a:rPr lang="en-US" dirty="0"/>
              <a:t>AmesSE 33.95</a:t>
            </a:r>
          </a:p>
          <a:p>
            <a:r>
              <a:rPr lang="en-US" dirty="0"/>
              <a:t>Anamosa 35.33</a:t>
            </a:r>
          </a:p>
          <a:p>
            <a:r>
              <a:rPr lang="en-US" dirty="0"/>
              <a:t>Ankeny 33.38</a:t>
            </a:r>
          </a:p>
          <a:p>
            <a:r>
              <a:rPr lang="en-US" dirty="0"/>
              <a:t>Atlantic 34.37</a:t>
            </a:r>
          </a:p>
          <a:p>
            <a:r>
              <a:rPr lang="en-US" dirty="0"/>
              <a:t>Audubon 33.41</a:t>
            </a:r>
          </a:p>
          <a:p>
            <a:r>
              <a:rPr lang="en-US" dirty="0"/>
              <a:t>Beaconsfield 35.27</a:t>
            </a:r>
          </a:p>
          <a:p>
            <a:r>
              <a:rPr lang="en-US" dirty="0"/>
              <a:t>Bedford 36.35</a:t>
            </a:r>
          </a:p>
        </p:txBody>
      </p:sp>
      <p:sp>
        <p:nvSpPr>
          <p:cNvPr id="5" name="Rectangle 4"/>
          <p:cNvSpPr/>
          <p:nvPr/>
        </p:nvSpPr>
        <p:spPr>
          <a:xfrm>
            <a:off x="4800600" y="2974848"/>
            <a:ext cx="3200400" cy="3693319"/>
          </a:xfrm>
          <a:prstGeom prst="rect">
            <a:avLst/>
          </a:prstGeom>
          <a:solidFill>
            <a:schemeClr val="bg1">
              <a:lumMod val="85000"/>
            </a:schemeClr>
          </a:solidFill>
        </p:spPr>
        <p:txBody>
          <a:bodyPr wrap="square">
            <a:spAutoFit/>
          </a:bodyPr>
          <a:lstStyle/>
          <a:p>
            <a:r>
              <a:rPr lang="en-US" dirty="0"/>
              <a:t>BellePlaine 35.81</a:t>
            </a:r>
          </a:p>
          <a:p>
            <a:r>
              <a:rPr lang="en-US" dirty="0"/>
              <a:t>Bellevue 34.35</a:t>
            </a:r>
          </a:p>
          <a:p>
            <a:r>
              <a:rPr lang="en-US" dirty="0"/>
              <a:t>Blockton 36.28</a:t>
            </a:r>
          </a:p>
          <a:p>
            <a:r>
              <a:rPr lang="en-US" dirty="0"/>
              <a:t>Bloomfield 38.02</a:t>
            </a:r>
          </a:p>
          <a:p>
            <a:r>
              <a:rPr lang="en-US" dirty="0"/>
              <a:t>Boone 36.30</a:t>
            </a:r>
          </a:p>
          <a:p>
            <a:r>
              <a:rPr lang="en-US" dirty="0"/>
              <a:t>Brighton 33.59</a:t>
            </a:r>
          </a:p>
          <a:p>
            <a:r>
              <a:rPr lang="en-US" dirty="0"/>
              <a:t>Britt 31.54</a:t>
            </a:r>
          </a:p>
          <a:p>
            <a:r>
              <a:rPr lang="en-US" dirty="0"/>
              <a:t>Buckeye 33.66</a:t>
            </a:r>
          </a:p>
          <a:p>
            <a:r>
              <a:rPr lang="en-US" dirty="0"/>
              <a:t>BurlingtonKBUR 37.94</a:t>
            </a:r>
          </a:p>
          <a:p>
            <a:r>
              <a:rPr lang="en-US" dirty="0"/>
              <a:t>Burlington 36.94</a:t>
            </a:r>
          </a:p>
          <a:p>
            <a:r>
              <a:rPr lang="en-US" dirty="0"/>
              <a:t>Carroll 33.33</a:t>
            </a:r>
          </a:p>
          <a:p>
            <a:r>
              <a:rPr lang="en-US" dirty="0"/>
              <a:t>Cascade 33.48</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Iterating Over Lines in a File </a:t>
            </a:r>
            <a:r>
              <a:rPr lang="en-US" b="0" kern="0" dirty="0">
                <a:latin typeface="Arial"/>
                <a:cs typeface="Arial"/>
              </a:rPr>
              <a:t>(cont’d.)</a:t>
            </a:r>
            <a:r>
              <a:rPr lang="en-US" b="0" dirty="0"/>
              <a:t> </a:t>
            </a:r>
          </a:p>
        </p:txBody>
      </p:sp>
      <p:sp>
        <p:nvSpPr>
          <p:cNvPr id="3" name="Content Placeholder 2"/>
          <p:cNvSpPr>
            <a:spLocks noGrp="1"/>
          </p:cNvSpPr>
          <p:nvPr>
            <p:ph idx="1"/>
          </p:nvPr>
        </p:nvSpPr>
        <p:spPr/>
        <p:txBody>
          <a:bodyPr/>
          <a:lstStyle/>
          <a:p>
            <a:r>
              <a:rPr lang="en-US" dirty="0"/>
              <a:t>Although it would be possible to consider entering this data by hand each time it is used, you can imagine that such a task would be time-consuming and error-prone. </a:t>
            </a:r>
          </a:p>
          <a:p>
            <a:r>
              <a:rPr lang="en-US" dirty="0"/>
              <a:t>In addition, it is likely that there could be data from many more towns.</a:t>
            </a:r>
          </a:p>
          <a:p>
            <a:r>
              <a:rPr lang="en-US" dirty="0"/>
              <a:t>We can use this file as input in a program that will do some data processing.</a:t>
            </a:r>
          </a:p>
          <a:p>
            <a:endParaRPr lang="en-US" dirty="0"/>
          </a:p>
        </p:txBody>
      </p:sp>
      <p:sp>
        <p:nvSpPr>
          <p:cNvPr id="5" name="Slide Number Placeholder 4"/>
          <p:cNvSpPr>
            <a:spLocks noGrp="1"/>
          </p:cNvSpPr>
          <p:nvPr>
            <p:ph type="sldNum" sz="quarter" idx="12"/>
          </p:nvPr>
        </p:nvSpPr>
        <p:spPr/>
        <p:txBody>
          <a:bodyPr/>
          <a:lstStyle/>
          <a:p>
            <a:fld id="{B012BC48-7157-4E12-A0D3-83C914BB0894}"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Iterating Over Lines in a File </a:t>
            </a:r>
            <a:r>
              <a:rPr lang="en-US" b="0" kern="0" dirty="0">
                <a:latin typeface="Arial"/>
                <a:cs typeface="Arial"/>
              </a:rPr>
              <a:t>(cont’d.)</a:t>
            </a:r>
            <a:r>
              <a:rPr lang="en-US" b="0" dirty="0"/>
              <a:t> </a:t>
            </a:r>
          </a:p>
        </p:txBody>
      </p:sp>
      <p:sp>
        <p:nvSpPr>
          <p:cNvPr id="3" name="Content Placeholder 2"/>
          <p:cNvSpPr>
            <a:spLocks noGrp="1"/>
          </p:cNvSpPr>
          <p:nvPr>
            <p:ph idx="1"/>
          </p:nvPr>
        </p:nvSpPr>
        <p:spPr/>
        <p:txBody>
          <a:bodyPr>
            <a:normAutofit/>
          </a:bodyPr>
          <a:lstStyle/>
          <a:p>
            <a:r>
              <a:rPr lang="en-US" dirty="0"/>
              <a:t>In the program, we will read each line of the file and print it with some additional text.</a:t>
            </a:r>
          </a:p>
          <a:p>
            <a:r>
              <a:rPr lang="en-US" dirty="0"/>
              <a:t>Because text files are sequences of lines of text, we can use the </a:t>
            </a:r>
            <a:r>
              <a:rPr lang="en-US" i="1" dirty="0"/>
              <a:t>for</a:t>
            </a:r>
            <a:r>
              <a:rPr lang="en-US" dirty="0"/>
              <a:t> loop to iterate through each line of the file.</a:t>
            </a:r>
          </a:p>
          <a:p>
            <a:r>
              <a:rPr lang="en-US" dirty="0"/>
              <a:t>A line of a file is defined to be a sequence of characters up to and including a special character called the newline character.</a:t>
            </a:r>
          </a:p>
        </p:txBody>
      </p:sp>
      <p:sp>
        <p:nvSpPr>
          <p:cNvPr id="4" name="Slide Number Placeholder 3"/>
          <p:cNvSpPr>
            <a:spLocks noGrp="1"/>
          </p:cNvSpPr>
          <p:nvPr>
            <p:ph type="sldNum" sz="quarter" idx="12"/>
          </p:nvPr>
        </p:nvSpPr>
        <p:spPr/>
        <p:txBody>
          <a:bodyPr/>
          <a:lstStyle/>
          <a:p>
            <a:fld id="{B012BC48-7157-4E12-A0D3-83C914BB0894}"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Iterating Over Lines in a File </a:t>
            </a:r>
            <a:r>
              <a:rPr lang="en-US" b="0" kern="0" dirty="0">
                <a:latin typeface="Arial"/>
                <a:cs typeface="Arial"/>
              </a:rPr>
              <a:t>(cont’d.)</a:t>
            </a:r>
            <a:r>
              <a:rPr lang="en-US" b="0" dirty="0"/>
              <a:t> </a:t>
            </a:r>
          </a:p>
        </p:txBody>
      </p:sp>
      <p:sp>
        <p:nvSpPr>
          <p:cNvPr id="3" name="Content Placeholder 2"/>
          <p:cNvSpPr>
            <a:spLocks noGrp="1"/>
          </p:cNvSpPr>
          <p:nvPr>
            <p:ph idx="1"/>
          </p:nvPr>
        </p:nvSpPr>
        <p:spPr>
          <a:xfrm>
            <a:off x="457200" y="1600201"/>
            <a:ext cx="8229600" cy="1905000"/>
          </a:xfrm>
        </p:spPr>
        <p:txBody>
          <a:bodyPr/>
          <a:lstStyle/>
          <a:p>
            <a:r>
              <a:rPr lang="en-US" dirty="0"/>
              <a:t>As the </a:t>
            </a:r>
            <a:r>
              <a:rPr lang="en-US" i="1" dirty="0"/>
              <a:t>for</a:t>
            </a:r>
            <a:r>
              <a:rPr lang="en-US" dirty="0"/>
              <a:t> loop iterates through each line of the file, the loop variable will contain the current line of the file as a string of characters.</a:t>
            </a:r>
          </a:p>
        </p:txBody>
      </p:sp>
      <p:sp>
        <p:nvSpPr>
          <p:cNvPr id="4" name="Slide Number Placeholder 3"/>
          <p:cNvSpPr>
            <a:spLocks noGrp="1"/>
          </p:cNvSpPr>
          <p:nvPr>
            <p:ph type="sldNum" sz="quarter" idx="12"/>
          </p:nvPr>
        </p:nvSpPr>
        <p:spPr/>
        <p:txBody>
          <a:bodyPr/>
          <a:lstStyle/>
          <a:p>
            <a:fld id="{B012BC48-7157-4E12-A0D3-83C914BB0894}" type="slidenum">
              <a:rPr lang="en-US" smtClean="0"/>
              <a:pPr/>
              <a:t>13</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971800" y="3736848"/>
            <a:ext cx="2990850" cy="1209675"/>
          </a:xfrm>
          <a:prstGeom prst="rect">
            <a:avLst/>
          </a:prstGeom>
          <a:noFill/>
          <a:ln w="9525">
            <a:solidFill>
              <a:schemeClr val="accent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Iterating Over Lines in a File </a:t>
            </a:r>
            <a:r>
              <a:rPr lang="en-US" b="0" kern="0" dirty="0">
                <a:latin typeface="Arial"/>
                <a:cs typeface="Arial"/>
              </a:rPr>
              <a:t>(cont’d.)</a:t>
            </a:r>
            <a:r>
              <a:rPr lang="en-US" b="0" dirty="0"/>
              <a:t> </a:t>
            </a:r>
          </a:p>
        </p:txBody>
      </p:sp>
      <p:sp>
        <p:nvSpPr>
          <p:cNvPr id="3" name="Content Placeholder 2"/>
          <p:cNvSpPr>
            <a:spLocks noGrp="1"/>
          </p:cNvSpPr>
          <p:nvPr>
            <p:ph idx="1"/>
          </p:nvPr>
        </p:nvSpPr>
        <p:spPr/>
        <p:txBody>
          <a:bodyPr/>
          <a:lstStyle/>
          <a:p>
            <a:r>
              <a:rPr lang="en-US" dirty="0"/>
              <a:t>To process all of our rainfall data, we use a </a:t>
            </a:r>
            <a:r>
              <a:rPr lang="en-US" i="1" dirty="0"/>
              <a:t>for</a:t>
            </a:r>
            <a:r>
              <a:rPr lang="en-US" dirty="0"/>
              <a:t> loop to iterate over the lines of the file.</a:t>
            </a:r>
          </a:p>
          <a:p>
            <a:r>
              <a:rPr lang="en-US" dirty="0"/>
              <a:t>Using the </a:t>
            </a:r>
            <a:r>
              <a:rPr lang="en-US" i="1" dirty="0"/>
              <a:t>split</a:t>
            </a:r>
            <a:r>
              <a:rPr lang="en-US" dirty="0"/>
              <a:t> method, we can break each line into a list containing the city code and the rainfall amount. </a:t>
            </a:r>
          </a:p>
          <a:p>
            <a:r>
              <a:rPr lang="en-US" dirty="0"/>
              <a:t>We can then take these values and construct a simple sentence,</a:t>
            </a:r>
          </a:p>
        </p:txBody>
      </p:sp>
      <p:sp>
        <p:nvSpPr>
          <p:cNvPr id="4" name="Slide Number Placeholder 3"/>
          <p:cNvSpPr>
            <a:spLocks noGrp="1"/>
          </p:cNvSpPr>
          <p:nvPr>
            <p:ph type="sldNum" sz="quarter" idx="12"/>
          </p:nvPr>
        </p:nvSpPr>
        <p:spPr/>
        <p:txBody>
          <a:bodyPr/>
          <a:lstStyle/>
          <a:p>
            <a:fld id="{B012BC48-7157-4E12-A0D3-83C914BB0894}"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2BC48-7157-4E12-A0D3-83C914BB0894}" type="slidenum">
              <a:rPr lang="en-US" smtClean="0"/>
              <a:pPr/>
              <a:t>15</a:t>
            </a:fld>
            <a:endParaRPr lang="en-US" dirty="0"/>
          </a:p>
        </p:txBody>
      </p:sp>
      <p:sp>
        <p:nvSpPr>
          <p:cNvPr id="2" name="Rectangle 1"/>
          <p:cNvSpPr/>
          <p:nvPr/>
        </p:nvSpPr>
        <p:spPr>
          <a:xfrm>
            <a:off x="496824" y="1507866"/>
            <a:ext cx="8211312" cy="5078313"/>
          </a:xfrm>
          <a:prstGeom prst="rect">
            <a:avLst/>
          </a:prstGeom>
          <a:solidFill>
            <a:schemeClr val="bg1">
              <a:lumMod val="85000"/>
            </a:schemeClr>
          </a:solidFill>
        </p:spPr>
        <p:txBody>
          <a:bodyPr wrap="square">
            <a:spAutoFit/>
          </a:bodyPr>
          <a:lstStyle/>
          <a:p>
            <a:r>
              <a:rPr lang="en-US" dirty="0"/>
              <a:t>rainfile = open("rainfall.txt","r")</a:t>
            </a:r>
          </a:p>
          <a:p>
            <a:r>
              <a:rPr lang="en-US" dirty="0"/>
              <a:t>for aline in rainfile:</a:t>
            </a:r>
          </a:p>
          <a:p>
            <a:r>
              <a:rPr lang="en-US" dirty="0"/>
              <a:t>    values = aline.split()</a:t>
            </a:r>
          </a:p>
          <a:p>
            <a:r>
              <a:rPr lang="en-US" dirty="0"/>
              <a:t>    print(values[0], "had",values[1],"inches of rain.")</a:t>
            </a:r>
          </a:p>
          <a:p>
            <a:endParaRPr lang="en-US" dirty="0"/>
          </a:p>
          <a:p>
            <a:r>
              <a:rPr lang="en-US" dirty="0"/>
              <a:t>rainfile.close()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Rectangle 2"/>
          <p:cNvSpPr/>
          <p:nvPr/>
        </p:nvSpPr>
        <p:spPr>
          <a:xfrm>
            <a:off x="5791200" y="1600200"/>
            <a:ext cx="2819400" cy="4893647"/>
          </a:xfrm>
          <a:prstGeom prst="rect">
            <a:avLst/>
          </a:prstGeom>
          <a:solidFill>
            <a:schemeClr val="bg1">
              <a:lumMod val="85000"/>
            </a:schemeClr>
          </a:solidFill>
        </p:spPr>
        <p:txBody>
          <a:bodyPr wrap="square">
            <a:spAutoFit/>
          </a:bodyPr>
          <a:lstStyle/>
          <a:p>
            <a:r>
              <a:rPr lang="en-US" sz="1200" dirty="0">
                <a:solidFill>
                  <a:srgbClr val="FF0000"/>
                </a:solidFill>
              </a:rPr>
              <a:t>Akron had 25.81 inches of rain.</a:t>
            </a:r>
          </a:p>
          <a:p>
            <a:r>
              <a:rPr lang="en-US" sz="1200" dirty="0">
                <a:solidFill>
                  <a:srgbClr val="FF0000"/>
                </a:solidFill>
              </a:rPr>
              <a:t>Albia had 37.65 inches of rain.</a:t>
            </a:r>
          </a:p>
          <a:p>
            <a:r>
              <a:rPr lang="en-US" sz="1200" dirty="0">
                <a:solidFill>
                  <a:srgbClr val="FF0000"/>
                </a:solidFill>
              </a:rPr>
              <a:t>Algona had 30.69 inches of rain.</a:t>
            </a:r>
          </a:p>
          <a:p>
            <a:r>
              <a:rPr lang="en-US" sz="1200" dirty="0">
                <a:solidFill>
                  <a:srgbClr val="FF0000"/>
                </a:solidFill>
              </a:rPr>
              <a:t>Allison had 33.64 inches of rain.</a:t>
            </a:r>
          </a:p>
          <a:p>
            <a:r>
              <a:rPr lang="en-US" sz="1200" dirty="0">
                <a:solidFill>
                  <a:srgbClr val="FF0000"/>
                </a:solidFill>
              </a:rPr>
              <a:t>Alton had 27.43 inches of rain.</a:t>
            </a:r>
          </a:p>
          <a:p>
            <a:r>
              <a:rPr lang="en-US" sz="1200" dirty="0">
                <a:solidFill>
                  <a:srgbClr val="FF0000"/>
                </a:solidFill>
              </a:rPr>
              <a:t>AmesW had 34.07 inches of rain.</a:t>
            </a:r>
          </a:p>
          <a:p>
            <a:r>
              <a:rPr lang="en-US" sz="1200" dirty="0">
                <a:solidFill>
                  <a:srgbClr val="FF0000"/>
                </a:solidFill>
              </a:rPr>
              <a:t>AmesSE had 33.95 inches of rain.</a:t>
            </a:r>
          </a:p>
          <a:p>
            <a:r>
              <a:rPr lang="en-US" sz="1200" dirty="0">
                <a:solidFill>
                  <a:srgbClr val="FF0000"/>
                </a:solidFill>
              </a:rPr>
              <a:t>Anamosa had 35.33 inches of rain.</a:t>
            </a:r>
          </a:p>
          <a:p>
            <a:r>
              <a:rPr lang="en-US" sz="1200" dirty="0">
                <a:solidFill>
                  <a:srgbClr val="FF0000"/>
                </a:solidFill>
              </a:rPr>
              <a:t>Ankeny had 33.38 inches of rain.</a:t>
            </a:r>
          </a:p>
          <a:p>
            <a:r>
              <a:rPr lang="en-US" sz="1200" dirty="0">
                <a:solidFill>
                  <a:srgbClr val="FF0000"/>
                </a:solidFill>
              </a:rPr>
              <a:t>Atlantic had 34.37 inches of rain.</a:t>
            </a:r>
          </a:p>
          <a:p>
            <a:r>
              <a:rPr lang="en-US" sz="1200" dirty="0">
                <a:solidFill>
                  <a:srgbClr val="FF0000"/>
                </a:solidFill>
              </a:rPr>
              <a:t>Audubon had 33.41 inches of rain.</a:t>
            </a:r>
          </a:p>
          <a:p>
            <a:r>
              <a:rPr lang="en-US" sz="1200" dirty="0">
                <a:solidFill>
                  <a:srgbClr val="FF0000"/>
                </a:solidFill>
              </a:rPr>
              <a:t>Beaconsfield had 35.27 inches of rain.</a:t>
            </a:r>
          </a:p>
          <a:p>
            <a:r>
              <a:rPr lang="en-US" sz="1200" dirty="0">
                <a:solidFill>
                  <a:srgbClr val="FF0000"/>
                </a:solidFill>
              </a:rPr>
              <a:t>Bedford had 36.35 inches of rain.</a:t>
            </a:r>
          </a:p>
          <a:p>
            <a:r>
              <a:rPr lang="en-US" sz="1200" dirty="0">
                <a:solidFill>
                  <a:srgbClr val="FF0000"/>
                </a:solidFill>
              </a:rPr>
              <a:t>BellePlaine had 35.81 inches of rain.</a:t>
            </a:r>
          </a:p>
          <a:p>
            <a:r>
              <a:rPr lang="en-US" sz="1200" dirty="0">
                <a:solidFill>
                  <a:srgbClr val="FF0000"/>
                </a:solidFill>
              </a:rPr>
              <a:t>Bellevue had 34.3</a:t>
            </a:r>
          </a:p>
          <a:p>
            <a:r>
              <a:rPr lang="en-US" sz="1200" dirty="0">
                <a:solidFill>
                  <a:srgbClr val="FF0000"/>
                </a:solidFill>
              </a:rPr>
              <a:t>5 inches of rain.</a:t>
            </a:r>
          </a:p>
          <a:p>
            <a:r>
              <a:rPr lang="en-US" sz="1200" dirty="0">
                <a:solidFill>
                  <a:srgbClr val="FF0000"/>
                </a:solidFill>
              </a:rPr>
              <a:t>Blockton had 36.28 inches of rain.</a:t>
            </a:r>
          </a:p>
          <a:p>
            <a:r>
              <a:rPr lang="en-US" sz="1200" dirty="0">
                <a:solidFill>
                  <a:srgbClr val="FF0000"/>
                </a:solidFill>
              </a:rPr>
              <a:t>Bloomfield had 38.02 inches of rain.</a:t>
            </a:r>
          </a:p>
          <a:p>
            <a:r>
              <a:rPr lang="en-US" sz="1200" dirty="0">
                <a:solidFill>
                  <a:srgbClr val="FF0000"/>
                </a:solidFill>
              </a:rPr>
              <a:t>Boone had 36.30 inches of rain.</a:t>
            </a:r>
          </a:p>
          <a:p>
            <a:r>
              <a:rPr lang="en-US" sz="1200" dirty="0">
                <a:solidFill>
                  <a:srgbClr val="FF0000"/>
                </a:solidFill>
              </a:rPr>
              <a:t>Brighton had 33.59 inches of rain.</a:t>
            </a:r>
          </a:p>
          <a:p>
            <a:r>
              <a:rPr lang="en-US" sz="1200" dirty="0">
                <a:solidFill>
                  <a:srgbClr val="FF0000"/>
                </a:solidFill>
              </a:rPr>
              <a:t>Britt had 31.54 inches of rain.</a:t>
            </a:r>
          </a:p>
          <a:p>
            <a:r>
              <a:rPr lang="en-US" sz="1200" dirty="0">
                <a:solidFill>
                  <a:srgbClr val="FF0000"/>
                </a:solidFill>
              </a:rPr>
              <a:t>Buckeye had 33.66 inches of rain.</a:t>
            </a:r>
          </a:p>
          <a:p>
            <a:r>
              <a:rPr lang="en-US" sz="1200" dirty="0">
                <a:solidFill>
                  <a:srgbClr val="FF0000"/>
                </a:solidFill>
              </a:rPr>
              <a:t>BurlingtonKBUR had 37.94 inches of rain.</a:t>
            </a:r>
          </a:p>
          <a:p>
            <a:r>
              <a:rPr lang="en-US" sz="1200" dirty="0">
                <a:solidFill>
                  <a:srgbClr val="FF0000"/>
                </a:solidFill>
              </a:rPr>
              <a:t>Burlington had 36.94 inches of rain.</a:t>
            </a:r>
          </a:p>
          <a:p>
            <a:r>
              <a:rPr lang="en-US" sz="1200" dirty="0">
                <a:solidFill>
                  <a:srgbClr val="FF0000"/>
                </a:solidFill>
              </a:rPr>
              <a:t>Carroll had 33.33 inches of rain.</a:t>
            </a:r>
          </a:p>
          <a:p>
            <a:r>
              <a:rPr lang="en-US" sz="1200" dirty="0">
                <a:solidFill>
                  <a:srgbClr val="FF0000"/>
                </a:solidFill>
              </a:rPr>
              <a:t>Cascade had 33.48 inches of rain.</a:t>
            </a:r>
          </a:p>
        </p:txBody>
      </p:sp>
      <p:sp>
        <p:nvSpPr>
          <p:cNvPr id="8" name="Title 1"/>
          <p:cNvSpPr>
            <a:spLocks noGrp="1"/>
          </p:cNvSpPr>
          <p:nvPr>
            <p:ph type="title"/>
          </p:nvPr>
        </p:nvSpPr>
        <p:spPr>
          <a:xfrm>
            <a:off x="457200" y="274638"/>
            <a:ext cx="8229600" cy="1143000"/>
          </a:xfrm>
        </p:spPr>
        <p:txBody>
          <a:bodyPr>
            <a:normAutofit fontScale="90000"/>
          </a:bodyPr>
          <a:lstStyle/>
          <a:p>
            <a:r>
              <a:rPr lang="en-US" b="0" dirty="0"/>
              <a:t>Iterating Over Lines in a File </a:t>
            </a:r>
            <a:r>
              <a:rPr lang="en-US" b="0" kern="0" dirty="0">
                <a:latin typeface="Arial"/>
                <a:cs typeface="Arial"/>
              </a:rPr>
              <a:t>(cont’d.)</a:t>
            </a:r>
            <a:r>
              <a:rPr lang="en-US" b="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2BC48-7157-4E12-A0D3-83C914BB0894}" type="slidenum">
              <a:rPr lang="en-US" smtClean="0"/>
              <a:pPr/>
              <a:t>16</a:t>
            </a:fld>
            <a:endParaRPr lang="en-US" dirty="0"/>
          </a:p>
        </p:txBody>
      </p:sp>
      <p:sp>
        <p:nvSpPr>
          <p:cNvPr id="2" name="Rectangle 1"/>
          <p:cNvSpPr/>
          <p:nvPr/>
        </p:nvSpPr>
        <p:spPr>
          <a:xfrm>
            <a:off x="381000" y="197346"/>
            <a:ext cx="8534400" cy="6186309"/>
          </a:xfrm>
          <a:prstGeom prst="rect">
            <a:avLst/>
          </a:prstGeom>
          <a:solidFill>
            <a:schemeClr val="bg1">
              <a:lumMod val="85000"/>
            </a:schemeClr>
          </a:solidFill>
        </p:spPr>
        <p:txBody>
          <a:bodyPr wrap="square">
            <a:spAutoFit/>
          </a:bodyPr>
          <a:lstStyle/>
          <a:p>
            <a:r>
              <a:rPr lang="en-US" dirty="0"/>
              <a:t>import statistics</a:t>
            </a:r>
          </a:p>
          <a:p>
            <a:endParaRPr lang="en-US" dirty="0"/>
          </a:p>
          <a:p>
            <a:r>
              <a:rPr lang="en-US" dirty="0"/>
              <a:t>def makeRainfallList():</a:t>
            </a:r>
          </a:p>
          <a:p>
            <a:r>
              <a:rPr lang="en-US" dirty="0"/>
              <a:t>    rainfallFile = open("rainfall.txt","r")</a:t>
            </a:r>
          </a:p>
          <a:p>
            <a:endParaRPr lang="en-US" dirty="0"/>
          </a:p>
          <a:p>
            <a:r>
              <a:rPr lang="en-US" dirty="0"/>
              <a:t>    rainfallList = [ ]</a:t>
            </a:r>
          </a:p>
          <a:p>
            <a:r>
              <a:rPr lang="en-US" dirty="0"/>
              <a:t>    for aline in rainfallFile:</a:t>
            </a:r>
          </a:p>
          <a:p>
            <a:r>
              <a:rPr lang="en-US" dirty="0"/>
              <a:t>        vlist = aline.split()</a:t>
            </a:r>
          </a:p>
          <a:p>
            <a:r>
              <a:rPr lang="en-US" dirty="0"/>
              <a:t>        rainfallList.append(float(vlist[1]))</a:t>
            </a:r>
          </a:p>
          <a:p>
            <a:r>
              <a:rPr lang="en-US" dirty="0"/>
              <a:t>    return rainfallList</a:t>
            </a:r>
          </a:p>
          <a:p>
            <a:endParaRPr lang="en-US" dirty="0"/>
          </a:p>
          <a:p>
            <a:r>
              <a:rPr lang="en-US" dirty="0"/>
              <a:t>        </a:t>
            </a:r>
          </a:p>
          <a:p>
            <a:r>
              <a:rPr lang="en-US" dirty="0"/>
              <a:t>rainfallList = makeRainfallList()</a:t>
            </a:r>
          </a:p>
          <a:p>
            <a:r>
              <a:rPr lang="en-US" dirty="0"/>
              <a:t>print('RainFallList:',rainfallList)</a:t>
            </a:r>
          </a:p>
          <a:p>
            <a:r>
              <a:rPr lang="en-US" dirty="0"/>
              <a:t>print ( 'Range:', max(rainfallList) - min(rainfallList)  )</a:t>
            </a:r>
          </a:p>
          <a:p>
            <a:r>
              <a:rPr lang="en-US" dirty="0"/>
              <a:t>print ( 'Max:',max(rainfallList) )</a:t>
            </a:r>
          </a:p>
          <a:p>
            <a:r>
              <a:rPr lang="en-US" dirty="0"/>
              <a:t>print ( 'Min:',min(rainfallList) )</a:t>
            </a:r>
          </a:p>
          <a:p>
            <a:r>
              <a:rPr lang="en-US" dirty="0"/>
              <a:t>print ( 'Mean:',statistics.mean(rainfallList) )</a:t>
            </a:r>
          </a:p>
          <a:p>
            <a:r>
              <a:rPr lang="en-US" dirty="0"/>
              <a:t>print ( 'Median:',statistics.median(rainfallList) )</a:t>
            </a:r>
          </a:p>
          <a:p>
            <a:r>
              <a:rPr lang="en-US" dirty="0"/>
              <a:t>print ( 'Mode:',statistics.mode(rainfallList) )</a:t>
            </a:r>
          </a:p>
          <a:p>
            <a:r>
              <a:rPr lang="en-US" dirty="0"/>
              <a:t>print ( 'StandardDev',statistics.stdev(rainfallList) )</a:t>
            </a:r>
          </a:p>
          <a:p>
            <a:endParaRPr lang="en-US" dirty="0"/>
          </a:p>
        </p:txBody>
      </p:sp>
      <p:sp>
        <p:nvSpPr>
          <p:cNvPr id="3" name="Rectangle 2"/>
          <p:cNvSpPr/>
          <p:nvPr/>
        </p:nvSpPr>
        <p:spPr>
          <a:xfrm>
            <a:off x="4340352" y="304800"/>
            <a:ext cx="4346448" cy="1938992"/>
          </a:xfrm>
          <a:prstGeom prst="rect">
            <a:avLst/>
          </a:prstGeom>
          <a:solidFill>
            <a:schemeClr val="bg1">
              <a:lumMod val="85000"/>
            </a:schemeClr>
          </a:solidFill>
        </p:spPr>
        <p:txBody>
          <a:bodyPr wrap="square">
            <a:spAutoFit/>
          </a:bodyPr>
          <a:lstStyle/>
          <a:p>
            <a:r>
              <a:rPr lang="en-US" sz="1200" dirty="0">
                <a:solidFill>
                  <a:srgbClr val="FF0000"/>
                </a:solidFill>
              </a:rPr>
              <a:t>RainFallList: [25.81, 37.65, 30.69, 33.64, 27.43, 34.07, 33.95, 35.33, 33.38, 34.37, 33.41, 35.27, 36.35, 35.81, 34.35, 36.28, 38.02, 36.3, 33.59, 31.54, 33.66, 37.94, 36.94, 33.33, 33.48]</a:t>
            </a:r>
          </a:p>
          <a:p>
            <a:r>
              <a:rPr lang="en-US" sz="1200" dirty="0">
                <a:solidFill>
                  <a:srgbClr val="FF0000"/>
                </a:solidFill>
              </a:rPr>
              <a:t>Range: 12.210000000000004</a:t>
            </a:r>
          </a:p>
          <a:p>
            <a:r>
              <a:rPr lang="en-US" sz="1200" dirty="0">
                <a:solidFill>
                  <a:srgbClr val="FF0000"/>
                </a:solidFill>
              </a:rPr>
              <a:t>Max: 38.02</a:t>
            </a:r>
          </a:p>
          <a:p>
            <a:r>
              <a:rPr lang="en-US" sz="1200" dirty="0">
                <a:solidFill>
                  <a:srgbClr val="FF0000"/>
                </a:solidFill>
              </a:rPr>
              <a:t>Min: 25.81</a:t>
            </a:r>
          </a:p>
          <a:p>
            <a:r>
              <a:rPr lang="en-US" sz="1200" dirty="0">
                <a:solidFill>
                  <a:srgbClr val="FF0000"/>
                </a:solidFill>
              </a:rPr>
              <a:t>Mean: 34.1036</a:t>
            </a:r>
          </a:p>
          <a:p>
            <a:r>
              <a:rPr lang="en-US" sz="1200" dirty="0">
                <a:solidFill>
                  <a:srgbClr val="FF0000"/>
                </a:solidFill>
              </a:rPr>
              <a:t>Median: 34.07</a:t>
            </a:r>
          </a:p>
          <a:p>
            <a:r>
              <a:rPr lang="en-US" sz="1200" dirty="0">
                <a:solidFill>
                  <a:srgbClr val="FF0000"/>
                </a:solidFill>
              </a:rPr>
              <a:t>Mode: 25.81</a:t>
            </a:r>
          </a:p>
          <a:p>
            <a:r>
              <a:rPr lang="en-US" sz="1200" dirty="0">
                <a:solidFill>
                  <a:srgbClr val="FF0000"/>
                </a:solidFill>
              </a:rPr>
              <a:t>StandardDev 2.9256849340510565</a:t>
            </a:r>
          </a:p>
        </p:txBody>
      </p:sp>
    </p:spTree>
    <p:extLst>
      <p:ext uri="{BB962C8B-B14F-4D97-AF65-F5344CB8AC3E}">
        <p14:creationId xmlns:p14="http://schemas.microsoft.com/office/powerpoint/2010/main" val="291075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Writing a File</a:t>
            </a:r>
          </a:p>
        </p:txBody>
      </p:sp>
      <p:sp>
        <p:nvSpPr>
          <p:cNvPr id="3" name="Content Placeholder 2"/>
          <p:cNvSpPr>
            <a:spLocks noGrp="1"/>
          </p:cNvSpPr>
          <p:nvPr>
            <p:ph idx="1"/>
          </p:nvPr>
        </p:nvSpPr>
        <p:spPr/>
        <p:txBody>
          <a:bodyPr/>
          <a:lstStyle/>
          <a:p>
            <a:r>
              <a:rPr lang="en-US" dirty="0"/>
              <a:t>Let's think about another example of file processing: converting our file from data about rainfall in inches to data about rainfall in centimeters.</a:t>
            </a:r>
          </a:p>
          <a:p>
            <a:r>
              <a:rPr lang="en-US" dirty="0"/>
              <a:t>This will require that we read the file contents as before, but, instead of printing a message, we will do some computation and then write the results back to another file.</a:t>
            </a:r>
          </a:p>
        </p:txBody>
      </p:sp>
      <p:sp>
        <p:nvSpPr>
          <p:cNvPr id="5" name="Slide Number Placeholder 4"/>
          <p:cNvSpPr>
            <a:spLocks noGrp="1"/>
          </p:cNvSpPr>
          <p:nvPr>
            <p:ph type="sldNum" sz="quarter" idx="12"/>
          </p:nvPr>
        </p:nvSpPr>
        <p:spPr/>
        <p:txBody>
          <a:bodyPr/>
          <a:lstStyle/>
          <a:p>
            <a:fld id="{B012BC48-7157-4E12-A0D3-83C914BB0894}"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2BC48-7157-4E12-A0D3-83C914BB0894}" type="slidenum">
              <a:rPr lang="en-US" smtClean="0"/>
              <a:pPr/>
              <a:t>18</a:t>
            </a:fld>
            <a:endParaRPr lang="en-US" dirty="0"/>
          </a:p>
        </p:txBody>
      </p:sp>
      <p:sp>
        <p:nvSpPr>
          <p:cNvPr id="7" name="Title 1"/>
          <p:cNvSpPr>
            <a:spLocks noGrp="1"/>
          </p:cNvSpPr>
          <p:nvPr>
            <p:ph type="title"/>
          </p:nvPr>
        </p:nvSpPr>
        <p:spPr>
          <a:xfrm>
            <a:off x="457200" y="274638"/>
            <a:ext cx="8229600" cy="1143000"/>
          </a:xfrm>
        </p:spPr>
        <p:txBody>
          <a:bodyPr/>
          <a:lstStyle/>
          <a:p>
            <a:r>
              <a:rPr lang="en-US" b="0" dirty="0"/>
              <a:t>Writing a File (cont’d.) </a:t>
            </a:r>
          </a:p>
        </p:txBody>
      </p:sp>
      <p:sp>
        <p:nvSpPr>
          <p:cNvPr id="2" name="Rectangle 1"/>
          <p:cNvSpPr/>
          <p:nvPr/>
        </p:nvSpPr>
        <p:spPr>
          <a:xfrm>
            <a:off x="685800" y="1524000"/>
            <a:ext cx="7848600" cy="4801314"/>
          </a:xfrm>
          <a:prstGeom prst="rect">
            <a:avLst/>
          </a:prstGeom>
          <a:solidFill>
            <a:schemeClr val="bg1">
              <a:lumMod val="85000"/>
            </a:schemeClr>
          </a:solidFill>
        </p:spPr>
        <p:txBody>
          <a:bodyPr wrap="square">
            <a:spAutoFit/>
          </a:bodyPr>
          <a:lstStyle/>
          <a:p>
            <a:r>
              <a:rPr lang="en-US" dirty="0"/>
              <a:t>rainfile = open("rainfall.txt","r")</a:t>
            </a:r>
          </a:p>
          <a:p>
            <a:r>
              <a:rPr lang="en-US" dirty="0"/>
              <a:t>outfile = open("rainfallInCM.txt","w")</a:t>
            </a:r>
          </a:p>
          <a:p>
            <a:endParaRPr lang="en-US" dirty="0"/>
          </a:p>
          <a:p>
            <a:r>
              <a:rPr lang="en-US" dirty="0"/>
              <a:t>for aline in rainfile:</a:t>
            </a:r>
          </a:p>
          <a:p>
            <a:r>
              <a:rPr lang="en-US" dirty="0"/>
              <a:t>    values = aline.split()</a:t>
            </a:r>
          </a:p>
          <a:p>
            <a:endParaRPr lang="en-US" dirty="0"/>
          </a:p>
          <a:p>
            <a:r>
              <a:rPr lang="en-US" dirty="0"/>
              <a:t>    inches = float(values[1])</a:t>
            </a:r>
          </a:p>
          <a:p>
            <a:r>
              <a:rPr lang="en-US" dirty="0"/>
              <a:t>    cm = 2.54 * inches</a:t>
            </a:r>
          </a:p>
          <a:p>
            <a:r>
              <a:rPr lang="en-US" dirty="0"/>
              <a:t>    s = "{0:16s}{1:.1f}".format(values[0], cm )</a:t>
            </a:r>
          </a:p>
          <a:p>
            <a:r>
              <a:rPr lang="en-US" dirty="0"/>
              <a:t>    outfile.write(s +"\n")  </a:t>
            </a:r>
          </a:p>
          <a:p>
            <a:endParaRPr lang="en-US" dirty="0"/>
          </a:p>
          <a:p>
            <a:r>
              <a:rPr lang="en-US" dirty="0"/>
              <a:t>rainfile.close()</a:t>
            </a:r>
          </a:p>
          <a:p>
            <a:r>
              <a:rPr lang="en-US" dirty="0"/>
              <a:t>outfile.close()</a:t>
            </a:r>
          </a:p>
          <a:p>
            <a:endParaRPr lang="en-US" dirty="0"/>
          </a:p>
          <a:p>
            <a:endParaRPr lang="en-US" dirty="0"/>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1545336"/>
            <a:ext cx="2667000" cy="473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Writing a File (cont’d.) </a:t>
            </a:r>
          </a:p>
        </p:txBody>
      </p:sp>
      <p:sp>
        <p:nvSpPr>
          <p:cNvPr id="3" name="Content Placeholder 2"/>
          <p:cNvSpPr>
            <a:spLocks noGrp="1"/>
          </p:cNvSpPr>
          <p:nvPr>
            <p:ph idx="1"/>
          </p:nvPr>
        </p:nvSpPr>
        <p:spPr/>
        <p:txBody>
          <a:bodyPr>
            <a:normAutofit lnSpcReduction="10000"/>
          </a:bodyPr>
          <a:lstStyle/>
          <a:p>
            <a:r>
              <a:rPr lang="en-US" dirty="0"/>
              <a:t>The write statement does all of the work to create a new line in the output file.</a:t>
            </a:r>
          </a:p>
          <a:p>
            <a:r>
              <a:rPr lang="en-US" dirty="0"/>
              <a:t>Note that it can add only a single string to the file each time it is used. </a:t>
            </a:r>
          </a:p>
          <a:p>
            <a:r>
              <a:rPr lang="en-US" dirty="0"/>
              <a:t>For this reason, we need to use string concatenation to build up the line piece by piece.</a:t>
            </a:r>
          </a:p>
          <a:p>
            <a:r>
              <a:rPr lang="en-US" dirty="0"/>
              <a:t>The entire line is completed by adding a newline character.</a:t>
            </a:r>
          </a:p>
        </p:txBody>
      </p:sp>
      <p:sp>
        <p:nvSpPr>
          <p:cNvPr id="5" name="Slide Number Placeholder 4"/>
          <p:cNvSpPr>
            <a:spLocks noGrp="1"/>
          </p:cNvSpPr>
          <p:nvPr>
            <p:ph type="sldNum" sz="quarter" idx="12"/>
          </p:nvPr>
        </p:nvSpPr>
        <p:spPr/>
        <p:txBody>
          <a:bodyPr/>
          <a:lstStyle/>
          <a:p>
            <a:fld id="{B012BC48-7157-4E12-A0D3-83C914BB0894}"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fontAlgn="base" hangingPunct="0">
              <a:spcBef>
                <a:spcPct val="20000"/>
              </a:spcBef>
              <a:spcAft>
                <a:spcPct val="0"/>
              </a:spcAft>
              <a:buClr>
                <a:schemeClr val="tx2"/>
              </a:buClr>
              <a:defRPr sz="2000">
                <a:solidFill>
                  <a:schemeClr val="tx1"/>
                </a:solidFill>
                <a:latin typeface="Times New Roman" pitchFamily="18" charset="0"/>
              </a:defRPr>
            </a:lvl6pPr>
            <a:lvl7pPr eaLnBrk="0" fontAlgn="base" hangingPunct="0">
              <a:spcBef>
                <a:spcPct val="20000"/>
              </a:spcBef>
              <a:spcAft>
                <a:spcPct val="0"/>
              </a:spcAft>
              <a:buClr>
                <a:schemeClr val="tx2"/>
              </a:buClr>
              <a:defRPr sz="2000">
                <a:solidFill>
                  <a:schemeClr val="tx1"/>
                </a:solidFill>
                <a:latin typeface="Times New Roman" pitchFamily="18" charset="0"/>
              </a:defRPr>
            </a:lvl7pPr>
            <a:lvl8pPr eaLnBrk="0" fontAlgn="base" hangingPunct="0">
              <a:spcBef>
                <a:spcPct val="20000"/>
              </a:spcBef>
              <a:spcAft>
                <a:spcPct val="0"/>
              </a:spcAft>
              <a:buClr>
                <a:schemeClr val="tx2"/>
              </a:buClr>
              <a:defRPr sz="2000">
                <a:solidFill>
                  <a:schemeClr val="tx1"/>
                </a:solidFill>
                <a:latin typeface="Times New Roman" pitchFamily="18" charset="0"/>
              </a:defRPr>
            </a:lvl8pPr>
            <a:lvl9pPr eaLnBrk="0" fontAlgn="base" hangingPunct="0">
              <a:spcBef>
                <a:spcPct val="20000"/>
              </a:spcBef>
              <a:spcAft>
                <a:spcPct val="0"/>
              </a:spcAft>
              <a:buClr>
                <a:schemeClr val="tx2"/>
              </a:buClr>
              <a:defRPr sz="2000">
                <a:solidFill>
                  <a:schemeClr val="tx1"/>
                </a:solidFill>
                <a:latin typeface="Times New Roman" pitchFamily="18" charset="0"/>
              </a:defRPr>
            </a:lvl9pPr>
          </a:lstStyle>
          <a:p>
            <a:fld id="{39DD9971-C029-44B1-B8D6-BE8EAB827BB6}" type="slidenum">
              <a:rPr lang="en-US" altLang="en-US" sz="1400"/>
              <a:pPr/>
              <a:t>2</a:t>
            </a:fld>
            <a:endParaRPr lang="en-US" altLang="en-US" sz="1400" dirty="0"/>
          </a:p>
        </p:txBody>
      </p:sp>
      <p:sp>
        <p:nvSpPr>
          <p:cNvPr id="6147" name="Rectangle 2"/>
          <p:cNvSpPr>
            <a:spLocks noGrp="1" noChangeArrowheads="1"/>
          </p:cNvSpPr>
          <p:nvPr>
            <p:ph type="title"/>
          </p:nvPr>
        </p:nvSpPr>
        <p:spPr>
          <a:xfrm>
            <a:off x="152400" y="228600"/>
            <a:ext cx="8763000" cy="1066800"/>
          </a:xfrm>
          <a:noFill/>
        </p:spPr>
        <p:txBody>
          <a:bodyPr/>
          <a:lstStyle/>
          <a:p>
            <a:r>
              <a:rPr lang="en-US" altLang="en-US" b="0" dirty="0"/>
              <a:t>Problem</a:t>
            </a:r>
          </a:p>
        </p:txBody>
      </p:sp>
      <p:sp>
        <p:nvSpPr>
          <p:cNvPr id="6148" name="Rectangle 3"/>
          <p:cNvSpPr>
            <a:spLocks noGrp="1" noChangeArrowheads="1"/>
          </p:cNvSpPr>
          <p:nvPr>
            <p:ph type="body" idx="1"/>
          </p:nvPr>
        </p:nvSpPr>
        <p:spPr>
          <a:xfrm>
            <a:off x="304800" y="1371600"/>
            <a:ext cx="8610600" cy="4648200"/>
          </a:xfrm>
          <a:noFill/>
        </p:spPr>
        <p:txBody>
          <a:bodyPr>
            <a:normAutofit/>
          </a:bodyPr>
          <a:lstStyle/>
          <a:p>
            <a:pPr marL="0" indent="0">
              <a:lnSpc>
                <a:spcPct val="95000"/>
              </a:lnSpc>
              <a:buFont typeface="Monotype Sorts" pitchFamily="2" charset="2"/>
              <a:buNone/>
            </a:pPr>
            <a:r>
              <a:rPr lang="en-US" altLang="en-US" dirty="0"/>
              <a:t>Data stored in the program are temporary; they are lost when the program terminates. </a:t>
            </a:r>
          </a:p>
        </p:txBody>
      </p:sp>
      <p:sp>
        <p:nvSpPr>
          <p:cNvPr id="614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dirty="0"/>
          </a:p>
        </p:txBody>
      </p:sp>
      <p:sp>
        <p:nvSpPr>
          <p:cNvPr id="6150" name="Rectangle 8"/>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b="1" dirty="0">
                <a:latin typeface="Courier New" pitchFamily="49" charset="0"/>
                <a:ea typeface="Times New Roman" pitchFamily="18" charset="0"/>
                <a:cs typeface="Courier New" pitchFamily="49" charset="0"/>
              </a:rPr>
              <a:t>  </a:t>
            </a:r>
            <a:endParaRPr lang="en-US" altLang="en-US" dirty="0">
              <a:ea typeface="Times New Roman" pitchFamily="18" charset="0"/>
              <a:cs typeface="Courier New" pitchFamily="49" charset="0"/>
            </a:endParaRPr>
          </a:p>
        </p:txBody>
      </p:sp>
      <p:sp>
        <p:nvSpPr>
          <p:cNvPr id="6151" name="Rectangle 9"/>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dirty="0">
                <a:latin typeface="Courier New" pitchFamily="49" charset="0"/>
                <a:ea typeface="Times New Roman" pitchFamily="18" charset="0"/>
                <a:cs typeface="Courier New" pitchFamily="49" charset="0"/>
              </a:rPr>
              <a:t>  </a:t>
            </a:r>
            <a:endParaRPr lang="en-US" altLang="en-US" dirty="0">
              <a:ea typeface="Times New Roman" pitchFamily="18" charset="0"/>
              <a:cs typeface="Courier New" pitchFamily="49" charset="0"/>
            </a:endParaRPr>
          </a:p>
        </p:txBody>
      </p:sp>
      <p:sp>
        <p:nvSpPr>
          <p:cNvPr id="6152" name="Rectangle 10"/>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b="1" dirty="0">
                <a:latin typeface="Courier New" pitchFamily="49" charset="0"/>
                <a:ea typeface="Times New Roman" pitchFamily="18" charset="0"/>
                <a:cs typeface="Courier New" pitchFamily="49" charset="0"/>
              </a:rPr>
              <a:t>  </a:t>
            </a:r>
            <a:endParaRPr lang="en-US" altLang="en-US" dirty="0">
              <a:ea typeface="Times New Roman" pitchFamily="18" charset="0"/>
              <a:cs typeface="Courier New" pitchFamily="49" charset="0"/>
            </a:endParaRPr>
          </a:p>
        </p:txBody>
      </p:sp>
    </p:spTree>
    <p:extLst>
      <p:ext uri="{BB962C8B-B14F-4D97-AF65-F5344CB8AC3E}">
        <p14:creationId xmlns:p14="http://schemas.microsoft.com/office/powerpoint/2010/main" val="136271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File Example</a:t>
            </a:r>
          </a:p>
        </p:txBody>
      </p:sp>
      <p:sp>
        <p:nvSpPr>
          <p:cNvPr id="4" name="Slide Number Placeholder 3"/>
          <p:cNvSpPr>
            <a:spLocks noGrp="1"/>
          </p:cNvSpPr>
          <p:nvPr>
            <p:ph type="sldNum" sz="quarter" idx="12"/>
          </p:nvPr>
        </p:nvSpPr>
        <p:spPr/>
        <p:txBody>
          <a:bodyPr/>
          <a:lstStyle/>
          <a:p>
            <a:fld id="{B012BC48-7157-4E12-A0D3-83C914BB0894}" type="slidenum">
              <a:rPr lang="en-US" smtClean="0"/>
              <a:pPr/>
              <a:t>20</a:t>
            </a:fld>
            <a:endParaRPr lang="en-US" dirty="0"/>
          </a:p>
        </p:txBody>
      </p:sp>
      <p:sp>
        <p:nvSpPr>
          <p:cNvPr id="5" name="Rectangle 4"/>
          <p:cNvSpPr/>
          <p:nvPr/>
        </p:nvSpPr>
        <p:spPr>
          <a:xfrm>
            <a:off x="609600" y="1582341"/>
            <a:ext cx="8001000" cy="4801314"/>
          </a:xfrm>
          <a:prstGeom prst="rect">
            <a:avLst/>
          </a:prstGeom>
          <a:solidFill>
            <a:schemeClr val="bg1">
              <a:lumMod val="85000"/>
            </a:schemeClr>
          </a:solidFill>
        </p:spPr>
        <p:txBody>
          <a:bodyPr wrap="square">
            <a:spAutoFit/>
          </a:bodyPr>
          <a:lstStyle/>
          <a:p>
            <a:r>
              <a:rPr lang="en-US" dirty="0" err="1"/>
              <a:t>def</a:t>
            </a:r>
            <a:r>
              <a:rPr lang="en-US" dirty="0"/>
              <a:t> main():</a:t>
            </a:r>
          </a:p>
          <a:p>
            <a:r>
              <a:rPr lang="en-US" dirty="0"/>
              <a:t>    # Open file for output</a:t>
            </a:r>
          </a:p>
          <a:p>
            <a:r>
              <a:rPr lang="en-US" dirty="0"/>
              <a:t>    </a:t>
            </a:r>
            <a:r>
              <a:rPr lang="en-US" dirty="0" err="1"/>
              <a:t>outputFile</a:t>
            </a:r>
            <a:r>
              <a:rPr lang="en-US" dirty="0"/>
              <a:t> = open("Presidents.txt", "w")</a:t>
            </a:r>
          </a:p>
          <a:p>
            <a:endParaRPr lang="en-US" dirty="0"/>
          </a:p>
          <a:p>
            <a:r>
              <a:rPr lang="en-US" dirty="0"/>
              <a:t>    # Write data to the file</a:t>
            </a:r>
          </a:p>
          <a:p>
            <a:r>
              <a:rPr lang="en-US" dirty="0"/>
              <a:t>    </a:t>
            </a:r>
            <a:r>
              <a:rPr lang="en-US" dirty="0" err="1"/>
              <a:t>outputFile.write</a:t>
            </a:r>
            <a:r>
              <a:rPr lang="en-US" dirty="0"/>
              <a:t>("George Washington\n")</a:t>
            </a:r>
          </a:p>
          <a:p>
            <a:r>
              <a:rPr lang="en-US" dirty="0"/>
              <a:t>    </a:t>
            </a:r>
            <a:r>
              <a:rPr lang="en-US" dirty="0" err="1"/>
              <a:t>outputFile.write</a:t>
            </a:r>
            <a:r>
              <a:rPr lang="en-US" dirty="0"/>
              <a:t>("John Adams\n")</a:t>
            </a:r>
          </a:p>
          <a:p>
            <a:r>
              <a:rPr lang="en-US" dirty="0"/>
              <a:t>    </a:t>
            </a:r>
            <a:r>
              <a:rPr lang="en-US" dirty="0" err="1"/>
              <a:t>outputFile.write</a:t>
            </a:r>
            <a:r>
              <a:rPr lang="en-US" dirty="0"/>
              <a:t>("Thomas Jefferson") #Write Thomas Jefferson</a:t>
            </a:r>
          </a:p>
          <a:p>
            <a:endParaRPr lang="en-US" dirty="0"/>
          </a:p>
          <a:p>
            <a:r>
              <a:rPr lang="en-US" dirty="0"/>
              <a:t>    </a:t>
            </a:r>
            <a:r>
              <a:rPr lang="en-US" dirty="0" err="1"/>
              <a:t>outputFile.close</a:t>
            </a:r>
            <a:r>
              <a:rPr lang="en-US" dirty="0"/>
              <a:t>() # Close the output file</a:t>
            </a:r>
          </a:p>
          <a:p>
            <a:endParaRPr lang="en-US" dirty="0"/>
          </a:p>
          <a:p>
            <a:r>
              <a:rPr lang="en-US" dirty="0"/>
              <a:t>main() # Call the main function</a:t>
            </a:r>
          </a:p>
          <a:p>
            <a:endParaRPr lang="en-US" dirty="0"/>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038600"/>
            <a:ext cx="362902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28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Alternative File-Reading Methods</a:t>
            </a:r>
          </a:p>
        </p:txBody>
      </p:sp>
      <p:sp>
        <p:nvSpPr>
          <p:cNvPr id="3" name="Content Placeholder 2"/>
          <p:cNvSpPr>
            <a:spLocks noGrp="1"/>
          </p:cNvSpPr>
          <p:nvPr>
            <p:ph idx="1"/>
          </p:nvPr>
        </p:nvSpPr>
        <p:spPr/>
        <p:txBody>
          <a:bodyPr>
            <a:normAutofit lnSpcReduction="10000"/>
          </a:bodyPr>
          <a:lstStyle/>
          <a:p>
            <a:r>
              <a:rPr lang="en-US" dirty="0"/>
              <a:t>In addition to the for loop, Python provides three methods to read data from the input file.</a:t>
            </a:r>
          </a:p>
          <a:p>
            <a:r>
              <a:rPr lang="en-US" dirty="0"/>
              <a:t>The </a:t>
            </a:r>
            <a:r>
              <a:rPr lang="en-US" dirty="0">
                <a:solidFill>
                  <a:srgbClr val="FF0000"/>
                </a:solidFill>
              </a:rPr>
              <a:t>readline</a:t>
            </a:r>
            <a:r>
              <a:rPr lang="en-US" dirty="0"/>
              <a:t> method reads one line from the file and returns it as a string. </a:t>
            </a:r>
          </a:p>
          <a:p>
            <a:r>
              <a:rPr lang="en-US" dirty="0"/>
              <a:t>The string returned by readline will contain the newline character at the end. </a:t>
            </a:r>
          </a:p>
          <a:p>
            <a:r>
              <a:rPr lang="en-US" dirty="0"/>
              <a:t>This method returns the empty string when it reaches the end of the file.</a:t>
            </a:r>
          </a:p>
          <a:p>
            <a:endParaRPr lang="en-US" dirty="0"/>
          </a:p>
        </p:txBody>
      </p:sp>
      <p:sp>
        <p:nvSpPr>
          <p:cNvPr id="5" name="Slide Number Placeholder 4"/>
          <p:cNvSpPr>
            <a:spLocks noGrp="1"/>
          </p:cNvSpPr>
          <p:nvPr>
            <p:ph type="sldNum" sz="quarter" idx="12"/>
          </p:nvPr>
        </p:nvSpPr>
        <p:spPr/>
        <p:txBody>
          <a:bodyPr/>
          <a:lstStyle/>
          <a:p>
            <a:fld id="{B012BC48-7157-4E12-A0D3-83C914BB0894}"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Alternative File-Reading Methods (cont’d.) </a:t>
            </a:r>
          </a:p>
        </p:txBody>
      </p:sp>
      <p:sp>
        <p:nvSpPr>
          <p:cNvPr id="3" name="Content Placeholder 2"/>
          <p:cNvSpPr>
            <a:spLocks noGrp="1"/>
          </p:cNvSpPr>
          <p:nvPr>
            <p:ph idx="1"/>
          </p:nvPr>
        </p:nvSpPr>
        <p:spPr/>
        <p:txBody>
          <a:bodyPr/>
          <a:lstStyle/>
          <a:p>
            <a:r>
              <a:rPr lang="en-US" dirty="0"/>
              <a:t>The </a:t>
            </a:r>
            <a:r>
              <a:rPr lang="en-US" dirty="0">
                <a:solidFill>
                  <a:srgbClr val="FF0000"/>
                </a:solidFill>
              </a:rPr>
              <a:t>readlines</a:t>
            </a:r>
            <a:r>
              <a:rPr lang="en-US" dirty="0"/>
              <a:t> method returns the contents of the entire file as a </a:t>
            </a:r>
            <a:r>
              <a:rPr lang="en-US" i="1" dirty="0"/>
              <a:t>list</a:t>
            </a:r>
            <a:r>
              <a:rPr lang="en-US" dirty="0"/>
              <a:t> of strings, where each item in the list represents one line of the file. </a:t>
            </a:r>
          </a:p>
          <a:p>
            <a:r>
              <a:rPr lang="en-US" dirty="0"/>
              <a:t>It is also possible to read the entire file into a single string with </a:t>
            </a:r>
            <a:r>
              <a:rPr lang="en-US" dirty="0">
                <a:solidFill>
                  <a:srgbClr val="FF0000"/>
                </a:solidFill>
              </a:rPr>
              <a:t>read</a:t>
            </a:r>
            <a:r>
              <a:rPr lang="en-US" dirty="0"/>
              <a:t>.</a:t>
            </a:r>
          </a:p>
        </p:txBody>
      </p:sp>
      <p:sp>
        <p:nvSpPr>
          <p:cNvPr id="5" name="Slide Number Placeholder 4"/>
          <p:cNvSpPr>
            <a:spLocks noGrp="1"/>
          </p:cNvSpPr>
          <p:nvPr>
            <p:ph type="sldNum" sz="quarter" idx="12"/>
          </p:nvPr>
        </p:nvSpPr>
        <p:spPr/>
        <p:txBody>
          <a:bodyPr/>
          <a:lstStyle/>
          <a:p>
            <a:fld id="{B012BC48-7157-4E12-A0D3-83C914BB0894}"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2BC48-7157-4E12-A0D3-83C914BB0894}" type="slidenum">
              <a:rPr lang="en-US" smtClean="0"/>
              <a:pPr/>
              <a:t>23</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09600" y="125105"/>
            <a:ext cx="8058150" cy="62865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2BC48-7157-4E12-A0D3-83C914BB0894}" type="slidenum">
              <a:rPr lang="en-US" smtClean="0"/>
              <a:pPr/>
              <a:t>24</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04800" y="228600"/>
            <a:ext cx="8534400" cy="6172200"/>
          </a:xfrm>
          <a:prstGeom prst="rect">
            <a:avLst/>
          </a:prstGeom>
          <a:noFill/>
          <a:ln w="9525">
            <a:solidFill>
              <a:schemeClr val="accent1"/>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2BC48-7157-4E12-A0D3-83C914BB0894}" type="slidenum">
              <a:rPr lang="en-US" smtClean="0"/>
              <a:pPr/>
              <a:t>25</a:t>
            </a:fld>
            <a:endParaRPr lang="en-US" dirty="0"/>
          </a:p>
        </p:txBody>
      </p:sp>
      <p:sp>
        <p:nvSpPr>
          <p:cNvPr id="5" name="Rectangle 4"/>
          <p:cNvSpPr/>
          <p:nvPr/>
        </p:nvSpPr>
        <p:spPr>
          <a:xfrm>
            <a:off x="164182" y="228600"/>
            <a:ext cx="8827417" cy="6494085"/>
          </a:xfrm>
          <a:prstGeom prst="rect">
            <a:avLst/>
          </a:prstGeom>
          <a:solidFill>
            <a:schemeClr val="bg1">
              <a:lumMod val="85000"/>
            </a:schemeClr>
          </a:solidFill>
        </p:spPr>
        <p:txBody>
          <a:bodyPr wrap="square">
            <a:spAutoFit/>
          </a:bodyPr>
          <a:lstStyle/>
          <a:p>
            <a:r>
              <a:rPr lang="en-US" sz="1600" dirty="0" err="1"/>
              <a:t>def</a:t>
            </a:r>
            <a:r>
              <a:rPr lang="en-US" sz="1600" dirty="0"/>
              <a:t> main():</a:t>
            </a:r>
          </a:p>
          <a:p>
            <a:r>
              <a:rPr lang="en-US" sz="1600" dirty="0"/>
              <a:t>    # Open file for input</a:t>
            </a:r>
          </a:p>
          <a:p>
            <a:r>
              <a:rPr lang="en-US" sz="1600" dirty="0"/>
              <a:t>    </a:t>
            </a:r>
            <a:r>
              <a:rPr lang="en-US" sz="1600" dirty="0" err="1"/>
              <a:t>inputFile</a:t>
            </a:r>
            <a:r>
              <a:rPr lang="en-US" sz="1600" dirty="0"/>
              <a:t> = open("Presidents.txt", "r")</a:t>
            </a:r>
          </a:p>
          <a:p>
            <a:r>
              <a:rPr lang="en-US" sz="1600" dirty="0"/>
              <a:t>    print("Using read(): ")</a:t>
            </a:r>
          </a:p>
          <a:p>
            <a:r>
              <a:rPr lang="en-US" sz="1600" dirty="0"/>
              <a:t>    print(</a:t>
            </a:r>
            <a:r>
              <a:rPr lang="en-US" sz="1600" dirty="0" err="1"/>
              <a:t>inputFile.read</a:t>
            </a:r>
            <a:r>
              <a:rPr lang="en-US" sz="1600" dirty="0"/>
              <a:t>()) # Read all in the file</a:t>
            </a:r>
          </a:p>
          <a:p>
            <a:r>
              <a:rPr lang="en-US" sz="1600" dirty="0"/>
              <a:t>    </a:t>
            </a:r>
            <a:r>
              <a:rPr lang="en-US" sz="1600" dirty="0" err="1"/>
              <a:t>inputFile.close</a:t>
            </a:r>
            <a:r>
              <a:rPr lang="en-US" sz="1600" dirty="0"/>
              <a:t>() # Close the input file</a:t>
            </a:r>
          </a:p>
          <a:p>
            <a:endParaRPr lang="en-US" sz="1600" dirty="0"/>
          </a:p>
          <a:p>
            <a:r>
              <a:rPr lang="en-US" sz="1600" dirty="0"/>
              <a:t>    # Open file for input</a:t>
            </a:r>
          </a:p>
          <a:p>
            <a:r>
              <a:rPr lang="en-US" sz="1600" dirty="0"/>
              <a:t>    </a:t>
            </a:r>
            <a:r>
              <a:rPr lang="en-US" sz="1600" dirty="0" err="1"/>
              <a:t>inputFile</a:t>
            </a:r>
            <a:r>
              <a:rPr lang="en-US" sz="1600" dirty="0"/>
              <a:t> = open("Presidents.txt", "r")</a:t>
            </a:r>
          </a:p>
          <a:p>
            <a:r>
              <a:rPr lang="en-US" sz="1600" dirty="0"/>
              <a:t>    print("Using read(number): ")</a:t>
            </a:r>
          </a:p>
          <a:p>
            <a:r>
              <a:rPr lang="en-US" sz="1600" dirty="0"/>
              <a:t>    s1 = </a:t>
            </a:r>
            <a:r>
              <a:rPr lang="en-US" sz="1600" dirty="0" err="1"/>
              <a:t>inputFile.read</a:t>
            </a:r>
            <a:r>
              <a:rPr lang="en-US" sz="1600" dirty="0"/>
              <a:t>(4) # Read 4 characters to s1</a:t>
            </a:r>
          </a:p>
          <a:p>
            <a:r>
              <a:rPr lang="en-US" sz="1600" dirty="0"/>
              <a:t>    print(s1)</a:t>
            </a:r>
          </a:p>
          <a:p>
            <a:r>
              <a:rPr lang="en-US" sz="1600" dirty="0"/>
              <a:t>    s2 = </a:t>
            </a:r>
            <a:r>
              <a:rPr lang="en-US" sz="1600" dirty="0" err="1"/>
              <a:t>inputFile.read</a:t>
            </a:r>
            <a:r>
              <a:rPr lang="en-US" sz="1600" dirty="0"/>
              <a:t>(8) # Read 15 characters to s2</a:t>
            </a:r>
          </a:p>
          <a:p>
            <a:r>
              <a:rPr lang="en-US" sz="1600" dirty="0"/>
              <a:t>    print(s2)</a:t>
            </a:r>
          </a:p>
          <a:p>
            <a:r>
              <a:rPr lang="en-US" sz="1600" dirty="0"/>
              <a:t>    </a:t>
            </a:r>
            <a:r>
              <a:rPr lang="en-US" sz="1600" dirty="0" err="1"/>
              <a:t>inputFile.close</a:t>
            </a:r>
            <a:r>
              <a:rPr lang="en-US" sz="1600" dirty="0"/>
              <a:t>() # Close the input file</a:t>
            </a:r>
          </a:p>
          <a:p>
            <a:endParaRPr lang="en-US" sz="1600" dirty="0"/>
          </a:p>
          <a:p>
            <a:r>
              <a:rPr lang="en-US" sz="1600" dirty="0"/>
              <a:t>    # Open file for input</a:t>
            </a:r>
          </a:p>
          <a:p>
            <a:r>
              <a:rPr lang="en-US" sz="1600" dirty="0"/>
              <a:t>    </a:t>
            </a:r>
            <a:r>
              <a:rPr lang="en-US" sz="1600" dirty="0" err="1"/>
              <a:t>inputFile</a:t>
            </a:r>
            <a:r>
              <a:rPr lang="en-US" sz="1600" dirty="0"/>
              <a:t> = open("Presidents.txt", "r")</a:t>
            </a:r>
          </a:p>
          <a:p>
            <a:r>
              <a:rPr lang="en-US" sz="1600" dirty="0"/>
              <a:t>    print("\</a:t>
            </a:r>
            <a:r>
              <a:rPr lang="en-US" sz="1600" dirty="0" err="1"/>
              <a:t>nUsing</a:t>
            </a:r>
            <a:r>
              <a:rPr lang="en-US" sz="1600" dirty="0"/>
              <a:t> </a:t>
            </a:r>
            <a:r>
              <a:rPr lang="en-US" sz="1600" dirty="0" err="1"/>
              <a:t>readline</a:t>
            </a:r>
            <a:r>
              <a:rPr lang="en-US" sz="1600" dirty="0"/>
              <a:t>(): ")</a:t>
            </a:r>
          </a:p>
          <a:p>
            <a:r>
              <a:rPr lang="en-US" sz="1600" dirty="0"/>
              <a:t>    line1 = </a:t>
            </a:r>
            <a:r>
              <a:rPr lang="en-US" sz="1600" dirty="0" err="1"/>
              <a:t>inputFile.readline</a:t>
            </a:r>
            <a:r>
              <a:rPr lang="en-US" sz="1600" dirty="0"/>
              <a:t>() # Read a line</a:t>
            </a:r>
          </a:p>
          <a:p>
            <a:r>
              <a:rPr lang="en-US" sz="1600" dirty="0"/>
              <a:t>    line2 = </a:t>
            </a:r>
            <a:r>
              <a:rPr lang="en-US" sz="1600" dirty="0" err="1"/>
              <a:t>inputFile.readline</a:t>
            </a:r>
            <a:r>
              <a:rPr lang="en-US" sz="1600" dirty="0"/>
              <a:t>()</a:t>
            </a:r>
          </a:p>
          <a:p>
            <a:r>
              <a:rPr lang="en-US" sz="1600" dirty="0"/>
              <a:t>    line3 = </a:t>
            </a:r>
            <a:r>
              <a:rPr lang="en-US" sz="1600" dirty="0" err="1"/>
              <a:t>inputFile.readline</a:t>
            </a:r>
            <a:r>
              <a:rPr lang="en-US" sz="1600" dirty="0"/>
              <a:t>()</a:t>
            </a:r>
          </a:p>
          <a:p>
            <a:r>
              <a:rPr lang="en-US" sz="1600" dirty="0"/>
              <a:t>    print(line1)</a:t>
            </a:r>
          </a:p>
          <a:p>
            <a:r>
              <a:rPr lang="en-US" sz="1600" dirty="0"/>
              <a:t>    print(line2)</a:t>
            </a:r>
          </a:p>
          <a:p>
            <a:r>
              <a:rPr lang="en-US" sz="1600" dirty="0"/>
              <a:t>    print(line3)</a:t>
            </a:r>
          </a:p>
          <a:p>
            <a:r>
              <a:rPr lang="en-US" sz="1600" dirty="0"/>
              <a:t>    </a:t>
            </a:r>
            <a:r>
              <a:rPr lang="en-US" sz="1600" dirty="0" err="1"/>
              <a:t>inputFile.close</a:t>
            </a:r>
            <a:r>
              <a:rPr lang="en-US" sz="1600" dirty="0"/>
              <a:t>() # Close the input file</a:t>
            </a:r>
          </a:p>
        </p:txBody>
      </p:sp>
      <p:sp>
        <p:nvSpPr>
          <p:cNvPr id="6" name="Rectangle 5"/>
          <p:cNvSpPr/>
          <p:nvPr/>
        </p:nvSpPr>
        <p:spPr>
          <a:xfrm>
            <a:off x="4587708" y="2285237"/>
            <a:ext cx="4038600" cy="4185761"/>
          </a:xfrm>
          <a:prstGeom prst="rect">
            <a:avLst/>
          </a:prstGeom>
          <a:solidFill>
            <a:schemeClr val="bg1">
              <a:lumMod val="85000"/>
            </a:schemeClr>
          </a:solidFill>
        </p:spPr>
        <p:txBody>
          <a:bodyPr wrap="square">
            <a:spAutoFit/>
          </a:bodyPr>
          <a:lstStyle/>
          <a:p>
            <a:r>
              <a:rPr lang="en-US" sz="1400" dirty="0">
                <a:solidFill>
                  <a:srgbClr val="FF0000"/>
                </a:solidFill>
              </a:rPr>
              <a:t>Using read(): </a:t>
            </a:r>
          </a:p>
          <a:p>
            <a:r>
              <a:rPr lang="en-US" sz="1400" dirty="0">
                <a:solidFill>
                  <a:srgbClr val="FF0000"/>
                </a:solidFill>
              </a:rPr>
              <a:t>George Washington</a:t>
            </a:r>
          </a:p>
          <a:p>
            <a:r>
              <a:rPr lang="en-US" sz="1400" dirty="0">
                <a:solidFill>
                  <a:srgbClr val="FF0000"/>
                </a:solidFill>
              </a:rPr>
              <a:t>John Adams</a:t>
            </a:r>
          </a:p>
          <a:p>
            <a:r>
              <a:rPr lang="en-US" sz="1400" dirty="0">
                <a:solidFill>
                  <a:srgbClr val="FF0000"/>
                </a:solidFill>
              </a:rPr>
              <a:t>Thomas Jefferson</a:t>
            </a:r>
          </a:p>
          <a:p>
            <a:endParaRPr lang="en-US" sz="1400" dirty="0">
              <a:solidFill>
                <a:srgbClr val="FF0000"/>
              </a:solidFill>
            </a:endParaRPr>
          </a:p>
          <a:p>
            <a:r>
              <a:rPr lang="en-US" sz="1400" dirty="0">
                <a:solidFill>
                  <a:srgbClr val="FF0000"/>
                </a:solidFill>
              </a:rPr>
              <a:t>Using read(number): </a:t>
            </a:r>
          </a:p>
          <a:p>
            <a:r>
              <a:rPr lang="en-US" sz="1400" dirty="0" err="1">
                <a:solidFill>
                  <a:srgbClr val="FF0000"/>
                </a:solidFill>
              </a:rPr>
              <a:t>Geor</a:t>
            </a:r>
            <a:endParaRPr lang="en-US" sz="1400" dirty="0">
              <a:solidFill>
                <a:srgbClr val="FF0000"/>
              </a:solidFill>
            </a:endParaRPr>
          </a:p>
          <a:p>
            <a:r>
              <a:rPr lang="en-US" sz="1400" dirty="0" err="1">
                <a:solidFill>
                  <a:srgbClr val="FF0000"/>
                </a:solidFill>
              </a:rPr>
              <a:t>ge</a:t>
            </a:r>
            <a:r>
              <a:rPr lang="en-US" sz="1400" dirty="0">
                <a:solidFill>
                  <a:srgbClr val="FF0000"/>
                </a:solidFill>
              </a:rPr>
              <a:t> </a:t>
            </a:r>
            <a:r>
              <a:rPr lang="en-US" sz="1400" dirty="0" err="1">
                <a:solidFill>
                  <a:srgbClr val="FF0000"/>
                </a:solidFill>
              </a:rPr>
              <a:t>Washi</a:t>
            </a:r>
            <a:endParaRPr lang="en-US" sz="1400" dirty="0">
              <a:solidFill>
                <a:srgbClr val="FF0000"/>
              </a:solidFill>
            </a:endParaRPr>
          </a:p>
          <a:p>
            <a:endParaRPr lang="en-US" sz="1400" dirty="0">
              <a:solidFill>
                <a:srgbClr val="FF0000"/>
              </a:solidFill>
            </a:endParaRPr>
          </a:p>
          <a:p>
            <a:r>
              <a:rPr lang="en-US" sz="1400" dirty="0">
                <a:solidFill>
                  <a:srgbClr val="FF0000"/>
                </a:solidFill>
              </a:rPr>
              <a:t>Using </a:t>
            </a:r>
            <a:r>
              <a:rPr lang="en-US" sz="1400" dirty="0" err="1">
                <a:solidFill>
                  <a:srgbClr val="FF0000"/>
                </a:solidFill>
              </a:rPr>
              <a:t>readline</a:t>
            </a:r>
            <a:r>
              <a:rPr lang="en-US" sz="1400" dirty="0">
                <a:solidFill>
                  <a:srgbClr val="FF0000"/>
                </a:solidFill>
              </a:rPr>
              <a:t>(): </a:t>
            </a:r>
          </a:p>
          <a:p>
            <a:r>
              <a:rPr lang="en-US" sz="1400" dirty="0">
                <a:solidFill>
                  <a:srgbClr val="FF0000"/>
                </a:solidFill>
              </a:rPr>
              <a:t>George Washington</a:t>
            </a:r>
          </a:p>
          <a:p>
            <a:endParaRPr lang="en-US" sz="1400" dirty="0">
              <a:solidFill>
                <a:srgbClr val="FF0000"/>
              </a:solidFill>
            </a:endParaRPr>
          </a:p>
          <a:p>
            <a:r>
              <a:rPr lang="en-US" sz="1400" dirty="0">
                <a:solidFill>
                  <a:srgbClr val="FF0000"/>
                </a:solidFill>
              </a:rPr>
              <a:t>John Adams</a:t>
            </a:r>
          </a:p>
          <a:p>
            <a:endParaRPr lang="en-US" sz="1400" dirty="0">
              <a:solidFill>
                <a:srgbClr val="FF0000"/>
              </a:solidFill>
            </a:endParaRPr>
          </a:p>
          <a:p>
            <a:r>
              <a:rPr lang="en-US" sz="1400" dirty="0">
                <a:solidFill>
                  <a:srgbClr val="FF0000"/>
                </a:solidFill>
              </a:rPr>
              <a:t>Thomas Jefferson</a:t>
            </a:r>
          </a:p>
          <a:p>
            <a:endParaRPr lang="en-US" sz="1400" dirty="0">
              <a:solidFill>
                <a:srgbClr val="FF0000"/>
              </a:solidFill>
            </a:endParaRPr>
          </a:p>
          <a:p>
            <a:r>
              <a:rPr lang="en-US" sz="1400" dirty="0">
                <a:solidFill>
                  <a:srgbClr val="FF0000"/>
                </a:solidFill>
              </a:rPr>
              <a:t>Using </a:t>
            </a:r>
            <a:r>
              <a:rPr lang="en-US" sz="1400" dirty="0" err="1">
                <a:solidFill>
                  <a:srgbClr val="FF0000"/>
                </a:solidFill>
              </a:rPr>
              <a:t>readlines</a:t>
            </a:r>
            <a:r>
              <a:rPr lang="en-US" sz="1400" dirty="0">
                <a:solidFill>
                  <a:srgbClr val="FF0000"/>
                </a:solidFill>
              </a:rPr>
              <a:t>(): </a:t>
            </a:r>
          </a:p>
          <a:p>
            <a:r>
              <a:rPr lang="en-US" sz="1400" dirty="0">
                <a:solidFill>
                  <a:srgbClr val="FF0000"/>
                </a:solidFill>
              </a:rPr>
              <a:t>['George Washington\n', 'John Adams\n', 'Thomas Jefferson\n']</a:t>
            </a:r>
          </a:p>
        </p:txBody>
      </p:sp>
      <p:sp>
        <p:nvSpPr>
          <p:cNvPr id="7" name="Rectangle 6"/>
          <p:cNvSpPr/>
          <p:nvPr/>
        </p:nvSpPr>
        <p:spPr>
          <a:xfrm>
            <a:off x="4457700" y="230957"/>
            <a:ext cx="3581400" cy="1815882"/>
          </a:xfrm>
          <a:prstGeom prst="rect">
            <a:avLst/>
          </a:prstGeom>
          <a:solidFill>
            <a:schemeClr val="bg1">
              <a:lumMod val="85000"/>
            </a:schemeClr>
          </a:solidFill>
        </p:spPr>
        <p:txBody>
          <a:bodyPr wrap="square">
            <a:spAutoFit/>
          </a:bodyPr>
          <a:lstStyle/>
          <a:p>
            <a:r>
              <a:rPr lang="en-US" sz="1600" dirty="0"/>
              <a:t>   # Open file for input</a:t>
            </a:r>
          </a:p>
          <a:p>
            <a:r>
              <a:rPr lang="en-US" sz="1600" dirty="0"/>
              <a:t>    </a:t>
            </a:r>
            <a:r>
              <a:rPr lang="en-US" sz="1600" dirty="0" err="1"/>
              <a:t>inputFile</a:t>
            </a:r>
            <a:r>
              <a:rPr lang="en-US" sz="1600" dirty="0"/>
              <a:t> = open("Presidents.txt", "r")</a:t>
            </a:r>
          </a:p>
          <a:p>
            <a:r>
              <a:rPr lang="en-US" sz="1600" dirty="0"/>
              <a:t>    print("Using </a:t>
            </a:r>
            <a:r>
              <a:rPr lang="en-US" sz="1600" dirty="0" err="1"/>
              <a:t>readlines</a:t>
            </a:r>
            <a:r>
              <a:rPr lang="en-US" sz="1600" dirty="0"/>
              <a:t>(): ")</a:t>
            </a:r>
          </a:p>
          <a:p>
            <a:r>
              <a:rPr lang="en-US" sz="1600" dirty="0"/>
              <a:t>    print(</a:t>
            </a:r>
            <a:r>
              <a:rPr lang="en-US" sz="1600" dirty="0" err="1"/>
              <a:t>inputFile.readlines</a:t>
            </a:r>
            <a:r>
              <a:rPr lang="en-US" sz="1600" dirty="0"/>
              <a:t>())</a:t>
            </a:r>
          </a:p>
          <a:p>
            <a:r>
              <a:rPr lang="en-US" sz="1600" dirty="0"/>
              <a:t>    </a:t>
            </a:r>
            <a:r>
              <a:rPr lang="en-US" sz="1600" dirty="0" err="1"/>
              <a:t>inputFile.close</a:t>
            </a:r>
            <a:r>
              <a:rPr lang="en-US" sz="1600" dirty="0"/>
              <a:t>() # Close the input file</a:t>
            </a:r>
          </a:p>
          <a:p>
            <a:endParaRPr lang="en-US" sz="1600" dirty="0"/>
          </a:p>
          <a:p>
            <a:r>
              <a:rPr lang="en-US" sz="1600" dirty="0"/>
              <a:t>main() # Call the main function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472" y="3733800"/>
            <a:ext cx="2690813" cy="168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1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Alternative File-Reading Methods (cont’d.) </a:t>
            </a:r>
          </a:p>
        </p:txBody>
      </p:sp>
      <p:sp>
        <p:nvSpPr>
          <p:cNvPr id="3" name="Content Placeholder 2"/>
          <p:cNvSpPr>
            <a:spLocks noGrp="1"/>
          </p:cNvSpPr>
          <p:nvPr>
            <p:ph idx="1"/>
          </p:nvPr>
        </p:nvSpPr>
        <p:spPr/>
        <p:txBody>
          <a:bodyPr>
            <a:normAutofit fontScale="92500" lnSpcReduction="20000"/>
          </a:bodyPr>
          <a:lstStyle/>
          <a:p>
            <a:r>
              <a:rPr lang="en-US" dirty="0"/>
              <a:t>Note that we need to reopen the file before each read so that we start from the beginning.</a:t>
            </a:r>
          </a:p>
          <a:p>
            <a:r>
              <a:rPr lang="en-US" dirty="0"/>
              <a:t>Each file has a marker that denotes the current read position in the file. </a:t>
            </a:r>
          </a:p>
          <a:p>
            <a:r>
              <a:rPr lang="en-US" dirty="0"/>
              <a:t>Anytime one of the read methods is called, the marker is moved to the character immediately following the last character returned. </a:t>
            </a:r>
          </a:p>
          <a:p>
            <a:r>
              <a:rPr lang="en-US" dirty="0"/>
              <a:t>In the case of readline, this moves the marker to the first character of the next line in the file. </a:t>
            </a:r>
          </a:p>
          <a:p>
            <a:r>
              <a:rPr lang="en-US" dirty="0"/>
              <a:t>In the case of read or readlines, the marker is moved to the end of the file.</a:t>
            </a:r>
          </a:p>
        </p:txBody>
      </p:sp>
      <p:sp>
        <p:nvSpPr>
          <p:cNvPr id="5" name="Slide Number Placeholder 4"/>
          <p:cNvSpPr>
            <a:spLocks noGrp="1"/>
          </p:cNvSpPr>
          <p:nvPr>
            <p:ph type="sldNum" sz="quarter" idx="12"/>
          </p:nvPr>
        </p:nvSpPr>
        <p:spPr/>
        <p:txBody>
          <a:bodyPr/>
          <a:lstStyle/>
          <a:p>
            <a:fld id="{B012BC48-7157-4E12-A0D3-83C914BB0894}"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Data</a:t>
            </a:r>
          </a:p>
        </p:txBody>
      </p:sp>
      <p:sp>
        <p:nvSpPr>
          <p:cNvPr id="4" name="Slide Number Placeholder 3"/>
          <p:cNvSpPr>
            <a:spLocks noGrp="1"/>
          </p:cNvSpPr>
          <p:nvPr>
            <p:ph type="sldNum" sz="quarter" idx="12"/>
          </p:nvPr>
        </p:nvSpPr>
        <p:spPr/>
        <p:txBody>
          <a:bodyPr/>
          <a:lstStyle/>
          <a:p>
            <a:fld id="{B012BC48-7157-4E12-A0D3-83C914BB0894}" type="slidenum">
              <a:rPr lang="en-US" smtClean="0"/>
              <a:pPr/>
              <a:t>27</a:t>
            </a:fld>
            <a:endParaRPr lang="en-US" dirty="0"/>
          </a:p>
        </p:txBody>
      </p:sp>
      <p:sp>
        <p:nvSpPr>
          <p:cNvPr id="5" name="Rectangle 4"/>
          <p:cNvSpPr/>
          <p:nvPr/>
        </p:nvSpPr>
        <p:spPr>
          <a:xfrm>
            <a:off x="524256" y="4560309"/>
            <a:ext cx="4572000" cy="2031325"/>
          </a:xfrm>
          <a:prstGeom prst="rect">
            <a:avLst/>
          </a:prstGeom>
          <a:solidFill>
            <a:schemeClr val="bg1">
              <a:lumMod val="85000"/>
            </a:schemeClr>
          </a:solidFill>
        </p:spPr>
        <p:txBody>
          <a:bodyPr>
            <a:spAutoFit/>
          </a:bodyPr>
          <a:lstStyle/>
          <a:p>
            <a:r>
              <a:rPr lang="en-US" dirty="0" err="1"/>
              <a:t>def</a:t>
            </a:r>
            <a:r>
              <a:rPr lang="en-US" dirty="0"/>
              <a:t> main():</a:t>
            </a:r>
          </a:p>
          <a:p>
            <a:r>
              <a:rPr lang="en-US" dirty="0"/>
              <a:t>    # Open file for appending data</a:t>
            </a:r>
          </a:p>
          <a:p>
            <a:r>
              <a:rPr lang="en-US" dirty="0"/>
              <a:t>    </a:t>
            </a:r>
            <a:r>
              <a:rPr lang="en-US" dirty="0" err="1"/>
              <a:t>outputFile</a:t>
            </a:r>
            <a:r>
              <a:rPr lang="en-US" dirty="0"/>
              <a:t> = open("Info.txt", "a")</a:t>
            </a:r>
          </a:p>
          <a:p>
            <a:r>
              <a:rPr lang="en-US" dirty="0"/>
              <a:t>    </a:t>
            </a:r>
            <a:r>
              <a:rPr lang="en-US" dirty="0" err="1"/>
              <a:t>outputFile.write</a:t>
            </a:r>
            <a:r>
              <a:rPr lang="en-US" dirty="0"/>
              <a:t>("\</a:t>
            </a:r>
            <a:r>
              <a:rPr lang="en-US" dirty="0" err="1"/>
              <a:t>nPython</a:t>
            </a:r>
            <a:r>
              <a:rPr lang="en-US" dirty="0"/>
              <a:t> is fun\n")</a:t>
            </a:r>
          </a:p>
          <a:p>
            <a:r>
              <a:rPr lang="en-US" dirty="0"/>
              <a:t>    </a:t>
            </a:r>
            <a:r>
              <a:rPr lang="en-US" dirty="0" err="1"/>
              <a:t>outputFile.close</a:t>
            </a:r>
            <a:r>
              <a:rPr lang="en-US" dirty="0"/>
              <a:t>() # Close the input file</a:t>
            </a:r>
          </a:p>
          <a:p>
            <a:endParaRPr lang="en-US" dirty="0"/>
          </a:p>
          <a:p>
            <a:r>
              <a:rPr lang="en-US" dirty="0"/>
              <a:t>main() # Call the main function</a:t>
            </a:r>
          </a:p>
        </p:txBody>
      </p:sp>
      <p:sp>
        <p:nvSpPr>
          <p:cNvPr id="6" name="Rectangle 5"/>
          <p:cNvSpPr/>
          <p:nvPr/>
        </p:nvSpPr>
        <p:spPr>
          <a:xfrm>
            <a:off x="533400" y="1476447"/>
            <a:ext cx="4572000" cy="3139321"/>
          </a:xfrm>
          <a:prstGeom prst="rect">
            <a:avLst/>
          </a:prstGeom>
        </p:spPr>
        <p:txBody>
          <a:bodyPr>
            <a:spAutoFit/>
          </a:bodyPr>
          <a:lstStyle/>
          <a:p>
            <a:r>
              <a:rPr lang="en-US" dirty="0"/>
              <a:t>You can use the </a:t>
            </a:r>
            <a:r>
              <a:rPr lang="en-US" b="1" dirty="0"/>
              <a:t>a </a:t>
            </a:r>
            <a:r>
              <a:rPr lang="en-US" dirty="0"/>
              <a:t>mode to open a file for appending data to the end of an existing file.</a:t>
            </a:r>
          </a:p>
          <a:p>
            <a:r>
              <a:rPr lang="en-US" dirty="0"/>
              <a:t>Assume the Info.txt file contains the text “Programming is fun.”</a:t>
            </a:r>
          </a:p>
          <a:p>
            <a:r>
              <a:rPr lang="en-US" dirty="0"/>
              <a:t>The program opens file Info.txt using the </a:t>
            </a:r>
            <a:r>
              <a:rPr lang="en-US" b="1" dirty="0"/>
              <a:t>a </a:t>
            </a:r>
            <a:r>
              <a:rPr lang="en-US" dirty="0"/>
              <a:t>mode for appending data to the file</a:t>
            </a:r>
          </a:p>
          <a:p>
            <a:r>
              <a:rPr lang="en-US" dirty="0"/>
              <a:t>through the file object </a:t>
            </a:r>
            <a:r>
              <a:rPr lang="en-US" dirty="0" err="1"/>
              <a:t>outfile</a:t>
            </a:r>
            <a:r>
              <a:rPr lang="en-US" dirty="0"/>
              <a:t>. The position of the curser after the file is opened is after the period. The position of the curser after</a:t>
            </a:r>
          </a:p>
          <a:p>
            <a:r>
              <a:rPr lang="en-US" dirty="0"/>
              <a:t>Writing ("\</a:t>
            </a:r>
            <a:r>
              <a:rPr lang="en-US" dirty="0" err="1"/>
              <a:t>nPython</a:t>
            </a:r>
            <a:r>
              <a:rPr lang="en-US" dirty="0"/>
              <a:t> is fun\n” is at the end of the file.</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225" y="1828800"/>
            <a:ext cx="31432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9745" y="4283536"/>
            <a:ext cx="31527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15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and Read Data</a:t>
            </a:r>
          </a:p>
        </p:txBody>
      </p:sp>
      <p:sp>
        <p:nvSpPr>
          <p:cNvPr id="4" name="Slide Number Placeholder 3"/>
          <p:cNvSpPr>
            <a:spLocks noGrp="1"/>
          </p:cNvSpPr>
          <p:nvPr>
            <p:ph type="sldNum" sz="quarter" idx="12"/>
          </p:nvPr>
        </p:nvSpPr>
        <p:spPr/>
        <p:txBody>
          <a:bodyPr/>
          <a:lstStyle/>
          <a:p>
            <a:fld id="{B012BC48-7157-4E12-A0D3-83C914BB0894}" type="slidenum">
              <a:rPr lang="en-US" smtClean="0"/>
              <a:pPr/>
              <a:t>28</a:t>
            </a:fld>
            <a:endParaRPr lang="en-US" dirty="0"/>
          </a:p>
        </p:txBody>
      </p:sp>
      <p:sp>
        <p:nvSpPr>
          <p:cNvPr id="5" name="Rectangle 4"/>
          <p:cNvSpPr/>
          <p:nvPr/>
        </p:nvSpPr>
        <p:spPr>
          <a:xfrm>
            <a:off x="542544" y="1219200"/>
            <a:ext cx="8077200" cy="5509200"/>
          </a:xfrm>
          <a:prstGeom prst="rect">
            <a:avLst/>
          </a:prstGeom>
          <a:solidFill>
            <a:schemeClr val="bg1">
              <a:lumMod val="85000"/>
            </a:schemeClr>
          </a:solidFill>
        </p:spPr>
        <p:txBody>
          <a:bodyPr wrap="square">
            <a:spAutoFit/>
          </a:bodyPr>
          <a:lstStyle/>
          <a:p>
            <a:r>
              <a:rPr lang="en-US" sz="1600" dirty="0"/>
              <a:t>from random import </a:t>
            </a:r>
            <a:r>
              <a:rPr lang="en-US" sz="1600" dirty="0" err="1"/>
              <a:t>randint</a:t>
            </a:r>
            <a:r>
              <a:rPr lang="en-US" sz="1600" dirty="0"/>
              <a:t> </a:t>
            </a:r>
          </a:p>
          <a:p>
            <a:endParaRPr lang="en-US" sz="1600" dirty="0"/>
          </a:p>
          <a:p>
            <a:r>
              <a:rPr lang="en-US" sz="1600" dirty="0" err="1"/>
              <a:t>def</a:t>
            </a:r>
            <a:r>
              <a:rPr lang="en-US" sz="1600" dirty="0"/>
              <a:t> main():</a:t>
            </a:r>
          </a:p>
          <a:p>
            <a:r>
              <a:rPr lang="en-US" sz="1600" dirty="0"/>
              <a:t>    # Open file for writing data</a:t>
            </a:r>
          </a:p>
          <a:p>
            <a:r>
              <a:rPr lang="en-US" sz="1600" dirty="0"/>
              <a:t>    </a:t>
            </a:r>
            <a:r>
              <a:rPr lang="en-US" sz="1600" dirty="0" err="1"/>
              <a:t>outputFile</a:t>
            </a:r>
            <a:r>
              <a:rPr lang="en-US" sz="1600" dirty="0"/>
              <a:t> = open("Numbers.txt", "w")</a:t>
            </a:r>
          </a:p>
          <a:p>
            <a:r>
              <a:rPr lang="en-US" sz="1600" dirty="0"/>
              <a:t>    for i in range(10):</a:t>
            </a:r>
          </a:p>
          <a:p>
            <a:r>
              <a:rPr lang="en-US" sz="1600" dirty="0"/>
              <a:t>        </a:t>
            </a:r>
            <a:r>
              <a:rPr lang="en-US" sz="1600" dirty="0" err="1"/>
              <a:t>outputFile.write</a:t>
            </a:r>
            <a:r>
              <a:rPr lang="en-US" sz="1600" dirty="0"/>
              <a:t>(</a:t>
            </a:r>
            <a:r>
              <a:rPr lang="en-US" sz="1600" dirty="0" err="1"/>
              <a:t>str</a:t>
            </a:r>
            <a:r>
              <a:rPr lang="en-US" sz="1600" dirty="0"/>
              <a:t>(</a:t>
            </a:r>
            <a:r>
              <a:rPr lang="en-US" sz="1600" dirty="0" err="1"/>
              <a:t>randint</a:t>
            </a:r>
            <a:r>
              <a:rPr lang="en-US" sz="1600" dirty="0"/>
              <a:t>(0, 9)) + " ")</a:t>
            </a:r>
          </a:p>
          <a:p>
            <a:r>
              <a:rPr lang="en-US" sz="1600" dirty="0"/>
              <a:t>    </a:t>
            </a:r>
            <a:r>
              <a:rPr lang="en-US" sz="1600" dirty="0" err="1"/>
              <a:t>outputFile.close</a:t>
            </a:r>
            <a:r>
              <a:rPr lang="en-US" sz="1600" dirty="0"/>
              <a:t>() # Close the file</a:t>
            </a:r>
          </a:p>
          <a:p>
            <a:endParaRPr lang="en-US" sz="1600" dirty="0"/>
          </a:p>
          <a:p>
            <a:r>
              <a:rPr lang="en-US" sz="1600" dirty="0"/>
              <a:t>    # Open file for reading data</a:t>
            </a:r>
          </a:p>
          <a:p>
            <a:r>
              <a:rPr lang="en-US" sz="1600" dirty="0"/>
              <a:t>    </a:t>
            </a:r>
            <a:r>
              <a:rPr lang="en-US" sz="1600" dirty="0" err="1"/>
              <a:t>inputFile</a:t>
            </a:r>
            <a:r>
              <a:rPr lang="en-US" sz="1600" dirty="0"/>
              <a:t> = open("Numbers.txt", "r")</a:t>
            </a:r>
          </a:p>
          <a:p>
            <a:r>
              <a:rPr lang="en-US" sz="1600" dirty="0"/>
              <a:t>    s = </a:t>
            </a:r>
            <a:r>
              <a:rPr lang="en-US" sz="1600" dirty="0" err="1"/>
              <a:t>inputFile.read</a:t>
            </a:r>
            <a:r>
              <a:rPr lang="en-US" sz="1600" dirty="0"/>
              <a:t>() # Read all data to s</a:t>
            </a:r>
          </a:p>
          <a:p>
            <a:r>
              <a:rPr lang="en-US" sz="1600" dirty="0"/>
              <a:t>    L = </a:t>
            </a:r>
            <a:r>
              <a:rPr lang="en-US" sz="1600" dirty="0" err="1"/>
              <a:t>s.split</a:t>
            </a:r>
            <a:r>
              <a:rPr lang="en-US" sz="1600" dirty="0"/>
              <a:t>()</a:t>
            </a:r>
          </a:p>
          <a:p>
            <a:r>
              <a:rPr lang="en-US" sz="1600" dirty="0"/>
              <a:t>    numbers = []</a:t>
            </a:r>
          </a:p>
          <a:p>
            <a:r>
              <a:rPr lang="en-US" sz="1600" dirty="0"/>
              <a:t>    for x in L:</a:t>
            </a:r>
          </a:p>
          <a:p>
            <a:r>
              <a:rPr lang="en-US" sz="1600" dirty="0"/>
              <a:t>        </a:t>
            </a:r>
            <a:r>
              <a:rPr lang="en-US" sz="1600" dirty="0" err="1"/>
              <a:t>numbers.append</a:t>
            </a:r>
            <a:r>
              <a:rPr lang="en-US" sz="1600" dirty="0"/>
              <a:t>(</a:t>
            </a:r>
            <a:r>
              <a:rPr lang="en-US" sz="1600" dirty="0" err="1"/>
              <a:t>int</a:t>
            </a:r>
            <a:r>
              <a:rPr lang="en-US" sz="1600" dirty="0"/>
              <a:t>(x))</a:t>
            </a:r>
          </a:p>
          <a:p>
            <a:r>
              <a:rPr lang="en-US" sz="1600" dirty="0"/>
              <a:t>        </a:t>
            </a:r>
          </a:p>
          <a:p>
            <a:r>
              <a:rPr lang="en-US" sz="1600" dirty="0"/>
              <a:t>    for number in numbers:</a:t>
            </a:r>
          </a:p>
          <a:p>
            <a:r>
              <a:rPr lang="en-US" sz="1600" dirty="0"/>
              <a:t>        print(number, end = " ")</a:t>
            </a:r>
          </a:p>
          <a:p>
            <a:r>
              <a:rPr lang="en-US" sz="1600" dirty="0"/>
              <a:t>    </a:t>
            </a:r>
            <a:r>
              <a:rPr lang="en-US" sz="1600" dirty="0" err="1"/>
              <a:t>inputFile.close</a:t>
            </a:r>
            <a:r>
              <a:rPr lang="en-US" sz="1600" dirty="0"/>
              <a:t>() # Close the file</a:t>
            </a:r>
          </a:p>
          <a:p>
            <a:r>
              <a:rPr lang="en-US" sz="1600" dirty="0"/>
              <a:t>    </a:t>
            </a:r>
          </a:p>
          <a:p>
            <a:r>
              <a:rPr lang="en-US" sz="1600" dirty="0"/>
              <a:t>main() # Call the main function</a:t>
            </a:r>
          </a:p>
        </p:txBody>
      </p:sp>
      <p:sp>
        <p:nvSpPr>
          <p:cNvPr id="6" name="Rectangle 5"/>
          <p:cNvSpPr/>
          <p:nvPr/>
        </p:nvSpPr>
        <p:spPr>
          <a:xfrm>
            <a:off x="6019799" y="5839968"/>
            <a:ext cx="1691489" cy="338554"/>
          </a:xfrm>
          <a:prstGeom prst="rect">
            <a:avLst/>
          </a:prstGeom>
          <a:solidFill>
            <a:schemeClr val="bg1">
              <a:lumMod val="85000"/>
            </a:schemeClr>
          </a:solidFill>
        </p:spPr>
        <p:txBody>
          <a:bodyPr wrap="none">
            <a:spAutoFit/>
          </a:bodyPr>
          <a:lstStyle/>
          <a:p>
            <a:r>
              <a:rPr lang="en-US" sz="1600" dirty="0">
                <a:solidFill>
                  <a:srgbClr val="FF0000"/>
                </a:solidFill>
              </a:rPr>
              <a:t>4 1 4 6 8 9 8 4 5 5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512" y="1828800"/>
            <a:ext cx="35337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176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Each Letter in a File</a:t>
            </a:r>
          </a:p>
        </p:txBody>
      </p:sp>
      <p:sp>
        <p:nvSpPr>
          <p:cNvPr id="4" name="Slide Number Placeholder 3"/>
          <p:cNvSpPr>
            <a:spLocks noGrp="1"/>
          </p:cNvSpPr>
          <p:nvPr>
            <p:ph type="sldNum" sz="quarter" idx="12"/>
          </p:nvPr>
        </p:nvSpPr>
        <p:spPr/>
        <p:txBody>
          <a:bodyPr/>
          <a:lstStyle/>
          <a:p>
            <a:fld id="{B012BC48-7157-4E12-A0D3-83C914BB0894}" type="slidenum">
              <a:rPr lang="en-US" smtClean="0"/>
              <a:pPr/>
              <a:t>29</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978" y="1524000"/>
            <a:ext cx="5952623" cy="522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1555432"/>
            <a:ext cx="2514600" cy="2308324"/>
          </a:xfrm>
          <a:prstGeom prst="rect">
            <a:avLst/>
          </a:prstGeom>
        </p:spPr>
        <p:txBody>
          <a:bodyPr wrap="square">
            <a:spAutoFit/>
          </a:bodyPr>
          <a:lstStyle/>
          <a:p>
            <a:r>
              <a:rPr lang="en-US" i="1" dirty="0"/>
              <a:t>The problem in this case study is to write a program that prompts the user to enter a</a:t>
            </a:r>
          </a:p>
          <a:p>
            <a:r>
              <a:rPr lang="en-US" i="1" dirty="0"/>
              <a:t>filename and counts the number of occurrences of each letter in the file regardless of case.</a:t>
            </a:r>
            <a:endParaRPr lang="en-US" dirty="0"/>
          </a:p>
        </p:txBody>
      </p:sp>
    </p:spTree>
    <p:extLst>
      <p:ext uri="{BB962C8B-B14F-4D97-AF65-F5344CB8AC3E}">
        <p14:creationId xmlns:p14="http://schemas.microsoft.com/office/powerpoint/2010/main" val="276134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Solution</a:t>
            </a:r>
          </a:p>
        </p:txBody>
      </p:sp>
      <p:sp>
        <p:nvSpPr>
          <p:cNvPr id="3" name="Content Placeholder 2"/>
          <p:cNvSpPr>
            <a:spLocks noGrp="1"/>
          </p:cNvSpPr>
          <p:nvPr>
            <p:ph idx="1"/>
          </p:nvPr>
        </p:nvSpPr>
        <p:spPr/>
        <p:txBody>
          <a:bodyPr>
            <a:normAutofit/>
          </a:bodyPr>
          <a:lstStyle/>
          <a:p>
            <a:pPr marL="0" indent="0">
              <a:lnSpc>
                <a:spcPct val="95000"/>
              </a:lnSpc>
              <a:buFont typeface="Monotype Sorts" pitchFamily="2" charset="2"/>
              <a:buNone/>
            </a:pPr>
            <a:r>
              <a:rPr lang="en-US" altLang="en-US" dirty="0"/>
              <a:t>To permanently store the data created in a program, you need to save them in a file on a disk or other permanent storage. The file can be transported and can be read later by other programs. </a:t>
            </a:r>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3</a:t>
            </a:fld>
            <a:endParaRPr lang="en-US" dirty="0"/>
          </a:p>
        </p:txBody>
      </p:sp>
    </p:spTree>
    <p:extLst>
      <p:ext uri="{BB962C8B-B14F-4D97-AF65-F5344CB8AC3E}">
        <p14:creationId xmlns:p14="http://schemas.microsoft.com/office/powerpoint/2010/main" val="2430220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2BC48-7157-4E12-A0D3-83C914BB0894}" type="slidenum">
              <a:rPr lang="en-US" smtClean="0"/>
              <a:pPr/>
              <a:t>30</a:t>
            </a:fld>
            <a:endParaRPr lang="en-US" dirty="0"/>
          </a:p>
        </p:txBody>
      </p:sp>
      <p:sp>
        <p:nvSpPr>
          <p:cNvPr id="5" name="Rectangle 4"/>
          <p:cNvSpPr/>
          <p:nvPr/>
        </p:nvSpPr>
        <p:spPr>
          <a:xfrm>
            <a:off x="335280" y="228600"/>
            <a:ext cx="8531352" cy="6463308"/>
          </a:xfrm>
          <a:prstGeom prst="rect">
            <a:avLst/>
          </a:prstGeom>
          <a:solidFill>
            <a:schemeClr val="bg1">
              <a:lumMod val="85000"/>
            </a:schemeClr>
          </a:solidFill>
        </p:spPr>
        <p:txBody>
          <a:bodyPr wrap="square">
            <a:spAutoFit/>
          </a:bodyPr>
          <a:lstStyle/>
          <a:p>
            <a:r>
              <a:rPr lang="en-US" dirty="0" err="1"/>
              <a:t>def</a:t>
            </a:r>
            <a:r>
              <a:rPr lang="en-US" dirty="0"/>
              <a:t> </a:t>
            </a:r>
            <a:r>
              <a:rPr lang="en-US" dirty="0" err="1"/>
              <a:t>countLetters</a:t>
            </a:r>
            <a:r>
              <a:rPr lang="en-US" dirty="0"/>
              <a:t>(line, counts): </a:t>
            </a:r>
          </a:p>
          <a:p>
            <a:r>
              <a:rPr lang="en-US" dirty="0"/>
              <a:t>    for </a:t>
            </a:r>
            <a:r>
              <a:rPr lang="en-US" dirty="0" err="1"/>
              <a:t>ch</a:t>
            </a:r>
            <a:r>
              <a:rPr lang="en-US" dirty="0"/>
              <a:t> in line:</a:t>
            </a:r>
          </a:p>
          <a:p>
            <a:r>
              <a:rPr lang="en-US" dirty="0"/>
              <a:t>        if </a:t>
            </a:r>
            <a:r>
              <a:rPr lang="en-US" dirty="0" err="1"/>
              <a:t>ch.isalpha</a:t>
            </a:r>
            <a:r>
              <a:rPr lang="en-US" dirty="0"/>
              <a:t>(): # Test if </a:t>
            </a:r>
            <a:r>
              <a:rPr lang="en-US" dirty="0" err="1"/>
              <a:t>ch</a:t>
            </a:r>
            <a:r>
              <a:rPr lang="en-US" dirty="0"/>
              <a:t> is a letter</a:t>
            </a:r>
          </a:p>
          <a:p>
            <a:r>
              <a:rPr lang="en-US" dirty="0"/>
              <a:t>            counts[</a:t>
            </a:r>
            <a:r>
              <a:rPr lang="en-US" dirty="0" err="1"/>
              <a:t>ord</a:t>
            </a:r>
            <a:r>
              <a:rPr lang="en-US" dirty="0"/>
              <a:t>(</a:t>
            </a:r>
            <a:r>
              <a:rPr lang="en-US" dirty="0" err="1"/>
              <a:t>ch</a:t>
            </a:r>
            <a:r>
              <a:rPr lang="en-US" dirty="0"/>
              <a:t>) - </a:t>
            </a:r>
            <a:r>
              <a:rPr lang="en-US" dirty="0" err="1"/>
              <a:t>ord</a:t>
            </a:r>
            <a:r>
              <a:rPr lang="en-US" dirty="0"/>
              <a:t>('a')] += 1</a:t>
            </a:r>
          </a:p>
          <a:p>
            <a:endParaRPr lang="en-US" dirty="0"/>
          </a:p>
          <a:p>
            <a:r>
              <a:rPr lang="en-US" dirty="0" err="1"/>
              <a:t>def</a:t>
            </a:r>
            <a:r>
              <a:rPr lang="en-US" dirty="0"/>
              <a:t> main():</a:t>
            </a:r>
          </a:p>
          <a:p>
            <a:r>
              <a:rPr lang="en-US" dirty="0"/>
              <a:t>    filename = input("Enter a filename: ").strip()</a:t>
            </a:r>
          </a:p>
          <a:p>
            <a:r>
              <a:rPr lang="en-US" dirty="0"/>
              <a:t>    </a:t>
            </a:r>
            <a:r>
              <a:rPr lang="en-US" dirty="0" err="1"/>
              <a:t>inputFile</a:t>
            </a:r>
            <a:r>
              <a:rPr lang="en-US" dirty="0"/>
              <a:t> = open(filename, "r") # Open the file</a:t>
            </a:r>
          </a:p>
          <a:p>
            <a:endParaRPr lang="en-US" dirty="0"/>
          </a:p>
          <a:p>
            <a:r>
              <a:rPr lang="en-US" dirty="0"/>
              <a:t>    counts = 26 * [0] # Create and initialize counts</a:t>
            </a:r>
          </a:p>
          <a:p>
            <a:r>
              <a:rPr lang="en-US" dirty="0"/>
              <a:t>    for line in </a:t>
            </a:r>
            <a:r>
              <a:rPr lang="en-US" dirty="0" err="1"/>
              <a:t>inputFile</a:t>
            </a:r>
            <a:r>
              <a:rPr lang="en-US" dirty="0"/>
              <a:t>:</a:t>
            </a:r>
          </a:p>
          <a:p>
            <a:r>
              <a:rPr lang="en-US" dirty="0"/>
              <a:t>        # Invoke the </a:t>
            </a:r>
            <a:r>
              <a:rPr lang="en-US" dirty="0" err="1"/>
              <a:t>countLetters</a:t>
            </a:r>
            <a:r>
              <a:rPr lang="en-US" dirty="0"/>
              <a:t> function to count each letter</a:t>
            </a:r>
          </a:p>
          <a:p>
            <a:r>
              <a:rPr lang="en-US" dirty="0"/>
              <a:t>        </a:t>
            </a:r>
            <a:r>
              <a:rPr lang="en-US" dirty="0" err="1"/>
              <a:t>countLetters</a:t>
            </a:r>
            <a:r>
              <a:rPr lang="en-US" dirty="0"/>
              <a:t>(</a:t>
            </a:r>
            <a:r>
              <a:rPr lang="en-US" dirty="0" err="1"/>
              <a:t>line.lower</a:t>
            </a:r>
            <a:r>
              <a:rPr lang="en-US" dirty="0"/>
              <a:t>(), counts)</a:t>
            </a:r>
          </a:p>
          <a:p>
            <a:endParaRPr lang="en-US" dirty="0"/>
          </a:p>
          <a:p>
            <a:r>
              <a:rPr lang="en-US" dirty="0"/>
              <a:t>    </a:t>
            </a:r>
            <a:r>
              <a:rPr lang="en-US" dirty="0" err="1"/>
              <a:t>inputFile.close</a:t>
            </a:r>
            <a:r>
              <a:rPr lang="en-US" dirty="0"/>
              <a:t>() # Close file</a:t>
            </a:r>
          </a:p>
          <a:p>
            <a:r>
              <a:rPr lang="en-US" dirty="0"/>
              <a:t>    </a:t>
            </a:r>
          </a:p>
          <a:p>
            <a:r>
              <a:rPr lang="en-US" dirty="0"/>
              <a:t>    # Display results</a:t>
            </a:r>
          </a:p>
          <a:p>
            <a:r>
              <a:rPr lang="en-US" dirty="0"/>
              <a:t>    print("</a:t>
            </a:r>
            <a:r>
              <a:rPr lang="en-US" dirty="0" err="1"/>
              <a:t>Letter","Count</a:t>
            </a:r>
            <a:r>
              <a:rPr lang="en-US" dirty="0"/>
              <a:t>")</a:t>
            </a:r>
          </a:p>
          <a:p>
            <a:r>
              <a:rPr lang="en-US" dirty="0"/>
              <a:t>    for i in range(</a:t>
            </a:r>
            <a:r>
              <a:rPr lang="en-US" dirty="0" err="1"/>
              <a:t>len</a:t>
            </a:r>
            <a:r>
              <a:rPr lang="en-US" dirty="0"/>
              <a:t>(counts)):</a:t>
            </a:r>
          </a:p>
          <a:p>
            <a:r>
              <a:rPr lang="en-US" dirty="0"/>
              <a:t>        if counts[i] != 0:</a:t>
            </a:r>
          </a:p>
          <a:p>
            <a:r>
              <a:rPr lang="en-US" dirty="0"/>
              <a:t>            print(</a:t>
            </a:r>
            <a:r>
              <a:rPr lang="en-US" dirty="0" err="1"/>
              <a:t>chr</a:t>
            </a:r>
            <a:r>
              <a:rPr lang="en-US" dirty="0"/>
              <a:t>(i + </a:t>
            </a:r>
            <a:r>
              <a:rPr lang="en-US" dirty="0" err="1"/>
              <a:t>ord</a:t>
            </a:r>
            <a:r>
              <a:rPr lang="en-US" dirty="0"/>
              <a:t>(‘A')),"\t", counts[i])</a:t>
            </a:r>
          </a:p>
          <a:p>
            <a:r>
              <a:rPr lang="en-US" dirty="0"/>
              <a:t>          </a:t>
            </a:r>
          </a:p>
          <a:p>
            <a:r>
              <a:rPr lang="en-US" dirty="0"/>
              <a:t>main() # Call the main function</a:t>
            </a:r>
          </a:p>
        </p:txBody>
      </p:sp>
      <p:sp>
        <p:nvSpPr>
          <p:cNvPr id="6" name="Rectangle 5"/>
          <p:cNvSpPr/>
          <p:nvPr/>
        </p:nvSpPr>
        <p:spPr>
          <a:xfrm>
            <a:off x="6019800" y="440032"/>
            <a:ext cx="2846832" cy="6247864"/>
          </a:xfrm>
          <a:prstGeom prst="rect">
            <a:avLst/>
          </a:prstGeom>
          <a:solidFill>
            <a:schemeClr val="bg1">
              <a:lumMod val="85000"/>
            </a:schemeClr>
          </a:solidFill>
        </p:spPr>
        <p:txBody>
          <a:bodyPr wrap="square">
            <a:spAutoFit/>
          </a:bodyPr>
          <a:lstStyle/>
          <a:p>
            <a:r>
              <a:rPr lang="pt-BR" sz="1600" dirty="0">
                <a:solidFill>
                  <a:srgbClr val="FF0000"/>
                </a:solidFill>
              </a:rPr>
              <a:t>Enter a filename: gettysburg.txt</a:t>
            </a:r>
          </a:p>
          <a:p>
            <a:r>
              <a:rPr lang="pt-BR" sz="1600" dirty="0">
                <a:solidFill>
                  <a:srgbClr val="FF0000"/>
                </a:solidFill>
              </a:rPr>
              <a:t>Letter     Count</a:t>
            </a:r>
          </a:p>
          <a:p>
            <a:r>
              <a:rPr lang="pt-BR" sz="1600" dirty="0">
                <a:solidFill>
                  <a:srgbClr val="FF0000"/>
                </a:solidFill>
              </a:rPr>
              <a:t>A 	 102</a:t>
            </a:r>
          </a:p>
          <a:p>
            <a:r>
              <a:rPr lang="pt-BR" sz="1600" dirty="0">
                <a:solidFill>
                  <a:srgbClr val="FF0000"/>
                </a:solidFill>
              </a:rPr>
              <a:t>B 	 14</a:t>
            </a:r>
          </a:p>
          <a:p>
            <a:r>
              <a:rPr lang="pt-BR" sz="1600" dirty="0">
                <a:solidFill>
                  <a:srgbClr val="FF0000"/>
                </a:solidFill>
              </a:rPr>
              <a:t>C 	 31</a:t>
            </a:r>
          </a:p>
          <a:p>
            <a:r>
              <a:rPr lang="pt-BR" sz="1600" dirty="0">
                <a:solidFill>
                  <a:srgbClr val="FF0000"/>
                </a:solidFill>
              </a:rPr>
              <a:t>D 	 58</a:t>
            </a:r>
          </a:p>
          <a:p>
            <a:r>
              <a:rPr lang="pt-BR" sz="1600" dirty="0">
                <a:solidFill>
                  <a:srgbClr val="FF0000"/>
                </a:solidFill>
              </a:rPr>
              <a:t>E 	 165</a:t>
            </a:r>
          </a:p>
          <a:p>
            <a:r>
              <a:rPr lang="pt-BR" sz="1600" dirty="0">
                <a:solidFill>
                  <a:srgbClr val="FF0000"/>
                </a:solidFill>
              </a:rPr>
              <a:t>F 	 27</a:t>
            </a:r>
          </a:p>
          <a:p>
            <a:r>
              <a:rPr lang="pt-BR" sz="1600" dirty="0">
                <a:solidFill>
                  <a:srgbClr val="FF0000"/>
                </a:solidFill>
              </a:rPr>
              <a:t>G 	 28</a:t>
            </a:r>
          </a:p>
          <a:p>
            <a:r>
              <a:rPr lang="pt-BR" sz="1600" dirty="0">
                <a:solidFill>
                  <a:srgbClr val="FF0000"/>
                </a:solidFill>
              </a:rPr>
              <a:t>H 	 80</a:t>
            </a:r>
          </a:p>
          <a:p>
            <a:r>
              <a:rPr lang="pt-BR" sz="1600" dirty="0">
                <a:solidFill>
                  <a:srgbClr val="FF0000"/>
                </a:solidFill>
              </a:rPr>
              <a:t>I 	 68</a:t>
            </a:r>
          </a:p>
          <a:p>
            <a:r>
              <a:rPr lang="pt-BR" sz="1600" dirty="0">
                <a:solidFill>
                  <a:srgbClr val="FF0000"/>
                </a:solidFill>
              </a:rPr>
              <a:t>K 	 3</a:t>
            </a:r>
          </a:p>
          <a:p>
            <a:r>
              <a:rPr lang="pt-BR" sz="1600" dirty="0">
                <a:solidFill>
                  <a:srgbClr val="FF0000"/>
                </a:solidFill>
              </a:rPr>
              <a:t>L 	 42</a:t>
            </a:r>
          </a:p>
          <a:p>
            <a:r>
              <a:rPr lang="pt-BR" sz="1600" dirty="0">
                <a:solidFill>
                  <a:srgbClr val="FF0000"/>
                </a:solidFill>
              </a:rPr>
              <a:t>M 	 13</a:t>
            </a:r>
          </a:p>
          <a:p>
            <a:r>
              <a:rPr lang="pt-BR" sz="1600" dirty="0">
                <a:solidFill>
                  <a:srgbClr val="FF0000"/>
                </a:solidFill>
              </a:rPr>
              <a:t>N 	 77</a:t>
            </a:r>
          </a:p>
          <a:p>
            <a:r>
              <a:rPr lang="pt-BR" sz="1600" dirty="0">
                <a:solidFill>
                  <a:srgbClr val="FF0000"/>
                </a:solidFill>
              </a:rPr>
              <a:t>O 	 93</a:t>
            </a:r>
          </a:p>
          <a:p>
            <a:r>
              <a:rPr lang="pt-BR" sz="1600" dirty="0">
                <a:solidFill>
                  <a:srgbClr val="FF0000"/>
                </a:solidFill>
              </a:rPr>
              <a:t>P 	 15</a:t>
            </a:r>
          </a:p>
          <a:p>
            <a:r>
              <a:rPr lang="pt-BR" sz="1600" dirty="0">
                <a:solidFill>
                  <a:srgbClr val="FF0000"/>
                </a:solidFill>
              </a:rPr>
              <a:t>Q 	 1</a:t>
            </a:r>
          </a:p>
          <a:p>
            <a:r>
              <a:rPr lang="pt-BR" sz="1600" dirty="0">
                <a:solidFill>
                  <a:srgbClr val="FF0000"/>
                </a:solidFill>
              </a:rPr>
              <a:t>R 	 79</a:t>
            </a:r>
          </a:p>
          <a:p>
            <a:r>
              <a:rPr lang="pt-BR" sz="1600" dirty="0">
                <a:solidFill>
                  <a:srgbClr val="FF0000"/>
                </a:solidFill>
              </a:rPr>
              <a:t>S 	 44</a:t>
            </a:r>
          </a:p>
          <a:p>
            <a:r>
              <a:rPr lang="pt-BR" sz="1600" dirty="0">
                <a:solidFill>
                  <a:srgbClr val="FF0000"/>
                </a:solidFill>
              </a:rPr>
              <a:t>T 	 126</a:t>
            </a:r>
          </a:p>
          <a:p>
            <a:r>
              <a:rPr lang="pt-BR" sz="1600" dirty="0">
                <a:solidFill>
                  <a:srgbClr val="FF0000"/>
                </a:solidFill>
              </a:rPr>
              <a:t>U 	 21</a:t>
            </a:r>
          </a:p>
          <a:p>
            <a:r>
              <a:rPr lang="pt-BR" sz="1600" dirty="0">
                <a:solidFill>
                  <a:srgbClr val="FF0000"/>
                </a:solidFill>
              </a:rPr>
              <a:t>V 	 24</a:t>
            </a:r>
          </a:p>
          <a:p>
            <a:r>
              <a:rPr lang="pt-BR" sz="1600" dirty="0">
                <a:solidFill>
                  <a:srgbClr val="FF0000"/>
                </a:solidFill>
              </a:rPr>
              <a:t>W 	 28</a:t>
            </a:r>
          </a:p>
          <a:p>
            <a:r>
              <a:rPr lang="pt-BR" sz="1600" dirty="0">
                <a:solidFill>
                  <a:srgbClr val="FF0000"/>
                </a:solidFill>
              </a:rPr>
              <a:t>Y 	 10</a:t>
            </a:r>
          </a:p>
        </p:txBody>
      </p:sp>
    </p:spTree>
    <p:extLst>
      <p:ext uri="{BB962C8B-B14F-4D97-AF65-F5344CB8AC3E}">
        <p14:creationId xmlns:p14="http://schemas.microsoft.com/office/powerpoint/2010/main" val="4287689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Reading Data from the Internet</a:t>
            </a:r>
          </a:p>
        </p:txBody>
      </p:sp>
      <p:sp>
        <p:nvSpPr>
          <p:cNvPr id="3" name="Content Placeholder 2"/>
          <p:cNvSpPr>
            <a:spLocks noGrp="1"/>
          </p:cNvSpPr>
          <p:nvPr>
            <p:ph idx="1"/>
          </p:nvPr>
        </p:nvSpPr>
        <p:spPr/>
        <p:txBody>
          <a:bodyPr/>
          <a:lstStyle/>
          <a:p>
            <a:r>
              <a:rPr lang="en-US" dirty="0"/>
              <a:t>Internet sites often provide large sets of data that can be downloaded for analysis. These data sets are usually made available in several formats: text files in CSV (comma-separated values) format or in JSON (JavaScript Object Notation), which is a standardized data transfer format with self-identifying tags.</a:t>
            </a:r>
          </a:p>
        </p:txBody>
      </p:sp>
      <p:sp>
        <p:nvSpPr>
          <p:cNvPr id="4" name="Slide Number Placeholder 3"/>
          <p:cNvSpPr>
            <a:spLocks noGrp="1"/>
          </p:cNvSpPr>
          <p:nvPr>
            <p:ph type="sldNum" sz="quarter" idx="12"/>
          </p:nvPr>
        </p:nvSpPr>
        <p:spPr/>
        <p:txBody>
          <a:bodyPr/>
          <a:lstStyle/>
          <a:p>
            <a:fld id="{B012BC48-7157-4E12-A0D3-83C914BB0894}" type="slidenum">
              <a:rPr lang="en-US" smtClean="0"/>
              <a:pPr/>
              <a:t>31</a:t>
            </a:fld>
            <a:endParaRPr lang="en-US" dirty="0"/>
          </a:p>
        </p:txBody>
      </p:sp>
    </p:spTree>
    <p:extLst>
      <p:ext uri="{BB962C8B-B14F-4D97-AF65-F5344CB8AC3E}">
        <p14:creationId xmlns:p14="http://schemas.microsoft.com/office/powerpoint/2010/main" val="191648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Reading Data from the Internet (cont’d.) </a:t>
            </a:r>
          </a:p>
        </p:txBody>
      </p:sp>
      <p:sp>
        <p:nvSpPr>
          <p:cNvPr id="3" name="Content Placeholder 2"/>
          <p:cNvSpPr>
            <a:spLocks noGrp="1"/>
          </p:cNvSpPr>
          <p:nvPr>
            <p:ph idx="1"/>
          </p:nvPr>
        </p:nvSpPr>
        <p:spPr/>
        <p:txBody>
          <a:bodyPr>
            <a:normAutofit fontScale="92500"/>
          </a:bodyPr>
          <a:lstStyle/>
          <a:p>
            <a:r>
              <a:rPr lang="en-US" dirty="0"/>
              <a:t>The U.S. Geological Survey (USGS) website makes raw data available for earthquakes that occur around the world. It is also possible to filter the data to include only earthquakes with minimum magnitudes or only earthquakes that occurred within a specific time period. </a:t>
            </a:r>
          </a:p>
          <a:p>
            <a:r>
              <a:rPr lang="en-US" dirty="0"/>
              <a:t>The data about each earthquake includes the date and time, location, magnitude, depth of the quake, and other identifying data.</a:t>
            </a:r>
          </a:p>
        </p:txBody>
      </p:sp>
      <p:sp>
        <p:nvSpPr>
          <p:cNvPr id="4" name="Slide Number Placeholder 3"/>
          <p:cNvSpPr>
            <a:spLocks noGrp="1"/>
          </p:cNvSpPr>
          <p:nvPr>
            <p:ph type="sldNum" sz="quarter" idx="12"/>
          </p:nvPr>
        </p:nvSpPr>
        <p:spPr/>
        <p:txBody>
          <a:bodyPr/>
          <a:lstStyle/>
          <a:p>
            <a:fld id="{B012BC48-7157-4E12-A0D3-83C914BB0894}" type="slidenum">
              <a:rPr lang="en-US" smtClean="0"/>
              <a:pPr/>
              <a:t>32</a:t>
            </a:fld>
            <a:endParaRPr lang="en-US" dirty="0"/>
          </a:p>
        </p:txBody>
      </p:sp>
    </p:spTree>
    <p:extLst>
      <p:ext uri="{BB962C8B-B14F-4D97-AF65-F5344CB8AC3E}">
        <p14:creationId xmlns:p14="http://schemas.microsoft.com/office/powerpoint/2010/main" val="3989847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Using CSV Files</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sz="3600" dirty="0"/>
              <a:t>One format that the USGS provides for downloading earthquake data is CSV. </a:t>
            </a:r>
          </a:p>
          <a:p>
            <a:r>
              <a:rPr lang="en-US" sz="3600" dirty="0"/>
              <a:t>In CVS format, the first line of the USGS file includes metadata which is descriptive information about the data. The remaining lines in the USGS file provide the data for the earthquakes, one per line. </a:t>
            </a:r>
          </a:p>
          <a:p>
            <a:r>
              <a:rPr lang="en-US" sz="3600" dirty="0"/>
              <a:t>As the name CSV implies, data fields are separated by a comma. The positions of the names in the first line correspond to the positions of the data in each succeeding line. Optionally, all data fields can be surrounded by quotes, but at minimum, data containing spaces or commas are surrounded by quotes.</a:t>
            </a:r>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33</a:t>
            </a:fld>
            <a:endParaRPr lang="en-US" dirty="0"/>
          </a:p>
        </p:txBody>
      </p:sp>
    </p:spTree>
    <p:extLst>
      <p:ext uri="{BB962C8B-B14F-4D97-AF65-F5344CB8AC3E}">
        <p14:creationId xmlns:p14="http://schemas.microsoft.com/office/powerpoint/2010/main" val="3663760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Using CSV Files</a:t>
            </a:r>
            <a:br>
              <a:rPr lang="en-US" b="0" dirty="0"/>
            </a:br>
            <a:r>
              <a:rPr lang="en-US" b="0" dirty="0"/>
              <a:t>(cont’d.) </a:t>
            </a:r>
          </a:p>
        </p:txBody>
      </p:sp>
      <p:sp>
        <p:nvSpPr>
          <p:cNvPr id="4" name="Slide Number Placeholder 3"/>
          <p:cNvSpPr>
            <a:spLocks noGrp="1"/>
          </p:cNvSpPr>
          <p:nvPr>
            <p:ph type="sldNum" sz="quarter" idx="12"/>
          </p:nvPr>
        </p:nvSpPr>
        <p:spPr/>
        <p:txBody>
          <a:bodyPr/>
          <a:lstStyle/>
          <a:p>
            <a:fld id="{B012BC48-7157-4E12-A0D3-83C914BB0894}" type="slidenum">
              <a:rPr lang="en-US" smtClean="0"/>
              <a:pPr/>
              <a:t>34</a:t>
            </a:fld>
            <a:endParaRPr lang="en-US" dirty="0"/>
          </a:p>
        </p:txBody>
      </p:sp>
      <p:sp>
        <p:nvSpPr>
          <p:cNvPr id="6" name="Rectangle 5"/>
          <p:cNvSpPr/>
          <p:nvPr/>
        </p:nvSpPr>
        <p:spPr>
          <a:xfrm>
            <a:off x="457200" y="1600200"/>
            <a:ext cx="7686784" cy="584775"/>
          </a:xfrm>
          <a:prstGeom prst="rect">
            <a:avLst/>
          </a:prstGeom>
        </p:spPr>
        <p:txBody>
          <a:bodyPr wrap="none">
            <a:spAutoFit/>
          </a:bodyPr>
          <a:lstStyle/>
          <a:p>
            <a:r>
              <a:rPr lang="en-US" sz="3200" dirty="0"/>
              <a:t>The first few lines of the earthquakes.csv file.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19400"/>
            <a:ext cx="8839200" cy="262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83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Using CSV Files</a:t>
            </a:r>
            <a:br>
              <a:rPr lang="en-US" b="0" dirty="0"/>
            </a:br>
            <a:r>
              <a:rPr lang="en-US" b="0" dirty="0"/>
              <a:t>(cont’d.) </a:t>
            </a:r>
          </a:p>
        </p:txBody>
      </p:sp>
      <p:sp>
        <p:nvSpPr>
          <p:cNvPr id="3" name="Content Placeholder 2"/>
          <p:cNvSpPr>
            <a:spLocks noGrp="1"/>
          </p:cNvSpPr>
          <p:nvPr>
            <p:ph idx="1"/>
          </p:nvPr>
        </p:nvSpPr>
        <p:spPr>
          <a:xfrm>
            <a:off x="457200" y="1600200"/>
            <a:ext cx="8229600" cy="3276599"/>
          </a:xfrm>
        </p:spPr>
        <p:txBody>
          <a:bodyPr>
            <a:normAutofit fontScale="92500" lnSpcReduction="20000"/>
          </a:bodyPr>
          <a:lstStyle/>
          <a:p>
            <a:r>
              <a:rPr lang="en-US" dirty="0"/>
              <a:t>Python’s csv module makes it easy to read and process CSV files. </a:t>
            </a:r>
          </a:p>
          <a:p>
            <a:r>
              <a:rPr lang="en-US" dirty="0"/>
              <a:t>The module provides a reader method that can be used to interpret each line of the CSV file. </a:t>
            </a:r>
          </a:p>
          <a:p>
            <a:r>
              <a:rPr lang="en-US" dirty="0"/>
              <a:t>The reader method returns an iterator, which is an object that can return one item at a time from a group. In our case, the iterator will return one line at a time from the file as a list of values.</a:t>
            </a:r>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35</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214408"/>
            <a:ext cx="76485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017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Using CSV Files</a:t>
            </a:r>
            <a:br>
              <a:rPr lang="en-US" b="0" dirty="0"/>
            </a:br>
            <a:r>
              <a:rPr lang="en-US" b="0" dirty="0"/>
              <a:t>(cont’d.) </a:t>
            </a:r>
          </a:p>
        </p:txBody>
      </p:sp>
      <p:sp>
        <p:nvSpPr>
          <p:cNvPr id="4" name="Slide Number Placeholder 3"/>
          <p:cNvSpPr>
            <a:spLocks noGrp="1"/>
          </p:cNvSpPr>
          <p:nvPr>
            <p:ph type="sldNum" sz="quarter" idx="12"/>
          </p:nvPr>
        </p:nvSpPr>
        <p:spPr/>
        <p:txBody>
          <a:bodyPr/>
          <a:lstStyle/>
          <a:p>
            <a:fld id="{B012BC48-7157-4E12-A0D3-83C914BB0894}" type="slidenum">
              <a:rPr lang="en-US" smtClean="0"/>
              <a:pPr/>
              <a:t>36</a:t>
            </a:fld>
            <a:endParaRPr lang="en-US" dirty="0"/>
          </a:p>
        </p:txBody>
      </p:sp>
      <p:sp>
        <p:nvSpPr>
          <p:cNvPr id="6" name="Rectangle 5"/>
          <p:cNvSpPr/>
          <p:nvPr/>
        </p:nvSpPr>
        <p:spPr>
          <a:xfrm>
            <a:off x="533400" y="1676400"/>
            <a:ext cx="8001000" cy="954107"/>
          </a:xfrm>
          <a:prstGeom prst="rect">
            <a:avLst/>
          </a:prstGeom>
        </p:spPr>
        <p:txBody>
          <a:bodyPr wrap="square">
            <a:spAutoFit/>
          </a:bodyPr>
          <a:lstStyle/>
          <a:p>
            <a:r>
              <a:rPr lang="en-US" sz="2800" dirty="0"/>
              <a:t>The csvReader object converts each line from CSV format to a list of strings.</a:t>
            </a:r>
          </a:p>
        </p:txBody>
      </p:sp>
      <p:sp>
        <p:nvSpPr>
          <p:cNvPr id="3" name="Rectangle 2"/>
          <p:cNvSpPr/>
          <p:nvPr/>
        </p:nvSpPr>
        <p:spPr>
          <a:xfrm>
            <a:off x="637032" y="2630507"/>
            <a:ext cx="7897368" cy="3693319"/>
          </a:xfrm>
          <a:prstGeom prst="rect">
            <a:avLst/>
          </a:prstGeom>
          <a:solidFill>
            <a:schemeClr val="bg1">
              <a:lumMod val="85000"/>
            </a:schemeClr>
          </a:solidFill>
        </p:spPr>
        <p:txBody>
          <a:bodyPr wrap="square">
            <a:spAutoFit/>
          </a:bodyPr>
          <a:lstStyle/>
          <a:p>
            <a:r>
              <a:rPr lang="en-US" dirty="0"/>
              <a:t>import csv</a:t>
            </a:r>
          </a:p>
          <a:p>
            <a:endParaRPr lang="en-US" dirty="0"/>
          </a:p>
          <a:p>
            <a:r>
              <a:rPr lang="en-US" dirty="0"/>
              <a:t>inFile = open("earthquakes3.csv", "r")</a:t>
            </a:r>
          </a:p>
          <a:p>
            <a:r>
              <a:rPr lang="en-US" dirty="0"/>
              <a:t>csvReader =csv.reader(inFile)   #pass file to csv reader</a:t>
            </a:r>
          </a:p>
          <a:p>
            <a:r>
              <a:rPr lang="en-US" dirty="0"/>
              <a:t>for line in csvReader:          #read each line</a:t>
            </a:r>
          </a:p>
          <a:p>
            <a:r>
              <a:rPr lang="en-US" dirty="0"/>
              <a:t>    print(line)</a:t>
            </a:r>
          </a:p>
          <a:p>
            <a:r>
              <a:rPr lang="en-US" dirty="0"/>
              <a:t>    print()</a:t>
            </a:r>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710184" y="4953000"/>
            <a:ext cx="7647432" cy="1323439"/>
          </a:xfrm>
          <a:prstGeom prst="rect">
            <a:avLst/>
          </a:prstGeom>
          <a:solidFill>
            <a:schemeClr val="bg1">
              <a:lumMod val="85000"/>
            </a:schemeClr>
          </a:solidFill>
        </p:spPr>
        <p:txBody>
          <a:bodyPr wrap="square">
            <a:spAutoFit/>
          </a:bodyPr>
          <a:lstStyle/>
          <a:p>
            <a:r>
              <a:rPr lang="en-US" sz="1000" dirty="0">
                <a:solidFill>
                  <a:srgbClr val="FF0000"/>
                </a:solidFill>
              </a:rPr>
              <a:t>['time', 'latitude', 'longitude', 'depth', 'mag', 'magType', 'nst', 'gap', 'dmin', 'rms', 'net', 'id', 'updated', 'place', 'type', 'horizontalError', 'depthError', 'magError', 'magNst', 'status', 'locationSource', 'magSource']</a:t>
            </a:r>
          </a:p>
          <a:p>
            <a:endParaRPr lang="en-US" sz="1000" dirty="0">
              <a:solidFill>
                <a:srgbClr val="FF0000"/>
              </a:solidFill>
            </a:endParaRPr>
          </a:p>
          <a:p>
            <a:r>
              <a:rPr lang="en-US" sz="1000" dirty="0">
                <a:solidFill>
                  <a:srgbClr val="FF0000"/>
                </a:solidFill>
              </a:rPr>
              <a:t>['2018-10-10T16:18:27.120Z', '-10.9133', '162.3903', '35', '5.1', 'mb', '', '63', '2.816', '0.83', 'us', 'us1000ha2w', '2018-10-10T16:37:38.040Z', '72km SE of Kirakira, Solomon Islands', 'earthquake', '9.2', '2', '0.048', '139', 'reviewed', 'us', 'us']</a:t>
            </a:r>
          </a:p>
          <a:p>
            <a:endParaRPr lang="en-US" sz="1000" dirty="0">
              <a:solidFill>
                <a:srgbClr val="FF0000"/>
              </a:solidFill>
            </a:endParaRPr>
          </a:p>
          <a:p>
            <a:r>
              <a:rPr lang="en-US" sz="1000" dirty="0">
                <a:solidFill>
                  <a:srgbClr val="FF0000"/>
                </a:solidFill>
              </a:rPr>
              <a:t>['2018-10-10T11:11:03.170Z', '-22.0519', '-179.1596', '579.92', '4.6', 'mb', '', '47', '5.023', '0.91', 'us', 'us1000h9x5', '2018-10-10T11:32:05.040Z', '162km SSW of Ndoi Island, Fiji', 'earthquake', '10.8', '8.1', '0.045', '146', 'reviewed', 'us', 'us']</a:t>
            </a:r>
          </a:p>
        </p:txBody>
      </p:sp>
    </p:spTree>
    <p:extLst>
      <p:ext uri="{BB962C8B-B14F-4D97-AF65-F5344CB8AC3E}">
        <p14:creationId xmlns:p14="http://schemas.microsoft.com/office/powerpoint/2010/main" val="120635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Using a while Loop to Process Data</a:t>
            </a:r>
          </a:p>
        </p:txBody>
      </p:sp>
      <p:sp>
        <p:nvSpPr>
          <p:cNvPr id="3" name="Content Placeholder 2"/>
          <p:cNvSpPr>
            <a:spLocks noGrp="1"/>
          </p:cNvSpPr>
          <p:nvPr>
            <p:ph idx="1"/>
          </p:nvPr>
        </p:nvSpPr>
        <p:spPr/>
        <p:txBody>
          <a:bodyPr>
            <a:normAutofit fontScale="85000" lnSpcReduction="10000"/>
          </a:bodyPr>
          <a:lstStyle/>
          <a:p>
            <a:r>
              <a:rPr lang="en-US" dirty="0"/>
              <a:t>When working with real data, it is often necessary to perform some basic data processing to get the data into a format that works for our purposes. </a:t>
            </a:r>
          </a:p>
          <a:p>
            <a:r>
              <a:rPr lang="en-US" dirty="0"/>
              <a:t>We will use a large data file that contains detailed data pertaining to earthquake occurrences around the world.</a:t>
            </a:r>
          </a:p>
          <a:p>
            <a:r>
              <a:rPr lang="en-US" dirty="0"/>
              <a:t>Our first task in analyzing this real data source is to process the data file by extracting the pertinent data from the file and storing it in an appropriate collection. </a:t>
            </a:r>
          </a:p>
          <a:p>
            <a:r>
              <a:rPr lang="en-US" dirty="0"/>
              <a:t>For our purposes here, we need to process the file and create a list of magnitude.</a:t>
            </a:r>
          </a:p>
        </p:txBody>
      </p:sp>
      <p:sp>
        <p:nvSpPr>
          <p:cNvPr id="5" name="Slide Number Placeholder 4"/>
          <p:cNvSpPr>
            <a:spLocks noGrp="1"/>
          </p:cNvSpPr>
          <p:nvPr>
            <p:ph type="sldNum" sz="quarter" idx="12"/>
          </p:nvPr>
        </p:nvSpPr>
        <p:spPr/>
        <p:txBody>
          <a:bodyPr/>
          <a:lstStyle/>
          <a:p>
            <a:fld id="{B012BC48-7157-4E12-A0D3-83C914BB0894}" type="slidenum">
              <a:rPr lang="en-US" smtClean="0"/>
              <a:pPr/>
              <a:t>37</a:t>
            </a:fld>
            <a:endParaRPr lang="en-US" dirty="0"/>
          </a:p>
        </p:txBody>
      </p:sp>
    </p:spTree>
    <p:extLst>
      <p:ext uri="{BB962C8B-B14F-4D97-AF65-F5344CB8AC3E}">
        <p14:creationId xmlns:p14="http://schemas.microsoft.com/office/powerpoint/2010/main" val="70870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Using a while Loop to Process Data (cont’d.) </a:t>
            </a:r>
          </a:p>
        </p:txBody>
      </p:sp>
      <p:sp>
        <p:nvSpPr>
          <p:cNvPr id="3" name="Content Placeholder 2"/>
          <p:cNvSpPr>
            <a:spLocks noGrp="1"/>
          </p:cNvSpPr>
          <p:nvPr>
            <p:ph idx="1"/>
          </p:nvPr>
        </p:nvSpPr>
        <p:spPr/>
        <p:txBody>
          <a:bodyPr>
            <a:normAutofit fontScale="85000" lnSpcReduction="20000"/>
          </a:bodyPr>
          <a:lstStyle/>
          <a:p>
            <a:r>
              <a:rPr lang="en-US" dirty="0"/>
              <a:t>Let’s give some thought to what we need to do to create a list of the magnitudes for the earthquakes in the file. </a:t>
            </a:r>
          </a:p>
          <a:p>
            <a:r>
              <a:rPr lang="en-US" dirty="0"/>
              <a:t>First, we should find the column that contains the magnitude data. </a:t>
            </a:r>
          </a:p>
          <a:p>
            <a:r>
              <a:rPr lang="en-US" dirty="0"/>
              <a:t>We can determine that by searching the metadata line, counting each name until we find the string 'mag'. </a:t>
            </a:r>
          </a:p>
          <a:p>
            <a:r>
              <a:rPr lang="en-US" dirty="0"/>
              <a:t>After we find the string we are looking for, we do not need to look at any of the remaining data names. </a:t>
            </a:r>
          </a:p>
          <a:p>
            <a:r>
              <a:rPr lang="en-US" dirty="0"/>
              <a:t>A  while loop will be ideal for this type of processing.</a:t>
            </a:r>
          </a:p>
          <a:p>
            <a:r>
              <a:rPr lang="en-US" dirty="0"/>
              <a:t>The while loop is useful when you may not know how much data you want to process at the start. </a:t>
            </a:r>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38</a:t>
            </a:fld>
            <a:endParaRPr lang="en-US" dirty="0"/>
          </a:p>
        </p:txBody>
      </p:sp>
    </p:spTree>
    <p:extLst>
      <p:ext uri="{BB962C8B-B14F-4D97-AF65-F5344CB8AC3E}">
        <p14:creationId xmlns:p14="http://schemas.microsoft.com/office/powerpoint/2010/main" val="1923237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while Loop to Process Data (cont’d.) </a:t>
            </a:r>
          </a:p>
        </p:txBody>
      </p:sp>
      <p:sp>
        <p:nvSpPr>
          <p:cNvPr id="3" name="Content Placeholder 2"/>
          <p:cNvSpPr>
            <a:spLocks noGrp="1"/>
          </p:cNvSpPr>
          <p:nvPr>
            <p:ph idx="1"/>
          </p:nvPr>
        </p:nvSpPr>
        <p:spPr>
          <a:xfrm>
            <a:off x="457200" y="1600200"/>
            <a:ext cx="8229600" cy="2666999"/>
          </a:xfrm>
        </p:spPr>
        <p:txBody>
          <a:bodyPr>
            <a:normAutofit fontScale="85000" lnSpcReduction="10000"/>
          </a:bodyPr>
          <a:lstStyle/>
          <a:p>
            <a:r>
              <a:rPr lang="en-US" dirty="0"/>
              <a:t>We will use a while loop to find the column containing the earthquakes’ magnitudes. </a:t>
            </a:r>
          </a:p>
          <a:p>
            <a:r>
              <a:rPr lang="en-US" dirty="0"/>
              <a:t>We need only to read the first line that contains the title. We can do that using the built-in function: </a:t>
            </a:r>
            <a:r>
              <a:rPr lang="en-US" dirty="0">
                <a:solidFill>
                  <a:srgbClr val="FF0000"/>
                </a:solidFill>
              </a:rPr>
              <a:t>next</a:t>
            </a:r>
            <a:r>
              <a:rPr lang="en-US" dirty="0"/>
              <a:t>. </a:t>
            </a:r>
          </a:p>
          <a:p>
            <a:r>
              <a:rPr lang="en-US" dirty="0"/>
              <a:t>The next function returns the next item from an iterator. The iterator in this case is the csvReader.</a:t>
            </a:r>
          </a:p>
        </p:txBody>
      </p:sp>
      <p:sp>
        <p:nvSpPr>
          <p:cNvPr id="4" name="Slide Number Placeholder 3"/>
          <p:cNvSpPr>
            <a:spLocks noGrp="1"/>
          </p:cNvSpPr>
          <p:nvPr>
            <p:ph type="sldNum" sz="quarter" idx="12"/>
          </p:nvPr>
        </p:nvSpPr>
        <p:spPr/>
        <p:txBody>
          <a:bodyPr/>
          <a:lstStyle/>
          <a:p>
            <a:fld id="{B012BC48-7157-4E12-A0D3-83C914BB0894}" type="slidenum">
              <a:rPr lang="en-US" smtClean="0"/>
              <a:pPr/>
              <a:t>39</a:t>
            </a:fld>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800600"/>
            <a:ext cx="5276850" cy="1571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15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baseline="0" dirty="0">
                <a:latin typeface="Arial"/>
              </a:rPr>
              <a:t>Objectives</a:t>
            </a:r>
            <a:endParaRPr lang="en-US" b="0" dirty="0"/>
          </a:p>
        </p:txBody>
      </p:sp>
      <p:sp>
        <p:nvSpPr>
          <p:cNvPr id="3" name="Content Placeholder 2"/>
          <p:cNvSpPr>
            <a:spLocks noGrp="1"/>
          </p:cNvSpPr>
          <p:nvPr>
            <p:ph idx="1"/>
          </p:nvPr>
        </p:nvSpPr>
        <p:spPr/>
        <p:txBody>
          <a:bodyPr>
            <a:normAutofit/>
          </a:bodyPr>
          <a:lstStyle/>
          <a:p>
            <a:pPr lvl="0"/>
            <a:r>
              <a:rPr lang="en-US" dirty="0">
                <a:solidFill>
                  <a:prstClr val="black"/>
                </a:solidFill>
              </a:rPr>
              <a:t>To use text files to store large data sets</a:t>
            </a:r>
          </a:p>
          <a:p>
            <a:pPr lvl="0"/>
            <a:r>
              <a:rPr lang="en-US" dirty="0">
                <a:latin typeface="Times New Roman" panose="02020603050405020304" pitchFamily="18" charset="0"/>
                <a:cs typeface="Times New Roman" panose="02020603050405020304" pitchFamily="18" charset="0"/>
              </a:rPr>
              <a:t>To open a file, read/write data from/to a file</a:t>
            </a:r>
            <a:endParaRPr lang="en-US" dirty="0">
              <a:solidFill>
                <a:prstClr val="black"/>
              </a:solidFill>
            </a:endParaRPr>
          </a:p>
          <a:p>
            <a:pPr lvl="0"/>
            <a:r>
              <a:rPr lang="en-US" dirty="0">
                <a:solidFill>
                  <a:srgbClr val="1F497D">
                    <a:lumMod val="50000"/>
                  </a:srgbClr>
                </a:solidFill>
                <a:latin typeface="Times New Roman" panose="02020603050405020304" pitchFamily="18" charset="0"/>
                <a:cs typeface="Times New Roman" panose="02020603050405020304" pitchFamily="18" charset="0"/>
              </a:rPr>
              <a:t>To access online data sources in CSV format</a:t>
            </a:r>
          </a:p>
          <a:p>
            <a:pPr lvl="0"/>
            <a:r>
              <a:rPr lang="en-US" dirty="0">
                <a:solidFill>
                  <a:prstClr val="black"/>
                </a:solidFill>
                <a:latin typeface="Times New Roman" panose="02020603050405020304" pitchFamily="18" charset="0"/>
                <a:cs typeface="Times New Roman" panose="02020603050405020304" pitchFamily="18" charset="0"/>
              </a:rPr>
              <a:t>To analyze real data.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012BC48-7157-4E12-A0D3-83C914BB0894}"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Using a while Loop to Process Data (cont’d.) </a:t>
            </a:r>
          </a:p>
        </p:txBody>
      </p:sp>
      <p:sp>
        <p:nvSpPr>
          <p:cNvPr id="4" name="Slide Number Placeholder 3"/>
          <p:cNvSpPr>
            <a:spLocks noGrp="1"/>
          </p:cNvSpPr>
          <p:nvPr>
            <p:ph type="sldNum" sz="quarter" idx="12"/>
          </p:nvPr>
        </p:nvSpPr>
        <p:spPr/>
        <p:txBody>
          <a:bodyPr/>
          <a:lstStyle/>
          <a:p>
            <a:fld id="{B012BC48-7157-4E12-A0D3-83C914BB0894}" type="slidenum">
              <a:rPr lang="en-US" smtClean="0"/>
              <a:pPr/>
              <a:t>40</a:t>
            </a:fld>
            <a:endParaRPr lang="en-US" dirty="0"/>
          </a:p>
        </p:txBody>
      </p:sp>
      <p:sp>
        <p:nvSpPr>
          <p:cNvPr id="3" name="Rectangle 2"/>
          <p:cNvSpPr/>
          <p:nvPr/>
        </p:nvSpPr>
        <p:spPr>
          <a:xfrm>
            <a:off x="533400" y="1600200"/>
            <a:ext cx="8001000" cy="4801314"/>
          </a:xfrm>
          <a:prstGeom prst="rect">
            <a:avLst/>
          </a:prstGeom>
          <a:solidFill>
            <a:schemeClr val="bg1">
              <a:lumMod val="85000"/>
            </a:schemeClr>
          </a:solidFill>
          <a:ln>
            <a:solidFill>
              <a:schemeClr val="accent1"/>
            </a:solidFill>
          </a:ln>
        </p:spPr>
        <p:txBody>
          <a:bodyPr wrap="square">
            <a:spAutoFit/>
          </a:bodyPr>
          <a:lstStyle/>
          <a:p>
            <a:r>
              <a:rPr lang="en-US" dirty="0"/>
              <a:t>import csv</a:t>
            </a:r>
          </a:p>
          <a:p>
            <a:endParaRPr lang="en-US" dirty="0"/>
          </a:p>
          <a:p>
            <a:r>
              <a:rPr lang="en-US" dirty="0"/>
              <a:t>inFile = open("earthquakes.csv", "r") </a:t>
            </a:r>
          </a:p>
          <a:p>
            <a:r>
              <a:rPr lang="en-US" dirty="0"/>
              <a:t>csvReader = csv.reader(inFile)  #pass file to csv reader</a:t>
            </a:r>
          </a:p>
          <a:p>
            <a:r>
              <a:rPr lang="en-US" dirty="0"/>
              <a:t>titles = next(csvReader)        #read first line with titles</a:t>
            </a:r>
          </a:p>
          <a:p>
            <a:r>
              <a:rPr lang="en-US" dirty="0"/>
              <a:t>print(titles)</a:t>
            </a:r>
          </a:p>
          <a:p>
            <a:endParaRPr lang="en-US" dirty="0"/>
          </a:p>
          <a:p>
            <a:r>
              <a:rPr lang="en-US" dirty="0"/>
              <a:t>colNum = 0                      </a:t>
            </a:r>
          </a:p>
          <a:p>
            <a:r>
              <a:rPr lang="en-US" dirty="0"/>
              <a:t>while titles[colNum] != "mag":</a:t>
            </a:r>
          </a:p>
          <a:p>
            <a:r>
              <a:rPr lang="en-US" dirty="0"/>
              <a:t>    colNum = colNum + 1         </a:t>
            </a:r>
          </a:p>
          <a:p>
            <a:endParaRPr lang="en-US" dirty="0"/>
          </a:p>
          <a:p>
            <a:r>
              <a:rPr lang="en-US" dirty="0"/>
              <a:t>print("The magnitude is found in column", colNum)</a:t>
            </a:r>
          </a:p>
          <a:p>
            <a:endParaRPr lang="en-US" dirty="0"/>
          </a:p>
          <a:p>
            <a:endParaRPr lang="en-US" dirty="0"/>
          </a:p>
          <a:p>
            <a:endParaRPr lang="en-US" dirty="0"/>
          </a:p>
          <a:p>
            <a:endParaRPr lang="en-US" dirty="0"/>
          </a:p>
          <a:p>
            <a:endParaRPr lang="en-US" dirty="0"/>
          </a:p>
        </p:txBody>
      </p:sp>
      <p:sp>
        <p:nvSpPr>
          <p:cNvPr id="6" name="Rectangle 5"/>
          <p:cNvSpPr/>
          <p:nvPr/>
        </p:nvSpPr>
        <p:spPr>
          <a:xfrm>
            <a:off x="539496" y="5334000"/>
            <a:ext cx="8001000" cy="954107"/>
          </a:xfrm>
          <a:prstGeom prst="rect">
            <a:avLst/>
          </a:prstGeom>
        </p:spPr>
        <p:txBody>
          <a:bodyPr wrap="square">
            <a:spAutoFit/>
          </a:bodyPr>
          <a:lstStyle/>
          <a:p>
            <a:r>
              <a:rPr lang="en-US" sz="1400" dirty="0">
                <a:solidFill>
                  <a:srgbClr val="FF0000"/>
                </a:solidFill>
              </a:rPr>
              <a:t>['time', 'latitude', 'longitude', 'depth', 'mag', 'magType', 'nst', 'gap', 'dmin', 'rms', 'net', 'id', 'updated', 'place', 'type', 'horizontalError', 'depthError', 'magError', 'magNst', 'status', 'locationSource', 'magSource']</a:t>
            </a:r>
          </a:p>
          <a:p>
            <a:endParaRPr lang="en-US" sz="1400" dirty="0">
              <a:solidFill>
                <a:srgbClr val="FF0000"/>
              </a:solidFill>
            </a:endParaRPr>
          </a:p>
          <a:p>
            <a:r>
              <a:rPr lang="en-US" sz="1400" dirty="0">
                <a:solidFill>
                  <a:srgbClr val="FF0000"/>
                </a:solidFill>
              </a:rPr>
              <a:t>The magnitude is found in column 4</a:t>
            </a:r>
          </a:p>
        </p:txBody>
      </p:sp>
    </p:spTree>
    <p:extLst>
      <p:ext uri="{BB962C8B-B14F-4D97-AF65-F5344CB8AC3E}">
        <p14:creationId xmlns:p14="http://schemas.microsoft.com/office/powerpoint/2010/main" val="993960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Using a while Loop to Process Data (cont’d.) </a:t>
            </a:r>
          </a:p>
        </p:txBody>
      </p:sp>
      <p:sp>
        <p:nvSpPr>
          <p:cNvPr id="3" name="Content Placeholder 2"/>
          <p:cNvSpPr>
            <a:spLocks noGrp="1"/>
          </p:cNvSpPr>
          <p:nvPr>
            <p:ph idx="1"/>
          </p:nvPr>
        </p:nvSpPr>
        <p:spPr>
          <a:xfrm>
            <a:off x="457200" y="1600201"/>
            <a:ext cx="8229600" cy="3962400"/>
          </a:xfrm>
        </p:spPr>
        <p:txBody>
          <a:bodyPr>
            <a:normAutofit fontScale="85000" lnSpcReduction="20000"/>
          </a:bodyPr>
          <a:lstStyle/>
          <a:p>
            <a:r>
              <a:rPr lang="en-US" dirty="0"/>
              <a:t>Now that we found the column name, we can improve our loop in two ways. </a:t>
            </a:r>
          </a:p>
          <a:p>
            <a:r>
              <a:rPr lang="en-US" dirty="0"/>
              <a:t>First, we can let the user pass the data name as a parameter. This will make the function reusable for any earthquake numeric data. </a:t>
            </a:r>
          </a:p>
          <a:p>
            <a:r>
              <a:rPr lang="en-US" dirty="0"/>
              <a:t>Second, in our loop, we need to check for two conditions: (1) We have not found the data name or (2) we have not reached the end of the list. If either condition is False, we exit the loop. </a:t>
            </a:r>
          </a:p>
          <a:p>
            <a:pPr lvl="1"/>
            <a:r>
              <a:rPr lang="en-US" dirty="0"/>
              <a:t>Assuming that the data name we are looking for is dataName, the condition now becomes: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41</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511736"/>
            <a:ext cx="7620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43584" y="5852511"/>
            <a:ext cx="7772400" cy="400110"/>
          </a:xfrm>
          <a:prstGeom prst="rect">
            <a:avLst/>
          </a:prstGeom>
        </p:spPr>
        <p:txBody>
          <a:bodyPr wrap="square">
            <a:spAutoFit/>
          </a:bodyPr>
          <a:lstStyle/>
          <a:p>
            <a:r>
              <a:rPr lang="en-US" sz="2000" dirty="0"/>
              <a:t>The order in which we check these two conditions is critical.</a:t>
            </a:r>
          </a:p>
        </p:txBody>
      </p:sp>
    </p:spTree>
    <p:extLst>
      <p:ext uri="{BB962C8B-B14F-4D97-AF65-F5344CB8AC3E}">
        <p14:creationId xmlns:p14="http://schemas.microsoft.com/office/powerpoint/2010/main" val="1995846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2BC48-7157-4E12-A0D3-83C914BB0894}" type="slidenum">
              <a:rPr lang="en-US" smtClean="0"/>
              <a:pPr/>
              <a:t>42</a:t>
            </a:fld>
            <a:endParaRPr lang="en-US" dirty="0"/>
          </a:p>
        </p:txBody>
      </p:sp>
      <p:sp>
        <p:nvSpPr>
          <p:cNvPr id="5" name="Rectangle 4"/>
          <p:cNvSpPr/>
          <p:nvPr/>
        </p:nvSpPr>
        <p:spPr>
          <a:xfrm>
            <a:off x="76200" y="1447800"/>
            <a:ext cx="4648200" cy="5047536"/>
          </a:xfrm>
          <a:prstGeom prst="rect">
            <a:avLst/>
          </a:prstGeom>
          <a:solidFill>
            <a:schemeClr val="bg1">
              <a:lumMod val="85000"/>
            </a:schemeClr>
          </a:solidFill>
        </p:spPr>
        <p:txBody>
          <a:bodyPr wrap="square">
            <a:spAutoFit/>
          </a:bodyPr>
          <a:lstStyle/>
          <a:p>
            <a:r>
              <a:rPr lang="en-US" sz="1400" dirty="0"/>
              <a:t>def makeDataList(dataName,fileName):</a:t>
            </a:r>
          </a:p>
          <a:p>
            <a:r>
              <a:rPr lang="en-US" sz="1400" dirty="0"/>
              <a:t>    inFile = open(fileName, 'r')</a:t>
            </a:r>
          </a:p>
          <a:p>
            <a:r>
              <a:rPr lang="en-US" sz="1400" dirty="0"/>
              <a:t>    dataList = []</a:t>
            </a:r>
          </a:p>
          <a:p>
            <a:endParaRPr lang="en-US" sz="1400" dirty="0"/>
          </a:p>
          <a:p>
            <a:r>
              <a:rPr lang="en-US" sz="1400" dirty="0"/>
              <a:t>    csvReader = csv.reader(inFile) #get iterator</a:t>
            </a:r>
          </a:p>
          <a:p>
            <a:r>
              <a:rPr lang="en-US" sz="1400" dirty="0"/>
              <a:t>    titles = next(csvReader)            #read first line</a:t>
            </a:r>
          </a:p>
          <a:p>
            <a:endParaRPr lang="en-US" sz="1400" dirty="0"/>
          </a:p>
          <a:p>
            <a:r>
              <a:rPr lang="en-US" sz="1400" dirty="0"/>
              <a:t>    colNum = 0                                 #search for colName</a:t>
            </a:r>
          </a:p>
          <a:p>
            <a:r>
              <a:rPr lang="en-US" sz="1400" dirty="0"/>
              <a:t>    while colNum &lt; len(titles) and titles[colNum] != dataName:</a:t>
            </a:r>
          </a:p>
          <a:p>
            <a:r>
              <a:rPr lang="en-US" sz="1400" dirty="0"/>
              <a:t>        colNum = colNum + 1</a:t>
            </a:r>
          </a:p>
          <a:p>
            <a:endParaRPr lang="en-US" sz="1400" dirty="0"/>
          </a:p>
          <a:p>
            <a:r>
              <a:rPr lang="en-US" sz="1400" dirty="0"/>
              <a:t>    if colNum == len(titles):          #was titles end reached?</a:t>
            </a:r>
          </a:p>
          <a:p>
            <a:r>
              <a:rPr lang="en-US" sz="1400" dirty="0"/>
              <a:t>        print("Error:", dataName, "not found.")</a:t>
            </a:r>
          </a:p>
          <a:p>
            <a:r>
              <a:rPr lang="en-US" sz="1400" dirty="0"/>
              <a:t>    else:</a:t>
            </a:r>
          </a:p>
          <a:p>
            <a:r>
              <a:rPr lang="en-US" sz="1400" dirty="0"/>
              <a:t>        for line in csvReader:			</a:t>
            </a:r>
          </a:p>
          <a:p>
            <a:r>
              <a:rPr lang="en-US" sz="1400" dirty="0"/>
              <a:t>            dataList.append(float(line[colNum]))</a:t>
            </a:r>
          </a:p>
          <a:p>
            <a:r>
              <a:rPr lang="en-US" sz="1400" dirty="0"/>
              <a:t>    return dataList</a:t>
            </a:r>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6" name="Rectangle 5"/>
          <p:cNvSpPr/>
          <p:nvPr/>
        </p:nvSpPr>
        <p:spPr>
          <a:xfrm>
            <a:off x="4876800" y="1447800"/>
            <a:ext cx="4191000" cy="5047536"/>
          </a:xfrm>
          <a:prstGeom prst="rect">
            <a:avLst/>
          </a:prstGeom>
          <a:solidFill>
            <a:schemeClr val="bg1">
              <a:lumMod val="85000"/>
            </a:schemeClr>
          </a:solidFill>
        </p:spPr>
        <p:txBody>
          <a:bodyPr wrap="square">
            <a:spAutoFit/>
          </a:bodyPr>
          <a:lstStyle/>
          <a:p>
            <a:r>
              <a:rPr lang="en-US" sz="1400" dirty="0"/>
              <a:t>magList = makeDataList("mag","earthquakes.csv")</a:t>
            </a:r>
          </a:p>
          <a:p>
            <a:r>
              <a:rPr lang="en-US" sz="1400" dirty="0"/>
              <a:t>print("Number of records:",len(magList))</a:t>
            </a:r>
          </a:p>
          <a:p>
            <a:endParaRPr lang="en-US" sz="1400" dirty="0"/>
          </a:p>
          <a:p>
            <a:r>
              <a:rPr lang="en-US" sz="1400" dirty="0"/>
              <a:t>print("First 10 Mag:")</a:t>
            </a:r>
          </a:p>
          <a:p>
            <a:r>
              <a:rPr lang="en-US" sz="1400" dirty="0"/>
              <a:t>for i in range(10):</a:t>
            </a:r>
          </a:p>
          <a:p>
            <a:r>
              <a:rPr lang="en-US" sz="1400" dirty="0"/>
              <a:t>      print(magList[i],end=" ")</a:t>
            </a:r>
          </a:p>
          <a:p>
            <a:r>
              <a:rPr lang="en-US" sz="1400" dirty="0"/>
              <a:t>print()</a:t>
            </a:r>
          </a:p>
          <a:p>
            <a:endParaRPr lang="en-US" sz="1400" dirty="0"/>
          </a:p>
          <a:p>
            <a:r>
              <a:rPr lang="en-US" sz="1400" dirty="0"/>
              <a:t>depthList = makeDataList("depth","earthquakes.csv")</a:t>
            </a:r>
          </a:p>
          <a:p>
            <a:r>
              <a:rPr lang="en-US" sz="1400" dirty="0"/>
              <a:t>print("First 10 depth:")</a:t>
            </a:r>
          </a:p>
          <a:p>
            <a:r>
              <a:rPr lang="en-US" sz="1400" dirty="0"/>
              <a:t>for i in range(10):</a:t>
            </a:r>
          </a:p>
          <a:p>
            <a:r>
              <a:rPr lang="en-US" sz="1400" dirty="0"/>
              <a:t>      print(depthList[i],end=" ")</a:t>
            </a:r>
          </a:p>
          <a:p>
            <a:r>
              <a:rPr lang="en-US" sz="1400" dirty="0"/>
              <a:t>print()</a:t>
            </a:r>
          </a:p>
          <a:p>
            <a:endParaRPr lang="en-US" sz="1400" dirty="0"/>
          </a:p>
          <a:p>
            <a:r>
              <a:rPr lang="en-US" sz="1400" dirty="0"/>
              <a:t>print (makeDataList("notATitle","earthquakes.csv"))</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7" name="Rectangle 6"/>
          <p:cNvSpPr/>
          <p:nvPr/>
        </p:nvSpPr>
        <p:spPr>
          <a:xfrm>
            <a:off x="4876800" y="5110340"/>
            <a:ext cx="4191000" cy="1384995"/>
          </a:xfrm>
          <a:prstGeom prst="rect">
            <a:avLst/>
          </a:prstGeom>
        </p:spPr>
        <p:txBody>
          <a:bodyPr wrap="square">
            <a:spAutoFit/>
          </a:bodyPr>
          <a:lstStyle/>
          <a:p>
            <a:r>
              <a:rPr lang="en-US" sz="1200" dirty="0">
                <a:solidFill>
                  <a:srgbClr val="FF0000"/>
                </a:solidFill>
              </a:rPr>
              <a:t>Number of records: 501</a:t>
            </a:r>
          </a:p>
          <a:p>
            <a:r>
              <a:rPr lang="en-US" sz="1200" dirty="0">
                <a:solidFill>
                  <a:srgbClr val="FF0000"/>
                </a:solidFill>
              </a:rPr>
              <a:t>First 10 Mag:</a:t>
            </a:r>
          </a:p>
          <a:p>
            <a:r>
              <a:rPr lang="en-US" sz="1200" dirty="0">
                <a:solidFill>
                  <a:srgbClr val="FF0000"/>
                </a:solidFill>
              </a:rPr>
              <a:t>5.1 4.6 5.1 4.5 4.7 5.0 5.3 4.9 4.5 4.6 </a:t>
            </a:r>
          </a:p>
          <a:p>
            <a:r>
              <a:rPr lang="en-US" sz="1200" dirty="0">
                <a:solidFill>
                  <a:srgbClr val="FF0000"/>
                </a:solidFill>
              </a:rPr>
              <a:t>First 10 depth:</a:t>
            </a:r>
          </a:p>
          <a:p>
            <a:r>
              <a:rPr lang="en-US" sz="1200" dirty="0">
                <a:solidFill>
                  <a:srgbClr val="FF0000"/>
                </a:solidFill>
              </a:rPr>
              <a:t>35.0 579.92 10.0 10.0 35.98 41.7 110.67 41.39 37.56 10.0 </a:t>
            </a:r>
          </a:p>
          <a:p>
            <a:r>
              <a:rPr lang="en-US" sz="1200" dirty="0">
                <a:solidFill>
                  <a:srgbClr val="FF0000"/>
                </a:solidFill>
              </a:rPr>
              <a:t>Error: notATitle not found.</a:t>
            </a:r>
          </a:p>
          <a:p>
            <a:r>
              <a:rPr lang="en-US" sz="1200" dirty="0">
                <a:solidFill>
                  <a:srgbClr val="FF0000"/>
                </a:solidFill>
              </a:rPr>
              <a:t>[]</a:t>
            </a:r>
          </a:p>
        </p:txBody>
      </p:sp>
      <p:sp>
        <p:nvSpPr>
          <p:cNvPr id="9" name="Title 1"/>
          <p:cNvSpPr>
            <a:spLocks noGrp="1"/>
          </p:cNvSpPr>
          <p:nvPr>
            <p:ph type="title"/>
          </p:nvPr>
        </p:nvSpPr>
        <p:spPr>
          <a:xfrm>
            <a:off x="457200" y="274638"/>
            <a:ext cx="8229600" cy="1143000"/>
          </a:xfrm>
        </p:spPr>
        <p:txBody>
          <a:bodyPr>
            <a:normAutofit fontScale="90000"/>
          </a:bodyPr>
          <a:lstStyle/>
          <a:p>
            <a:r>
              <a:rPr lang="en-US" b="0" dirty="0"/>
              <a:t>Using a while Loop to Process Data (cont’d.) </a:t>
            </a:r>
          </a:p>
        </p:txBody>
      </p:sp>
    </p:spTree>
    <p:extLst>
      <p:ext uri="{BB962C8B-B14F-4D97-AF65-F5344CB8AC3E}">
        <p14:creationId xmlns:p14="http://schemas.microsoft.com/office/powerpoint/2010/main" val="336788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latin typeface="Times New Roman" pitchFamily="18" charset="0"/>
                <a:cs typeface="Times New Roman" pitchFamily="18" charset="0"/>
              </a:rPr>
              <a:t>Statistics from the Earthquake Data</a:t>
            </a:r>
          </a:p>
        </p:txBody>
      </p:sp>
      <p:sp>
        <p:nvSpPr>
          <p:cNvPr id="3" name="Content Placeholder 2"/>
          <p:cNvSpPr>
            <a:spLocks noGrp="1"/>
          </p:cNvSpPr>
          <p:nvPr>
            <p:ph idx="1"/>
          </p:nvPr>
        </p:nvSpPr>
        <p:spPr>
          <a:xfrm>
            <a:off x="487680" y="1371600"/>
            <a:ext cx="8229600" cy="2362199"/>
          </a:xfrm>
        </p:spPr>
        <p:txBody>
          <a:bodyPr>
            <a:normAutofit fontScale="70000" lnSpcReduction="20000"/>
          </a:bodyPr>
          <a:lstStyle/>
          <a:p>
            <a:r>
              <a:rPr lang="en-US" dirty="0"/>
              <a:t>We can now use basic statistics functions to learn about the earthquakes that have occurred during this period of time.</a:t>
            </a:r>
          </a:p>
          <a:p>
            <a:r>
              <a:rPr lang="en-US" dirty="0"/>
              <a:t>uses the makeDataList function to create a list of magnitudes and then uses statistical functions to compute values for the minimum, maximum, mean, mode, median, and standard deviation. </a:t>
            </a:r>
          </a:p>
          <a:p>
            <a:r>
              <a:rPr lang="en-US" dirty="0"/>
              <a:t>The reason for this difference between the mean and the mode becomes apparent when we look at our frequency table. </a:t>
            </a:r>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43</a:t>
            </a:fld>
            <a:endParaRPr lang="en-US" dirty="0"/>
          </a:p>
        </p:txBody>
      </p:sp>
      <p:sp>
        <p:nvSpPr>
          <p:cNvPr id="7" name="Rectangle 6"/>
          <p:cNvSpPr/>
          <p:nvPr/>
        </p:nvSpPr>
        <p:spPr>
          <a:xfrm>
            <a:off x="533400" y="3733800"/>
            <a:ext cx="8153400" cy="2585323"/>
          </a:xfrm>
          <a:prstGeom prst="rect">
            <a:avLst/>
          </a:prstGeom>
          <a:solidFill>
            <a:schemeClr val="bg1">
              <a:lumMod val="85000"/>
            </a:schemeClr>
          </a:solidFill>
        </p:spPr>
        <p:txBody>
          <a:bodyPr wrap="square">
            <a:spAutoFit/>
          </a:bodyPr>
          <a:lstStyle/>
          <a:p>
            <a:r>
              <a:rPr lang="en-US" dirty="0"/>
              <a:t>import statistics</a:t>
            </a:r>
          </a:p>
          <a:p>
            <a:endParaRPr lang="en-US" dirty="0"/>
          </a:p>
          <a:p>
            <a:r>
              <a:rPr lang="en-US" dirty="0"/>
              <a:t>magList = makeDataList("mag")</a:t>
            </a:r>
          </a:p>
          <a:p>
            <a:r>
              <a:rPr lang="en-US" dirty="0"/>
              <a:t>print('Max:',max(magList))</a:t>
            </a:r>
          </a:p>
          <a:p>
            <a:r>
              <a:rPr lang="en-US" dirty="0"/>
              <a:t>print('Min:',min(magList))</a:t>
            </a:r>
          </a:p>
          <a:p>
            <a:r>
              <a:rPr lang="en-US" dirty="0"/>
              <a:t>print('Mean:',statistics.mean(magList))      </a:t>
            </a:r>
          </a:p>
          <a:p>
            <a:r>
              <a:rPr lang="en-US" dirty="0"/>
              <a:t>print('Median:',statistics.median(magList))</a:t>
            </a:r>
          </a:p>
          <a:p>
            <a:r>
              <a:rPr lang="en-US" dirty="0"/>
              <a:t>print('MultiMode:',statistics.multimode(magList))</a:t>
            </a:r>
          </a:p>
          <a:p>
            <a:r>
              <a:rPr lang="en-US" dirty="0"/>
              <a:t>print('Stdev:',statistics.stdev(magList))</a:t>
            </a:r>
          </a:p>
        </p:txBody>
      </p:sp>
      <p:sp>
        <p:nvSpPr>
          <p:cNvPr id="6" name="Rectangle 5"/>
          <p:cNvSpPr/>
          <p:nvPr/>
        </p:nvSpPr>
        <p:spPr>
          <a:xfrm>
            <a:off x="5791200" y="4648200"/>
            <a:ext cx="2667000" cy="1569660"/>
          </a:xfrm>
          <a:prstGeom prst="rect">
            <a:avLst/>
          </a:prstGeom>
          <a:solidFill>
            <a:schemeClr val="bg1">
              <a:lumMod val="85000"/>
            </a:schemeClr>
          </a:solidFill>
        </p:spPr>
        <p:txBody>
          <a:bodyPr wrap="square">
            <a:spAutoFit/>
          </a:bodyPr>
          <a:lstStyle/>
          <a:p>
            <a:r>
              <a:rPr lang="en-US" sz="1600" dirty="0">
                <a:solidFill>
                  <a:srgbClr val="FF0000"/>
                </a:solidFill>
              </a:rPr>
              <a:t>Max: 7.5</a:t>
            </a:r>
          </a:p>
          <a:p>
            <a:r>
              <a:rPr lang="en-US" sz="1600" dirty="0">
                <a:solidFill>
                  <a:srgbClr val="FF0000"/>
                </a:solidFill>
              </a:rPr>
              <a:t>Min: 4.5</a:t>
            </a:r>
          </a:p>
          <a:p>
            <a:r>
              <a:rPr lang="en-US" sz="1600" dirty="0">
                <a:solidFill>
                  <a:srgbClr val="FF0000"/>
                </a:solidFill>
              </a:rPr>
              <a:t>Mean: 4.879041916167664</a:t>
            </a:r>
          </a:p>
          <a:p>
            <a:r>
              <a:rPr lang="en-US" sz="1600" dirty="0">
                <a:solidFill>
                  <a:srgbClr val="FF0000"/>
                </a:solidFill>
              </a:rPr>
              <a:t>Median: 4.8</a:t>
            </a:r>
          </a:p>
          <a:p>
            <a:r>
              <a:rPr lang="en-US" sz="1600" dirty="0">
                <a:solidFill>
                  <a:srgbClr val="FF0000"/>
                </a:solidFill>
              </a:rPr>
              <a:t>MultiMode: [4.5]</a:t>
            </a:r>
          </a:p>
          <a:p>
            <a:r>
              <a:rPr lang="en-US" sz="1600" dirty="0">
                <a:solidFill>
                  <a:srgbClr val="FF0000"/>
                </a:solidFill>
              </a:rPr>
              <a:t>Stdev: 0.387994690993989</a:t>
            </a:r>
          </a:p>
        </p:txBody>
      </p:sp>
    </p:spTree>
    <p:extLst>
      <p:ext uri="{BB962C8B-B14F-4D97-AF65-F5344CB8AC3E}">
        <p14:creationId xmlns:p14="http://schemas.microsoft.com/office/powerpoint/2010/main" val="2490734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2BC48-7157-4E12-A0D3-83C914BB0894}" type="slidenum">
              <a:rPr lang="en-US" smtClean="0"/>
              <a:pPr/>
              <a:t>44</a:t>
            </a:fld>
            <a:endParaRPr lang="en-US" dirty="0"/>
          </a:p>
        </p:txBody>
      </p:sp>
      <p:sp>
        <p:nvSpPr>
          <p:cNvPr id="5" name="Rectangle 4"/>
          <p:cNvSpPr/>
          <p:nvPr/>
        </p:nvSpPr>
        <p:spPr>
          <a:xfrm>
            <a:off x="304800" y="1447800"/>
            <a:ext cx="8382000" cy="5355312"/>
          </a:xfrm>
          <a:prstGeom prst="rect">
            <a:avLst/>
          </a:prstGeom>
          <a:solidFill>
            <a:schemeClr val="bg1">
              <a:lumMod val="85000"/>
            </a:schemeClr>
          </a:solidFill>
        </p:spPr>
        <p:txBody>
          <a:bodyPr wrap="square">
            <a:spAutoFit/>
          </a:bodyPr>
          <a:lstStyle/>
          <a:p>
            <a:r>
              <a:rPr lang="en-US" dirty="0"/>
              <a:t>import makeDataList</a:t>
            </a:r>
          </a:p>
          <a:p>
            <a:endParaRPr lang="en-US" dirty="0"/>
          </a:p>
          <a:p>
            <a:r>
              <a:rPr lang="en-US" dirty="0"/>
              <a:t>def frequencyTable(aList):</a:t>
            </a:r>
          </a:p>
          <a:p>
            <a:r>
              <a:rPr lang="en-US" dirty="0"/>
              <a:t>    countDict = {}</a:t>
            </a:r>
          </a:p>
          <a:p>
            <a:r>
              <a:rPr lang="en-US" dirty="0"/>
              <a:t>    for item in aList:</a:t>
            </a:r>
          </a:p>
          <a:p>
            <a:r>
              <a:rPr lang="en-US" dirty="0"/>
              <a:t>        if item in countDict:</a:t>
            </a:r>
          </a:p>
          <a:p>
            <a:r>
              <a:rPr lang="en-US" dirty="0"/>
              <a:t>            countDict[item] = countDict[item] + 1</a:t>
            </a:r>
          </a:p>
          <a:p>
            <a:r>
              <a:rPr lang="en-US" dirty="0"/>
              <a:t>        else:</a:t>
            </a:r>
          </a:p>
          <a:p>
            <a:r>
              <a:rPr lang="en-US" dirty="0"/>
              <a:t>            countDict[item] = 1</a:t>
            </a:r>
          </a:p>
          <a:p>
            <a:r>
              <a:rPr lang="en-US" dirty="0"/>
              <a:t>    itemList = list(countDict.keys())</a:t>
            </a:r>
          </a:p>
          <a:p>
            <a:r>
              <a:rPr lang="en-US" dirty="0"/>
              <a:t>    itemList.sort()</a:t>
            </a:r>
          </a:p>
          <a:p>
            <a:endParaRPr lang="en-US" dirty="0"/>
          </a:p>
          <a:p>
            <a:r>
              <a:rPr lang="en-US" dirty="0"/>
              <a:t>    print("ITEM", "FREQUENCY")</a:t>
            </a:r>
          </a:p>
          <a:p>
            <a:r>
              <a:rPr lang="en-US" dirty="0"/>
              <a:t>    for item in itemList:</a:t>
            </a:r>
          </a:p>
          <a:p>
            <a:r>
              <a:rPr lang="en-US" dirty="0"/>
              <a:t>        print("{0:4.2} {1:6}".format(item, countDict[item]))</a:t>
            </a:r>
          </a:p>
          <a:p>
            <a:endParaRPr lang="en-US" dirty="0"/>
          </a:p>
          <a:p>
            <a:endParaRPr lang="en-US" dirty="0"/>
          </a:p>
          <a:p>
            <a:r>
              <a:rPr lang="en-US" dirty="0"/>
              <a:t>magList = makeDataList.makeDataList("mag","earthquakes.csv")</a:t>
            </a:r>
          </a:p>
          <a:p>
            <a:r>
              <a:rPr lang="en-US" dirty="0"/>
              <a:t>frequencyTable(magList)</a:t>
            </a:r>
          </a:p>
        </p:txBody>
      </p:sp>
      <p:sp>
        <p:nvSpPr>
          <p:cNvPr id="6" name="Rectangle 5"/>
          <p:cNvSpPr/>
          <p:nvPr/>
        </p:nvSpPr>
        <p:spPr>
          <a:xfrm>
            <a:off x="6900672" y="1574756"/>
            <a:ext cx="1524000" cy="4832092"/>
          </a:xfrm>
          <a:prstGeom prst="rect">
            <a:avLst/>
          </a:prstGeom>
          <a:solidFill>
            <a:schemeClr val="bg1">
              <a:lumMod val="85000"/>
            </a:schemeClr>
          </a:solidFill>
        </p:spPr>
        <p:txBody>
          <a:bodyPr wrap="square">
            <a:spAutoFit/>
          </a:bodyPr>
          <a:lstStyle/>
          <a:p>
            <a:r>
              <a:rPr lang="en-US" sz="1400" dirty="0">
                <a:solidFill>
                  <a:srgbClr val="FF0000"/>
                </a:solidFill>
              </a:rPr>
              <a:t>ITEM FREQUENCY</a:t>
            </a:r>
          </a:p>
          <a:p>
            <a:r>
              <a:rPr lang="en-US" sz="1400" dirty="0">
                <a:solidFill>
                  <a:srgbClr val="FF0000"/>
                </a:solidFill>
              </a:rPr>
              <a:t> 4.5    101</a:t>
            </a:r>
          </a:p>
          <a:p>
            <a:r>
              <a:rPr lang="en-US" sz="1400" dirty="0">
                <a:solidFill>
                  <a:srgbClr val="FF0000"/>
                </a:solidFill>
              </a:rPr>
              <a:t> 4.6     81</a:t>
            </a:r>
          </a:p>
          <a:p>
            <a:r>
              <a:rPr lang="en-US" sz="1400" dirty="0">
                <a:solidFill>
                  <a:srgbClr val="FF0000"/>
                </a:solidFill>
              </a:rPr>
              <a:t> 4.7     55</a:t>
            </a:r>
          </a:p>
          <a:p>
            <a:r>
              <a:rPr lang="en-US" sz="1400" dirty="0">
                <a:solidFill>
                  <a:srgbClr val="FF0000"/>
                </a:solidFill>
              </a:rPr>
              <a:t> 4.8     43</a:t>
            </a:r>
          </a:p>
          <a:p>
            <a:r>
              <a:rPr lang="en-US" sz="1400" dirty="0">
                <a:solidFill>
                  <a:srgbClr val="FF0000"/>
                </a:solidFill>
              </a:rPr>
              <a:t> 4.9     52</a:t>
            </a:r>
          </a:p>
          <a:p>
            <a:r>
              <a:rPr lang="en-US" sz="1400" dirty="0">
                <a:solidFill>
                  <a:srgbClr val="FF0000"/>
                </a:solidFill>
              </a:rPr>
              <a:t> 5.0     34</a:t>
            </a:r>
          </a:p>
          <a:p>
            <a:r>
              <a:rPr lang="en-US" sz="1400" dirty="0">
                <a:solidFill>
                  <a:srgbClr val="FF0000"/>
                </a:solidFill>
              </a:rPr>
              <a:t> 5.1     40</a:t>
            </a:r>
          </a:p>
          <a:p>
            <a:r>
              <a:rPr lang="en-US" sz="1400" dirty="0">
                <a:solidFill>
                  <a:srgbClr val="FF0000"/>
                </a:solidFill>
              </a:rPr>
              <a:t> 5.2     18</a:t>
            </a:r>
          </a:p>
          <a:p>
            <a:r>
              <a:rPr lang="en-US" sz="1400" dirty="0">
                <a:solidFill>
                  <a:srgbClr val="FF0000"/>
                </a:solidFill>
              </a:rPr>
              <a:t> 5.3     18</a:t>
            </a:r>
          </a:p>
          <a:p>
            <a:r>
              <a:rPr lang="en-US" sz="1400" dirty="0">
                <a:solidFill>
                  <a:srgbClr val="FF0000"/>
                </a:solidFill>
              </a:rPr>
              <a:t> 5.4     21</a:t>
            </a:r>
          </a:p>
          <a:p>
            <a:r>
              <a:rPr lang="en-US" sz="1400" dirty="0">
                <a:solidFill>
                  <a:srgbClr val="FF0000"/>
                </a:solidFill>
              </a:rPr>
              <a:t> 5.5      7</a:t>
            </a:r>
          </a:p>
          <a:p>
            <a:r>
              <a:rPr lang="en-US" sz="1400" dirty="0">
                <a:solidFill>
                  <a:srgbClr val="FF0000"/>
                </a:solidFill>
              </a:rPr>
              <a:t> 5.6      7</a:t>
            </a:r>
          </a:p>
          <a:p>
            <a:r>
              <a:rPr lang="en-US" sz="1400" dirty="0">
                <a:solidFill>
                  <a:srgbClr val="FF0000"/>
                </a:solidFill>
              </a:rPr>
              <a:t> 5.7      7</a:t>
            </a:r>
          </a:p>
          <a:p>
            <a:r>
              <a:rPr lang="en-US" sz="1400" dirty="0">
                <a:solidFill>
                  <a:srgbClr val="FF0000"/>
                </a:solidFill>
              </a:rPr>
              <a:t> 5.8      5</a:t>
            </a:r>
          </a:p>
          <a:p>
            <a:r>
              <a:rPr lang="en-US" sz="1400" dirty="0">
                <a:solidFill>
                  <a:srgbClr val="FF0000"/>
                </a:solidFill>
              </a:rPr>
              <a:t> 5.9      4</a:t>
            </a:r>
          </a:p>
          <a:p>
            <a:r>
              <a:rPr lang="en-US" sz="1400" dirty="0">
                <a:solidFill>
                  <a:srgbClr val="FF0000"/>
                </a:solidFill>
              </a:rPr>
              <a:t> 6.0      3</a:t>
            </a:r>
          </a:p>
          <a:p>
            <a:r>
              <a:rPr lang="en-US" sz="1400" dirty="0">
                <a:solidFill>
                  <a:srgbClr val="FF0000"/>
                </a:solidFill>
              </a:rPr>
              <a:t> 6.1      1</a:t>
            </a:r>
          </a:p>
          <a:p>
            <a:r>
              <a:rPr lang="en-US" sz="1400" dirty="0">
                <a:solidFill>
                  <a:srgbClr val="FF0000"/>
                </a:solidFill>
              </a:rPr>
              <a:t> 6.3      1</a:t>
            </a:r>
          </a:p>
          <a:p>
            <a:r>
              <a:rPr lang="en-US" sz="1400" dirty="0">
                <a:solidFill>
                  <a:srgbClr val="FF0000"/>
                </a:solidFill>
              </a:rPr>
              <a:t> 6.5      1</a:t>
            </a:r>
          </a:p>
          <a:p>
            <a:r>
              <a:rPr lang="en-US" sz="1400" dirty="0">
                <a:solidFill>
                  <a:srgbClr val="FF0000"/>
                </a:solidFill>
              </a:rPr>
              <a:t> 6.6      1</a:t>
            </a:r>
          </a:p>
          <a:p>
            <a:r>
              <a:rPr lang="en-US" sz="1400" dirty="0">
                <a:solidFill>
                  <a:srgbClr val="FF0000"/>
                </a:solidFill>
              </a:rPr>
              <a:t> 7.5      1</a:t>
            </a:r>
          </a:p>
        </p:txBody>
      </p:sp>
      <p:sp>
        <p:nvSpPr>
          <p:cNvPr id="7" name="Title 1"/>
          <p:cNvSpPr>
            <a:spLocks noGrp="1"/>
          </p:cNvSpPr>
          <p:nvPr>
            <p:ph type="title"/>
          </p:nvPr>
        </p:nvSpPr>
        <p:spPr>
          <a:xfrm>
            <a:off x="457200" y="274638"/>
            <a:ext cx="8229600" cy="1143000"/>
          </a:xfrm>
        </p:spPr>
        <p:txBody>
          <a:bodyPr>
            <a:normAutofit fontScale="90000"/>
          </a:bodyPr>
          <a:lstStyle/>
          <a:p>
            <a:r>
              <a:rPr lang="en-US" b="0" dirty="0">
                <a:latin typeface="Times New Roman" pitchFamily="18" charset="0"/>
                <a:cs typeface="Times New Roman" pitchFamily="18" charset="0"/>
              </a:rPr>
              <a:t>Frequency Table for Earthquake Magnitude Data</a:t>
            </a:r>
          </a:p>
        </p:txBody>
      </p:sp>
    </p:spTree>
    <p:extLst>
      <p:ext uri="{BB962C8B-B14F-4D97-AF65-F5344CB8AC3E}">
        <p14:creationId xmlns:p14="http://schemas.microsoft.com/office/powerpoint/2010/main" val="2276065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latin typeface="Times New Roman" pitchFamily="18" charset="0"/>
                <a:cs typeface="Times New Roman" pitchFamily="18" charset="0"/>
              </a:rPr>
              <a:t>Frequency Table for Earthquake Magnitude Data (cont’d.) </a:t>
            </a:r>
          </a:p>
        </p:txBody>
      </p:sp>
      <p:sp>
        <p:nvSpPr>
          <p:cNvPr id="3" name="Content Placeholder 2"/>
          <p:cNvSpPr>
            <a:spLocks noGrp="1"/>
          </p:cNvSpPr>
          <p:nvPr>
            <p:ph idx="1"/>
          </p:nvPr>
        </p:nvSpPr>
        <p:spPr>
          <a:xfrm>
            <a:off x="685800" y="1600200"/>
            <a:ext cx="7772400" cy="4800600"/>
          </a:xfrm>
        </p:spPr>
        <p:txBody>
          <a:bodyPr>
            <a:normAutofit/>
          </a:bodyPr>
          <a:lstStyle/>
          <a:p>
            <a:pPr marL="0" indent="0">
              <a:buNone/>
            </a:pPr>
            <a:r>
              <a:rPr lang="en-US" dirty="0"/>
              <a:t>Although most of the earthquakes reported during the period were the minimum recorded by this report, some very strong earthquakes occurred that have magnitudes of 6 and greater. Thus, for this data, the mean is shifted up by these infrequent but strong events.</a:t>
            </a:r>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45</a:t>
            </a:fld>
            <a:endParaRPr lang="en-US" dirty="0"/>
          </a:p>
        </p:txBody>
      </p:sp>
    </p:spTree>
    <p:extLst>
      <p:ext uri="{BB962C8B-B14F-4D97-AF65-F5344CB8AC3E}">
        <p14:creationId xmlns:p14="http://schemas.microsoft.com/office/powerpoint/2010/main" val="110127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Correlating Data from Internet</a:t>
            </a:r>
            <a:endParaRPr lang="en-US" b="0" dirty="0"/>
          </a:p>
        </p:txBody>
      </p:sp>
      <p:sp>
        <p:nvSpPr>
          <p:cNvPr id="3" name="Content Placeholder 2"/>
          <p:cNvSpPr>
            <a:spLocks noGrp="1"/>
          </p:cNvSpPr>
          <p:nvPr>
            <p:ph idx="1"/>
          </p:nvPr>
        </p:nvSpPr>
        <p:spPr/>
        <p:txBody>
          <a:bodyPr>
            <a:normAutofit fontScale="85000" lnSpcReduction="10000"/>
          </a:bodyPr>
          <a:lstStyle/>
          <a:p>
            <a:r>
              <a:rPr lang="en-US" dirty="0"/>
              <a:t>Correlation measures the strength and direction of the relationship between two variables.</a:t>
            </a:r>
          </a:p>
          <a:p>
            <a:r>
              <a:rPr lang="en-US" dirty="0"/>
              <a:t>Correlation measures the tendency of two variables to increase or decrease at the same time. </a:t>
            </a:r>
          </a:p>
          <a:p>
            <a:r>
              <a:rPr lang="en-US" dirty="0"/>
              <a:t>This measure is often called the correlation coefficient.</a:t>
            </a:r>
          </a:p>
          <a:p>
            <a:r>
              <a:rPr lang="en-US" dirty="0"/>
              <a:t>Returning to the earthquake data, we could ask the question: “Is the magnitude of an earthquake correlated with its depth?”</a:t>
            </a:r>
          </a:p>
          <a:p>
            <a:pPr marL="0" indent="0">
              <a:buNone/>
            </a:pP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46</a:t>
            </a:fld>
            <a:endParaRPr lang="en-US" dirty="0"/>
          </a:p>
        </p:txBody>
      </p:sp>
    </p:spTree>
    <p:extLst>
      <p:ext uri="{BB962C8B-B14F-4D97-AF65-F5344CB8AC3E}">
        <p14:creationId xmlns:p14="http://schemas.microsoft.com/office/powerpoint/2010/main" val="4088581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Correlating Data from Internet </a:t>
            </a:r>
            <a:r>
              <a:rPr lang="en-US" b="0" dirty="0">
                <a:latin typeface="Times New Roman" pitchFamily="18" charset="0"/>
                <a:cs typeface="Times New Roman" pitchFamily="18" charset="0"/>
              </a:rPr>
              <a:t>(cont’d.) </a:t>
            </a:r>
          </a:p>
        </p:txBody>
      </p:sp>
      <p:sp>
        <p:nvSpPr>
          <p:cNvPr id="3" name="Content Placeholder 2"/>
          <p:cNvSpPr>
            <a:spLocks noGrp="1"/>
          </p:cNvSpPr>
          <p:nvPr>
            <p:ph idx="1"/>
          </p:nvPr>
        </p:nvSpPr>
        <p:spPr>
          <a:xfrm>
            <a:off x="457200" y="1600201"/>
            <a:ext cx="8229600" cy="2133600"/>
          </a:xfrm>
        </p:spPr>
        <p:txBody>
          <a:bodyPr>
            <a:normAutofit fontScale="92500"/>
          </a:bodyPr>
          <a:lstStyle/>
          <a:p>
            <a:r>
              <a:rPr lang="en-US" dirty="0"/>
              <a:t>Although several algorithms are available for calculating a correlation coefficient for a sample, we will use the Pearson correlation coefficient. </a:t>
            </a:r>
          </a:p>
          <a:p>
            <a:r>
              <a:rPr lang="en-US" dirty="0"/>
              <a:t>The formula for calculating this coefficient is</a:t>
            </a:r>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47</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81000" y="3886200"/>
            <a:ext cx="8305800" cy="231457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193552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2BC48-7157-4E12-A0D3-83C914BB0894}" type="slidenum">
              <a:rPr lang="en-US" smtClean="0"/>
              <a:pPr/>
              <a:t>48</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838200"/>
            <a:ext cx="73914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66800" y="295275"/>
            <a:ext cx="6638925" cy="369332"/>
          </a:xfrm>
          <a:prstGeom prst="rect">
            <a:avLst/>
          </a:prstGeom>
        </p:spPr>
        <p:txBody>
          <a:bodyPr wrap="square">
            <a:spAutoFit/>
          </a:bodyPr>
          <a:lstStyle/>
          <a:p>
            <a:r>
              <a:rPr lang="en-US" dirty="0"/>
              <a:t>Some of the correlational values that are possible for two variables. </a:t>
            </a:r>
          </a:p>
        </p:txBody>
      </p:sp>
    </p:spTree>
    <p:extLst>
      <p:ext uri="{BB962C8B-B14F-4D97-AF65-F5344CB8AC3E}">
        <p14:creationId xmlns:p14="http://schemas.microsoft.com/office/powerpoint/2010/main" val="3458970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Correlating Data from Internet </a:t>
            </a:r>
            <a:r>
              <a:rPr lang="en-US" b="0" dirty="0">
                <a:latin typeface="Times New Roman" pitchFamily="18" charset="0"/>
                <a:cs typeface="Times New Roman" pitchFamily="18" charset="0"/>
              </a:rPr>
              <a:t>(cont’d.) </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The values from one variable are used as the </a:t>
            </a:r>
            <a:r>
              <a:rPr lang="en-US" sz="2000" i="1" dirty="0"/>
              <a:t>x</a:t>
            </a:r>
            <a:r>
              <a:rPr lang="en-US" sz="2000" dirty="0"/>
              <a:t> coordinate, and the values from the other variable are used as the </a:t>
            </a:r>
            <a:r>
              <a:rPr lang="en-US" sz="2000" i="1" dirty="0"/>
              <a:t>y</a:t>
            </a:r>
            <a:r>
              <a:rPr lang="en-US" sz="2000" dirty="0"/>
              <a:t> coordinate. </a:t>
            </a:r>
          </a:p>
          <a:p>
            <a:r>
              <a:rPr lang="en-US" sz="2000" dirty="0"/>
              <a:t>Each of the four examples shows 1000 pairs of values of the </a:t>
            </a:r>
            <a:r>
              <a:rPr lang="en-US" sz="2000" i="1" dirty="0"/>
              <a:t>x</a:t>
            </a:r>
            <a:r>
              <a:rPr lang="en-US" sz="2000" dirty="0"/>
              <a:t>, </a:t>
            </a:r>
            <a:r>
              <a:rPr lang="en-US" sz="2000" i="1" dirty="0"/>
              <a:t>y</a:t>
            </a:r>
            <a:r>
              <a:rPr lang="en-US" sz="2000" dirty="0"/>
              <a:t> variables. </a:t>
            </a:r>
          </a:p>
          <a:p>
            <a:r>
              <a:rPr lang="en-US" sz="2000" dirty="0"/>
              <a:t>When the variables are highly correlated, they nearly form a line, as shown in the bottom left and top right boxes. </a:t>
            </a:r>
          </a:p>
          <a:p>
            <a:r>
              <a:rPr lang="en-US" sz="2000" dirty="0"/>
              <a:t>When they are not correlated, the points form a cloud or a wide band, as shown in the top left and bottom right boxes. </a:t>
            </a:r>
          </a:p>
          <a:p>
            <a:r>
              <a:rPr lang="en-US" sz="2000" dirty="0"/>
              <a:t>A value of 1</a:t>
            </a:r>
            <a:r>
              <a:rPr lang="en-US" sz="2000" i="1" dirty="0"/>
              <a:t>.</a:t>
            </a:r>
            <a:r>
              <a:rPr lang="en-US" sz="2000" dirty="0"/>
              <a:t>0 indicates that the two variables are positively correlated—that is, the values of the variables move in the same direction. </a:t>
            </a:r>
          </a:p>
          <a:p>
            <a:r>
              <a:rPr lang="en-US" sz="2000" dirty="0"/>
              <a:t>A value of </a:t>
            </a:r>
            <a:r>
              <a:rPr lang="en-US" sz="2000" i="1" dirty="0"/>
              <a:t>−</a:t>
            </a:r>
            <a:r>
              <a:rPr lang="en-US" sz="2000" dirty="0"/>
              <a:t>1</a:t>
            </a:r>
            <a:r>
              <a:rPr lang="en-US" sz="2000" i="1" dirty="0"/>
              <a:t>.</a:t>
            </a:r>
            <a:r>
              <a:rPr lang="en-US" sz="2000" dirty="0"/>
              <a:t>0 indicates that the two variables are negatively correlated—that is, the values of the variables move in opposite directions. </a:t>
            </a:r>
          </a:p>
          <a:p>
            <a:r>
              <a:rPr lang="en-US" sz="2000" dirty="0"/>
              <a:t>A value of 0</a:t>
            </a:r>
            <a:r>
              <a:rPr lang="en-US" sz="2000" i="1" dirty="0"/>
              <a:t>.</a:t>
            </a:r>
            <a:r>
              <a:rPr lang="en-US" sz="2000" dirty="0"/>
              <a:t>0 indicates that there is no correlation between the two values.</a:t>
            </a:r>
          </a:p>
          <a:p>
            <a:pPr marL="0" indent="0">
              <a:buNone/>
            </a:pPr>
            <a:br>
              <a:rPr lang="en-US" sz="2000" dirty="0"/>
            </a:br>
            <a:endParaRPr lang="en-US" sz="2000"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49</a:t>
            </a:fld>
            <a:endParaRPr lang="en-US" dirty="0"/>
          </a:p>
        </p:txBody>
      </p:sp>
    </p:spTree>
    <p:extLst>
      <p:ext uri="{BB962C8B-B14F-4D97-AF65-F5344CB8AC3E}">
        <p14:creationId xmlns:p14="http://schemas.microsoft.com/office/powerpoint/2010/main" val="49449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Volume of Data Created Worldwide</a:t>
            </a:r>
          </a:p>
        </p:txBody>
      </p:sp>
      <p:sp>
        <p:nvSpPr>
          <p:cNvPr id="3" name="Content Placeholder 2"/>
          <p:cNvSpPr>
            <a:spLocks noGrp="1"/>
          </p:cNvSpPr>
          <p:nvPr>
            <p:ph idx="1"/>
          </p:nvPr>
        </p:nvSpPr>
        <p:spPr>
          <a:xfrm>
            <a:off x="500888" y="1524000"/>
            <a:ext cx="8229600" cy="990599"/>
          </a:xfrm>
        </p:spPr>
        <p:txBody>
          <a:bodyPr>
            <a:normAutofit fontScale="70000" lnSpcReduction="20000"/>
          </a:bodyPr>
          <a:lstStyle/>
          <a:p>
            <a:r>
              <a:rPr lang="en-US" dirty="0"/>
              <a:t>The total amount of data created, captured, copied, and consumed in the world is forecast to increase rapidly, reaching 59 zettabytes in 2020.</a:t>
            </a:r>
          </a:p>
        </p:txBody>
      </p:sp>
      <p:sp>
        <p:nvSpPr>
          <p:cNvPr id="4" name="Slide Number Placeholder 3"/>
          <p:cNvSpPr>
            <a:spLocks noGrp="1"/>
          </p:cNvSpPr>
          <p:nvPr>
            <p:ph type="sldNum" sz="quarter" idx="12"/>
          </p:nvPr>
        </p:nvSpPr>
        <p:spPr/>
        <p:txBody>
          <a:bodyPr/>
          <a:lstStyle/>
          <a:p>
            <a:fld id="{B012BC48-7157-4E12-A0D3-83C914BB0894}" type="slidenum">
              <a:rPr lang="en-US" smtClean="0"/>
              <a:pPr/>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988" y="2514600"/>
            <a:ext cx="6883400" cy="421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043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Correlating Data from Internet </a:t>
            </a:r>
            <a:r>
              <a:rPr lang="en-US" b="0" dirty="0">
                <a:latin typeface="Times New Roman" pitchFamily="18" charset="0"/>
                <a:cs typeface="Times New Roman" pitchFamily="18" charset="0"/>
              </a:rPr>
              <a:t>(cont’d.) </a:t>
            </a:r>
          </a:p>
        </p:txBody>
      </p:sp>
      <p:sp>
        <p:nvSpPr>
          <p:cNvPr id="3" name="Content Placeholder 2"/>
          <p:cNvSpPr>
            <a:spLocks noGrp="1"/>
          </p:cNvSpPr>
          <p:nvPr>
            <p:ph idx="1"/>
          </p:nvPr>
        </p:nvSpPr>
        <p:spPr>
          <a:xfrm>
            <a:off x="457200" y="1600200"/>
            <a:ext cx="8229600" cy="2285999"/>
          </a:xfrm>
        </p:spPr>
        <p:txBody>
          <a:bodyPr>
            <a:normAutofit fontScale="70000" lnSpcReduction="20000"/>
          </a:bodyPr>
          <a:lstStyle/>
          <a:p>
            <a:pPr marL="0" indent="0">
              <a:buNone/>
            </a:pPr>
            <a:r>
              <a:rPr lang="en-US" dirty="0"/>
              <a:t>Function correlation implements the Pearson correlation formula. The two parameters xList and yList represent the values that we want to correlate. The two lists have the same length, and they are parallel, which means that the </a:t>
            </a:r>
            <a:r>
              <a:rPr lang="en-US" i="1" dirty="0"/>
              <a:t>x</a:t>
            </a:r>
            <a:r>
              <a:rPr lang="en-US" dirty="0"/>
              <a:t> value at a particular position in the list and a </a:t>
            </a:r>
            <a:r>
              <a:rPr lang="en-US" i="1" dirty="0"/>
              <a:t>y</a:t>
            </a:r>
            <a:r>
              <a:rPr lang="en-US" dirty="0"/>
              <a:t> value at the same position represent a single </a:t>
            </a:r>
            <a:r>
              <a:rPr lang="en-US" i="1" dirty="0"/>
              <a:t>x</a:t>
            </a:r>
            <a:r>
              <a:rPr lang="en-US" dirty="0"/>
              <a:t>, </a:t>
            </a:r>
            <a:r>
              <a:rPr lang="en-US" i="1" dirty="0"/>
              <a:t>y</a:t>
            </a:r>
            <a:r>
              <a:rPr lang="en-US" dirty="0"/>
              <a:t> data point. For example, using our earthquake data, the values at a particular index in xList and yList represent the magnitude and another measure for a particular earthquake.</a:t>
            </a:r>
          </a:p>
        </p:txBody>
      </p:sp>
      <p:sp>
        <p:nvSpPr>
          <p:cNvPr id="4" name="Slide Number Placeholder 3"/>
          <p:cNvSpPr>
            <a:spLocks noGrp="1"/>
          </p:cNvSpPr>
          <p:nvPr>
            <p:ph type="sldNum" sz="quarter" idx="12"/>
          </p:nvPr>
        </p:nvSpPr>
        <p:spPr/>
        <p:txBody>
          <a:bodyPr/>
          <a:lstStyle/>
          <a:p>
            <a:fld id="{B012BC48-7157-4E12-A0D3-83C914BB0894}" type="slidenum">
              <a:rPr lang="en-US" smtClean="0"/>
              <a:pPr/>
              <a:t>50</a:t>
            </a:fld>
            <a:endParaRPr lang="en-US" dirty="0"/>
          </a:p>
        </p:txBody>
      </p:sp>
      <p:sp>
        <p:nvSpPr>
          <p:cNvPr id="6" name="Rectangle 5"/>
          <p:cNvSpPr/>
          <p:nvPr/>
        </p:nvSpPr>
        <p:spPr>
          <a:xfrm>
            <a:off x="609600" y="3963451"/>
            <a:ext cx="8077200" cy="2800767"/>
          </a:xfrm>
          <a:prstGeom prst="rect">
            <a:avLst/>
          </a:prstGeom>
          <a:solidFill>
            <a:schemeClr val="bg1">
              <a:lumMod val="85000"/>
            </a:schemeClr>
          </a:solidFill>
        </p:spPr>
        <p:txBody>
          <a:bodyPr wrap="square">
            <a:spAutoFit/>
          </a:bodyPr>
          <a:lstStyle/>
          <a:p>
            <a:r>
              <a:rPr lang="en-US" sz="1600" dirty="0"/>
              <a:t>def correlation(xList, yList):</a:t>
            </a:r>
          </a:p>
          <a:p>
            <a:r>
              <a:rPr lang="en-US" sz="1600" dirty="0"/>
              <a:t>    import statistics</a:t>
            </a:r>
          </a:p>
          <a:p>
            <a:r>
              <a:rPr lang="en-US" sz="1600" dirty="0"/>
              <a:t>    xBar = statistics.mean(xList)</a:t>
            </a:r>
          </a:p>
          <a:p>
            <a:r>
              <a:rPr lang="en-US" sz="1600" dirty="0"/>
              <a:t>    yBar = statistics.mean(yList)</a:t>
            </a:r>
          </a:p>
          <a:p>
            <a:r>
              <a:rPr lang="en-US" sz="1600" dirty="0"/>
              <a:t>    xStd = statistics.stdev(xList)</a:t>
            </a:r>
          </a:p>
          <a:p>
            <a:r>
              <a:rPr lang="en-US" sz="1600" dirty="0"/>
              <a:t>    yStd = statistics.stdev(yList)</a:t>
            </a:r>
          </a:p>
          <a:p>
            <a:r>
              <a:rPr lang="en-US" sz="1600" dirty="0"/>
              <a:t>    num = 0.0</a:t>
            </a:r>
          </a:p>
          <a:p>
            <a:r>
              <a:rPr lang="en-US" sz="1600" dirty="0"/>
              <a:t>    for i in range(len(xList)):</a:t>
            </a:r>
          </a:p>
          <a:p>
            <a:r>
              <a:rPr lang="en-US" sz="1600" dirty="0"/>
              <a:t>	    num = num + (xList[i] - xBar) * (yList[i] - yBar)</a:t>
            </a:r>
          </a:p>
          <a:p>
            <a:r>
              <a:rPr lang="en-US" sz="1600" dirty="0"/>
              <a:t>    corr = num / ((len(xList) - 1) * xStd * yStd)</a:t>
            </a:r>
          </a:p>
          <a:p>
            <a:r>
              <a:rPr lang="en-US" sz="1600" dirty="0"/>
              <a:t>    return corr</a:t>
            </a:r>
          </a:p>
        </p:txBody>
      </p:sp>
      <p:pic>
        <p:nvPicPr>
          <p:cNvPr id="5" name="Picture 4">
            <a:extLst>
              <a:ext uri="{FF2B5EF4-FFF2-40B4-BE49-F238E27FC236}">
                <a16:creationId xmlns:a16="http://schemas.microsoft.com/office/drawing/2014/main" id="{972F59AF-A8BA-49EA-90FD-B6A7164FC9F8}"/>
              </a:ext>
            </a:extLst>
          </p:cNvPr>
          <p:cNvPicPr>
            <a:picLocks noChangeAspect="1"/>
          </p:cNvPicPr>
          <p:nvPr/>
        </p:nvPicPr>
        <p:blipFill>
          <a:blip r:embed="rId2"/>
          <a:stretch>
            <a:fillRect/>
          </a:stretch>
        </p:blipFill>
        <p:spPr>
          <a:xfrm>
            <a:off x="5562600" y="4114800"/>
            <a:ext cx="2800350" cy="1123950"/>
          </a:xfrm>
          <a:prstGeom prst="rect">
            <a:avLst/>
          </a:prstGeom>
          <a:solidFill>
            <a:schemeClr val="bg1">
              <a:lumMod val="85000"/>
            </a:schemeClr>
          </a:solidFill>
        </p:spPr>
      </p:pic>
    </p:spTree>
    <p:extLst>
      <p:ext uri="{BB962C8B-B14F-4D97-AF65-F5344CB8AC3E}">
        <p14:creationId xmlns:p14="http://schemas.microsoft.com/office/powerpoint/2010/main" val="380764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Correlating Data from Internet </a:t>
            </a:r>
            <a:r>
              <a:rPr lang="en-US" b="0" dirty="0">
                <a:latin typeface="Times New Roman" pitchFamily="18" charset="0"/>
                <a:cs typeface="Times New Roman" pitchFamily="18" charset="0"/>
              </a:rPr>
              <a:t>(cont’d.) </a:t>
            </a:r>
          </a:p>
        </p:txBody>
      </p:sp>
      <p:sp>
        <p:nvSpPr>
          <p:cNvPr id="3" name="Content Placeholder 2"/>
          <p:cNvSpPr>
            <a:spLocks noGrp="1"/>
          </p:cNvSpPr>
          <p:nvPr>
            <p:ph idx="1"/>
          </p:nvPr>
        </p:nvSpPr>
        <p:spPr>
          <a:xfrm>
            <a:off x="457200" y="1600201"/>
            <a:ext cx="8229600" cy="2209800"/>
          </a:xfrm>
        </p:spPr>
        <p:txBody>
          <a:bodyPr>
            <a:normAutofit fontScale="92500" lnSpcReduction="10000"/>
          </a:bodyPr>
          <a:lstStyle/>
          <a:p>
            <a:pPr marL="0" indent="0">
              <a:buNone/>
            </a:pPr>
            <a:r>
              <a:rPr lang="en-US" dirty="0"/>
              <a:t>We run the correlation function between the magnitudes and depth of earthquakes, extracting the data from the CSV file. We find a result of 0.03, which means that the two values are not correlated.</a:t>
            </a:r>
          </a:p>
        </p:txBody>
      </p:sp>
      <p:sp>
        <p:nvSpPr>
          <p:cNvPr id="4" name="Slide Number Placeholder 3"/>
          <p:cNvSpPr>
            <a:spLocks noGrp="1"/>
          </p:cNvSpPr>
          <p:nvPr>
            <p:ph type="sldNum" sz="quarter" idx="12"/>
          </p:nvPr>
        </p:nvSpPr>
        <p:spPr/>
        <p:txBody>
          <a:bodyPr/>
          <a:lstStyle/>
          <a:p>
            <a:fld id="{B012BC48-7157-4E12-A0D3-83C914BB0894}" type="slidenum">
              <a:rPr lang="en-US" smtClean="0"/>
              <a:pPr/>
              <a:t>51</a:t>
            </a:fld>
            <a:endParaRPr lang="en-US" dirty="0"/>
          </a:p>
        </p:txBody>
      </p:sp>
      <p:sp>
        <p:nvSpPr>
          <p:cNvPr id="5" name="Rectangle 4"/>
          <p:cNvSpPr/>
          <p:nvPr/>
        </p:nvSpPr>
        <p:spPr>
          <a:xfrm>
            <a:off x="609600" y="3733800"/>
            <a:ext cx="7924800" cy="2585323"/>
          </a:xfrm>
          <a:prstGeom prst="rect">
            <a:avLst/>
          </a:prstGeom>
          <a:solidFill>
            <a:schemeClr val="bg1">
              <a:lumMod val="85000"/>
            </a:schemeClr>
          </a:solidFill>
        </p:spPr>
        <p:txBody>
          <a:bodyPr wrap="square">
            <a:spAutoFit/>
          </a:bodyPr>
          <a:lstStyle/>
          <a:p>
            <a:r>
              <a:rPr lang="en-US" dirty="0"/>
              <a:t>import makeDataList</a:t>
            </a:r>
          </a:p>
          <a:p>
            <a:endParaRPr lang="en-US" dirty="0"/>
          </a:p>
          <a:p>
            <a:r>
              <a:rPr lang="en-US" dirty="0"/>
              <a:t>magList = makeDataList.makeDataList("mag","earthquakes.csv")</a:t>
            </a:r>
          </a:p>
          <a:p>
            <a:r>
              <a:rPr lang="en-US" dirty="0"/>
              <a:t>depthList = makeDataList.makeDataList("depth","earthquakes.csv")</a:t>
            </a:r>
          </a:p>
          <a:p>
            <a:endParaRPr lang="en-US" dirty="0"/>
          </a:p>
          <a:p>
            <a:r>
              <a:rPr lang="en-US" dirty="0"/>
              <a:t>print("Correlation between magnitudes and depth of earthquakes:")</a:t>
            </a:r>
          </a:p>
          <a:p>
            <a:r>
              <a:rPr lang="en-US" dirty="0"/>
              <a:t>print(correlation (magList, depthList))</a:t>
            </a:r>
          </a:p>
          <a:p>
            <a:endParaRPr lang="en-US" dirty="0"/>
          </a:p>
          <a:p>
            <a:endParaRPr lang="en-US" dirty="0"/>
          </a:p>
        </p:txBody>
      </p:sp>
      <p:sp>
        <p:nvSpPr>
          <p:cNvPr id="6" name="Rectangle 5"/>
          <p:cNvSpPr/>
          <p:nvPr/>
        </p:nvSpPr>
        <p:spPr>
          <a:xfrm>
            <a:off x="621792" y="5788771"/>
            <a:ext cx="7912608" cy="523220"/>
          </a:xfrm>
          <a:prstGeom prst="rect">
            <a:avLst/>
          </a:prstGeom>
        </p:spPr>
        <p:txBody>
          <a:bodyPr wrap="square">
            <a:spAutoFit/>
          </a:bodyPr>
          <a:lstStyle/>
          <a:p>
            <a:r>
              <a:rPr lang="en-US" sz="1400" dirty="0">
                <a:solidFill>
                  <a:srgbClr val="FF0000"/>
                </a:solidFill>
              </a:rPr>
              <a:t>Correlation between magnitudes and depth of earthquakes:</a:t>
            </a:r>
          </a:p>
          <a:p>
            <a:r>
              <a:rPr lang="en-US" sz="1400" dirty="0">
                <a:solidFill>
                  <a:srgbClr val="FF0000"/>
                </a:solidFill>
              </a:rPr>
              <a:t>0.028414472374925413</a:t>
            </a:r>
          </a:p>
        </p:txBody>
      </p:sp>
    </p:spTree>
    <p:extLst>
      <p:ext uri="{BB962C8B-B14F-4D97-AF65-F5344CB8AC3E}">
        <p14:creationId xmlns:p14="http://schemas.microsoft.com/office/powerpoint/2010/main" val="144482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Big Data</a:t>
            </a:r>
          </a:p>
        </p:txBody>
      </p:sp>
      <p:sp>
        <p:nvSpPr>
          <p:cNvPr id="3" name="Content Placeholder 2"/>
          <p:cNvSpPr>
            <a:spLocks noGrp="1"/>
          </p:cNvSpPr>
          <p:nvPr>
            <p:ph idx="1"/>
          </p:nvPr>
        </p:nvSpPr>
        <p:spPr/>
        <p:txBody>
          <a:bodyPr>
            <a:normAutofit fontScale="92500" lnSpcReduction="20000"/>
          </a:bodyPr>
          <a:lstStyle/>
          <a:p>
            <a:r>
              <a:rPr lang="en-US" dirty="0"/>
              <a:t>Big data is extremely large data sets that may be analyzed computationally to reveal patterns, trends, and associations, especially relating to human behavior and interactions.</a:t>
            </a:r>
            <a:endParaRPr lang="en-US" b="1" dirty="0"/>
          </a:p>
          <a:p>
            <a:r>
              <a:rPr lang="en-US" dirty="0"/>
              <a:t>What kinds of degrees can I earn in big data?</a:t>
            </a:r>
          </a:p>
          <a:p>
            <a:pPr lvl="1"/>
            <a:r>
              <a:rPr lang="en-US" dirty="0"/>
              <a:t>Probability and Statistics.</a:t>
            </a:r>
          </a:p>
          <a:p>
            <a:pPr lvl="1"/>
            <a:r>
              <a:rPr lang="en-US" dirty="0"/>
              <a:t>Computational Stochastic Modeling.</a:t>
            </a:r>
          </a:p>
          <a:p>
            <a:pPr lvl="1"/>
            <a:r>
              <a:rPr lang="en-US" dirty="0"/>
              <a:t>Business Data Warehouses and Dimensional Modeling.</a:t>
            </a:r>
          </a:p>
          <a:p>
            <a:pPr lvl="1"/>
            <a:r>
              <a:rPr lang="en-US" dirty="0"/>
              <a:t>Machine Learning and Data Mining.</a:t>
            </a:r>
          </a:p>
          <a:p>
            <a:pPr lvl="1"/>
            <a:r>
              <a:rPr lang="en-US" dirty="0"/>
              <a:t>Data Analysis and Visualization.</a:t>
            </a:r>
          </a:p>
          <a:p>
            <a:endParaRPr lang="en-US" dirty="0"/>
          </a:p>
        </p:txBody>
      </p:sp>
      <p:sp>
        <p:nvSpPr>
          <p:cNvPr id="4" name="Slide Number Placeholder 3"/>
          <p:cNvSpPr>
            <a:spLocks noGrp="1"/>
          </p:cNvSpPr>
          <p:nvPr>
            <p:ph type="sldNum" sz="quarter" idx="12"/>
          </p:nvPr>
        </p:nvSpPr>
        <p:spPr/>
        <p:txBody>
          <a:bodyPr/>
          <a:lstStyle/>
          <a:p>
            <a:fld id="{B012BC48-7157-4E12-A0D3-83C914BB0894}" type="slidenum">
              <a:rPr lang="en-US" smtClean="0"/>
              <a:pPr/>
              <a:t>6</a:t>
            </a:fld>
            <a:endParaRPr lang="en-US" dirty="0"/>
          </a:p>
        </p:txBody>
      </p:sp>
    </p:spTree>
    <p:extLst>
      <p:ext uri="{BB962C8B-B14F-4D97-AF65-F5344CB8AC3E}">
        <p14:creationId xmlns:p14="http://schemas.microsoft.com/office/powerpoint/2010/main" val="76561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Using Files for Large Data Sets</a:t>
            </a:r>
          </a:p>
        </p:txBody>
      </p:sp>
      <p:sp>
        <p:nvSpPr>
          <p:cNvPr id="3" name="Content Placeholder 2"/>
          <p:cNvSpPr>
            <a:spLocks noGrp="1"/>
          </p:cNvSpPr>
          <p:nvPr>
            <p:ph idx="1"/>
          </p:nvPr>
        </p:nvSpPr>
        <p:spPr/>
        <p:txBody>
          <a:bodyPr>
            <a:normAutofit/>
          </a:bodyPr>
          <a:lstStyle/>
          <a:p>
            <a:r>
              <a:rPr lang="en-US" dirty="0"/>
              <a:t>Python provides us with a number of powerful collections to store and manipulate data. </a:t>
            </a:r>
          </a:p>
          <a:p>
            <a:r>
              <a:rPr lang="en-US" dirty="0"/>
              <a:t>As the amount of data gets larger, it becomes more and more difficult to fill these collections for later processing.</a:t>
            </a:r>
          </a:p>
          <a:p>
            <a:r>
              <a:rPr lang="en-US" dirty="0"/>
              <a:t>Large data sets are usually found in data files that are prepared ahead of time. </a:t>
            </a:r>
          </a:p>
        </p:txBody>
      </p:sp>
      <p:sp>
        <p:nvSpPr>
          <p:cNvPr id="4" name="Slide Number Placeholder 3"/>
          <p:cNvSpPr>
            <a:spLocks noGrp="1"/>
          </p:cNvSpPr>
          <p:nvPr>
            <p:ph type="sldNum" sz="quarter" idx="12"/>
          </p:nvPr>
        </p:nvSpPr>
        <p:spPr/>
        <p:txBody>
          <a:bodyPr/>
          <a:lstStyle/>
          <a:p>
            <a:fld id="{B012BC48-7157-4E12-A0D3-83C914BB0894}"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Using Files for Large Data Sets</a:t>
            </a:r>
            <a:r>
              <a:rPr lang="en-US" b="0" kern="0" dirty="0">
                <a:latin typeface="Arial"/>
                <a:cs typeface="Arial"/>
              </a:rPr>
              <a:t> (cont’d.)</a:t>
            </a:r>
            <a:r>
              <a:rPr lang="en-US" b="0" dirty="0"/>
              <a:t> </a:t>
            </a:r>
          </a:p>
        </p:txBody>
      </p:sp>
      <p:sp>
        <p:nvSpPr>
          <p:cNvPr id="3" name="Content Placeholder 2"/>
          <p:cNvSpPr>
            <a:spLocks noGrp="1"/>
          </p:cNvSpPr>
          <p:nvPr>
            <p:ph idx="1"/>
          </p:nvPr>
        </p:nvSpPr>
        <p:spPr/>
        <p:txBody>
          <a:bodyPr>
            <a:normAutofit fontScale="85000" lnSpcReduction="20000"/>
          </a:bodyPr>
          <a:lstStyle/>
          <a:p>
            <a:r>
              <a:rPr lang="en-US" dirty="0"/>
              <a:t>We can read such data from the file and fill our collections for later processing.</a:t>
            </a:r>
          </a:p>
          <a:p>
            <a:r>
              <a:rPr lang="en-US" dirty="0"/>
              <a:t>In Python, we must open files before we can use them and close them when we are done with them.</a:t>
            </a:r>
          </a:p>
          <a:p>
            <a:r>
              <a:rPr lang="en-US" dirty="0"/>
              <a:t>Python has functions that can be used to open and close files. </a:t>
            </a:r>
          </a:p>
          <a:p>
            <a:r>
              <a:rPr lang="en-US" dirty="0"/>
              <a:t>Once a file has been opened it becomes a Python object just like all other data.</a:t>
            </a:r>
          </a:p>
          <a:p>
            <a:r>
              <a:rPr lang="en-US" dirty="0"/>
              <a:t>When we are finished with the file, we can close it by using the close method. </a:t>
            </a:r>
          </a:p>
          <a:p>
            <a:r>
              <a:rPr lang="en-US" dirty="0"/>
              <a:t>After the file is closed, any further attempts to use file reference will result in an error.</a:t>
            </a:r>
          </a:p>
        </p:txBody>
      </p:sp>
      <p:sp>
        <p:nvSpPr>
          <p:cNvPr id="4" name="Slide Number Placeholder 3"/>
          <p:cNvSpPr>
            <a:spLocks noGrp="1"/>
          </p:cNvSpPr>
          <p:nvPr>
            <p:ph type="sldNum" sz="quarter" idx="12"/>
          </p:nvPr>
        </p:nvSpPr>
        <p:spPr/>
        <p:txBody>
          <a:bodyPr/>
          <a:lstStyle/>
          <a:p>
            <a:fld id="{B012BC48-7157-4E12-A0D3-83C914BB0894}"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Opening and Closing Files in Python</a:t>
            </a:r>
          </a:p>
        </p:txBody>
      </p:sp>
      <p:sp>
        <p:nvSpPr>
          <p:cNvPr id="4" name="Slide Number Placeholder 3"/>
          <p:cNvSpPr>
            <a:spLocks noGrp="1"/>
          </p:cNvSpPr>
          <p:nvPr>
            <p:ph type="sldNum" sz="quarter" idx="12"/>
          </p:nvPr>
        </p:nvSpPr>
        <p:spPr/>
        <p:txBody>
          <a:bodyPr/>
          <a:lstStyle/>
          <a:p>
            <a:fld id="{B012BC48-7157-4E12-A0D3-83C914BB0894}" type="slidenum">
              <a:rPr lang="en-US" smtClean="0"/>
              <a:pPr/>
              <a:t>9</a:t>
            </a:fld>
            <a:endParaRPr lang="en-US" dirty="0"/>
          </a:p>
        </p:txBody>
      </p:sp>
      <p:pic>
        <p:nvPicPr>
          <p:cNvPr id="6" name="Picture 4"/>
          <p:cNvPicPr>
            <a:picLocks noChangeAspect="1" noChangeArrowheads="1"/>
          </p:cNvPicPr>
          <p:nvPr/>
        </p:nvPicPr>
        <p:blipFill>
          <a:blip r:embed="rId3" cstate="print"/>
          <a:srcRect/>
          <a:stretch>
            <a:fillRect/>
          </a:stretch>
        </p:blipFill>
        <p:spPr bwMode="auto">
          <a:xfrm>
            <a:off x="2133600" y="4343400"/>
            <a:ext cx="4448175" cy="1190625"/>
          </a:xfrm>
          <a:prstGeom prst="rect">
            <a:avLst/>
          </a:prstGeom>
          <a:noFill/>
          <a:ln w="9525">
            <a:solidFill>
              <a:schemeClr val="accent1"/>
            </a:solid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914400" y="1562100"/>
            <a:ext cx="8420100" cy="24003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12125</TotalTime>
  <Words>5056</Words>
  <Application>Microsoft Office PowerPoint</Application>
  <PresentationFormat>On-screen Show (4:3)</PresentationFormat>
  <Paragraphs>632</Paragraphs>
  <Slides>51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Courier New</vt:lpstr>
      <vt:lpstr>Monotype Sorts</vt:lpstr>
      <vt:lpstr>Times New Roman</vt:lpstr>
      <vt:lpstr>Office Theme</vt:lpstr>
      <vt:lpstr>PowerPoint Presentation</vt:lpstr>
      <vt:lpstr>Problem</vt:lpstr>
      <vt:lpstr>Solution</vt:lpstr>
      <vt:lpstr>Objectives</vt:lpstr>
      <vt:lpstr>Volume of Data Created Worldwide</vt:lpstr>
      <vt:lpstr>Big Data</vt:lpstr>
      <vt:lpstr>Using Files for Large Data Sets</vt:lpstr>
      <vt:lpstr>Using Files for Large Data Sets (cont’d.) </vt:lpstr>
      <vt:lpstr>Opening and Closing Files in Python</vt:lpstr>
      <vt:lpstr>Iterating Over Lines in a File</vt:lpstr>
      <vt:lpstr>Iterating Over Lines in a File (cont’d.) </vt:lpstr>
      <vt:lpstr>Iterating Over Lines in a File (cont’d.) </vt:lpstr>
      <vt:lpstr>Iterating Over Lines in a File (cont’d.) </vt:lpstr>
      <vt:lpstr>Iterating Over Lines in a File (cont’d.) </vt:lpstr>
      <vt:lpstr>Iterating Over Lines in a File (cont’d.) </vt:lpstr>
      <vt:lpstr>PowerPoint Presentation</vt:lpstr>
      <vt:lpstr>Writing a File</vt:lpstr>
      <vt:lpstr>Writing a File (cont’d.) </vt:lpstr>
      <vt:lpstr>Writing a File (cont’d.) </vt:lpstr>
      <vt:lpstr>Writing a File Example</vt:lpstr>
      <vt:lpstr>Alternative File-Reading Methods</vt:lpstr>
      <vt:lpstr>Alternative File-Reading Methods (cont’d.) </vt:lpstr>
      <vt:lpstr>PowerPoint Presentation</vt:lpstr>
      <vt:lpstr>PowerPoint Presentation</vt:lpstr>
      <vt:lpstr>PowerPoint Presentation</vt:lpstr>
      <vt:lpstr>Alternative File-Reading Methods (cont’d.) </vt:lpstr>
      <vt:lpstr>Appending Data</vt:lpstr>
      <vt:lpstr>Write and Read Data</vt:lpstr>
      <vt:lpstr>Counting Each Letter in a File</vt:lpstr>
      <vt:lpstr>PowerPoint Presentation</vt:lpstr>
      <vt:lpstr>Reading Data from the Internet</vt:lpstr>
      <vt:lpstr>Reading Data from the Internet (cont’d.) </vt:lpstr>
      <vt:lpstr>Using CSV Files</vt:lpstr>
      <vt:lpstr>Using CSV Files (cont’d.) </vt:lpstr>
      <vt:lpstr>Using CSV Files (cont’d.) </vt:lpstr>
      <vt:lpstr>Using CSV Files (cont’d.) </vt:lpstr>
      <vt:lpstr>Using a while Loop to Process Data</vt:lpstr>
      <vt:lpstr>Using a while Loop to Process Data (cont’d.) </vt:lpstr>
      <vt:lpstr>Using a while Loop to Process Data (cont’d.) </vt:lpstr>
      <vt:lpstr>Using a while Loop to Process Data (cont’d.) </vt:lpstr>
      <vt:lpstr>Using a while Loop to Process Data (cont’d.) </vt:lpstr>
      <vt:lpstr>Using a while Loop to Process Data (cont’d.) </vt:lpstr>
      <vt:lpstr>Statistics from the Earthquake Data</vt:lpstr>
      <vt:lpstr>Frequency Table for Earthquake Magnitude Data</vt:lpstr>
      <vt:lpstr>Frequency Table for Earthquake Magnitude Data (cont’d.) </vt:lpstr>
      <vt:lpstr>Correlating Data from Internet</vt:lpstr>
      <vt:lpstr>Correlating Data from Internet (cont’d.) </vt:lpstr>
      <vt:lpstr>PowerPoint Presentation</vt:lpstr>
      <vt:lpstr>Correlating Data from Internet (cont’d.) </vt:lpstr>
      <vt:lpstr>Correlating Data from Internet (cont’d.) </vt:lpstr>
      <vt:lpstr>Correlating Data from Internet (cont’d.)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Earthquakes, Floods, and Other Natural Disasters</dc:title>
  <dc:creator>M</dc:creator>
  <cp:lastModifiedBy>Zane Christe🐋</cp:lastModifiedBy>
  <cp:revision>254</cp:revision>
  <dcterms:created xsi:type="dcterms:W3CDTF">2012-09-18T20:03:36Z</dcterms:created>
  <dcterms:modified xsi:type="dcterms:W3CDTF">2022-11-22T17:18:09Z</dcterms:modified>
</cp:coreProperties>
</file>