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7" r:id="rId3"/>
    <p:sldId id="258" r:id="rId4"/>
    <p:sldId id="259" r:id="rId5"/>
    <p:sldId id="397" r:id="rId6"/>
    <p:sldId id="398" r:id="rId7"/>
    <p:sldId id="399" r:id="rId8"/>
    <p:sldId id="401" r:id="rId9"/>
    <p:sldId id="400" r:id="rId10"/>
    <p:sldId id="424" r:id="rId11"/>
    <p:sldId id="306" r:id="rId12"/>
    <p:sldId id="307" r:id="rId13"/>
    <p:sldId id="308" r:id="rId14"/>
    <p:sldId id="309" r:id="rId15"/>
    <p:sldId id="312" r:id="rId16"/>
    <p:sldId id="316" r:id="rId17"/>
    <p:sldId id="423" r:id="rId18"/>
    <p:sldId id="427" r:id="rId19"/>
    <p:sldId id="425" r:id="rId20"/>
    <p:sldId id="426" r:id="rId21"/>
    <p:sldId id="428" r:id="rId22"/>
    <p:sldId id="431" r:id="rId23"/>
    <p:sldId id="429" r:id="rId24"/>
    <p:sldId id="43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CEE672-E657-4767-87BC-396D0CE3144F}" type="datetimeFigureOut">
              <a:rPr lang="zh-CN" altLang="en-US" smtClean="0"/>
              <a:t>2020/8/3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BEE411-5BA6-43C5-BBDF-6C45A01F1874}" type="slidenum">
              <a:rPr lang="zh-CN" altLang="en-US" smtClean="0"/>
              <a:t>‹#›</a:t>
            </a:fld>
            <a:endParaRPr lang="zh-CN" altLang="en-US"/>
          </a:p>
        </p:txBody>
      </p:sp>
    </p:spTree>
    <p:extLst>
      <p:ext uri="{BB962C8B-B14F-4D97-AF65-F5344CB8AC3E}">
        <p14:creationId xmlns:p14="http://schemas.microsoft.com/office/powerpoint/2010/main" val="685784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5</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837EA821-842B-4AE5-8FA4-D7947CAD78EF}" type="datetimeFigureOut">
              <a:rPr lang="zh-CN" altLang="en-US" smtClean="0"/>
              <a:t>2020/8/3</a:t>
            </a:fld>
            <a:endParaRPr lang="zh-CN" alt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zh-CN" alt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DD2FEE0-2180-4ED2-AB82-1FD5467FF43E}" type="slidenum">
              <a:rPr lang="zh-CN" altLang="en-US" smtClean="0"/>
              <a:t>‹#›</a:t>
            </a:fld>
            <a:endParaRPr lang="zh-CN" altLang="en-US"/>
          </a:p>
        </p:txBody>
      </p:sp>
    </p:spTree>
    <p:extLst>
      <p:ext uri="{BB962C8B-B14F-4D97-AF65-F5344CB8AC3E}">
        <p14:creationId xmlns:p14="http://schemas.microsoft.com/office/powerpoint/2010/main" val="35871181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37EA821-842B-4AE5-8FA4-D7947CAD78EF}" type="datetimeFigureOut">
              <a:rPr lang="zh-CN" altLang="en-US" smtClean="0"/>
              <a:t>2020/8/3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D2FEE0-2180-4ED2-AB82-1FD5467FF43E}" type="slidenum">
              <a:rPr lang="zh-CN" altLang="en-US" smtClean="0"/>
              <a:t>‹#›</a:t>
            </a:fld>
            <a:endParaRPr lang="zh-CN" altLang="en-US"/>
          </a:p>
        </p:txBody>
      </p:sp>
    </p:spTree>
    <p:extLst>
      <p:ext uri="{BB962C8B-B14F-4D97-AF65-F5344CB8AC3E}">
        <p14:creationId xmlns:p14="http://schemas.microsoft.com/office/powerpoint/2010/main" val="1550770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37EA821-842B-4AE5-8FA4-D7947CAD78EF}" type="datetimeFigureOut">
              <a:rPr lang="zh-CN" altLang="en-US" smtClean="0"/>
              <a:t>2020/8/3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D2FEE0-2180-4ED2-AB82-1FD5467FF43E}" type="slidenum">
              <a:rPr lang="zh-CN" altLang="en-US" smtClean="0"/>
              <a:t>‹#›</a:t>
            </a:fld>
            <a:endParaRPr lang="zh-CN" altLang="en-US"/>
          </a:p>
        </p:txBody>
      </p:sp>
    </p:spTree>
    <p:extLst>
      <p:ext uri="{BB962C8B-B14F-4D97-AF65-F5344CB8AC3E}">
        <p14:creationId xmlns:p14="http://schemas.microsoft.com/office/powerpoint/2010/main" val="2086419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37EA821-842B-4AE5-8FA4-D7947CAD78EF}" type="datetimeFigureOut">
              <a:rPr lang="zh-CN" altLang="en-US" smtClean="0"/>
              <a:t>2020/8/3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DD2FEE0-2180-4ED2-AB82-1FD5467FF43E}" type="slidenum">
              <a:rPr lang="zh-CN" altLang="en-US" smtClean="0"/>
              <a:t>‹#›</a:t>
            </a:fld>
            <a:endParaRPr lang="zh-CN" altLang="en-US"/>
          </a:p>
        </p:txBody>
      </p:sp>
    </p:spTree>
    <p:extLst>
      <p:ext uri="{BB962C8B-B14F-4D97-AF65-F5344CB8AC3E}">
        <p14:creationId xmlns:p14="http://schemas.microsoft.com/office/powerpoint/2010/main" val="4271391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837EA821-842B-4AE5-8FA4-D7947CAD78EF}" type="datetimeFigureOut">
              <a:rPr lang="zh-CN" altLang="en-US" smtClean="0"/>
              <a:t>2020/8/3</a:t>
            </a:fld>
            <a:endParaRPr lang="zh-CN" alt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zh-CN" altLang="en-US"/>
          </a:p>
        </p:txBody>
      </p:sp>
      <p:sp>
        <p:nvSpPr>
          <p:cNvPr id="6" name="Slide Number Placeholder 5"/>
          <p:cNvSpPr>
            <a:spLocks noGrp="1"/>
          </p:cNvSpPr>
          <p:nvPr>
            <p:ph type="sldNum" sz="quarter" idx="12"/>
          </p:nvPr>
        </p:nvSpPr>
        <p:spPr>
          <a:xfrm>
            <a:off x="8604504" y="5211060"/>
            <a:ext cx="2112264" cy="228600"/>
          </a:xfrm>
        </p:spPr>
        <p:txBody>
          <a:bodyPr/>
          <a:lstStyle/>
          <a:p>
            <a:fld id="{DDD2FEE0-2180-4ED2-AB82-1FD5467FF43E}" type="slidenum">
              <a:rPr lang="zh-CN" altLang="en-US" smtClean="0"/>
              <a:t>‹#›</a:t>
            </a:fld>
            <a:endParaRPr lang="zh-CN" altLang="en-US"/>
          </a:p>
        </p:txBody>
      </p:sp>
    </p:spTree>
    <p:extLst>
      <p:ext uri="{BB962C8B-B14F-4D97-AF65-F5344CB8AC3E}">
        <p14:creationId xmlns:p14="http://schemas.microsoft.com/office/powerpoint/2010/main" val="10057748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37EA821-842B-4AE5-8FA4-D7947CAD78EF}" type="datetimeFigureOut">
              <a:rPr lang="zh-CN" altLang="en-US" smtClean="0"/>
              <a:t>2020/8/3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DD2FEE0-2180-4ED2-AB82-1FD5467FF43E}" type="slidenum">
              <a:rPr lang="zh-CN" altLang="en-US" smtClean="0"/>
              <a:t>‹#›</a:t>
            </a:fld>
            <a:endParaRPr lang="zh-CN" altLang="en-US"/>
          </a:p>
        </p:txBody>
      </p:sp>
    </p:spTree>
    <p:extLst>
      <p:ext uri="{BB962C8B-B14F-4D97-AF65-F5344CB8AC3E}">
        <p14:creationId xmlns:p14="http://schemas.microsoft.com/office/powerpoint/2010/main" val="3348998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37EA821-842B-4AE5-8FA4-D7947CAD78EF}" type="datetimeFigureOut">
              <a:rPr lang="zh-CN" altLang="en-US" smtClean="0"/>
              <a:t>2020/8/3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DD2FEE0-2180-4ED2-AB82-1FD5467FF43E}" type="slidenum">
              <a:rPr lang="zh-CN" altLang="en-US" smtClean="0"/>
              <a:t>‹#›</a:t>
            </a:fld>
            <a:endParaRPr lang="zh-CN" altLang="en-US"/>
          </a:p>
        </p:txBody>
      </p:sp>
    </p:spTree>
    <p:extLst>
      <p:ext uri="{BB962C8B-B14F-4D97-AF65-F5344CB8AC3E}">
        <p14:creationId xmlns:p14="http://schemas.microsoft.com/office/powerpoint/2010/main" val="253164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37EA821-842B-4AE5-8FA4-D7947CAD78EF}" type="datetimeFigureOut">
              <a:rPr lang="zh-CN" altLang="en-US" smtClean="0"/>
              <a:t>2020/8/3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DD2FEE0-2180-4ED2-AB82-1FD5467FF43E}" type="slidenum">
              <a:rPr lang="zh-CN" altLang="en-US" smtClean="0"/>
              <a:t>‹#›</a:t>
            </a:fld>
            <a:endParaRPr lang="zh-CN" altLang="en-US"/>
          </a:p>
        </p:txBody>
      </p:sp>
    </p:spTree>
    <p:extLst>
      <p:ext uri="{BB962C8B-B14F-4D97-AF65-F5344CB8AC3E}">
        <p14:creationId xmlns:p14="http://schemas.microsoft.com/office/powerpoint/2010/main" val="39978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EA821-842B-4AE5-8FA4-D7947CAD78EF}" type="datetimeFigureOut">
              <a:rPr lang="zh-CN" altLang="en-US" smtClean="0"/>
              <a:t>2020/8/3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DD2FEE0-2180-4ED2-AB82-1FD5467FF43E}" type="slidenum">
              <a:rPr lang="zh-CN" altLang="en-US" smtClean="0"/>
              <a:t>‹#›</a:t>
            </a:fld>
            <a:endParaRPr lang="zh-CN" altLang="en-US"/>
          </a:p>
        </p:txBody>
      </p:sp>
    </p:spTree>
    <p:extLst>
      <p:ext uri="{BB962C8B-B14F-4D97-AF65-F5344CB8AC3E}">
        <p14:creationId xmlns:p14="http://schemas.microsoft.com/office/powerpoint/2010/main" val="3860917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zh-CN" altLang="en-US"/>
              <a:t>单击此处编辑母版标题样式</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837EA821-842B-4AE5-8FA4-D7947CAD78EF}" type="datetimeFigureOut">
              <a:rPr lang="zh-CN" altLang="en-US" smtClean="0"/>
              <a:t>2020/8/3</a:t>
            </a:fld>
            <a:endParaRPr lang="zh-CN" altLang="en-US"/>
          </a:p>
        </p:txBody>
      </p:sp>
      <p:sp>
        <p:nvSpPr>
          <p:cNvPr id="9" name="Footer Placeholder 8"/>
          <p:cNvSpPr>
            <a:spLocks noGrp="1"/>
          </p:cNvSpPr>
          <p:nvPr>
            <p:ph type="ftr" sz="quarter" idx="11"/>
          </p:nvPr>
        </p:nvSpPr>
        <p:spPr/>
        <p:txBody>
          <a:bodyPr/>
          <a:lstStyle>
            <a:lvl1pPr algn="r">
              <a:defRPr/>
            </a:lvl1pPr>
          </a:lstStyle>
          <a:p>
            <a:endParaRPr lang="zh-CN" alt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DD2FEE0-2180-4ED2-AB82-1FD5467FF43E}" type="slidenum">
              <a:rPr lang="zh-CN" altLang="en-US" smtClean="0"/>
              <a:t>‹#›</a:t>
            </a:fld>
            <a:endParaRPr lang="zh-CN" alt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9586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837EA821-842B-4AE5-8FA4-D7947CAD78EF}" type="datetimeFigureOut">
              <a:rPr lang="zh-CN" altLang="en-US" smtClean="0"/>
              <a:t>2020/8/3</a:t>
            </a:fld>
            <a:endParaRPr lang="zh-CN" alt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zh-CN" alt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DD2FEE0-2180-4ED2-AB82-1FD5467FF43E}" type="slidenum">
              <a:rPr lang="zh-CN" altLang="en-US" smtClean="0"/>
              <a:t>‹#›</a:t>
            </a:fld>
            <a:endParaRPr lang="zh-CN" alt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739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837EA821-842B-4AE5-8FA4-D7947CAD78EF}" type="datetimeFigureOut">
              <a:rPr lang="zh-CN" altLang="en-US" smtClean="0"/>
              <a:t>2020/8/3</a:t>
            </a:fld>
            <a:endParaRPr lang="zh-CN" alt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zh-CN" alt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DD2FEE0-2180-4ED2-AB82-1FD5467FF43E}" type="slidenum">
              <a:rPr lang="zh-CN" altLang="en-US" smtClean="0"/>
              <a:t>‹#›</a:t>
            </a:fld>
            <a:endParaRPr lang="zh-CN" altLang="en-US"/>
          </a:p>
        </p:txBody>
      </p:sp>
    </p:spTree>
    <p:extLst>
      <p:ext uri="{BB962C8B-B14F-4D97-AF65-F5344CB8AC3E}">
        <p14:creationId xmlns:p14="http://schemas.microsoft.com/office/powerpoint/2010/main" val="27765060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cnblogs.com/lsm-boke/p/12256686.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en.wikipedia.org/wiki/Binomial_proportion_confidence_interva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nblogs.com/loubin/p/11330576.html" TargetMode="Externa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705454-58EF-44AB-B1D5-BCAC3174B253}"/>
              </a:ext>
            </a:extLst>
          </p:cNvPr>
          <p:cNvSpPr>
            <a:spLocks noGrp="1"/>
          </p:cNvSpPr>
          <p:nvPr>
            <p:ph type="ctrTitle"/>
          </p:nvPr>
        </p:nvSpPr>
        <p:spPr/>
        <p:txBody>
          <a:bodyPr/>
          <a:lstStyle/>
          <a:p>
            <a:r>
              <a:rPr lang="en-US" altLang="zh-CN" dirty="0"/>
              <a:t>C4.5</a:t>
            </a:r>
            <a:r>
              <a:rPr lang="zh-CN" altLang="en-US" dirty="0"/>
              <a:t>算法</a:t>
            </a:r>
          </a:p>
        </p:txBody>
      </p:sp>
      <p:sp>
        <p:nvSpPr>
          <p:cNvPr id="3" name="副标题 2">
            <a:extLst>
              <a:ext uri="{FF2B5EF4-FFF2-40B4-BE49-F238E27FC236}">
                <a16:creationId xmlns:a16="http://schemas.microsoft.com/office/drawing/2014/main" id="{DC1973AF-DA79-4D10-871E-1B85D25D17AE}"/>
              </a:ext>
            </a:extLst>
          </p:cNvPr>
          <p:cNvSpPr>
            <a:spLocks noGrp="1"/>
          </p:cNvSpPr>
          <p:nvPr>
            <p:ph type="subTitle" idx="1"/>
          </p:nvPr>
        </p:nvSpPr>
        <p:spPr/>
        <p:txBody>
          <a:bodyPr/>
          <a:lstStyle/>
          <a:p>
            <a:r>
              <a:rPr lang="en-US" altLang="zh-CN" dirty="0"/>
              <a:t>By </a:t>
            </a:r>
            <a:r>
              <a:rPr lang="zh-CN" altLang="en-US" dirty="0"/>
              <a:t>严贞婷</a:t>
            </a:r>
          </a:p>
        </p:txBody>
      </p:sp>
    </p:spTree>
    <p:extLst>
      <p:ext uri="{BB962C8B-B14F-4D97-AF65-F5344CB8AC3E}">
        <p14:creationId xmlns:p14="http://schemas.microsoft.com/office/powerpoint/2010/main" val="835136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52FC4-0381-48F9-BF6C-D8D1A20C122D}"/>
              </a:ext>
            </a:extLst>
          </p:cNvPr>
          <p:cNvSpPr>
            <a:spLocks noGrp="1"/>
          </p:cNvSpPr>
          <p:nvPr>
            <p:ph type="title"/>
          </p:nvPr>
        </p:nvSpPr>
        <p:spPr/>
        <p:txBody>
          <a:bodyPr/>
          <a:lstStyle/>
          <a:p>
            <a:r>
              <a:rPr lang="en-US" altLang="zh-CN" dirty="0"/>
              <a:t>1.3 </a:t>
            </a:r>
            <a:r>
              <a:rPr lang="zh-CN" altLang="en-US" dirty="0"/>
              <a:t>决策树</a:t>
            </a:r>
            <a:r>
              <a:rPr lang="en-US" altLang="zh-CN" dirty="0"/>
              <a:t>ID3</a:t>
            </a:r>
            <a:r>
              <a:rPr lang="zh-CN" altLang="en-US" dirty="0"/>
              <a:t>算法</a:t>
            </a:r>
          </a:p>
        </p:txBody>
      </p:sp>
      <p:sp>
        <p:nvSpPr>
          <p:cNvPr id="3" name="内容占位符 2">
            <a:extLst>
              <a:ext uri="{FF2B5EF4-FFF2-40B4-BE49-F238E27FC236}">
                <a16:creationId xmlns:a16="http://schemas.microsoft.com/office/drawing/2014/main" id="{D3A48F35-7E1C-40FA-A847-C709FDAEE7D8}"/>
              </a:ext>
            </a:extLst>
          </p:cNvPr>
          <p:cNvSpPr>
            <a:spLocks noGrp="1"/>
          </p:cNvSpPr>
          <p:nvPr>
            <p:ph idx="1"/>
          </p:nvPr>
        </p:nvSpPr>
        <p:spPr>
          <a:xfrm>
            <a:off x="1066800" y="1904338"/>
            <a:ext cx="10058400" cy="3931920"/>
          </a:xfrm>
        </p:spPr>
        <p:txBody>
          <a:bodyPr/>
          <a:lstStyle/>
          <a:p>
            <a:r>
              <a:rPr lang="en-US" altLang="zh-CN" dirty="0">
                <a:solidFill>
                  <a:srgbClr val="4B4B4B"/>
                </a:solidFill>
                <a:latin typeface="-apple-system-font"/>
              </a:rPr>
              <a:t>ID3</a:t>
            </a:r>
            <a:r>
              <a:rPr lang="zh-CN" altLang="en-US" dirty="0">
                <a:solidFill>
                  <a:srgbClr val="4B4B4B"/>
                </a:solidFill>
                <a:latin typeface="-apple-system-font"/>
              </a:rPr>
              <a:t>的算法流程如下：</a:t>
            </a:r>
          </a:p>
          <a:p>
            <a:r>
              <a:rPr lang="zh-CN" altLang="en-US" dirty="0">
                <a:solidFill>
                  <a:srgbClr val="4B4B4B"/>
                </a:solidFill>
                <a:latin typeface="-apple-system-font"/>
              </a:rPr>
              <a:t>第一步，决定分类属性</a:t>
            </a:r>
          </a:p>
          <a:p>
            <a:r>
              <a:rPr lang="zh-CN" altLang="en-US" dirty="0">
                <a:solidFill>
                  <a:srgbClr val="4B4B4B"/>
                </a:solidFill>
                <a:latin typeface="-apple-system-font"/>
              </a:rPr>
              <a:t>第二步，对目前的数据表建立一个节点</a:t>
            </a:r>
            <a:r>
              <a:rPr lang="en-US" altLang="zh-CN" dirty="0">
                <a:solidFill>
                  <a:srgbClr val="4B4B4B"/>
                </a:solidFill>
                <a:latin typeface="-apple-system-font"/>
              </a:rPr>
              <a:t>N</a:t>
            </a:r>
          </a:p>
          <a:p>
            <a:r>
              <a:rPr lang="zh-CN" altLang="en-US" dirty="0">
                <a:solidFill>
                  <a:srgbClr val="4B4B4B"/>
                </a:solidFill>
                <a:latin typeface="-apple-system-font"/>
              </a:rPr>
              <a:t>第三步，如果某个分叉属于同一个类，那它就是叶子（</a:t>
            </a:r>
            <a:r>
              <a:rPr lang="en-US" altLang="zh-CN" dirty="0">
                <a:solidFill>
                  <a:srgbClr val="4B4B4B"/>
                </a:solidFill>
                <a:latin typeface="-apple-system-font"/>
              </a:rPr>
              <a:t>C4.5</a:t>
            </a:r>
            <a:r>
              <a:rPr lang="zh-CN" altLang="en-US" dirty="0">
                <a:solidFill>
                  <a:srgbClr val="4B4B4B"/>
                </a:solidFill>
                <a:latin typeface="-apple-system-font"/>
              </a:rPr>
              <a:t>实际上当分支里样本数目小于固定的阈值的时候也算作叶子）</a:t>
            </a:r>
          </a:p>
          <a:p>
            <a:r>
              <a:rPr lang="zh-CN" altLang="en-US" dirty="0">
                <a:solidFill>
                  <a:srgbClr val="4B4B4B"/>
                </a:solidFill>
                <a:latin typeface="-apple-system-font"/>
              </a:rPr>
              <a:t>第四步，如果这个分支已经没办法接着分了（属性用尽），也算作叶子</a:t>
            </a:r>
            <a:r>
              <a:rPr lang="en-US" altLang="zh-CN" dirty="0">
                <a:solidFill>
                  <a:srgbClr val="4B4B4B"/>
                </a:solidFill>
                <a:latin typeface="-apple-system-font"/>
              </a:rPr>
              <a:t>-————</a:t>
            </a:r>
            <a:r>
              <a:rPr lang="zh-CN" altLang="en-US" dirty="0">
                <a:solidFill>
                  <a:srgbClr val="4B4B4B"/>
                </a:solidFill>
                <a:latin typeface="-apple-system-font"/>
              </a:rPr>
              <a:t>根据少数服从多数判断点</a:t>
            </a:r>
          </a:p>
          <a:p>
            <a:r>
              <a:rPr lang="zh-CN" altLang="en-US" dirty="0">
                <a:solidFill>
                  <a:srgbClr val="4B4B4B"/>
                </a:solidFill>
                <a:latin typeface="-apple-system-font"/>
              </a:rPr>
              <a:t>第五步，如果还没到叶子的程度，根据平均信息期望值或者信息增益选择新的下一级分支，直到全部为叶子。</a:t>
            </a:r>
          </a:p>
          <a:p>
            <a:endParaRPr lang="zh-CN" altLang="en-US" dirty="0"/>
          </a:p>
        </p:txBody>
      </p:sp>
      <p:pic>
        <p:nvPicPr>
          <p:cNvPr id="5" name="Picture 2" descr="http://hi.csdn.net/attachment/201201/8/0_1326015919pgCu.gif">
            <a:extLst>
              <a:ext uri="{FF2B5EF4-FFF2-40B4-BE49-F238E27FC236}">
                <a16:creationId xmlns:a16="http://schemas.microsoft.com/office/drawing/2014/main" id="{BBF0F3A7-D898-4C92-9C53-F83969D6C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1008" y="196927"/>
            <a:ext cx="3337655" cy="2665542"/>
          </a:xfrm>
          <a:prstGeom prst="rect">
            <a:avLst/>
          </a:prstGeom>
          <a:noFill/>
        </p:spPr>
      </p:pic>
    </p:spTree>
    <p:extLst>
      <p:ext uri="{BB962C8B-B14F-4D97-AF65-F5344CB8AC3E}">
        <p14:creationId xmlns:p14="http://schemas.microsoft.com/office/powerpoint/2010/main" val="1249271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3423" name="Group 127"/>
          <p:cNvGraphicFramePr>
            <a:graphicFrameLocks noGrp="1"/>
          </p:cNvGraphicFramePr>
          <p:nvPr>
            <p:extLst>
              <p:ext uri="{D42A27DB-BD31-4B8C-83A1-F6EECF244321}">
                <p14:modId xmlns:p14="http://schemas.microsoft.com/office/powerpoint/2010/main" val="4230305181"/>
              </p:ext>
            </p:extLst>
          </p:nvPr>
        </p:nvGraphicFramePr>
        <p:xfrm>
          <a:off x="2796141" y="502920"/>
          <a:ext cx="7056437" cy="5852160"/>
        </p:xfrm>
        <a:graphic>
          <a:graphicData uri="http://schemas.openxmlformats.org/drawingml/2006/table">
            <a:tbl>
              <a:tblPr/>
              <a:tblGrid>
                <a:gridCol w="798512">
                  <a:extLst>
                    <a:ext uri="{9D8B030D-6E8A-4147-A177-3AD203B41FA5}">
                      <a16:colId xmlns:a16="http://schemas.microsoft.com/office/drawing/2014/main" val="20000"/>
                    </a:ext>
                  </a:extLst>
                </a:gridCol>
                <a:gridCol w="868363">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4087">
                  <a:extLst>
                    <a:ext uri="{9D8B030D-6E8A-4147-A177-3AD203B41FA5}">
                      <a16:colId xmlns:a16="http://schemas.microsoft.com/office/drawing/2014/main" val="20003"/>
                    </a:ext>
                  </a:extLst>
                </a:gridCol>
                <a:gridCol w="1071563">
                  <a:extLst>
                    <a:ext uri="{9D8B030D-6E8A-4147-A177-3AD203B41FA5}">
                      <a16:colId xmlns:a16="http://schemas.microsoft.com/office/drawing/2014/main" val="20004"/>
                    </a:ext>
                  </a:extLst>
                </a:gridCol>
                <a:gridCol w="2411412">
                  <a:extLst>
                    <a:ext uri="{9D8B030D-6E8A-4147-A177-3AD203B41FA5}">
                      <a16:colId xmlns:a16="http://schemas.microsoft.com/office/drawing/2014/main" val="20005"/>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6509" name="Group 141"/>
          <p:cNvGraphicFramePr>
            <a:graphicFrameLocks noGrp="1"/>
          </p:cNvGraphicFramePr>
          <p:nvPr>
            <p:extLst>
              <p:ext uri="{D42A27DB-BD31-4B8C-83A1-F6EECF244321}">
                <p14:modId xmlns:p14="http://schemas.microsoft.com/office/powerpoint/2010/main" val="4061955227"/>
              </p:ext>
            </p:extLst>
          </p:nvPr>
        </p:nvGraphicFramePr>
        <p:xfrm>
          <a:off x="1263133" y="905963"/>
          <a:ext cx="4537075" cy="5290187"/>
        </p:xfrm>
        <a:graphic>
          <a:graphicData uri="http://schemas.openxmlformats.org/drawingml/2006/table">
            <a:tbl>
              <a:tblPr/>
              <a:tblGrid>
                <a:gridCol w="512762">
                  <a:extLst>
                    <a:ext uri="{9D8B030D-6E8A-4147-A177-3AD203B41FA5}">
                      <a16:colId xmlns:a16="http://schemas.microsoft.com/office/drawing/2014/main" val="20000"/>
                    </a:ext>
                  </a:extLst>
                </a:gridCol>
                <a:gridCol w="558800">
                  <a:extLst>
                    <a:ext uri="{9D8B030D-6E8A-4147-A177-3AD203B41FA5}">
                      <a16:colId xmlns:a16="http://schemas.microsoft.com/office/drawing/2014/main" val="20001"/>
                    </a:ext>
                  </a:extLst>
                </a:gridCol>
                <a:gridCol w="612775">
                  <a:extLst>
                    <a:ext uri="{9D8B030D-6E8A-4147-A177-3AD203B41FA5}">
                      <a16:colId xmlns:a16="http://schemas.microsoft.com/office/drawing/2014/main" val="20002"/>
                    </a:ext>
                  </a:extLst>
                </a:gridCol>
                <a:gridCol w="612775">
                  <a:extLst>
                    <a:ext uri="{9D8B030D-6E8A-4147-A177-3AD203B41FA5}">
                      <a16:colId xmlns:a16="http://schemas.microsoft.com/office/drawing/2014/main" val="20003"/>
                    </a:ext>
                  </a:extLst>
                </a:gridCol>
                <a:gridCol w="690563">
                  <a:extLst>
                    <a:ext uri="{9D8B030D-6E8A-4147-A177-3AD203B41FA5}">
                      <a16:colId xmlns:a16="http://schemas.microsoft.com/office/drawing/2014/main" val="20004"/>
                    </a:ext>
                  </a:extLst>
                </a:gridCol>
                <a:gridCol w="1549400">
                  <a:extLst>
                    <a:ext uri="{9D8B030D-6E8A-4147-A177-3AD203B41FA5}">
                      <a16:colId xmlns:a16="http://schemas.microsoft.com/office/drawing/2014/main" val="20005"/>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extLst>
                  <a:ext uri="{0D108BD9-81ED-4DB2-BD59-A6C34878D82A}">
                    <a16:rowId xmlns:a16="http://schemas.microsoft.com/office/drawing/2014/main" val="10001"/>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68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extLst>
                  <a:ext uri="{0D108BD9-81ED-4DB2-BD59-A6C34878D82A}">
                    <a16:rowId xmlns:a16="http://schemas.microsoft.com/office/drawing/2014/main" val="10006"/>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extLst>
                  <a:ext uri="{0D108BD9-81ED-4DB2-BD59-A6C34878D82A}">
                    <a16:rowId xmlns:a16="http://schemas.microsoft.com/office/drawing/2014/main" val="10008"/>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349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0099"/>
                    </a:solidFill>
                  </a:tcPr>
                </a:tc>
                <a:extLst>
                  <a:ext uri="{0D108BD9-81ED-4DB2-BD59-A6C34878D82A}">
                    <a16:rowId xmlns:a16="http://schemas.microsoft.com/office/drawing/2014/main" val="10014"/>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826499" name="Text Box 131"/>
          <p:cNvSpPr txBox="1">
            <a:spLocks noChangeArrowheads="1"/>
          </p:cNvSpPr>
          <p:nvPr/>
        </p:nvSpPr>
        <p:spPr bwMode="auto">
          <a:xfrm>
            <a:off x="6819597" y="774833"/>
            <a:ext cx="3417923" cy="461665"/>
          </a:xfrm>
          <a:prstGeom prst="rect">
            <a:avLst/>
          </a:prstGeom>
          <a:noFill/>
          <a:ln>
            <a:noFill/>
          </a:ln>
          <a:effectLst/>
        </p:spPr>
        <p:txBody>
          <a:bodyPr wrap="none">
            <a:spAutoFit/>
          </a:bodyPr>
          <a:lstStyle/>
          <a:p>
            <a:r>
              <a:rPr lang="zh-CN" altLang="en-US" sz="2400" dirty="0"/>
              <a:t>第</a:t>
            </a:r>
            <a:r>
              <a:rPr lang="en-US" altLang="zh-CN" sz="2400" dirty="0"/>
              <a:t>1</a:t>
            </a:r>
            <a:r>
              <a:rPr lang="zh-CN" altLang="en-US" sz="2400" dirty="0"/>
              <a:t>步计算决策属性的熵</a:t>
            </a:r>
          </a:p>
        </p:txBody>
      </p:sp>
      <p:sp>
        <p:nvSpPr>
          <p:cNvPr id="826502" name="Text Box 134"/>
          <p:cNvSpPr txBox="1">
            <a:spLocks noChangeArrowheads="1"/>
          </p:cNvSpPr>
          <p:nvPr/>
        </p:nvSpPr>
        <p:spPr bwMode="auto">
          <a:xfrm>
            <a:off x="6819597" y="1421868"/>
            <a:ext cx="5470053" cy="4093428"/>
          </a:xfrm>
          <a:prstGeom prst="rect">
            <a:avLst/>
          </a:prstGeom>
          <a:noFill/>
          <a:ln>
            <a:noFill/>
          </a:ln>
          <a:effectLst/>
        </p:spPr>
        <p:txBody>
          <a:bodyPr wrap="square">
            <a:spAutoFit/>
          </a:bodyPr>
          <a:lstStyle/>
          <a:p>
            <a:r>
              <a:rPr lang="zh-CN" altLang="en-US" sz="2000" dirty="0"/>
              <a:t>决策属性“买计算机？”。</a:t>
            </a:r>
            <a:endParaRPr lang="en-US" altLang="zh-CN" sz="2000" dirty="0"/>
          </a:p>
          <a:p>
            <a:r>
              <a:rPr lang="zh-CN" altLang="en-US" sz="2000" dirty="0"/>
              <a:t>该属性分两类：买</a:t>
            </a:r>
            <a:r>
              <a:rPr lang="en-US" altLang="zh-CN" sz="2000" dirty="0"/>
              <a:t>/</a:t>
            </a:r>
            <a:r>
              <a:rPr lang="zh-CN" altLang="en-US" sz="2000" dirty="0"/>
              <a:t>不买</a:t>
            </a:r>
          </a:p>
          <a:p>
            <a:endParaRPr lang="en-US" altLang="zh-CN" sz="2000" dirty="0"/>
          </a:p>
          <a:p>
            <a:r>
              <a:rPr lang="en-US" altLang="zh-CN" sz="2000" dirty="0"/>
              <a:t>|C1|(</a:t>
            </a:r>
            <a:r>
              <a:rPr lang="zh-CN" altLang="en-US" sz="2000" dirty="0"/>
              <a:t>买</a:t>
            </a:r>
            <a:r>
              <a:rPr lang="en-US" altLang="zh-CN" sz="2000" dirty="0"/>
              <a:t>)=641            </a:t>
            </a:r>
          </a:p>
          <a:p>
            <a:r>
              <a:rPr lang="en-US" altLang="zh-CN" sz="2000" dirty="0"/>
              <a:t>|C2|</a:t>
            </a:r>
            <a:r>
              <a:rPr lang="zh-CN" altLang="en-US" sz="2000" dirty="0"/>
              <a:t>（不买）</a:t>
            </a:r>
            <a:r>
              <a:rPr lang="en-US" altLang="zh-CN" sz="2000" dirty="0"/>
              <a:t>= 383</a:t>
            </a:r>
          </a:p>
          <a:p>
            <a:r>
              <a:rPr lang="en-US" altLang="zh-CN" sz="2000" dirty="0"/>
              <a:t>|D|=|C1|+|C2|=1024</a:t>
            </a:r>
          </a:p>
          <a:p>
            <a:endParaRPr lang="en-US" altLang="zh-CN" sz="2000" dirty="0"/>
          </a:p>
          <a:p>
            <a:r>
              <a:rPr lang="en-US" altLang="zh-CN" sz="2000" dirty="0"/>
              <a:t>P1=641/1024=0.6260</a:t>
            </a:r>
          </a:p>
          <a:p>
            <a:r>
              <a:rPr lang="en-US" altLang="zh-CN" sz="2000" dirty="0"/>
              <a:t>P2=383/1024=0.3740</a:t>
            </a:r>
          </a:p>
          <a:p>
            <a:endParaRPr lang="en-US" altLang="zh-CN" sz="2000" dirty="0"/>
          </a:p>
          <a:p>
            <a:r>
              <a:rPr lang="en-US" altLang="zh-CN" sz="2000" dirty="0"/>
              <a:t>H(D)=-P1Log</a:t>
            </a:r>
            <a:r>
              <a:rPr lang="en-US" altLang="zh-CN" sz="2000" baseline="-25000" dirty="0"/>
              <a:t>2</a:t>
            </a:r>
            <a:r>
              <a:rPr lang="en-US" altLang="zh-CN" sz="2000" dirty="0"/>
              <a:t>P1-P2Log</a:t>
            </a:r>
            <a:r>
              <a:rPr lang="en-US" altLang="zh-CN" sz="2000" baseline="-25000" dirty="0"/>
              <a:t>2</a:t>
            </a:r>
            <a:r>
              <a:rPr lang="en-US" altLang="zh-CN" sz="2000" dirty="0"/>
              <a:t>P2</a:t>
            </a:r>
          </a:p>
          <a:p>
            <a:r>
              <a:rPr lang="en-US" altLang="zh-CN" sz="2000" dirty="0"/>
              <a:t>    =-(P1Log</a:t>
            </a:r>
            <a:r>
              <a:rPr lang="en-US" altLang="zh-CN" sz="2000" baseline="-25000" dirty="0"/>
              <a:t>2</a:t>
            </a:r>
            <a:r>
              <a:rPr lang="en-US" altLang="zh-CN" sz="2000" dirty="0"/>
              <a:t>P1+P2Log</a:t>
            </a:r>
            <a:r>
              <a:rPr lang="en-US" altLang="zh-CN" sz="2000" baseline="-25000" dirty="0"/>
              <a:t>2</a:t>
            </a:r>
            <a:r>
              <a:rPr lang="en-US" altLang="zh-CN" sz="2000" dirty="0"/>
              <a:t>P2)</a:t>
            </a:r>
          </a:p>
          <a:p>
            <a:r>
              <a:rPr lang="en-US" altLang="zh-CN" sz="2000" dirty="0"/>
              <a:t>    =0.9537</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4030" y="5666063"/>
            <a:ext cx="2855683" cy="655585"/>
          </a:xfrm>
          <a:prstGeom prst="rect">
            <a:avLst/>
          </a:prstGeom>
          <a:noFill/>
          <a:ln w="9525">
            <a:solidFill>
              <a:schemeClr val="tx1"/>
            </a:solid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7399" name="Group 7"/>
          <p:cNvGraphicFramePr>
            <a:graphicFrameLocks noGrp="1"/>
          </p:cNvGraphicFramePr>
          <p:nvPr>
            <p:extLst>
              <p:ext uri="{D42A27DB-BD31-4B8C-83A1-F6EECF244321}">
                <p14:modId xmlns:p14="http://schemas.microsoft.com/office/powerpoint/2010/main" val="1637661135"/>
              </p:ext>
            </p:extLst>
          </p:nvPr>
        </p:nvGraphicFramePr>
        <p:xfrm>
          <a:off x="1642998" y="623609"/>
          <a:ext cx="4968552" cy="5803900"/>
        </p:xfrm>
        <a:graphic>
          <a:graphicData uri="http://schemas.openxmlformats.org/drawingml/2006/table">
            <a:tbl>
              <a:tblPr/>
              <a:tblGrid>
                <a:gridCol w="561526">
                  <a:extLst>
                    <a:ext uri="{9D8B030D-6E8A-4147-A177-3AD203B41FA5}">
                      <a16:colId xmlns:a16="http://schemas.microsoft.com/office/drawing/2014/main" val="20000"/>
                    </a:ext>
                  </a:extLst>
                </a:gridCol>
                <a:gridCol w="611942">
                  <a:extLst>
                    <a:ext uri="{9D8B030D-6E8A-4147-A177-3AD203B41FA5}">
                      <a16:colId xmlns:a16="http://schemas.microsoft.com/office/drawing/2014/main" val="20001"/>
                    </a:ext>
                  </a:extLst>
                </a:gridCol>
                <a:gridCol w="671050">
                  <a:extLst>
                    <a:ext uri="{9D8B030D-6E8A-4147-A177-3AD203B41FA5}">
                      <a16:colId xmlns:a16="http://schemas.microsoft.com/office/drawing/2014/main" val="20002"/>
                    </a:ext>
                  </a:extLst>
                </a:gridCol>
                <a:gridCol w="671050">
                  <a:extLst>
                    <a:ext uri="{9D8B030D-6E8A-4147-A177-3AD203B41FA5}">
                      <a16:colId xmlns:a16="http://schemas.microsoft.com/office/drawing/2014/main" val="20003"/>
                    </a:ext>
                  </a:extLst>
                </a:gridCol>
                <a:gridCol w="756236">
                  <a:extLst>
                    <a:ext uri="{9D8B030D-6E8A-4147-A177-3AD203B41FA5}">
                      <a16:colId xmlns:a16="http://schemas.microsoft.com/office/drawing/2014/main" val="20004"/>
                    </a:ext>
                  </a:extLst>
                </a:gridCol>
                <a:gridCol w="1696748">
                  <a:extLst>
                    <a:ext uri="{9D8B030D-6E8A-4147-A177-3AD203B41FA5}">
                      <a16:colId xmlns:a16="http://schemas.microsoft.com/office/drawing/2014/main" val="20005"/>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1"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68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extLst>
                  <a:ext uri="{0D108BD9-81ED-4DB2-BD59-A6C34878D82A}">
                    <a16:rowId xmlns:a16="http://schemas.microsoft.com/office/drawing/2014/main" val="10015"/>
                  </a:ext>
                </a:extLst>
              </a:tr>
            </a:tbl>
          </a:graphicData>
        </a:graphic>
      </p:graphicFrame>
      <p:sp>
        <p:nvSpPr>
          <p:cNvPr id="827520" name="Text Box 128"/>
          <p:cNvSpPr txBox="1">
            <a:spLocks noChangeArrowheads="1"/>
          </p:cNvSpPr>
          <p:nvPr/>
        </p:nvSpPr>
        <p:spPr bwMode="auto">
          <a:xfrm>
            <a:off x="6988127" y="1525029"/>
            <a:ext cx="3417923" cy="461665"/>
          </a:xfrm>
          <a:prstGeom prst="rect">
            <a:avLst/>
          </a:prstGeom>
          <a:noFill/>
          <a:ln>
            <a:noFill/>
          </a:ln>
          <a:effectLst/>
        </p:spPr>
        <p:txBody>
          <a:bodyPr wrap="none">
            <a:spAutoFit/>
          </a:bodyPr>
          <a:lstStyle/>
          <a:p>
            <a:r>
              <a:rPr lang="zh-CN" altLang="en-US" sz="2400" dirty="0"/>
              <a:t>第</a:t>
            </a:r>
            <a:r>
              <a:rPr lang="en-US" altLang="zh-CN" sz="2400" dirty="0"/>
              <a:t>2</a:t>
            </a:r>
            <a:r>
              <a:rPr lang="zh-CN" altLang="en-US" sz="2400" dirty="0"/>
              <a:t>步计算条件属性的熵</a:t>
            </a:r>
          </a:p>
        </p:txBody>
      </p:sp>
      <p:sp>
        <p:nvSpPr>
          <p:cNvPr id="827521" name="Text Box 129"/>
          <p:cNvSpPr txBox="1">
            <a:spLocks noChangeArrowheads="1"/>
          </p:cNvSpPr>
          <p:nvPr/>
        </p:nvSpPr>
        <p:spPr bwMode="auto">
          <a:xfrm>
            <a:off x="6988127" y="2677992"/>
            <a:ext cx="3923928" cy="1938992"/>
          </a:xfrm>
          <a:prstGeom prst="rect">
            <a:avLst/>
          </a:prstGeom>
          <a:noFill/>
          <a:ln>
            <a:noFill/>
          </a:ln>
          <a:effectLst/>
        </p:spPr>
        <p:txBody>
          <a:bodyPr wrap="square">
            <a:spAutoFit/>
          </a:bodyPr>
          <a:lstStyle/>
          <a:p>
            <a:r>
              <a:rPr lang="zh-CN" altLang="en-US" sz="2400" dirty="0"/>
              <a:t>条件属性共有</a:t>
            </a:r>
            <a:r>
              <a:rPr lang="en-US" altLang="zh-CN" sz="2400" dirty="0"/>
              <a:t>4</a:t>
            </a:r>
            <a:r>
              <a:rPr lang="zh-CN" altLang="en-US" sz="2400" dirty="0"/>
              <a:t>个：</a:t>
            </a:r>
            <a:endParaRPr lang="en-US" altLang="zh-CN" sz="2400" dirty="0"/>
          </a:p>
          <a:p>
            <a:r>
              <a:rPr lang="zh-CN" altLang="en-US" sz="2400" dirty="0"/>
              <a:t>年龄、收入、学生、信誉。</a:t>
            </a:r>
          </a:p>
          <a:p>
            <a:r>
              <a:rPr lang="zh-CN" altLang="en-US" sz="2400" dirty="0"/>
              <a:t>分别计算不同属性的信息增益。</a:t>
            </a:r>
          </a:p>
          <a:p>
            <a:endParaRPr lang="en-US" altLang="zh-C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8552" name="Group 136"/>
          <p:cNvGraphicFramePr>
            <a:graphicFrameLocks noGrp="1"/>
          </p:cNvGraphicFramePr>
          <p:nvPr>
            <p:extLst>
              <p:ext uri="{D42A27DB-BD31-4B8C-83A1-F6EECF244321}">
                <p14:modId xmlns:p14="http://schemas.microsoft.com/office/powerpoint/2010/main" val="4088206141"/>
              </p:ext>
            </p:extLst>
          </p:nvPr>
        </p:nvGraphicFramePr>
        <p:xfrm>
          <a:off x="1431567" y="365760"/>
          <a:ext cx="4897239" cy="6126480"/>
        </p:xfrm>
        <a:graphic>
          <a:graphicData uri="http://schemas.openxmlformats.org/drawingml/2006/table">
            <a:tbl>
              <a:tblPr/>
              <a:tblGrid>
                <a:gridCol w="648767">
                  <a:extLst>
                    <a:ext uri="{9D8B030D-6E8A-4147-A177-3AD203B41FA5}">
                      <a16:colId xmlns:a16="http://schemas.microsoft.com/office/drawing/2014/main" val="20000"/>
                    </a:ext>
                  </a:extLst>
                </a:gridCol>
                <a:gridCol w="422796">
                  <a:extLst>
                    <a:ext uri="{9D8B030D-6E8A-4147-A177-3AD203B41FA5}">
                      <a16:colId xmlns:a16="http://schemas.microsoft.com/office/drawing/2014/main" val="20001"/>
                    </a:ext>
                  </a:extLst>
                </a:gridCol>
                <a:gridCol w="612775">
                  <a:extLst>
                    <a:ext uri="{9D8B030D-6E8A-4147-A177-3AD203B41FA5}">
                      <a16:colId xmlns:a16="http://schemas.microsoft.com/office/drawing/2014/main" val="20002"/>
                    </a:ext>
                  </a:extLst>
                </a:gridCol>
                <a:gridCol w="612775">
                  <a:extLst>
                    <a:ext uri="{9D8B030D-6E8A-4147-A177-3AD203B41FA5}">
                      <a16:colId xmlns:a16="http://schemas.microsoft.com/office/drawing/2014/main" val="20003"/>
                    </a:ext>
                  </a:extLst>
                </a:gridCol>
                <a:gridCol w="690562">
                  <a:extLst>
                    <a:ext uri="{9D8B030D-6E8A-4147-A177-3AD203B41FA5}">
                      <a16:colId xmlns:a16="http://schemas.microsoft.com/office/drawing/2014/main" val="20004"/>
                    </a:ext>
                  </a:extLst>
                </a:gridCol>
                <a:gridCol w="1909564">
                  <a:extLst>
                    <a:ext uri="{9D8B030D-6E8A-4147-A177-3AD203B41FA5}">
                      <a16:colId xmlns:a16="http://schemas.microsoft.com/office/drawing/2014/main" val="20005"/>
                    </a:ext>
                  </a:extLst>
                </a:gridCol>
              </a:tblGrid>
              <a:tr h="466661">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extLst>
                  <a:ext uri="{0D108BD9-81ED-4DB2-BD59-A6C34878D82A}">
                    <a16:rowId xmlns:a16="http://schemas.microsoft.com/office/drawing/2014/main" val="10001"/>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68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extLst>
                  <a:ext uri="{0D108BD9-81ED-4DB2-BD59-A6C34878D82A}">
                    <a16:rowId xmlns:a16="http://schemas.microsoft.com/office/drawing/2014/main" val="10008"/>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extLst>
                  <a:ext uri="{0D108BD9-81ED-4DB2-BD59-A6C34878D82A}">
                    <a16:rowId xmlns:a16="http://schemas.microsoft.com/office/drawing/2014/main" val="10009"/>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99"/>
                    </a:solidFill>
                  </a:tcPr>
                </a:tc>
                <a:extLst>
                  <a:ext uri="{0D108BD9-81ED-4DB2-BD59-A6C34878D82A}">
                    <a16:rowId xmlns:a16="http://schemas.microsoft.com/office/drawing/2014/main" val="10011"/>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828544" name="Text Box 128"/>
          <p:cNvSpPr txBox="1">
            <a:spLocks noChangeArrowheads="1"/>
          </p:cNvSpPr>
          <p:nvPr/>
        </p:nvSpPr>
        <p:spPr bwMode="auto">
          <a:xfrm>
            <a:off x="6964141" y="617171"/>
            <a:ext cx="3028950" cy="457200"/>
          </a:xfrm>
          <a:prstGeom prst="rect">
            <a:avLst/>
          </a:prstGeom>
          <a:noFill/>
          <a:ln>
            <a:noFill/>
          </a:ln>
          <a:effectLst/>
        </p:spPr>
        <p:txBody>
          <a:bodyPr wrap="none">
            <a:spAutoFit/>
          </a:bodyPr>
          <a:lstStyle/>
          <a:p>
            <a:r>
              <a:rPr lang="zh-CN" altLang="en-US" sz="2400" dirty="0"/>
              <a:t>第</a:t>
            </a:r>
            <a:r>
              <a:rPr lang="en-US" altLang="zh-CN" sz="2400" dirty="0"/>
              <a:t>2-1</a:t>
            </a:r>
            <a:r>
              <a:rPr lang="zh-CN" altLang="en-US" sz="2400" dirty="0"/>
              <a:t>步计算年龄的熵</a:t>
            </a:r>
          </a:p>
        </p:txBody>
      </p:sp>
      <p:sp>
        <p:nvSpPr>
          <p:cNvPr id="828545" name="Text Box 129"/>
          <p:cNvSpPr txBox="1">
            <a:spLocks noChangeArrowheads="1"/>
          </p:cNvSpPr>
          <p:nvPr/>
        </p:nvSpPr>
        <p:spPr bwMode="auto">
          <a:xfrm>
            <a:off x="6964141" y="1123259"/>
            <a:ext cx="3496470" cy="4401205"/>
          </a:xfrm>
          <a:prstGeom prst="rect">
            <a:avLst/>
          </a:prstGeom>
          <a:noFill/>
          <a:ln>
            <a:noFill/>
          </a:ln>
          <a:effectLst/>
        </p:spPr>
        <p:txBody>
          <a:bodyPr wrap="none">
            <a:spAutoFit/>
          </a:bodyPr>
          <a:lstStyle/>
          <a:p>
            <a:r>
              <a:rPr lang="zh-CN" altLang="en-US" sz="2000" dirty="0"/>
              <a:t>年龄共分三个组：</a:t>
            </a:r>
          </a:p>
          <a:p>
            <a:r>
              <a:rPr lang="zh-CN" altLang="en-US" sz="2000" dirty="0"/>
              <a:t>       青年、中年、老年</a:t>
            </a:r>
          </a:p>
          <a:p>
            <a:r>
              <a:rPr lang="zh-CN" altLang="en-US" sz="2000" dirty="0"/>
              <a:t>青年买与不买比例为</a:t>
            </a:r>
            <a:r>
              <a:rPr lang="en-US" altLang="zh-CN" sz="2000" dirty="0"/>
              <a:t>128/256</a:t>
            </a:r>
          </a:p>
          <a:p>
            <a:endParaRPr lang="en-US" altLang="zh-CN" sz="2000" dirty="0"/>
          </a:p>
          <a:p>
            <a:r>
              <a:rPr lang="en-US" altLang="zh-CN" sz="2000" dirty="0"/>
              <a:t>|D11|(</a:t>
            </a:r>
            <a:r>
              <a:rPr lang="zh-CN" altLang="en-US" sz="2000" dirty="0"/>
              <a:t>买</a:t>
            </a:r>
            <a:r>
              <a:rPr lang="en-US" altLang="zh-CN" sz="2000" dirty="0"/>
              <a:t>)=128            </a:t>
            </a:r>
          </a:p>
          <a:p>
            <a:r>
              <a:rPr lang="en-US" altLang="zh-CN" sz="2000" dirty="0"/>
              <a:t>|D12|(</a:t>
            </a:r>
            <a:r>
              <a:rPr lang="zh-CN" altLang="en-US" sz="2000" dirty="0"/>
              <a:t>不买</a:t>
            </a:r>
            <a:r>
              <a:rPr lang="en-US" altLang="zh-CN" sz="2000" dirty="0"/>
              <a:t>)= 256</a:t>
            </a:r>
          </a:p>
          <a:p>
            <a:r>
              <a:rPr lang="en-US" altLang="zh-CN" sz="2000" dirty="0"/>
              <a:t>|D1|=384</a:t>
            </a:r>
          </a:p>
          <a:p>
            <a:endParaRPr lang="en-US" altLang="zh-CN" sz="2000" dirty="0"/>
          </a:p>
          <a:p>
            <a:r>
              <a:rPr lang="en-US" altLang="zh-CN" sz="2000" dirty="0"/>
              <a:t>P1=128/384</a:t>
            </a:r>
          </a:p>
          <a:p>
            <a:r>
              <a:rPr lang="en-US" altLang="zh-CN" sz="2000" dirty="0"/>
              <a:t>P2=256/384</a:t>
            </a:r>
          </a:p>
          <a:p>
            <a:endParaRPr lang="en-US" altLang="zh-CN" sz="2000" dirty="0"/>
          </a:p>
          <a:p>
            <a:r>
              <a:rPr lang="en-US" altLang="zh-CN" sz="2000" dirty="0"/>
              <a:t>H(D1)=-P1Log</a:t>
            </a:r>
            <a:r>
              <a:rPr lang="en-US" altLang="zh-CN" sz="2000" baseline="-25000" dirty="0"/>
              <a:t>2</a:t>
            </a:r>
            <a:r>
              <a:rPr lang="en-US" altLang="zh-CN" sz="2000" dirty="0"/>
              <a:t>P1-P2Log</a:t>
            </a:r>
            <a:r>
              <a:rPr lang="en-US" altLang="zh-CN" sz="2000" baseline="-25000" dirty="0"/>
              <a:t>2</a:t>
            </a:r>
            <a:r>
              <a:rPr lang="en-US" altLang="zh-CN" sz="2000" dirty="0"/>
              <a:t>P2</a:t>
            </a:r>
          </a:p>
          <a:p>
            <a:r>
              <a:rPr lang="en-US" altLang="zh-CN" sz="2000" dirty="0"/>
              <a:t>    =-(P1Log</a:t>
            </a:r>
            <a:r>
              <a:rPr lang="en-US" altLang="zh-CN" sz="2000" baseline="-25000" dirty="0"/>
              <a:t>2</a:t>
            </a:r>
            <a:r>
              <a:rPr lang="en-US" altLang="zh-CN" sz="2000" dirty="0"/>
              <a:t>P1+P2Log</a:t>
            </a:r>
            <a:r>
              <a:rPr lang="en-US" altLang="zh-CN" sz="2000" baseline="-25000" dirty="0"/>
              <a:t>2</a:t>
            </a:r>
            <a:r>
              <a:rPr lang="en-US" altLang="zh-CN" sz="2000" dirty="0"/>
              <a:t>P2)</a:t>
            </a:r>
          </a:p>
          <a:p>
            <a:r>
              <a:rPr lang="en-US" altLang="zh-CN" sz="2000" dirty="0"/>
              <a:t>    =0.9183</a:t>
            </a:r>
            <a:r>
              <a:rPr lang="en-US" altLang="zh-CN" sz="2000" dirty="0">
                <a:solidFill>
                  <a:srgbClr val="FF0000"/>
                </a:solidFill>
              </a:rPr>
              <a:t>【</a:t>
            </a:r>
            <a:r>
              <a:rPr lang="zh-CN" altLang="en-US" sz="2000" dirty="0">
                <a:solidFill>
                  <a:srgbClr val="FF0000"/>
                </a:solidFill>
              </a:rPr>
              <a:t>同理得到</a:t>
            </a:r>
            <a:r>
              <a:rPr lang="en-US" altLang="zh-CN" sz="2000" dirty="0">
                <a:solidFill>
                  <a:srgbClr val="FF0000"/>
                </a:solidFill>
              </a:rPr>
              <a:t>2</a:t>
            </a:r>
            <a:r>
              <a:rPr lang="zh-CN" altLang="en-US" sz="2000" dirty="0">
                <a:solidFill>
                  <a:srgbClr val="FF0000"/>
                </a:solidFill>
              </a:rPr>
              <a:t>和</a:t>
            </a:r>
            <a:r>
              <a:rPr lang="en-US" altLang="zh-CN" sz="2000" dirty="0">
                <a:solidFill>
                  <a:srgbClr val="FF0000"/>
                </a:solidFill>
              </a:rPr>
              <a:t>3】</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4141" y="5502891"/>
            <a:ext cx="4860032" cy="527661"/>
          </a:xfrm>
          <a:prstGeom prst="rect">
            <a:avLst/>
          </a:prstGeom>
          <a:noFill/>
          <a:ln w="9525">
            <a:solidFill>
              <a:schemeClr val="tx1"/>
            </a:solid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2517" name="Group 5"/>
          <p:cNvGraphicFramePr>
            <a:graphicFrameLocks noGrp="1"/>
          </p:cNvGraphicFramePr>
          <p:nvPr>
            <p:extLst>
              <p:ext uri="{D42A27DB-BD31-4B8C-83A1-F6EECF244321}">
                <p14:modId xmlns:p14="http://schemas.microsoft.com/office/powerpoint/2010/main" val="1163140839"/>
              </p:ext>
            </p:extLst>
          </p:nvPr>
        </p:nvGraphicFramePr>
        <p:xfrm>
          <a:off x="1618252" y="157071"/>
          <a:ext cx="5251896" cy="6553200"/>
        </p:xfrm>
        <a:graphic>
          <a:graphicData uri="http://schemas.openxmlformats.org/drawingml/2006/table">
            <a:tbl>
              <a:tblPr/>
              <a:tblGrid>
                <a:gridCol w="593549">
                  <a:extLst>
                    <a:ext uri="{9D8B030D-6E8A-4147-A177-3AD203B41FA5}">
                      <a16:colId xmlns:a16="http://schemas.microsoft.com/office/drawing/2014/main" val="20000"/>
                    </a:ext>
                  </a:extLst>
                </a:gridCol>
                <a:gridCol w="646840">
                  <a:extLst>
                    <a:ext uri="{9D8B030D-6E8A-4147-A177-3AD203B41FA5}">
                      <a16:colId xmlns:a16="http://schemas.microsoft.com/office/drawing/2014/main" val="20001"/>
                    </a:ext>
                  </a:extLst>
                </a:gridCol>
                <a:gridCol w="709319">
                  <a:extLst>
                    <a:ext uri="{9D8B030D-6E8A-4147-A177-3AD203B41FA5}">
                      <a16:colId xmlns:a16="http://schemas.microsoft.com/office/drawing/2014/main" val="20002"/>
                    </a:ext>
                  </a:extLst>
                </a:gridCol>
                <a:gridCol w="709319">
                  <a:extLst>
                    <a:ext uri="{9D8B030D-6E8A-4147-A177-3AD203B41FA5}">
                      <a16:colId xmlns:a16="http://schemas.microsoft.com/office/drawing/2014/main" val="20003"/>
                    </a:ext>
                  </a:extLst>
                </a:gridCol>
                <a:gridCol w="799360">
                  <a:extLst>
                    <a:ext uri="{9D8B030D-6E8A-4147-A177-3AD203B41FA5}">
                      <a16:colId xmlns:a16="http://schemas.microsoft.com/office/drawing/2014/main" val="20004"/>
                    </a:ext>
                  </a:extLst>
                </a:gridCol>
                <a:gridCol w="1793509">
                  <a:extLst>
                    <a:ext uri="{9D8B030D-6E8A-4147-A177-3AD203B41FA5}">
                      <a16:colId xmlns:a16="http://schemas.microsoft.com/office/drawing/2014/main" val="20005"/>
                    </a:ext>
                  </a:extLst>
                </a:gridCol>
              </a:tblGrid>
              <a:tr h="62480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1"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35315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315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315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315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315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315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315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315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5315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315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5315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5315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5315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315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279981">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extLst>
                  <a:ext uri="{0D108BD9-81ED-4DB2-BD59-A6C34878D82A}">
                    <a16:rowId xmlns:a16="http://schemas.microsoft.com/office/drawing/2014/main" val="10015"/>
                  </a:ext>
                </a:extLst>
              </a:tr>
            </a:tbl>
          </a:graphicData>
        </a:graphic>
      </p:graphicFrame>
      <p:sp>
        <p:nvSpPr>
          <p:cNvPr id="832638" name="Text Box 126"/>
          <p:cNvSpPr txBox="1">
            <a:spLocks noChangeArrowheads="1"/>
          </p:cNvSpPr>
          <p:nvPr/>
        </p:nvSpPr>
        <p:spPr bwMode="auto">
          <a:xfrm>
            <a:off x="7175414" y="684325"/>
            <a:ext cx="3070071" cy="461665"/>
          </a:xfrm>
          <a:prstGeom prst="rect">
            <a:avLst/>
          </a:prstGeom>
          <a:noFill/>
          <a:ln>
            <a:noFill/>
          </a:ln>
          <a:effectLst/>
        </p:spPr>
        <p:txBody>
          <a:bodyPr wrap="none">
            <a:spAutoFit/>
          </a:bodyPr>
          <a:lstStyle/>
          <a:p>
            <a:r>
              <a:rPr lang="zh-CN" altLang="en-US" sz="2400" dirty="0"/>
              <a:t>第</a:t>
            </a:r>
            <a:r>
              <a:rPr lang="en-US" altLang="zh-CN" sz="2400" dirty="0"/>
              <a:t>2-4</a:t>
            </a:r>
            <a:r>
              <a:rPr lang="zh-CN" altLang="en-US" sz="2400" dirty="0"/>
              <a:t>步计算年龄的熵</a:t>
            </a:r>
          </a:p>
        </p:txBody>
      </p:sp>
      <p:sp>
        <p:nvSpPr>
          <p:cNvPr id="832639" name="Text Box 127"/>
          <p:cNvSpPr txBox="1">
            <a:spLocks noChangeArrowheads="1"/>
          </p:cNvSpPr>
          <p:nvPr/>
        </p:nvSpPr>
        <p:spPr bwMode="auto">
          <a:xfrm>
            <a:off x="7175414" y="1436098"/>
            <a:ext cx="4634057" cy="4664075"/>
          </a:xfrm>
          <a:prstGeom prst="rect">
            <a:avLst/>
          </a:prstGeom>
          <a:noFill/>
          <a:ln>
            <a:noFill/>
          </a:ln>
          <a:effectLst/>
        </p:spPr>
        <p:txBody>
          <a:bodyPr wrap="square">
            <a:spAutoFit/>
          </a:bodyPr>
          <a:lstStyle/>
          <a:p>
            <a:r>
              <a:rPr lang="zh-CN" altLang="en-US" sz="2000" dirty="0"/>
              <a:t>年龄共分三个组：</a:t>
            </a:r>
          </a:p>
          <a:p>
            <a:r>
              <a:rPr lang="zh-CN" altLang="en-US" sz="2000" dirty="0"/>
              <a:t>       青年、中年、老年</a:t>
            </a:r>
          </a:p>
          <a:p>
            <a:r>
              <a:rPr lang="zh-CN" altLang="en-US" sz="2000" dirty="0"/>
              <a:t>所占比例</a:t>
            </a:r>
          </a:p>
          <a:p>
            <a:r>
              <a:rPr lang="zh-CN" altLang="en-US" sz="2000" dirty="0"/>
              <a:t>青年组 </a:t>
            </a:r>
            <a:r>
              <a:rPr lang="en-US" altLang="zh-CN" sz="2000" dirty="0"/>
              <a:t>384/1025=0.375</a:t>
            </a:r>
          </a:p>
          <a:p>
            <a:r>
              <a:rPr lang="zh-CN" altLang="en-US" sz="2000" dirty="0"/>
              <a:t>中年组 </a:t>
            </a:r>
            <a:r>
              <a:rPr lang="en-US" altLang="zh-CN" sz="2000" dirty="0"/>
              <a:t>256/1024=0.25</a:t>
            </a:r>
          </a:p>
          <a:p>
            <a:r>
              <a:rPr lang="zh-CN" altLang="en-US" sz="2000" dirty="0"/>
              <a:t>老年组 </a:t>
            </a:r>
            <a:r>
              <a:rPr lang="en-US" altLang="zh-CN" sz="2000" dirty="0"/>
              <a:t>384/1024=0.375</a:t>
            </a:r>
          </a:p>
          <a:p>
            <a:endParaRPr lang="en-US" altLang="zh-CN" sz="2000" dirty="0"/>
          </a:p>
          <a:p>
            <a:r>
              <a:rPr lang="zh-CN" altLang="en-US" sz="2000" dirty="0"/>
              <a:t>计算年龄的平均信息期望</a:t>
            </a:r>
          </a:p>
          <a:p>
            <a:r>
              <a:rPr lang="en-US" altLang="zh-CN" sz="2000" dirty="0"/>
              <a:t>E</a:t>
            </a:r>
            <a:r>
              <a:rPr lang="zh-CN" altLang="en-US" sz="2000" dirty="0"/>
              <a:t>（年龄）</a:t>
            </a:r>
            <a:r>
              <a:rPr lang="en-US" altLang="zh-CN" sz="2000" dirty="0"/>
              <a:t>=0.375*0.9183+</a:t>
            </a:r>
          </a:p>
          <a:p>
            <a:r>
              <a:rPr lang="en-US" altLang="zh-CN" sz="2000" dirty="0"/>
              <a:t>                    0.25*0+</a:t>
            </a:r>
          </a:p>
          <a:p>
            <a:r>
              <a:rPr lang="en-US" altLang="zh-CN" sz="2000" dirty="0"/>
              <a:t>                    0.375*0.9157</a:t>
            </a:r>
          </a:p>
          <a:p>
            <a:r>
              <a:rPr lang="en-US" altLang="zh-CN" sz="2000" dirty="0"/>
              <a:t>                  =0.6877</a:t>
            </a:r>
          </a:p>
          <a:p>
            <a:r>
              <a:rPr lang="en-US" altLang="zh-CN" sz="2000" dirty="0"/>
              <a:t>G</a:t>
            </a:r>
            <a:r>
              <a:rPr lang="zh-CN" altLang="en-US" sz="2000" dirty="0"/>
              <a:t>（年龄信息增益）</a:t>
            </a:r>
          </a:p>
          <a:p>
            <a:r>
              <a:rPr lang="zh-CN" altLang="en-US" sz="2000" dirty="0"/>
              <a:t>                  </a:t>
            </a:r>
            <a:r>
              <a:rPr lang="en-US" altLang="zh-CN" sz="2000" dirty="0"/>
              <a:t>=0.9537-0.6877</a:t>
            </a:r>
          </a:p>
          <a:p>
            <a:r>
              <a:rPr lang="en-US" altLang="zh-CN" sz="2000" dirty="0"/>
              <a:t>                  =0.2660    </a:t>
            </a:r>
            <a:r>
              <a:rPr lang="zh-CN" altLang="en-US" sz="2000" dirty="0">
                <a:solidFill>
                  <a:srgbClr val="FF0000"/>
                </a:solidFill>
              </a:rPr>
              <a:t>（</a:t>
            </a:r>
            <a:r>
              <a:rPr lang="en-US" altLang="zh-CN" sz="2000" dirty="0">
                <a:solidFill>
                  <a:srgbClr val="FF0000"/>
                </a:solidFill>
              </a:rPr>
              <a:t>1</a:t>
            </a:r>
            <a:r>
              <a:rPr lang="zh-CN" altLang="en-US" sz="2000" dirty="0">
                <a:solidFill>
                  <a:srgbClr val="FF0000"/>
                </a:solidFill>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6614" name="Group 6"/>
          <p:cNvGraphicFramePr>
            <a:graphicFrameLocks noGrp="1"/>
          </p:cNvGraphicFramePr>
          <p:nvPr/>
        </p:nvGraphicFramePr>
        <p:xfrm>
          <a:off x="1703513" y="908721"/>
          <a:ext cx="4537075" cy="5272724"/>
        </p:xfrm>
        <a:graphic>
          <a:graphicData uri="http://schemas.openxmlformats.org/drawingml/2006/table">
            <a:tbl>
              <a:tblPr/>
              <a:tblGrid>
                <a:gridCol w="512763">
                  <a:extLst>
                    <a:ext uri="{9D8B030D-6E8A-4147-A177-3AD203B41FA5}">
                      <a16:colId xmlns:a16="http://schemas.microsoft.com/office/drawing/2014/main" val="20000"/>
                    </a:ext>
                  </a:extLst>
                </a:gridCol>
                <a:gridCol w="558800">
                  <a:extLst>
                    <a:ext uri="{9D8B030D-6E8A-4147-A177-3AD203B41FA5}">
                      <a16:colId xmlns:a16="http://schemas.microsoft.com/office/drawing/2014/main" val="20001"/>
                    </a:ext>
                  </a:extLst>
                </a:gridCol>
                <a:gridCol w="612775">
                  <a:extLst>
                    <a:ext uri="{9D8B030D-6E8A-4147-A177-3AD203B41FA5}">
                      <a16:colId xmlns:a16="http://schemas.microsoft.com/office/drawing/2014/main" val="20002"/>
                    </a:ext>
                  </a:extLst>
                </a:gridCol>
                <a:gridCol w="612775">
                  <a:extLst>
                    <a:ext uri="{9D8B030D-6E8A-4147-A177-3AD203B41FA5}">
                      <a16:colId xmlns:a16="http://schemas.microsoft.com/office/drawing/2014/main" val="20003"/>
                    </a:ext>
                  </a:extLst>
                </a:gridCol>
                <a:gridCol w="690562">
                  <a:extLst>
                    <a:ext uri="{9D8B030D-6E8A-4147-A177-3AD203B41FA5}">
                      <a16:colId xmlns:a16="http://schemas.microsoft.com/office/drawing/2014/main" val="20004"/>
                    </a:ext>
                  </a:extLst>
                </a:gridCol>
                <a:gridCol w="1549400">
                  <a:extLst>
                    <a:ext uri="{9D8B030D-6E8A-4147-A177-3AD203B41FA5}">
                      <a16:colId xmlns:a16="http://schemas.microsoft.com/office/drawing/2014/main" val="20005"/>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学生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bg1"/>
                          </a:solidFill>
                          <a:effectLst/>
                          <a:latin typeface="华文新魏" panose="02010800040101010101" pitchFamily="2" charset="-122"/>
                          <a:ea typeface="华文新魏" panose="02010800040101010101" pitchFamily="2" charset="-122"/>
                        </a:rPr>
                        <a:t>信誉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1"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rPr>
                        <a:t>归类：买计算机？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68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19088">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不买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31750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extLst>
                  <a:ext uri="{0D108BD9-81ED-4DB2-BD59-A6C34878D82A}">
                    <a16:rowId xmlns:a16="http://schemas.microsoft.com/office/drawing/2014/main" val="10015"/>
                  </a:ext>
                </a:extLst>
              </a:tr>
            </a:tbl>
          </a:graphicData>
        </a:graphic>
      </p:graphicFrame>
      <p:sp>
        <p:nvSpPr>
          <p:cNvPr id="836735" name="Text Box 127"/>
          <p:cNvSpPr txBox="1">
            <a:spLocks noChangeArrowheads="1"/>
          </p:cNvSpPr>
          <p:nvPr/>
        </p:nvSpPr>
        <p:spPr bwMode="auto">
          <a:xfrm>
            <a:off x="7342674" y="1563261"/>
            <a:ext cx="2504212" cy="400110"/>
          </a:xfrm>
          <a:prstGeom prst="rect">
            <a:avLst/>
          </a:prstGeom>
          <a:noFill/>
          <a:ln>
            <a:noFill/>
          </a:ln>
          <a:effectLst/>
        </p:spPr>
        <p:txBody>
          <a:bodyPr wrap="none">
            <a:spAutoFit/>
          </a:bodyPr>
          <a:lstStyle/>
          <a:p>
            <a:r>
              <a:rPr lang="zh-CN" altLang="en-US" sz="2000" dirty="0"/>
              <a:t>第</a:t>
            </a:r>
            <a:r>
              <a:rPr lang="en-US" altLang="zh-CN" sz="2000" dirty="0"/>
              <a:t>6</a:t>
            </a:r>
            <a:r>
              <a:rPr lang="zh-CN" altLang="en-US" sz="2000" dirty="0"/>
              <a:t>步计算选择节点  </a:t>
            </a:r>
          </a:p>
        </p:txBody>
      </p:sp>
      <p:sp>
        <p:nvSpPr>
          <p:cNvPr id="836736" name="Text Box 128"/>
          <p:cNvSpPr txBox="1">
            <a:spLocks noChangeArrowheads="1"/>
          </p:cNvSpPr>
          <p:nvPr/>
        </p:nvSpPr>
        <p:spPr bwMode="auto">
          <a:xfrm>
            <a:off x="7342674" y="1963371"/>
            <a:ext cx="3375025" cy="3749675"/>
          </a:xfrm>
          <a:prstGeom prst="rect">
            <a:avLst/>
          </a:prstGeom>
          <a:noFill/>
          <a:ln>
            <a:noFill/>
          </a:ln>
          <a:effectLst/>
        </p:spPr>
        <p:txBody>
          <a:bodyPr wrap="none">
            <a:spAutoFit/>
          </a:bodyPr>
          <a:lstStyle/>
          <a:p>
            <a:endParaRPr lang="en-US" altLang="zh-CN" sz="2000" dirty="0"/>
          </a:p>
          <a:p>
            <a:r>
              <a:rPr lang="zh-CN" altLang="en-US" sz="2000" dirty="0"/>
              <a:t>年龄信息增益</a:t>
            </a:r>
            <a:r>
              <a:rPr lang="en-US" altLang="zh-CN" sz="2000" dirty="0"/>
              <a:t>=0.9537-0.6877</a:t>
            </a:r>
          </a:p>
          <a:p>
            <a:r>
              <a:rPr lang="en-US" altLang="zh-CN" sz="2000" dirty="0"/>
              <a:t>                        =0.2660  </a:t>
            </a:r>
            <a:r>
              <a:rPr lang="zh-CN" altLang="en-US" sz="2000" dirty="0">
                <a:solidFill>
                  <a:srgbClr val="FF0000"/>
                </a:solidFill>
              </a:rPr>
              <a:t>（</a:t>
            </a:r>
            <a:r>
              <a:rPr lang="en-US" altLang="zh-CN" sz="2000" dirty="0">
                <a:solidFill>
                  <a:srgbClr val="FF0000"/>
                </a:solidFill>
              </a:rPr>
              <a:t>1</a:t>
            </a:r>
            <a:r>
              <a:rPr lang="zh-CN" altLang="en-US" sz="2000" dirty="0">
                <a:solidFill>
                  <a:srgbClr val="FF0000"/>
                </a:solidFill>
              </a:rPr>
              <a:t>）</a:t>
            </a:r>
          </a:p>
          <a:p>
            <a:endParaRPr lang="zh-CN" altLang="en-US" sz="2000" dirty="0"/>
          </a:p>
          <a:p>
            <a:r>
              <a:rPr lang="zh-CN" altLang="en-US" sz="2000" dirty="0"/>
              <a:t>收入信息增益</a:t>
            </a:r>
            <a:r>
              <a:rPr lang="en-US" altLang="zh-CN" sz="2000" dirty="0"/>
              <a:t>=0.9537-0.9361</a:t>
            </a:r>
          </a:p>
          <a:p>
            <a:r>
              <a:rPr lang="en-US" altLang="zh-CN" sz="2000" dirty="0"/>
              <a:t>                       =0.0176    </a:t>
            </a:r>
            <a:r>
              <a:rPr lang="zh-CN" altLang="en-US" sz="2000" dirty="0">
                <a:solidFill>
                  <a:srgbClr val="FF0000"/>
                </a:solidFill>
              </a:rPr>
              <a:t>（</a:t>
            </a:r>
            <a:r>
              <a:rPr lang="en-US" altLang="zh-CN" sz="2000" dirty="0">
                <a:solidFill>
                  <a:srgbClr val="FF0000"/>
                </a:solidFill>
              </a:rPr>
              <a:t>2</a:t>
            </a:r>
            <a:r>
              <a:rPr lang="zh-CN" altLang="en-US" sz="2000" dirty="0">
                <a:solidFill>
                  <a:srgbClr val="FF0000"/>
                </a:solidFill>
              </a:rPr>
              <a:t>）</a:t>
            </a:r>
          </a:p>
          <a:p>
            <a:endParaRPr lang="zh-CN" altLang="en-US" sz="2000" dirty="0">
              <a:solidFill>
                <a:srgbClr val="FF0000"/>
              </a:solidFill>
            </a:endParaRPr>
          </a:p>
          <a:p>
            <a:r>
              <a:rPr lang="zh-CN" altLang="en-US" sz="2000" dirty="0"/>
              <a:t>年龄信息增益</a:t>
            </a:r>
            <a:r>
              <a:rPr lang="en-US" altLang="zh-CN" sz="2000" dirty="0"/>
              <a:t>=0.9537-0.7811</a:t>
            </a:r>
          </a:p>
          <a:p>
            <a:r>
              <a:rPr lang="en-US" altLang="zh-CN" sz="2000" dirty="0"/>
              <a:t>                        =0.1726   </a:t>
            </a:r>
            <a:r>
              <a:rPr lang="zh-CN" altLang="en-US" sz="2000" dirty="0">
                <a:solidFill>
                  <a:srgbClr val="FF0000"/>
                </a:solidFill>
              </a:rPr>
              <a:t>（</a:t>
            </a:r>
            <a:r>
              <a:rPr lang="en-US" altLang="zh-CN" sz="2000" dirty="0">
                <a:solidFill>
                  <a:srgbClr val="FF0000"/>
                </a:solidFill>
              </a:rPr>
              <a:t>3</a:t>
            </a:r>
            <a:r>
              <a:rPr lang="zh-CN" altLang="en-US" sz="2000" dirty="0">
                <a:solidFill>
                  <a:srgbClr val="FF0000"/>
                </a:solidFill>
              </a:rPr>
              <a:t>）</a:t>
            </a:r>
            <a:endParaRPr lang="zh-CN" altLang="en-US" sz="2000" dirty="0"/>
          </a:p>
          <a:p>
            <a:endParaRPr lang="zh-CN" altLang="en-US" sz="2000" dirty="0"/>
          </a:p>
          <a:p>
            <a:r>
              <a:rPr lang="zh-CN" altLang="en-US" sz="2000" dirty="0"/>
              <a:t>信誉信息增益</a:t>
            </a:r>
            <a:r>
              <a:rPr lang="en-US" altLang="zh-CN" sz="2000" dirty="0"/>
              <a:t>=0.9537-0.9048</a:t>
            </a:r>
          </a:p>
          <a:p>
            <a:r>
              <a:rPr lang="en-US" altLang="zh-CN" sz="2000" dirty="0"/>
              <a:t>                        =0.0453   </a:t>
            </a:r>
            <a:r>
              <a:rPr lang="zh-CN" altLang="en-US" sz="2000" dirty="0">
                <a:solidFill>
                  <a:srgbClr val="FF0000"/>
                </a:solidFill>
              </a:rPr>
              <a:t>（</a:t>
            </a:r>
            <a:r>
              <a:rPr lang="en-US" altLang="zh-CN" sz="2000" dirty="0">
                <a:solidFill>
                  <a:srgbClr val="FF0000"/>
                </a:solidFill>
              </a:rPr>
              <a:t>4</a:t>
            </a:r>
            <a:r>
              <a:rPr lang="zh-CN" altLang="en-US" sz="2000" dirty="0">
                <a:solidFill>
                  <a:srgbClr val="FF0000"/>
                </a:solidFill>
              </a:rPr>
              <a:t>）</a:t>
            </a:r>
          </a:p>
        </p:txBody>
      </p:sp>
      <p:sp>
        <p:nvSpPr>
          <p:cNvPr id="836737" name="AutoShape 129"/>
          <p:cNvSpPr>
            <a:spLocks noChangeArrowheads="1"/>
          </p:cNvSpPr>
          <p:nvPr/>
        </p:nvSpPr>
        <p:spPr bwMode="auto">
          <a:xfrm>
            <a:off x="6386513" y="1123951"/>
            <a:ext cx="646112" cy="4392613"/>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ln>
          <a:effectLst/>
        </p:spPr>
        <p:txBody>
          <a:bodyPr wrap="none" anchor="ctr"/>
          <a:lstStyle/>
          <a:p>
            <a:endParaRPr lang="zh-CN" altLang="en-US"/>
          </a:p>
        </p:txBody>
      </p:sp>
      <p:sp>
        <p:nvSpPr>
          <p:cNvPr id="2" name="Text Box 127">
            <a:extLst>
              <a:ext uri="{FF2B5EF4-FFF2-40B4-BE49-F238E27FC236}">
                <a16:creationId xmlns:a16="http://schemas.microsoft.com/office/drawing/2014/main" id="{C3C630EF-0D38-46F5-9552-EEF0A05B1397}"/>
              </a:ext>
            </a:extLst>
          </p:cNvPr>
          <p:cNvSpPr txBox="1">
            <a:spLocks noChangeArrowheads="1"/>
          </p:cNvSpPr>
          <p:nvPr/>
        </p:nvSpPr>
        <p:spPr bwMode="auto">
          <a:xfrm>
            <a:off x="7342674" y="5713046"/>
            <a:ext cx="4544834" cy="707886"/>
          </a:xfrm>
          <a:prstGeom prst="rect">
            <a:avLst/>
          </a:prstGeom>
          <a:noFill/>
          <a:ln>
            <a:noFill/>
          </a:ln>
          <a:effectLst/>
        </p:spPr>
        <p:txBody>
          <a:bodyPr wrap="none">
            <a:spAutoFit/>
          </a:bodyPr>
          <a:lstStyle/>
          <a:p>
            <a:r>
              <a:rPr lang="zh-CN" altLang="en-US" sz="2000" dirty="0"/>
              <a:t>接下来的分支将新的子结点看成根结点</a:t>
            </a:r>
            <a:endParaRPr lang="en-US" altLang="zh-CN" sz="2000" dirty="0"/>
          </a:p>
          <a:p>
            <a:r>
              <a:rPr lang="zh-CN" altLang="en-US" sz="2000" dirty="0"/>
              <a:t>进行即可。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14194"/>
            <a:ext cx="10515600" cy="4351338"/>
          </a:xfrm>
        </p:spPr>
        <p:txBody>
          <a:bodyPr>
            <a:normAutofit fontScale="92500" lnSpcReduction="10000"/>
          </a:bodyPr>
          <a:lstStyle/>
          <a:p>
            <a:pPr>
              <a:lnSpc>
                <a:spcPct val="110000"/>
              </a:lnSpc>
            </a:pPr>
            <a:r>
              <a:rPr lang="en-US" altLang="zh-CN" dirty="0">
                <a:solidFill>
                  <a:srgbClr val="4B4B4B"/>
                </a:solidFill>
                <a:latin typeface="-apple-system-font"/>
              </a:rPr>
              <a:t>ID3</a:t>
            </a:r>
            <a:r>
              <a:rPr lang="ja-JP" altLang="en-US" dirty="0">
                <a:solidFill>
                  <a:srgbClr val="4B4B4B"/>
                </a:solidFill>
                <a:latin typeface="-apple-system-font"/>
              </a:rPr>
              <a:t>以信息增益作为划分训练数据集的特征</a:t>
            </a:r>
            <a:r>
              <a:rPr lang="zh-CN" altLang="en-US" dirty="0">
                <a:solidFill>
                  <a:srgbClr val="4B4B4B"/>
                </a:solidFill>
                <a:latin typeface="-apple-system-font"/>
              </a:rPr>
              <a:t>，</a:t>
            </a:r>
            <a:r>
              <a:rPr lang="ja-JP" altLang="en-US" dirty="0">
                <a:solidFill>
                  <a:srgbClr val="4B4B4B"/>
                </a:solidFill>
                <a:latin typeface="-apple-system-font"/>
              </a:rPr>
              <a:t>存在偏向于选择取值较多的特征的问题</a:t>
            </a:r>
            <a:r>
              <a:rPr lang="zh-CN" altLang="en-US" dirty="0">
                <a:solidFill>
                  <a:srgbClr val="4B4B4B"/>
                </a:solidFill>
                <a:latin typeface="-apple-system-font"/>
              </a:rPr>
              <a:t>（</a:t>
            </a:r>
            <a:r>
              <a:rPr lang="en-US" altLang="zh-CN" dirty="0">
                <a:solidFill>
                  <a:srgbClr val="4B4B4B"/>
                </a:solidFill>
                <a:latin typeface="-apple-system-font"/>
              </a:rPr>
              <a:t>ex</a:t>
            </a:r>
            <a:r>
              <a:rPr lang="zh-CN" altLang="en-US" dirty="0">
                <a:solidFill>
                  <a:srgbClr val="4B4B4B"/>
                </a:solidFill>
                <a:latin typeface="-apple-system-font"/>
              </a:rPr>
              <a:t>）</a:t>
            </a:r>
            <a:endParaRPr lang="en-GB" dirty="0">
              <a:solidFill>
                <a:srgbClr val="4B4B4B"/>
              </a:solidFill>
              <a:latin typeface="-apple-system-font"/>
            </a:endParaRPr>
          </a:p>
          <a:p>
            <a:pPr>
              <a:lnSpc>
                <a:spcPct val="110000"/>
              </a:lnSpc>
            </a:pPr>
            <a:r>
              <a:rPr lang="ja-JP" altLang="en-US" dirty="0">
                <a:solidFill>
                  <a:srgbClr val="4B4B4B"/>
                </a:solidFill>
                <a:latin typeface="-apple-system-font"/>
              </a:rPr>
              <a:t>使用信息增益比可以对这一问题进行校正</a:t>
            </a:r>
            <a:endParaRPr lang="en-US" altLang="ja-JP" dirty="0">
              <a:solidFill>
                <a:srgbClr val="4B4B4B"/>
              </a:solidFill>
              <a:latin typeface="-apple-system-font"/>
            </a:endParaRPr>
          </a:p>
          <a:p>
            <a:endParaRPr lang="en-US"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endParaRPr lang="en-GB" dirty="0">
              <a:latin typeface="DengXian" panose="02010600030101010101" pitchFamily="2" charset="-122"/>
              <a:ea typeface="DengXian" panose="02010600030101010101" pitchFamily="2" charset="-122"/>
            </a:endParaRPr>
          </a:p>
          <a:p>
            <a:pPr>
              <a:lnSpc>
                <a:spcPct val="120000"/>
              </a:lnSpc>
            </a:pPr>
            <a:r>
              <a:rPr lang="ja-JP" altLang="en-US" dirty="0">
                <a:solidFill>
                  <a:srgbClr val="4B4B4B"/>
                </a:solidFill>
                <a:latin typeface="-apple-system-font"/>
              </a:rPr>
              <a:t>定义</a:t>
            </a:r>
            <a:r>
              <a:rPr lang="en-US" altLang="zh-CN" dirty="0">
                <a:solidFill>
                  <a:srgbClr val="4B4B4B"/>
                </a:solidFill>
                <a:latin typeface="-apple-system-font"/>
              </a:rPr>
              <a:t>5.3</a:t>
            </a:r>
            <a:r>
              <a:rPr lang="zh-CN" altLang="en-US" dirty="0">
                <a:solidFill>
                  <a:srgbClr val="4B4B4B"/>
                </a:solidFill>
                <a:latin typeface="-apple-system-font"/>
              </a:rPr>
              <a:t>（</a:t>
            </a:r>
            <a:r>
              <a:rPr lang="ja-JP" altLang="en-US" dirty="0">
                <a:solidFill>
                  <a:srgbClr val="4B4B4B"/>
                </a:solidFill>
                <a:latin typeface="-apple-system-font"/>
              </a:rPr>
              <a:t>信息增益比</a:t>
            </a:r>
            <a:r>
              <a:rPr lang="zh-CN" altLang="en-US" dirty="0">
                <a:solidFill>
                  <a:srgbClr val="4B4B4B"/>
                </a:solidFill>
                <a:latin typeface="-apple-system-font"/>
              </a:rPr>
              <a:t>） </a:t>
            </a:r>
            <a:r>
              <a:rPr lang="ja-JP" altLang="en-US" dirty="0">
                <a:solidFill>
                  <a:srgbClr val="4B4B4B"/>
                </a:solidFill>
                <a:latin typeface="-apple-system-font"/>
              </a:rPr>
              <a:t>特征</a:t>
            </a:r>
            <a:r>
              <a:rPr lang="en-US" altLang="zh-CN" dirty="0">
                <a:solidFill>
                  <a:srgbClr val="4B4B4B"/>
                </a:solidFill>
                <a:latin typeface="-apple-system-font"/>
              </a:rPr>
              <a:t>A</a:t>
            </a:r>
            <a:r>
              <a:rPr lang="ja-JP" altLang="en-US" dirty="0">
                <a:solidFill>
                  <a:srgbClr val="4B4B4B"/>
                </a:solidFill>
                <a:latin typeface="-apple-system-font"/>
              </a:rPr>
              <a:t>对训练数据集</a:t>
            </a:r>
            <a:r>
              <a:rPr lang="en-US" altLang="zh-CN" dirty="0">
                <a:solidFill>
                  <a:srgbClr val="4B4B4B"/>
                </a:solidFill>
                <a:latin typeface="-apple-system-font"/>
              </a:rPr>
              <a:t>D</a:t>
            </a:r>
            <a:r>
              <a:rPr lang="ja-JP" altLang="en-US" dirty="0">
                <a:solidFill>
                  <a:srgbClr val="4B4B4B"/>
                </a:solidFill>
                <a:latin typeface="-apple-system-font"/>
              </a:rPr>
              <a:t>的信息增益比定义为信息增益与训练数据集</a:t>
            </a:r>
            <a:r>
              <a:rPr lang="en-US" altLang="zh-CN" dirty="0">
                <a:solidFill>
                  <a:srgbClr val="4B4B4B"/>
                </a:solidFill>
                <a:latin typeface="-apple-system-font"/>
              </a:rPr>
              <a:t>D</a:t>
            </a:r>
            <a:r>
              <a:rPr lang="ja-JP" altLang="en-US" dirty="0">
                <a:solidFill>
                  <a:srgbClr val="4B4B4B"/>
                </a:solidFill>
                <a:latin typeface="-apple-system-font"/>
              </a:rPr>
              <a:t>关于特征</a:t>
            </a:r>
            <a:r>
              <a:rPr lang="en-US" altLang="zh-CN" dirty="0">
                <a:solidFill>
                  <a:srgbClr val="4B4B4B"/>
                </a:solidFill>
                <a:latin typeface="-apple-system-font"/>
              </a:rPr>
              <a:t>A</a:t>
            </a:r>
            <a:r>
              <a:rPr lang="ja-JP" altLang="en-US" dirty="0">
                <a:solidFill>
                  <a:srgbClr val="4B4B4B"/>
                </a:solidFill>
                <a:latin typeface="-apple-system-font"/>
              </a:rPr>
              <a:t>的值的</a:t>
            </a:r>
            <a:r>
              <a:rPr lang="zh-CN" altLang="en-US" dirty="0">
                <a:solidFill>
                  <a:srgbClr val="4B4B4B"/>
                </a:solidFill>
                <a:latin typeface="-apple-system-font"/>
              </a:rPr>
              <a:t>熵</a:t>
            </a:r>
            <a:r>
              <a:rPr lang="ja-JP" altLang="en-US" dirty="0">
                <a:solidFill>
                  <a:srgbClr val="4B4B4B"/>
                </a:solidFill>
                <a:latin typeface="-apple-system-font"/>
              </a:rPr>
              <a:t>之比</a:t>
            </a:r>
            <a:r>
              <a:rPr lang="zh-CN" altLang="en-US" dirty="0">
                <a:solidFill>
                  <a:srgbClr val="4B4B4B"/>
                </a:solidFill>
                <a:latin typeface="-apple-system-font"/>
              </a:rPr>
              <a:t>（一般会随着取值数目的增多而增多）</a:t>
            </a:r>
            <a:endParaRPr lang="en-US" altLang="zh-CN" dirty="0">
              <a:solidFill>
                <a:srgbClr val="4B4B4B"/>
              </a:solidFill>
              <a:latin typeface="-apple-system-font"/>
            </a:endParaRPr>
          </a:p>
          <a:p>
            <a:endParaRPr lang="en-US" dirty="0">
              <a:latin typeface="DengXian" panose="02010600030101010101" pitchFamily="2" charset="-122"/>
              <a:ea typeface="DengXian" panose="02010600030101010101" pitchFamily="2" charset="-122"/>
            </a:endParaRPr>
          </a:p>
          <a:p>
            <a:endParaRPr lang="en-US" dirty="0">
              <a:latin typeface="DengXian" panose="02010600030101010101" pitchFamily="2" charset="-122"/>
              <a:ea typeface="DengXian" panose="02010600030101010101" pitchFamily="2" charset="-122"/>
            </a:endParaRPr>
          </a:p>
          <a:p>
            <a:endParaRPr lang="en-US" dirty="0">
              <a:latin typeface="DengXian" panose="02010600030101010101" pitchFamily="2" charset="-122"/>
              <a:ea typeface="DengXian" panose="02010600030101010101" pitchFamily="2" charset="-122"/>
            </a:endParaRPr>
          </a:p>
          <a:p>
            <a:pPr>
              <a:lnSpc>
                <a:spcPct val="130000"/>
              </a:lnSpc>
            </a:pPr>
            <a:r>
              <a:rPr lang="zh-CN" altLang="en-US" dirty="0">
                <a:solidFill>
                  <a:srgbClr val="4B4B4B"/>
                </a:solidFill>
                <a:latin typeface="-apple-system-font"/>
              </a:rPr>
              <a:t>使用方法：先从候选的属性里选出信息增益高于平均水平的属性，然后再从这些属性里选择增益率最高的</a:t>
            </a:r>
            <a:r>
              <a:rPr lang="en-US" altLang="zh-CN" dirty="0">
                <a:solidFill>
                  <a:srgbClr val="4B4B4B"/>
                </a:solidFill>
                <a:latin typeface="-apple-system-font"/>
              </a:rPr>
              <a:t>/</a:t>
            </a:r>
            <a:r>
              <a:rPr lang="zh-CN" altLang="en-US" dirty="0">
                <a:solidFill>
                  <a:srgbClr val="4B4B4B"/>
                </a:solidFill>
                <a:latin typeface="-apple-system-font"/>
              </a:rPr>
              <a:t>直接选择增益率最高的</a:t>
            </a:r>
            <a:endParaRPr lang="en-US" dirty="0">
              <a:solidFill>
                <a:srgbClr val="4B4B4B"/>
              </a:solidFill>
              <a:latin typeface="-apple-system-font"/>
            </a:endParaRPr>
          </a:p>
        </p:txBody>
      </p:sp>
      <p:pic>
        <p:nvPicPr>
          <p:cNvPr id="6" name="Picture 5"/>
          <p:cNvPicPr>
            <a:picLocks noChangeAspect="1"/>
          </p:cNvPicPr>
          <p:nvPr/>
        </p:nvPicPr>
        <p:blipFill>
          <a:blip r:embed="rId2"/>
          <a:stretch>
            <a:fillRect/>
          </a:stretch>
        </p:blipFill>
        <p:spPr>
          <a:xfrm>
            <a:off x="3891042" y="2875413"/>
            <a:ext cx="2705100" cy="876300"/>
          </a:xfrm>
          <a:prstGeom prst="rect">
            <a:avLst/>
          </a:prstGeom>
        </p:spPr>
      </p:pic>
      <p:pic>
        <p:nvPicPr>
          <p:cNvPr id="8" name="Picture 7"/>
          <p:cNvPicPr>
            <a:picLocks noChangeAspect="1"/>
          </p:cNvPicPr>
          <p:nvPr/>
        </p:nvPicPr>
        <p:blipFill>
          <a:blip r:embed="rId3"/>
          <a:stretch>
            <a:fillRect/>
          </a:stretch>
        </p:blipFill>
        <p:spPr>
          <a:xfrm>
            <a:off x="2812773" y="4761363"/>
            <a:ext cx="5638800" cy="723900"/>
          </a:xfrm>
          <a:prstGeom prst="rect">
            <a:avLst/>
          </a:prstGeom>
        </p:spPr>
      </p:pic>
      <p:sp>
        <p:nvSpPr>
          <p:cNvPr id="7" name="标题 1">
            <a:extLst>
              <a:ext uri="{FF2B5EF4-FFF2-40B4-BE49-F238E27FC236}">
                <a16:creationId xmlns:a16="http://schemas.microsoft.com/office/drawing/2014/main" id="{91C72AF6-BC61-4A57-8771-E06DD1EC0C0A}"/>
              </a:ext>
            </a:extLst>
          </p:cNvPr>
          <p:cNvSpPr>
            <a:spLocks noGrp="1"/>
          </p:cNvSpPr>
          <p:nvPr>
            <p:ph type="title"/>
          </p:nvPr>
        </p:nvSpPr>
        <p:spPr>
          <a:xfrm>
            <a:off x="1066800" y="642594"/>
            <a:ext cx="10058400" cy="1371600"/>
          </a:xfrm>
        </p:spPr>
        <p:txBody>
          <a:bodyPr/>
          <a:lstStyle/>
          <a:p>
            <a:r>
              <a:rPr lang="en-US" altLang="zh-CN" dirty="0"/>
              <a:t>1.4 </a:t>
            </a:r>
            <a:r>
              <a:rPr lang="zh-CN" altLang="en-US" dirty="0"/>
              <a:t>决策树</a:t>
            </a:r>
            <a:r>
              <a:rPr lang="en-US" altLang="zh-CN" dirty="0"/>
              <a:t>C4.5</a:t>
            </a:r>
            <a:r>
              <a:rPr lang="zh-CN" altLang="en-US" dirty="0"/>
              <a:t>算法</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A0902D-8B53-4D82-9EB4-18951BB8AFF3}"/>
              </a:ext>
            </a:extLst>
          </p:cNvPr>
          <p:cNvSpPr>
            <a:spLocks noGrp="1"/>
          </p:cNvSpPr>
          <p:nvPr>
            <p:ph type="title"/>
          </p:nvPr>
        </p:nvSpPr>
        <p:spPr/>
        <p:txBody>
          <a:bodyPr/>
          <a:lstStyle/>
          <a:p>
            <a:r>
              <a:rPr lang="en-US" altLang="zh-CN" dirty="0"/>
              <a:t>1.4 </a:t>
            </a:r>
            <a:r>
              <a:rPr lang="zh-CN" altLang="en-US" dirty="0"/>
              <a:t>决策树</a:t>
            </a:r>
            <a:r>
              <a:rPr lang="en-US" altLang="zh-CN" dirty="0"/>
              <a:t>C4.5</a:t>
            </a:r>
            <a:r>
              <a:rPr lang="zh-CN" altLang="en-US" dirty="0"/>
              <a:t>算法</a:t>
            </a:r>
          </a:p>
        </p:txBody>
      </p:sp>
      <p:sp>
        <p:nvSpPr>
          <p:cNvPr id="3" name="内容占位符 2">
            <a:extLst>
              <a:ext uri="{FF2B5EF4-FFF2-40B4-BE49-F238E27FC236}">
                <a16:creationId xmlns:a16="http://schemas.microsoft.com/office/drawing/2014/main" id="{2A05488D-0636-4B8C-98BF-79A8FC8747C8}"/>
              </a:ext>
            </a:extLst>
          </p:cNvPr>
          <p:cNvSpPr>
            <a:spLocks noGrp="1"/>
          </p:cNvSpPr>
          <p:nvPr>
            <p:ph idx="1"/>
          </p:nvPr>
        </p:nvSpPr>
        <p:spPr/>
        <p:txBody>
          <a:bodyPr>
            <a:normAutofit lnSpcReduction="10000"/>
          </a:bodyPr>
          <a:lstStyle/>
          <a:p>
            <a:r>
              <a:rPr lang="en-US" altLang="zh-CN" dirty="0"/>
              <a:t>【</a:t>
            </a:r>
            <a:r>
              <a:rPr lang="zh-CN" altLang="en-US" dirty="0"/>
              <a:t>一些补充</a:t>
            </a:r>
            <a:r>
              <a:rPr lang="en-US" altLang="zh-CN" dirty="0"/>
              <a:t>】</a:t>
            </a:r>
          </a:p>
          <a:p>
            <a:r>
              <a:rPr lang="en-US" altLang="zh-CN" dirty="0"/>
              <a:t>C4.5</a:t>
            </a:r>
            <a:r>
              <a:rPr lang="zh-CN" altLang="en-US" dirty="0"/>
              <a:t>以二值离散的方式处理连续型数据：增益率代替增益，阈值导致的平均分配问题</a:t>
            </a:r>
            <a:r>
              <a:rPr lang="en-US" altLang="zh-CN" dirty="0"/>
              <a:t>/</a:t>
            </a:r>
            <a:r>
              <a:rPr lang="zh-CN" altLang="en-US" dirty="0"/>
              <a:t>信息增益选阈值，信息增益率选属性（</a:t>
            </a:r>
            <a:r>
              <a:rPr lang="en-US" altLang="zh-CN" dirty="0"/>
              <a:t>MDL</a:t>
            </a:r>
            <a:r>
              <a:rPr lang="zh-CN" altLang="en-US" dirty="0"/>
              <a:t>原理）</a:t>
            </a:r>
            <a:endParaRPr lang="en-US" altLang="zh-CN" dirty="0"/>
          </a:p>
          <a:p>
            <a:r>
              <a:rPr lang="en-US" altLang="zh-CN" dirty="0"/>
              <a:t>C4.5</a:t>
            </a:r>
            <a:r>
              <a:rPr lang="zh-CN" altLang="en-US" dirty="0"/>
              <a:t>处理缺失值的三种情况</a:t>
            </a:r>
            <a:endParaRPr lang="en-US" altLang="zh-CN" dirty="0"/>
          </a:p>
          <a:p>
            <a:r>
              <a:rPr lang="zh-CN" altLang="en-US" dirty="0"/>
              <a:t>（</a:t>
            </a:r>
            <a:r>
              <a:rPr lang="en-US" altLang="zh-CN" dirty="0"/>
              <a:t>1</a:t>
            </a:r>
            <a:r>
              <a:rPr lang="zh-CN" altLang="en-US" dirty="0"/>
              <a:t>）在具有缺失值的属性上如何</a:t>
            </a:r>
            <a:r>
              <a:rPr lang="zh-CN" altLang="en-US" b="1" dirty="0"/>
              <a:t>计算信息增益率</a:t>
            </a:r>
            <a:r>
              <a:rPr lang="zh-CN" altLang="en-US" dirty="0"/>
              <a:t>？忽略该样本</a:t>
            </a:r>
            <a:r>
              <a:rPr lang="en-US" altLang="zh-CN" dirty="0"/>
              <a:t>/</a:t>
            </a:r>
            <a:r>
              <a:rPr lang="zh-CN" altLang="en-US" dirty="0"/>
              <a:t>选择常用值或均值填充</a:t>
            </a:r>
            <a:r>
              <a:rPr lang="en-US" altLang="zh-CN" dirty="0"/>
              <a:t>/</a:t>
            </a:r>
            <a:r>
              <a:rPr lang="zh-CN" altLang="en-US" dirty="0"/>
              <a:t>依据缺失比例，折算信息增益或信息增益率</a:t>
            </a:r>
            <a:r>
              <a:rPr lang="en-US" altLang="zh-CN" dirty="0"/>
              <a:t>/</a:t>
            </a:r>
            <a:r>
              <a:rPr lang="zh-CN" altLang="en-US" dirty="0"/>
              <a:t>对缺失值赋予独特的值，参与训练。</a:t>
            </a:r>
            <a:endParaRPr lang="en-US" altLang="zh-CN" dirty="0"/>
          </a:p>
          <a:p>
            <a:r>
              <a:rPr lang="zh-CN" altLang="en-US" dirty="0"/>
              <a:t>（</a:t>
            </a:r>
            <a:r>
              <a:rPr lang="en-US" altLang="zh-CN" dirty="0"/>
              <a:t>2</a:t>
            </a:r>
            <a:r>
              <a:rPr lang="zh-CN" altLang="en-US" dirty="0"/>
              <a:t>）具有缺失值的样本进行</a:t>
            </a:r>
            <a:r>
              <a:rPr lang="zh-CN" altLang="en-US" b="1" dirty="0"/>
              <a:t>分裂时，分配</a:t>
            </a:r>
            <a:r>
              <a:rPr lang="zh-CN" altLang="en-US" dirty="0"/>
              <a:t>给哪个数据集？忽略该样本</a:t>
            </a:r>
            <a:r>
              <a:rPr lang="en-US" altLang="zh-CN" dirty="0"/>
              <a:t>/</a:t>
            </a:r>
            <a:r>
              <a:rPr lang="zh-CN" altLang="en-US" dirty="0"/>
              <a:t>选择常用值或均值填充</a:t>
            </a:r>
            <a:r>
              <a:rPr lang="en-US" altLang="zh-CN" dirty="0"/>
              <a:t>/</a:t>
            </a:r>
            <a:r>
              <a:rPr lang="zh-CN" altLang="en-US" dirty="0"/>
              <a:t>根据其他非缺失值的比例，分配到子数据集</a:t>
            </a:r>
            <a:r>
              <a:rPr lang="en-US" altLang="zh-CN" dirty="0"/>
              <a:t>/</a:t>
            </a:r>
            <a:r>
              <a:rPr lang="zh-CN" altLang="en-US" dirty="0"/>
              <a:t>为缺失值单独分支</a:t>
            </a:r>
            <a:r>
              <a:rPr lang="en-US" altLang="zh-CN" dirty="0"/>
              <a:t>/</a:t>
            </a:r>
            <a:r>
              <a:rPr lang="zh-CN" altLang="en-US" dirty="0"/>
              <a:t>确定最可能的取值，按比例仅分配给一个数据集。</a:t>
            </a:r>
            <a:endParaRPr lang="en-US" altLang="zh-CN" dirty="0"/>
          </a:p>
          <a:p>
            <a:r>
              <a:rPr lang="zh-CN" altLang="en-US" dirty="0"/>
              <a:t>（</a:t>
            </a:r>
            <a:r>
              <a:rPr lang="en-US" altLang="zh-CN" dirty="0"/>
              <a:t>3</a:t>
            </a:r>
            <a:r>
              <a:rPr lang="zh-CN" altLang="en-US" dirty="0"/>
              <a:t>）对</a:t>
            </a:r>
            <a:r>
              <a:rPr lang="zh-CN" altLang="en-US" b="1" dirty="0"/>
              <a:t>新样本</a:t>
            </a:r>
            <a:r>
              <a:rPr lang="zh-CN" altLang="en-US" dirty="0"/>
              <a:t>进行分类时，缺失值导致样本无法到达叶子节点，怎么处理？有缺失值单独分支，走单独分支</a:t>
            </a:r>
            <a:r>
              <a:rPr lang="en-US" altLang="zh-CN" dirty="0"/>
              <a:t>/</a:t>
            </a:r>
            <a:r>
              <a:rPr lang="zh-CN" altLang="en-US" dirty="0"/>
              <a:t>走最常见的值的分支</a:t>
            </a:r>
            <a:r>
              <a:rPr lang="en-US" altLang="zh-CN" dirty="0"/>
              <a:t>/</a:t>
            </a:r>
            <a:r>
              <a:rPr lang="zh-CN" altLang="en-US" dirty="0"/>
              <a:t>确定最可能取值，走相应分支</a:t>
            </a:r>
            <a:r>
              <a:rPr lang="en-US" altLang="zh-CN" dirty="0"/>
              <a:t>/</a:t>
            </a:r>
            <a:r>
              <a:rPr lang="zh-CN" altLang="en-US" dirty="0"/>
              <a:t>走所有分支，根据不同输出结果概率组合</a:t>
            </a:r>
            <a:r>
              <a:rPr lang="en-US" altLang="zh-CN" dirty="0"/>
              <a:t>/</a:t>
            </a:r>
            <a:r>
              <a:rPr lang="zh-CN" altLang="en-US" dirty="0"/>
              <a:t>不进行分类，直接赋给最有可能的值</a:t>
            </a: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916990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83830-9EF9-4690-BC57-9763E032646D}"/>
              </a:ext>
            </a:extLst>
          </p:cNvPr>
          <p:cNvSpPr>
            <a:spLocks noGrp="1"/>
          </p:cNvSpPr>
          <p:nvPr>
            <p:ph type="title"/>
          </p:nvPr>
        </p:nvSpPr>
        <p:spPr/>
        <p:txBody>
          <a:bodyPr/>
          <a:lstStyle/>
          <a:p>
            <a:r>
              <a:rPr lang="en-US" altLang="zh-CN" dirty="0"/>
              <a:t>1.5 </a:t>
            </a:r>
            <a:r>
              <a:rPr lang="zh-CN" altLang="en-US" dirty="0"/>
              <a:t>决策树剪枝</a:t>
            </a:r>
          </a:p>
        </p:txBody>
      </p:sp>
      <p:sp>
        <p:nvSpPr>
          <p:cNvPr id="3" name="内容占位符 2">
            <a:extLst>
              <a:ext uri="{FF2B5EF4-FFF2-40B4-BE49-F238E27FC236}">
                <a16:creationId xmlns:a16="http://schemas.microsoft.com/office/drawing/2014/main" id="{8C935F46-85DE-4CF9-B14A-146255AF91E4}"/>
              </a:ext>
            </a:extLst>
          </p:cNvPr>
          <p:cNvSpPr>
            <a:spLocks noGrp="1"/>
          </p:cNvSpPr>
          <p:nvPr>
            <p:ph idx="1"/>
          </p:nvPr>
        </p:nvSpPr>
        <p:spPr/>
        <p:txBody>
          <a:bodyPr/>
          <a:lstStyle/>
          <a:p>
            <a:pPr>
              <a:lnSpc>
                <a:spcPct val="110000"/>
              </a:lnSpc>
            </a:pPr>
            <a:r>
              <a:rPr lang="zh-CN" altLang="en-US" sz="1700" b="1" dirty="0">
                <a:solidFill>
                  <a:srgbClr val="4B4B4B"/>
                </a:solidFill>
                <a:latin typeface="-apple-system-font"/>
              </a:rPr>
              <a:t>过拟合</a:t>
            </a:r>
            <a:r>
              <a:rPr lang="zh-CN" altLang="en-US" sz="1700" dirty="0">
                <a:solidFill>
                  <a:srgbClr val="4B4B4B"/>
                </a:solidFill>
                <a:latin typeface="-apple-system-font"/>
              </a:rPr>
              <a:t>：在决策树学习过程中，为了尽可能正确分类训练样本，结点划分过程将不断重复，有时会造成决策树分支过多，这时就可能会因训练样本学得太好，以致于把训练集自身的一些特点当作所有数据都具有的一般性质导致过拟合。</a:t>
            </a:r>
          </a:p>
          <a:p>
            <a:pPr>
              <a:lnSpc>
                <a:spcPct val="110000"/>
              </a:lnSpc>
            </a:pPr>
            <a:r>
              <a:rPr lang="zh-CN" altLang="en-US" sz="1700" b="1" dirty="0">
                <a:solidFill>
                  <a:srgbClr val="4B4B4B"/>
                </a:solidFill>
                <a:latin typeface="-apple-system-font"/>
              </a:rPr>
              <a:t>剪枝</a:t>
            </a:r>
            <a:r>
              <a:rPr lang="zh-CN" altLang="en-US" sz="1700" dirty="0">
                <a:solidFill>
                  <a:srgbClr val="4B4B4B"/>
                </a:solidFill>
                <a:latin typeface="-apple-system-font"/>
              </a:rPr>
              <a:t>：对付过拟合的一种重要手段，通过主动去掉一些分支来降低过拟合的风险。</a:t>
            </a:r>
          </a:p>
          <a:p>
            <a:pPr>
              <a:lnSpc>
                <a:spcPct val="110000"/>
              </a:lnSpc>
            </a:pPr>
            <a:r>
              <a:rPr lang="zh-CN" altLang="en-US" sz="1700" b="1" dirty="0">
                <a:solidFill>
                  <a:srgbClr val="4B4B4B"/>
                </a:solidFill>
                <a:latin typeface="-apple-system-font"/>
              </a:rPr>
              <a:t>基本策略</a:t>
            </a:r>
            <a:r>
              <a:rPr lang="zh-CN" altLang="en-US" sz="1700" dirty="0">
                <a:solidFill>
                  <a:srgbClr val="4B4B4B"/>
                </a:solidFill>
                <a:latin typeface="-apple-system-font"/>
              </a:rPr>
              <a:t>：预剪枝和后剪枝。</a:t>
            </a:r>
          </a:p>
          <a:p>
            <a:pPr>
              <a:lnSpc>
                <a:spcPct val="110000"/>
              </a:lnSpc>
            </a:pPr>
            <a:r>
              <a:rPr lang="zh-CN" altLang="en-US" sz="1700" b="1" dirty="0">
                <a:solidFill>
                  <a:srgbClr val="4B4B4B"/>
                </a:solidFill>
                <a:latin typeface="-apple-system-font"/>
              </a:rPr>
              <a:t>预剪枝</a:t>
            </a:r>
            <a:r>
              <a:rPr lang="zh-CN" altLang="en-US" sz="1700" dirty="0">
                <a:solidFill>
                  <a:srgbClr val="4B4B4B"/>
                </a:solidFill>
                <a:latin typeface="-apple-system-font"/>
              </a:rPr>
              <a:t>：对每个结点划分前先进行估计，若当前结点的划分不能带来决策树的泛化性能的提升（阈值法、信息增益的统计显著分析），则停止划分，并标记为叶结点。</a:t>
            </a:r>
          </a:p>
          <a:p>
            <a:pPr>
              <a:lnSpc>
                <a:spcPct val="110000"/>
              </a:lnSpc>
            </a:pPr>
            <a:r>
              <a:rPr lang="zh-CN" altLang="en-US" sz="1700" b="1" dirty="0">
                <a:solidFill>
                  <a:srgbClr val="4B4B4B"/>
                </a:solidFill>
                <a:latin typeface="-apple-system-font"/>
              </a:rPr>
              <a:t>后剪枝</a:t>
            </a:r>
            <a:r>
              <a:rPr lang="zh-CN" altLang="en-US" sz="1700" dirty="0">
                <a:solidFill>
                  <a:srgbClr val="4B4B4B"/>
                </a:solidFill>
                <a:latin typeface="-apple-system-font"/>
              </a:rPr>
              <a:t>：现从训练集生成一棵完整的决策树，然后自底向上对非叶子结点进行考察，若该结点对应的子树用叶结点能带来决策树泛化性能的提升，则将该子树替换为叶结点。</a:t>
            </a:r>
            <a:endParaRPr lang="en-US" altLang="zh-CN" sz="1700" dirty="0">
              <a:solidFill>
                <a:srgbClr val="4B4B4B"/>
              </a:solidFill>
              <a:latin typeface="-apple-system-font"/>
            </a:endParaRPr>
          </a:p>
          <a:p>
            <a:pPr>
              <a:lnSpc>
                <a:spcPct val="110000"/>
              </a:lnSpc>
            </a:pPr>
            <a:r>
              <a:rPr lang="zh-CN" altLang="en-US" sz="1700" dirty="0">
                <a:solidFill>
                  <a:srgbClr val="4B4B4B"/>
                </a:solidFill>
                <a:latin typeface="-apple-system-font"/>
              </a:rPr>
              <a:t>理解：</a:t>
            </a:r>
            <a:r>
              <a:rPr lang="en-US" altLang="zh-CN" sz="1600" dirty="0">
                <a:hlinkClick r:id="rId2"/>
              </a:rPr>
              <a:t>https://www.cnblogs.com/lsm-boke/p/12256686.html</a:t>
            </a:r>
            <a:endParaRPr lang="zh-CN" altLang="en-US" sz="1700" dirty="0">
              <a:solidFill>
                <a:srgbClr val="4B4B4B"/>
              </a:solidFill>
              <a:latin typeface="-apple-system-font"/>
            </a:endParaRPr>
          </a:p>
          <a:p>
            <a:pPr>
              <a:lnSpc>
                <a:spcPct val="110000"/>
              </a:lnSpc>
            </a:pPr>
            <a:r>
              <a:rPr lang="zh-CN" altLang="en-US" sz="1700" b="1" dirty="0">
                <a:solidFill>
                  <a:srgbClr val="4B4B4B"/>
                </a:solidFill>
                <a:latin typeface="-apple-system-font"/>
              </a:rPr>
              <a:t>如何评估</a:t>
            </a:r>
            <a:r>
              <a:rPr lang="zh-CN" altLang="en-US" sz="1700" dirty="0">
                <a:solidFill>
                  <a:srgbClr val="4B4B4B"/>
                </a:solidFill>
                <a:latin typeface="-apple-system-font"/>
              </a:rPr>
              <a:t>：留出法，即预留一部分数据用作“验证集”以进行性能评估。（还有一些其他方法）</a:t>
            </a:r>
          </a:p>
          <a:p>
            <a:endParaRPr lang="zh-CN" altLang="en-US" dirty="0"/>
          </a:p>
        </p:txBody>
      </p:sp>
    </p:spTree>
    <p:extLst>
      <p:ext uri="{BB962C8B-B14F-4D97-AF65-F5344CB8AC3E}">
        <p14:creationId xmlns:p14="http://schemas.microsoft.com/office/powerpoint/2010/main" val="103513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FC4BAA-C299-414F-826E-0E10000E1C4E}"/>
              </a:ext>
            </a:extLst>
          </p:cNvPr>
          <p:cNvSpPr>
            <a:spLocks noGrp="1"/>
          </p:cNvSpPr>
          <p:nvPr>
            <p:ph type="title"/>
          </p:nvPr>
        </p:nvSpPr>
        <p:spPr/>
        <p:txBody>
          <a:bodyPr/>
          <a:lstStyle/>
          <a:p>
            <a:r>
              <a:rPr lang="en-US" altLang="zh-CN" b="0" i="0" dirty="0">
                <a:solidFill>
                  <a:srgbClr val="4B4B4B"/>
                </a:solidFill>
                <a:effectLst/>
                <a:latin typeface="-apple-system-font"/>
              </a:rPr>
              <a:t>1.1 C4.5</a:t>
            </a:r>
            <a:r>
              <a:rPr lang="zh-CN" altLang="en-US" b="0" i="0" dirty="0">
                <a:solidFill>
                  <a:srgbClr val="4B4B4B"/>
                </a:solidFill>
                <a:effectLst/>
                <a:latin typeface="-apple-system-font"/>
              </a:rPr>
              <a:t>的介绍（决策树角度）</a:t>
            </a:r>
            <a:endParaRPr lang="zh-CN" altLang="en-US" dirty="0"/>
          </a:p>
        </p:txBody>
      </p:sp>
      <p:sp>
        <p:nvSpPr>
          <p:cNvPr id="3" name="内容占位符 2">
            <a:extLst>
              <a:ext uri="{FF2B5EF4-FFF2-40B4-BE49-F238E27FC236}">
                <a16:creationId xmlns:a16="http://schemas.microsoft.com/office/drawing/2014/main" id="{87CA8994-BF10-4C0D-8405-D3A580B61C3F}"/>
              </a:ext>
            </a:extLst>
          </p:cNvPr>
          <p:cNvSpPr>
            <a:spLocks noGrp="1"/>
          </p:cNvSpPr>
          <p:nvPr>
            <p:ph idx="1"/>
          </p:nvPr>
        </p:nvSpPr>
        <p:spPr/>
        <p:txBody>
          <a:bodyPr/>
          <a:lstStyle/>
          <a:p>
            <a:r>
              <a:rPr lang="zh-CN" altLang="en-US" dirty="0">
                <a:solidFill>
                  <a:srgbClr val="4D4D4D"/>
                </a:solidFill>
                <a:latin typeface="Microsoft YaHei" panose="020B0503020204020204" pitchFamily="34" charset="-122"/>
                <a:ea typeface="Microsoft YaHei" panose="020B0503020204020204" pitchFamily="34" charset="-122"/>
              </a:rPr>
              <a:t>从属于决策树的经典算法</a:t>
            </a:r>
            <a:r>
              <a:rPr lang="en-US" altLang="zh-CN" dirty="0">
                <a:solidFill>
                  <a:srgbClr val="4D4D4D"/>
                </a:solidFill>
                <a:latin typeface="Microsoft YaHei" panose="020B0503020204020204" pitchFamily="34" charset="-122"/>
                <a:ea typeface="Microsoft YaHei" panose="020B0503020204020204" pitchFamily="34" charset="-122"/>
              </a:rPr>
              <a:t>(</a:t>
            </a:r>
            <a:r>
              <a:rPr lang="zh-CN" altLang="en-US" dirty="0">
                <a:solidFill>
                  <a:srgbClr val="4D4D4D"/>
                </a:solidFill>
                <a:latin typeface="Microsoft YaHei" panose="020B0503020204020204" pitchFamily="34" charset="-122"/>
                <a:ea typeface="Microsoft YaHei" panose="020B0503020204020204" pitchFamily="34" charset="-122"/>
              </a:rPr>
              <a:t>还有</a:t>
            </a:r>
            <a:r>
              <a:rPr lang="en-US" altLang="zh-CN" dirty="0">
                <a:solidFill>
                  <a:srgbClr val="4D4D4D"/>
                </a:solidFill>
                <a:latin typeface="Microsoft YaHei" panose="020B0503020204020204" pitchFamily="34" charset="-122"/>
                <a:ea typeface="Microsoft YaHei" panose="020B0503020204020204" pitchFamily="34" charset="-122"/>
              </a:rPr>
              <a:t>ID3</a:t>
            </a:r>
            <a:r>
              <a:rPr lang="zh-CN" altLang="en-US" dirty="0">
                <a:solidFill>
                  <a:srgbClr val="4D4D4D"/>
                </a:solidFill>
                <a:latin typeface="Microsoft YaHei" panose="020B0503020204020204" pitchFamily="34" charset="-122"/>
                <a:ea typeface="Microsoft YaHei" panose="020B0503020204020204" pitchFamily="34" charset="-122"/>
              </a:rPr>
              <a:t>、</a:t>
            </a:r>
            <a:r>
              <a:rPr lang="en-US" altLang="zh-CN" dirty="0">
                <a:solidFill>
                  <a:srgbClr val="4D4D4D"/>
                </a:solidFill>
                <a:latin typeface="Microsoft YaHei" panose="020B0503020204020204" pitchFamily="34" charset="-122"/>
                <a:ea typeface="Microsoft YaHei" panose="020B0503020204020204" pitchFamily="34" charset="-122"/>
              </a:rPr>
              <a:t>CART</a:t>
            </a:r>
            <a:r>
              <a:rPr lang="zh-CN" altLang="en-US" dirty="0">
                <a:solidFill>
                  <a:srgbClr val="4D4D4D"/>
                </a:solidFill>
                <a:latin typeface="Microsoft YaHei" panose="020B0503020204020204" pitchFamily="34" charset="-122"/>
                <a:ea typeface="Microsoft YaHei" panose="020B0503020204020204" pitchFamily="34" charset="-122"/>
              </a:rPr>
              <a:t>等等</a:t>
            </a:r>
            <a:r>
              <a:rPr lang="en-US" altLang="zh-CN" dirty="0">
                <a:solidFill>
                  <a:srgbClr val="4D4D4D"/>
                </a:solidFill>
                <a:latin typeface="Microsoft YaHei" panose="020B0503020204020204" pitchFamily="34" charset="-122"/>
                <a:ea typeface="Microsoft YaHei" panose="020B0503020204020204" pitchFamily="34" charset="-122"/>
              </a:rPr>
              <a:t>)</a:t>
            </a:r>
          </a:p>
          <a:p>
            <a:pPr>
              <a:lnSpc>
                <a:spcPct val="170000"/>
              </a:lnSpc>
            </a:pPr>
            <a:r>
              <a:rPr lang="zh-CN" altLang="en-US" sz="1800" dirty="0">
                <a:solidFill>
                  <a:srgbClr val="4D4D4D"/>
                </a:solidFill>
                <a:latin typeface="Microsoft YaHei" panose="020B0503020204020204" pitchFamily="34" charset="-122"/>
                <a:ea typeface="Microsoft YaHei" panose="020B0503020204020204" pitchFamily="34" charset="-122"/>
              </a:rPr>
              <a:t>基于决策树的分类模型有如下几个特点：</a:t>
            </a:r>
            <a:endParaRPr lang="en-US" altLang="zh-CN" sz="1800" dirty="0">
              <a:solidFill>
                <a:srgbClr val="4D4D4D"/>
              </a:solidFill>
              <a:latin typeface="Microsoft YaHei" panose="020B0503020204020204" pitchFamily="34" charset="-122"/>
              <a:ea typeface="Microsoft YaHei" panose="020B0503020204020204" pitchFamily="34" charset="-122"/>
            </a:endParaRPr>
          </a:p>
          <a:p>
            <a:pPr marL="0" indent="0">
              <a:lnSpc>
                <a:spcPct val="170000"/>
              </a:lnSpc>
              <a:buNone/>
            </a:pPr>
            <a:r>
              <a:rPr lang="zh-CN" altLang="en-US" sz="1800" dirty="0">
                <a:solidFill>
                  <a:srgbClr val="4D4D4D"/>
                </a:solidFill>
                <a:latin typeface="Microsoft YaHei" panose="020B0503020204020204" pitchFamily="34" charset="-122"/>
                <a:ea typeface="Microsoft YaHei" panose="020B0503020204020204" pitchFamily="34" charset="-122"/>
              </a:rPr>
              <a:t>（</a:t>
            </a:r>
            <a:r>
              <a:rPr lang="en-US" altLang="zh-CN" sz="1800" dirty="0">
                <a:solidFill>
                  <a:srgbClr val="4D4D4D"/>
                </a:solidFill>
                <a:latin typeface="Microsoft YaHei" panose="020B0503020204020204" pitchFamily="34" charset="-122"/>
                <a:ea typeface="Microsoft YaHei" panose="020B0503020204020204" pitchFamily="34" charset="-122"/>
              </a:rPr>
              <a:t>1</a:t>
            </a:r>
            <a:r>
              <a:rPr lang="zh-CN" altLang="en-US" sz="1800" dirty="0">
                <a:solidFill>
                  <a:srgbClr val="4D4D4D"/>
                </a:solidFill>
                <a:latin typeface="Microsoft YaHei" panose="020B0503020204020204" pitchFamily="34" charset="-122"/>
                <a:ea typeface="Microsoft YaHei" panose="020B0503020204020204" pitchFamily="34" charset="-122"/>
              </a:rPr>
              <a:t>）决策树方法结构简单，便于理解；</a:t>
            </a:r>
            <a:endParaRPr lang="en-US" altLang="zh-CN" sz="1800" dirty="0">
              <a:solidFill>
                <a:srgbClr val="4D4D4D"/>
              </a:solidFill>
              <a:latin typeface="Microsoft YaHei" panose="020B0503020204020204" pitchFamily="34" charset="-122"/>
              <a:ea typeface="Microsoft YaHei" panose="020B0503020204020204" pitchFamily="34" charset="-122"/>
            </a:endParaRPr>
          </a:p>
          <a:p>
            <a:pPr marL="0" indent="0">
              <a:lnSpc>
                <a:spcPct val="170000"/>
              </a:lnSpc>
              <a:buNone/>
            </a:pPr>
            <a:r>
              <a:rPr lang="zh-CN" altLang="en-US" sz="1800" dirty="0">
                <a:solidFill>
                  <a:srgbClr val="4D4D4D"/>
                </a:solidFill>
                <a:latin typeface="Microsoft YaHei" panose="020B0503020204020204" pitchFamily="34" charset="-122"/>
                <a:ea typeface="Microsoft YaHei" panose="020B0503020204020204" pitchFamily="34" charset="-122"/>
              </a:rPr>
              <a:t>（</a:t>
            </a:r>
            <a:r>
              <a:rPr lang="en-US" altLang="zh-CN" sz="1800" dirty="0">
                <a:solidFill>
                  <a:srgbClr val="4D4D4D"/>
                </a:solidFill>
                <a:latin typeface="Microsoft YaHei" panose="020B0503020204020204" pitchFamily="34" charset="-122"/>
                <a:ea typeface="Microsoft YaHei" panose="020B0503020204020204" pitchFamily="34" charset="-122"/>
              </a:rPr>
              <a:t>2</a:t>
            </a:r>
            <a:r>
              <a:rPr lang="zh-CN" altLang="en-US" sz="1800" dirty="0">
                <a:solidFill>
                  <a:srgbClr val="4D4D4D"/>
                </a:solidFill>
                <a:latin typeface="Microsoft YaHei" panose="020B0503020204020204" pitchFamily="34" charset="-122"/>
                <a:ea typeface="Microsoft YaHei" panose="020B0503020204020204" pitchFamily="34" charset="-122"/>
              </a:rPr>
              <a:t>）决策树模型效率高，对训练集较大的情况较为适合；</a:t>
            </a:r>
            <a:endParaRPr lang="en-US" altLang="zh-CN" sz="1800" dirty="0">
              <a:solidFill>
                <a:srgbClr val="4D4D4D"/>
              </a:solidFill>
              <a:latin typeface="Microsoft YaHei" panose="020B0503020204020204" pitchFamily="34" charset="-122"/>
              <a:ea typeface="Microsoft YaHei" panose="020B0503020204020204" pitchFamily="34" charset="-122"/>
            </a:endParaRPr>
          </a:p>
          <a:p>
            <a:pPr marL="0" indent="0">
              <a:lnSpc>
                <a:spcPct val="170000"/>
              </a:lnSpc>
              <a:buNone/>
            </a:pPr>
            <a:r>
              <a:rPr lang="zh-CN" altLang="en-US" sz="1800" dirty="0">
                <a:solidFill>
                  <a:srgbClr val="4D4D4D"/>
                </a:solidFill>
                <a:latin typeface="Microsoft YaHei" panose="020B0503020204020204" pitchFamily="34" charset="-122"/>
                <a:ea typeface="Microsoft YaHei" panose="020B0503020204020204" pitchFamily="34" charset="-122"/>
              </a:rPr>
              <a:t>（</a:t>
            </a:r>
            <a:r>
              <a:rPr lang="en-US" altLang="zh-CN" sz="1800" dirty="0">
                <a:solidFill>
                  <a:srgbClr val="4D4D4D"/>
                </a:solidFill>
                <a:latin typeface="Microsoft YaHei" panose="020B0503020204020204" pitchFamily="34" charset="-122"/>
                <a:ea typeface="Microsoft YaHei" panose="020B0503020204020204" pitchFamily="34" charset="-122"/>
              </a:rPr>
              <a:t>3</a:t>
            </a:r>
            <a:r>
              <a:rPr lang="zh-CN" altLang="en-US" sz="1800" dirty="0">
                <a:solidFill>
                  <a:srgbClr val="4D4D4D"/>
                </a:solidFill>
                <a:latin typeface="Microsoft YaHei" panose="020B0503020204020204" pitchFamily="34" charset="-122"/>
                <a:ea typeface="Microsoft YaHei" panose="020B0503020204020204" pitchFamily="34" charset="-122"/>
              </a:rPr>
              <a:t>）决策树方法通常不需要接受训练集数据外的知识；</a:t>
            </a:r>
            <a:endParaRPr lang="en-US" altLang="zh-CN" sz="1800" dirty="0">
              <a:solidFill>
                <a:srgbClr val="4D4D4D"/>
              </a:solidFill>
              <a:latin typeface="Microsoft YaHei" panose="020B0503020204020204" pitchFamily="34" charset="-122"/>
              <a:ea typeface="Microsoft YaHei" panose="020B0503020204020204" pitchFamily="34" charset="-122"/>
            </a:endParaRPr>
          </a:p>
          <a:p>
            <a:pPr marL="0" indent="0">
              <a:lnSpc>
                <a:spcPct val="170000"/>
              </a:lnSpc>
              <a:buNone/>
            </a:pPr>
            <a:r>
              <a:rPr lang="zh-CN" altLang="en-US" sz="1800" dirty="0">
                <a:solidFill>
                  <a:srgbClr val="4D4D4D"/>
                </a:solidFill>
                <a:latin typeface="Microsoft YaHei" panose="020B0503020204020204" pitchFamily="34" charset="-122"/>
                <a:ea typeface="Microsoft YaHei" panose="020B0503020204020204" pitchFamily="34" charset="-122"/>
              </a:rPr>
              <a:t>（</a:t>
            </a:r>
            <a:r>
              <a:rPr lang="en-US" altLang="zh-CN" sz="1800" dirty="0">
                <a:solidFill>
                  <a:srgbClr val="4D4D4D"/>
                </a:solidFill>
                <a:latin typeface="Microsoft YaHei" panose="020B0503020204020204" pitchFamily="34" charset="-122"/>
                <a:ea typeface="Microsoft YaHei" panose="020B0503020204020204" pitchFamily="34" charset="-122"/>
              </a:rPr>
              <a:t>4</a:t>
            </a:r>
            <a:r>
              <a:rPr lang="zh-CN" altLang="en-US" sz="1800" dirty="0">
                <a:solidFill>
                  <a:srgbClr val="4D4D4D"/>
                </a:solidFill>
                <a:latin typeface="Microsoft YaHei" panose="020B0503020204020204" pitchFamily="34" charset="-122"/>
                <a:ea typeface="Microsoft YaHei" panose="020B0503020204020204" pitchFamily="34" charset="-122"/>
              </a:rPr>
              <a:t>）决策树方法具有较高的分类精确度。</a:t>
            </a:r>
            <a:endParaRPr lang="en-US" altLang="zh-CN" sz="1800" dirty="0">
              <a:solidFill>
                <a:srgbClr val="4D4D4D"/>
              </a:solidFill>
              <a:latin typeface="Microsoft YaHei" panose="020B0503020204020204" pitchFamily="34" charset="-122"/>
              <a:ea typeface="Microsoft YaHei" panose="020B0503020204020204" pitchFamily="34" charset="-122"/>
            </a:endParaRPr>
          </a:p>
          <a:p>
            <a:pPr>
              <a:lnSpc>
                <a:spcPct val="170000"/>
              </a:lnSpc>
            </a:pPr>
            <a:r>
              <a:rPr lang="zh-CN" altLang="en-US" sz="1800" b="0" i="0" dirty="0">
                <a:solidFill>
                  <a:srgbClr val="4D4D4D"/>
                </a:solidFill>
                <a:effectLst/>
                <a:latin typeface="Microsoft YaHei" panose="020B0503020204020204" pitchFamily="34" charset="-122"/>
                <a:ea typeface="Microsoft YaHei" panose="020B0503020204020204" pitchFamily="34" charset="-122"/>
              </a:rPr>
              <a:t>在决策树算法中，最常用的、最经典的是</a:t>
            </a:r>
            <a:r>
              <a:rPr lang="en-US" altLang="zh-CN" sz="1800" b="0" i="0" dirty="0">
                <a:solidFill>
                  <a:srgbClr val="4D4D4D"/>
                </a:solidFill>
                <a:effectLst/>
                <a:latin typeface="Microsoft YaHei" panose="020B0503020204020204" pitchFamily="34" charset="-122"/>
                <a:ea typeface="Microsoft YaHei" panose="020B0503020204020204" pitchFamily="34" charset="-122"/>
              </a:rPr>
              <a:t>C4.5</a:t>
            </a:r>
            <a:r>
              <a:rPr lang="zh-CN" altLang="en-US" sz="1800" b="0" i="0" dirty="0">
                <a:solidFill>
                  <a:srgbClr val="4D4D4D"/>
                </a:solidFill>
                <a:effectLst/>
                <a:latin typeface="Microsoft YaHei" panose="020B0503020204020204" pitchFamily="34" charset="-122"/>
                <a:ea typeface="Microsoft YaHei" panose="020B0503020204020204" pitchFamily="34" charset="-122"/>
              </a:rPr>
              <a:t>算法，它在决策树算法中的主要优点是：形象直观。</a:t>
            </a:r>
            <a:endParaRPr lang="en-US" altLang="zh-CN" sz="1800" b="0" i="0" dirty="0">
              <a:solidFill>
                <a:srgbClr val="4D4D4D"/>
              </a:solidFill>
              <a:effectLst/>
              <a:latin typeface="Microsoft YaHei" panose="020B0503020204020204" pitchFamily="34" charset="-122"/>
              <a:ea typeface="Microsoft YaHei" panose="020B0503020204020204" pitchFamily="34" charset="-122"/>
            </a:endParaRPr>
          </a:p>
          <a:p>
            <a:endParaRPr lang="zh-CN" altLang="en-US" dirty="0"/>
          </a:p>
        </p:txBody>
      </p:sp>
    </p:spTree>
    <p:extLst>
      <p:ext uri="{BB962C8B-B14F-4D97-AF65-F5344CB8AC3E}">
        <p14:creationId xmlns:p14="http://schemas.microsoft.com/office/powerpoint/2010/main" val="2829296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B63BD2-578F-473B-81F9-8A58E92FEEA9}"/>
              </a:ext>
            </a:extLst>
          </p:cNvPr>
          <p:cNvSpPr>
            <a:spLocks noGrp="1"/>
          </p:cNvSpPr>
          <p:nvPr>
            <p:ph type="title"/>
          </p:nvPr>
        </p:nvSpPr>
        <p:spPr/>
        <p:txBody>
          <a:bodyPr/>
          <a:lstStyle/>
          <a:p>
            <a:r>
              <a:rPr lang="en-US" altLang="zh-CN" dirty="0"/>
              <a:t>1.5 C4.5</a:t>
            </a:r>
            <a:r>
              <a:rPr lang="zh-CN" altLang="en-US" dirty="0"/>
              <a:t>悲观剪枝</a:t>
            </a:r>
          </a:p>
        </p:txBody>
      </p:sp>
      <p:sp>
        <p:nvSpPr>
          <p:cNvPr id="3" name="内容占位符 2">
            <a:extLst>
              <a:ext uri="{FF2B5EF4-FFF2-40B4-BE49-F238E27FC236}">
                <a16:creationId xmlns:a16="http://schemas.microsoft.com/office/drawing/2014/main" id="{DC6767E8-5CE1-4839-8460-2736D81A447D}"/>
              </a:ext>
            </a:extLst>
          </p:cNvPr>
          <p:cNvSpPr>
            <a:spLocks noGrp="1"/>
          </p:cNvSpPr>
          <p:nvPr>
            <p:ph idx="1"/>
          </p:nvPr>
        </p:nvSpPr>
        <p:spPr>
          <a:xfrm>
            <a:off x="1066800" y="2103119"/>
            <a:ext cx="10058400" cy="4403697"/>
          </a:xfrm>
        </p:spPr>
        <p:txBody>
          <a:bodyPr>
            <a:normAutofit fontScale="92500" lnSpcReduction="10000"/>
          </a:bodyPr>
          <a:lstStyle/>
          <a:p>
            <a:r>
              <a:rPr lang="zh-CN" altLang="en-US" b="1" i="0" dirty="0">
                <a:solidFill>
                  <a:srgbClr val="444444"/>
                </a:solidFill>
                <a:effectLst/>
                <a:latin typeface="Tahoma" panose="020B0604030504040204" pitchFamily="34" charset="0"/>
              </a:rPr>
              <a:t>悲观剪枝</a:t>
            </a:r>
            <a:r>
              <a:rPr lang="zh-CN" altLang="en-US" b="0" i="0" dirty="0">
                <a:solidFill>
                  <a:srgbClr val="444444"/>
                </a:solidFill>
                <a:effectLst/>
                <a:latin typeface="Tahoma" panose="020B0604030504040204" pitchFamily="34" charset="0"/>
              </a:rPr>
              <a:t>就是递归得估算每个内部节点所覆盖样本节点的误判率。剪枝后该内部节点会变成一个叶子节点，该叶子节点的类别为原内部节点的最优叶子节点所决定。然后比较剪枝前后该节点的错误率来决定是否进行剪枝。</a:t>
            </a:r>
            <a:r>
              <a:rPr lang="zh-CN" altLang="en-US" b="1" i="0" dirty="0">
                <a:solidFill>
                  <a:srgbClr val="444444"/>
                </a:solidFill>
                <a:effectLst/>
                <a:latin typeface="Tahoma" panose="020B0604030504040204" pitchFamily="34" charset="0"/>
              </a:rPr>
              <a:t>关键于如何估计剪枝前分类树内部节点的错误率</a:t>
            </a:r>
            <a:r>
              <a:rPr lang="zh-CN" altLang="en-US" b="0" i="0" dirty="0">
                <a:solidFill>
                  <a:srgbClr val="444444"/>
                </a:solidFill>
                <a:effectLst/>
                <a:latin typeface="Tahoma" panose="020B0604030504040204" pitchFamily="34" charset="0"/>
              </a:rPr>
              <a:t>。</a:t>
            </a:r>
            <a:endParaRPr lang="en-US" altLang="zh-CN" dirty="0"/>
          </a:p>
          <a:p>
            <a:r>
              <a:rPr lang="zh-CN" altLang="en-US" dirty="0">
                <a:solidFill>
                  <a:srgbClr val="444444"/>
                </a:solidFill>
                <a:latin typeface="Tahoma" panose="020B0604030504040204" pitchFamily="34" charset="0"/>
              </a:rPr>
              <a:t>对于一颗叶子节点，它覆盖了</a:t>
            </a:r>
            <a:r>
              <a:rPr lang="en-US" altLang="zh-CN" dirty="0">
                <a:solidFill>
                  <a:srgbClr val="444444"/>
                </a:solidFill>
                <a:latin typeface="Tahoma" panose="020B0604030504040204" pitchFamily="34" charset="0"/>
              </a:rPr>
              <a:t>N</a:t>
            </a:r>
            <a:r>
              <a:rPr lang="zh-CN" altLang="en-US" dirty="0">
                <a:solidFill>
                  <a:srgbClr val="444444"/>
                </a:solidFill>
                <a:latin typeface="Tahoma" panose="020B0604030504040204" pitchFamily="34" charset="0"/>
              </a:rPr>
              <a:t>个样本，其中有</a:t>
            </a:r>
            <a:r>
              <a:rPr lang="en-US" altLang="zh-CN" dirty="0">
                <a:solidFill>
                  <a:srgbClr val="444444"/>
                </a:solidFill>
                <a:latin typeface="Tahoma" panose="020B0604030504040204" pitchFamily="34" charset="0"/>
              </a:rPr>
              <a:t>E</a:t>
            </a:r>
            <a:r>
              <a:rPr lang="zh-CN" altLang="en-US" dirty="0">
                <a:solidFill>
                  <a:srgbClr val="444444"/>
                </a:solidFill>
                <a:latin typeface="Tahoma" panose="020B0604030504040204" pitchFamily="34" charset="0"/>
              </a:rPr>
              <a:t>个错误，那么该叶子节点的错误率为（</a:t>
            </a:r>
            <a:r>
              <a:rPr lang="en-US" altLang="zh-CN" dirty="0">
                <a:solidFill>
                  <a:srgbClr val="444444"/>
                </a:solidFill>
                <a:latin typeface="Tahoma" panose="020B0604030504040204" pitchFamily="34" charset="0"/>
              </a:rPr>
              <a:t>E+0.5</a:t>
            </a:r>
            <a:r>
              <a:rPr lang="zh-CN" altLang="en-US" dirty="0">
                <a:solidFill>
                  <a:srgbClr val="444444"/>
                </a:solidFill>
                <a:latin typeface="Tahoma" panose="020B0604030504040204" pitchFamily="34" charset="0"/>
              </a:rPr>
              <a:t>）</a:t>
            </a:r>
            <a:r>
              <a:rPr lang="en-US" altLang="zh-CN" dirty="0">
                <a:solidFill>
                  <a:srgbClr val="444444"/>
                </a:solidFill>
                <a:latin typeface="Tahoma" panose="020B0604030504040204" pitchFamily="34" charset="0"/>
              </a:rPr>
              <a:t>/N</a:t>
            </a:r>
            <a:r>
              <a:rPr lang="zh-CN" altLang="en-US" dirty="0">
                <a:solidFill>
                  <a:srgbClr val="444444"/>
                </a:solidFill>
                <a:latin typeface="Tahoma" panose="020B0604030504040204" pitchFamily="34" charset="0"/>
              </a:rPr>
              <a:t>。这个</a:t>
            </a:r>
            <a:r>
              <a:rPr lang="en-US" altLang="zh-CN" dirty="0">
                <a:solidFill>
                  <a:srgbClr val="444444"/>
                </a:solidFill>
                <a:latin typeface="Tahoma" panose="020B0604030504040204" pitchFamily="34" charset="0"/>
              </a:rPr>
              <a:t>0.5</a:t>
            </a:r>
            <a:r>
              <a:rPr lang="zh-CN" altLang="en-US" dirty="0">
                <a:solidFill>
                  <a:srgbClr val="444444"/>
                </a:solidFill>
                <a:latin typeface="Tahoma" panose="020B0604030504040204" pitchFamily="34" charset="0"/>
              </a:rPr>
              <a:t>就是惩罚因子，那么一颗子树，它有</a:t>
            </a:r>
            <a:r>
              <a:rPr lang="en-US" altLang="zh-CN" dirty="0">
                <a:solidFill>
                  <a:srgbClr val="444444"/>
                </a:solidFill>
                <a:latin typeface="Tahoma" panose="020B0604030504040204" pitchFamily="34" charset="0"/>
              </a:rPr>
              <a:t>L</a:t>
            </a:r>
            <a:r>
              <a:rPr lang="zh-CN" altLang="en-US" dirty="0">
                <a:solidFill>
                  <a:srgbClr val="444444"/>
                </a:solidFill>
                <a:latin typeface="Tahoma" panose="020B0604030504040204" pitchFamily="34" charset="0"/>
              </a:rPr>
              <a:t>个叶子节点，那么该子树的误判率估计为</a:t>
            </a:r>
            <a:r>
              <a:rPr lang="en-US" altLang="zh-CN" dirty="0">
                <a:solidFill>
                  <a:srgbClr val="444444"/>
                </a:solidFill>
                <a:latin typeface="Tahoma" panose="020B0604030504040204" pitchFamily="34" charset="0"/>
              </a:rPr>
              <a:t>(</a:t>
            </a:r>
            <a:r>
              <a:rPr lang="en-US" altLang="zh-CN" dirty="0">
                <a:solidFill>
                  <a:srgbClr val="444444"/>
                </a:solidFill>
                <a:latin typeface="Tahoma" panose="020B0604030504040204" pitchFamily="34" charset="0"/>
                <a:sym typeface="Wingdings" panose="05000000000000000000" pitchFamily="2" charset="2"/>
              </a:rPr>
              <a:t>Σei+0.5*L)/</a:t>
            </a:r>
            <a:r>
              <a:rPr lang="en-US" altLang="zh-CN" dirty="0" err="1">
                <a:solidFill>
                  <a:srgbClr val="444444"/>
                </a:solidFill>
                <a:latin typeface="Tahoma" panose="020B0604030504040204" pitchFamily="34" charset="0"/>
                <a:sym typeface="Wingdings" panose="05000000000000000000" pitchFamily="2" charset="2"/>
              </a:rPr>
              <a:t>ΣNi</a:t>
            </a:r>
            <a:endParaRPr lang="en-US" altLang="zh-CN" dirty="0">
              <a:solidFill>
                <a:srgbClr val="444444"/>
              </a:solidFill>
              <a:latin typeface="Tahoma" panose="020B0604030504040204" pitchFamily="34" charset="0"/>
            </a:endParaRPr>
          </a:p>
          <a:p>
            <a:r>
              <a:rPr lang="zh-CN" altLang="en-US" dirty="0">
                <a:solidFill>
                  <a:srgbClr val="444444"/>
                </a:solidFill>
                <a:latin typeface="Tahoma" panose="020B0604030504040204" pitchFamily="34" charset="0"/>
              </a:rPr>
              <a:t>假设该子树被它的最佳的叶节点替代后，在训练集上得到的错误分类数量为</a:t>
            </a:r>
            <a:r>
              <a:rPr lang="en-US" altLang="zh-CN" dirty="0">
                <a:solidFill>
                  <a:srgbClr val="444444"/>
                </a:solidFill>
                <a:latin typeface="Tahoma" panose="020B0604030504040204" pitchFamily="34" charset="0"/>
              </a:rPr>
              <a:t>J</a:t>
            </a:r>
            <a:r>
              <a:rPr lang="zh-CN" altLang="en-US" dirty="0">
                <a:solidFill>
                  <a:srgbClr val="444444"/>
                </a:solidFill>
                <a:latin typeface="Tahoma" panose="020B0604030504040204" pitchFamily="34" charset="0"/>
              </a:rPr>
              <a:t>。那么，如果（</a:t>
            </a:r>
            <a:r>
              <a:rPr lang="en-US" altLang="zh-CN" dirty="0">
                <a:solidFill>
                  <a:srgbClr val="444444"/>
                </a:solidFill>
                <a:latin typeface="Tahoma" panose="020B0604030504040204" pitchFamily="34" charset="0"/>
              </a:rPr>
              <a:t>J+0.5</a:t>
            </a:r>
            <a:r>
              <a:rPr lang="zh-CN" altLang="en-US" dirty="0">
                <a:solidFill>
                  <a:srgbClr val="444444"/>
                </a:solidFill>
                <a:latin typeface="Tahoma" panose="020B0604030504040204" pitchFamily="34" charset="0"/>
              </a:rPr>
              <a:t>）在（</a:t>
            </a:r>
            <a:r>
              <a:rPr lang="en-US" altLang="zh-CN" dirty="0">
                <a:solidFill>
                  <a:srgbClr val="444444"/>
                </a:solidFill>
                <a:latin typeface="Tahoma" panose="020B0604030504040204" pitchFamily="34" charset="0"/>
              </a:rPr>
              <a:t>ΣE+0.5*L</a:t>
            </a:r>
            <a:r>
              <a:rPr lang="zh-CN" altLang="en-US" dirty="0">
                <a:solidFill>
                  <a:srgbClr val="444444"/>
                </a:solidFill>
                <a:latin typeface="Tahoma" panose="020B0604030504040204" pitchFamily="34" charset="0"/>
              </a:rPr>
              <a:t>）的</a:t>
            </a:r>
            <a:r>
              <a:rPr lang="en-US" altLang="zh-CN" dirty="0">
                <a:solidFill>
                  <a:srgbClr val="444444"/>
                </a:solidFill>
                <a:latin typeface="Tahoma" panose="020B0604030504040204" pitchFamily="34" charset="0"/>
              </a:rPr>
              <a:t>1</a:t>
            </a:r>
            <a:r>
              <a:rPr lang="zh-CN" altLang="en-US" dirty="0">
                <a:solidFill>
                  <a:srgbClr val="444444"/>
                </a:solidFill>
                <a:latin typeface="Tahoma" panose="020B0604030504040204" pitchFamily="34" charset="0"/>
              </a:rPr>
              <a:t>个标准差范围内，悲观剪枝方法就采用叶节点替代子树</a:t>
            </a:r>
            <a:endParaRPr lang="en-US" altLang="zh-CN" dirty="0">
              <a:solidFill>
                <a:srgbClr val="444444"/>
              </a:solidFill>
              <a:latin typeface="Tahoma" panose="020B0604030504040204" pitchFamily="34" charset="0"/>
            </a:endParaRPr>
          </a:p>
          <a:p>
            <a:r>
              <a:rPr lang="zh-CN" altLang="en-US" dirty="0">
                <a:solidFill>
                  <a:srgbClr val="444444"/>
                </a:solidFill>
                <a:latin typeface="Tahoma" panose="020B0604030504040204" pitchFamily="34" charset="0"/>
              </a:rPr>
              <a:t>（</a:t>
            </a:r>
            <a:r>
              <a:rPr lang="en-US" altLang="zh-CN" dirty="0">
                <a:solidFill>
                  <a:srgbClr val="444444"/>
                </a:solidFill>
                <a:latin typeface="Tahoma" panose="020B0604030504040204" pitchFamily="34" charset="0"/>
              </a:rPr>
              <a:t>0-1</a:t>
            </a:r>
            <a:r>
              <a:rPr lang="zh-CN" altLang="en-US" dirty="0">
                <a:solidFill>
                  <a:srgbClr val="444444"/>
                </a:solidFill>
                <a:latin typeface="Tahoma" panose="020B0604030504040204" pitchFamily="34" charset="0"/>
              </a:rPr>
              <a:t>分类）问题，</a:t>
            </a:r>
            <a:r>
              <a:rPr lang="en-US" altLang="zh-CN" dirty="0">
                <a:solidFill>
                  <a:srgbClr val="444444"/>
                </a:solidFill>
                <a:latin typeface="Tahoma" panose="020B0604030504040204" pitchFamily="34" charset="0"/>
              </a:rPr>
              <a:t>e</a:t>
            </a:r>
            <a:r>
              <a:rPr lang="zh-CN" altLang="en-US" dirty="0">
                <a:solidFill>
                  <a:srgbClr val="444444"/>
                </a:solidFill>
                <a:latin typeface="Tahoma" panose="020B0604030504040204" pitchFamily="34" charset="0"/>
              </a:rPr>
              <a:t>服从伯努利分布（估计值为</a:t>
            </a:r>
            <a:r>
              <a:rPr lang="en-US" altLang="zh-CN" dirty="0">
                <a:solidFill>
                  <a:srgbClr val="444444"/>
                </a:solidFill>
                <a:latin typeface="Tahoma" panose="020B0604030504040204" pitchFamily="34" charset="0"/>
              </a:rPr>
              <a:t>ΣE+0.5*L </a:t>
            </a:r>
            <a:r>
              <a:rPr lang="zh-CN" altLang="en-US" dirty="0">
                <a:solidFill>
                  <a:srgbClr val="444444"/>
                </a:solidFill>
                <a:latin typeface="Tahoma" panose="020B0604030504040204" pitchFamily="34" charset="0"/>
              </a:rPr>
              <a:t>），均值</a:t>
            </a:r>
            <a:r>
              <a:rPr lang="en-US" altLang="zh-CN" dirty="0">
                <a:solidFill>
                  <a:srgbClr val="444444"/>
                </a:solidFill>
                <a:latin typeface="Tahoma" panose="020B0604030504040204" pitchFamily="34" charset="0"/>
              </a:rPr>
              <a:t>Ne</a:t>
            </a:r>
            <a:r>
              <a:rPr lang="zh-CN" altLang="en-US" dirty="0">
                <a:solidFill>
                  <a:srgbClr val="444444"/>
                </a:solidFill>
                <a:latin typeface="Tahoma" panose="020B0604030504040204" pitchFamily="34" charset="0"/>
              </a:rPr>
              <a:t>，方差</a:t>
            </a:r>
            <a:r>
              <a:rPr lang="en-US" altLang="zh-CN" dirty="0">
                <a:solidFill>
                  <a:srgbClr val="444444"/>
                </a:solidFill>
                <a:latin typeface="Tahoma" panose="020B0604030504040204" pitchFamily="34" charset="0"/>
              </a:rPr>
              <a:t>Ne(1-e)</a:t>
            </a:r>
            <a:r>
              <a:rPr lang="zh-CN" altLang="en-US" dirty="0">
                <a:solidFill>
                  <a:srgbClr val="444444"/>
                </a:solidFill>
                <a:latin typeface="Tahoma" panose="020B0604030504040204" pitchFamily="34" charset="0"/>
              </a:rPr>
              <a:t>，标准差</a:t>
            </a:r>
            <a:endParaRPr lang="en-US" altLang="zh-CN" dirty="0">
              <a:solidFill>
                <a:srgbClr val="444444"/>
              </a:solidFill>
              <a:latin typeface="Tahoma" panose="020B0604030504040204" pitchFamily="34" charset="0"/>
            </a:endParaRPr>
          </a:p>
          <a:p>
            <a:r>
              <a:rPr lang="zh-CN" altLang="en-US" dirty="0">
                <a:solidFill>
                  <a:srgbClr val="444444"/>
                </a:solidFill>
                <a:latin typeface="Tahoma" panose="020B0604030504040204" pitchFamily="34" charset="0"/>
              </a:rPr>
              <a:t>扩展：基于理想置信区间的剪枝（设定置信区间阈值</a:t>
            </a:r>
            <a:r>
              <a:rPr lang="en-US" altLang="zh-CN" dirty="0">
                <a:solidFill>
                  <a:srgbClr val="444444"/>
                </a:solidFill>
                <a:latin typeface="Tahoma" panose="020B0604030504040204" pitchFamily="34" charset="0"/>
              </a:rPr>
              <a:t>CI</a:t>
            </a:r>
            <a:r>
              <a:rPr lang="zh-CN" altLang="en-US" dirty="0">
                <a:solidFill>
                  <a:srgbClr val="444444"/>
                </a:solidFill>
                <a:latin typeface="Tahoma" panose="020B0604030504040204" pitchFamily="34" charset="0"/>
              </a:rPr>
              <a:t>），存在</a:t>
            </a:r>
            <a:r>
              <a:rPr lang="en-US" altLang="zh-CN" dirty="0">
                <a:solidFill>
                  <a:srgbClr val="444444"/>
                </a:solidFill>
                <a:latin typeface="Tahoma" panose="020B0604030504040204" pitchFamily="34" charset="0"/>
              </a:rPr>
              <a:t>e</a:t>
            </a:r>
            <a:r>
              <a:rPr lang="zh-CN" altLang="en-US" dirty="0">
                <a:solidFill>
                  <a:srgbClr val="444444"/>
                </a:solidFill>
                <a:latin typeface="Tahoma" panose="020B0604030504040204" pitchFamily="34" charset="0"/>
              </a:rPr>
              <a:t>的上界</a:t>
            </a:r>
            <a:r>
              <a:rPr lang="en-US" altLang="zh-CN" dirty="0" err="1">
                <a:solidFill>
                  <a:srgbClr val="444444"/>
                </a:solidFill>
                <a:latin typeface="Tahoma" panose="020B0604030504040204" pitchFamily="34" charset="0"/>
              </a:rPr>
              <a:t>e</a:t>
            </a:r>
            <a:r>
              <a:rPr lang="en-US" altLang="zh-CN" sz="1400" dirty="0" err="1">
                <a:solidFill>
                  <a:srgbClr val="444444"/>
                </a:solidFill>
                <a:latin typeface="Tahoma" panose="020B0604030504040204" pitchFamily="34" charset="0"/>
              </a:rPr>
              <a:t>max</a:t>
            </a:r>
            <a:r>
              <a:rPr lang="zh-CN" altLang="en-US" dirty="0">
                <a:solidFill>
                  <a:srgbClr val="444444"/>
                </a:solidFill>
                <a:latin typeface="Tahoma" panose="020B0604030504040204" pitchFamily="34" charset="0"/>
              </a:rPr>
              <a:t>，使得</a:t>
            </a:r>
            <a:r>
              <a:rPr lang="en-US" altLang="zh-CN" dirty="0">
                <a:solidFill>
                  <a:srgbClr val="444444"/>
                </a:solidFill>
                <a:latin typeface="Tahoma" panose="020B0604030504040204" pitchFamily="34" charset="0"/>
              </a:rPr>
              <a:t>e</a:t>
            </a:r>
            <a:r>
              <a:rPr lang="zh-CN" altLang="en-US" dirty="0">
                <a:solidFill>
                  <a:srgbClr val="444444"/>
                </a:solidFill>
                <a:latin typeface="Tahoma" panose="020B0604030504040204" pitchFamily="34" charset="0"/>
              </a:rPr>
              <a:t>＜</a:t>
            </a:r>
            <a:r>
              <a:rPr lang="en-US" altLang="zh-CN" dirty="0" err="1">
                <a:solidFill>
                  <a:srgbClr val="444444"/>
                </a:solidFill>
                <a:latin typeface="Tahoma" panose="020B0604030504040204" pitchFamily="34" charset="0"/>
              </a:rPr>
              <a:t>e</a:t>
            </a:r>
            <a:r>
              <a:rPr lang="en-US" altLang="zh-CN" sz="1400" dirty="0" err="1">
                <a:solidFill>
                  <a:srgbClr val="444444"/>
                </a:solidFill>
                <a:latin typeface="Tahoma" panose="020B0604030504040204" pitchFamily="34" charset="0"/>
              </a:rPr>
              <a:t>max</a:t>
            </a:r>
            <a:r>
              <a:rPr lang="zh-CN" altLang="en-US" dirty="0">
                <a:solidFill>
                  <a:srgbClr val="444444"/>
                </a:solidFill>
                <a:latin typeface="Tahoma" panose="020B0604030504040204" pitchFamily="34" charset="0"/>
              </a:rPr>
              <a:t>以</a:t>
            </a:r>
            <a:r>
              <a:rPr lang="en-US" altLang="zh-CN" dirty="0">
                <a:solidFill>
                  <a:srgbClr val="444444"/>
                </a:solidFill>
                <a:latin typeface="Tahoma" panose="020B0604030504040204" pitchFamily="34" charset="0"/>
              </a:rPr>
              <a:t>1-CI</a:t>
            </a:r>
            <a:r>
              <a:rPr lang="zh-CN" altLang="en-US" dirty="0">
                <a:solidFill>
                  <a:srgbClr val="444444"/>
                </a:solidFill>
                <a:latin typeface="Tahoma" panose="020B0604030504040204" pitchFamily="34" charset="0"/>
              </a:rPr>
              <a:t>的概率成立。用</a:t>
            </a:r>
            <a:r>
              <a:rPr lang="en-US" altLang="zh-CN" dirty="0">
                <a:solidFill>
                  <a:srgbClr val="444444"/>
                </a:solidFill>
                <a:latin typeface="Tahoma" panose="020B0604030504040204" pitchFamily="34" charset="0"/>
              </a:rPr>
              <a:t>n</a:t>
            </a:r>
            <a:r>
              <a:rPr lang="zh-CN" altLang="en-US" dirty="0">
                <a:solidFill>
                  <a:srgbClr val="444444"/>
                </a:solidFill>
                <a:latin typeface="Tahoma" panose="020B0604030504040204" pitchFamily="34" charset="0"/>
              </a:rPr>
              <a:t>极大时</a:t>
            </a:r>
            <a:r>
              <a:rPr lang="zh-CN" altLang="en-US" b="1" dirty="0">
                <a:solidFill>
                  <a:srgbClr val="444444"/>
                </a:solidFill>
                <a:latin typeface="Tahoma" panose="020B0604030504040204" pitchFamily="34" charset="0"/>
              </a:rPr>
              <a:t>正态分布来逼近</a:t>
            </a:r>
            <a:r>
              <a:rPr lang="en-US" altLang="zh-CN" b="1" dirty="0">
                <a:solidFill>
                  <a:srgbClr val="444444"/>
                </a:solidFill>
                <a:latin typeface="Tahoma" panose="020B0604030504040204" pitchFamily="34" charset="0"/>
              </a:rPr>
              <a:t>e</a:t>
            </a:r>
            <a:r>
              <a:rPr lang="zh-CN" altLang="en-US" dirty="0">
                <a:solidFill>
                  <a:srgbClr val="444444"/>
                </a:solidFill>
                <a:latin typeface="Tahoma" panose="020B0604030504040204" pitchFamily="34" charset="0"/>
              </a:rPr>
              <a:t>，</a:t>
            </a:r>
            <a:r>
              <a:rPr lang="en-US" altLang="zh-CN" dirty="0">
                <a:solidFill>
                  <a:srgbClr val="444444"/>
                </a:solidFill>
                <a:latin typeface="Tahoma" panose="020B0604030504040204" pitchFamily="34" charset="0"/>
              </a:rPr>
              <a:t>C4.5</a:t>
            </a:r>
            <a:r>
              <a:rPr lang="zh-CN" altLang="en-US" dirty="0">
                <a:solidFill>
                  <a:srgbClr val="444444"/>
                </a:solidFill>
                <a:latin typeface="Tahoma" panose="020B0604030504040204" pitchFamily="34" charset="0"/>
              </a:rPr>
              <a:t>的期望误差上界</a:t>
            </a:r>
            <a:r>
              <a:rPr lang="en-US" altLang="zh-CN" dirty="0">
                <a:solidFill>
                  <a:srgbClr val="444444"/>
                </a:solidFill>
                <a:latin typeface="Tahoma" panose="020B0604030504040204" pitchFamily="34" charset="0"/>
              </a:rPr>
              <a:t>(</a:t>
            </a:r>
            <a:r>
              <a:rPr lang="en-US" altLang="zh-CN" b="0" i="0" dirty="0">
                <a:solidFill>
                  <a:srgbClr val="454545"/>
                </a:solidFill>
                <a:effectLst/>
                <a:latin typeface="Microsoft YaHei" panose="020B0503020204020204" pitchFamily="34" charset="-122"/>
                <a:ea typeface="Microsoft YaHei" panose="020B0503020204020204" pitchFamily="34" charset="-122"/>
              </a:rPr>
              <a:t>Wilson score interval</a:t>
            </a:r>
            <a:r>
              <a:rPr lang="en-US" altLang="zh-CN" dirty="0">
                <a:solidFill>
                  <a:srgbClr val="444444"/>
                </a:solidFill>
                <a:latin typeface="Tahoma" panose="020B0604030504040204" pitchFamily="34" charset="0"/>
              </a:rPr>
              <a:t>)</a:t>
            </a:r>
            <a:r>
              <a:rPr lang="zh-CN" altLang="en-US" dirty="0">
                <a:solidFill>
                  <a:srgbClr val="444444"/>
                </a:solidFill>
                <a:latin typeface="Tahoma" panose="020B0604030504040204" pitchFamily="34" charset="0"/>
              </a:rPr>
              <a:t>为</a:t>
            </a:r>
            <a:endParaRPr lang="en-US" altLang="zh-CN" dirty="0">
              <a:solidFill>
                <a:srgbClr val="444444"/>
              </a:solidFill>
              <a:latin typeface="Tahoma" panose="020B0604030504040204" pitchFamily="34" charset="0"/>
            </a:endParaRPr>
          </a:p>
          <a:p>
            <a:pPr marL="0" indent="0">
              <a:buNone/>
            </a:pPr>
            <a:r>
              <a:rPr lang="en-US" altLang="zh-CN" dirty="0">
                <a:solidFill>
                  <a:srgbClr val="444444"/>
                </a:solidFill>
                <a:latin typeface="Tahoma" panose="020B0604030504040204" pitchFamily="34" charset="0"/>
              </a:rPr>
              <a:t>Z</a:t>
            </a:r>
            <a:r>
              <a:rPr lang="zh-CN" altLang="en-US" dirty="0">
                <a:solidFill>
                  <a:srgbClr val="444444"/>
                </a:solidFill>
                <a:latin typeface="Tahoma" panose="020B0604030504040204" pitchFamily="34" charset="0"/>
              </a:rPr>
              <a:t>的选择基于理想置信区间，假设</a:t>
            </a:r>
            <a:r>
              <a:rPr lang="en-US" altLang="zh-CN" dirty="0">
                <a:solidFill>
                  <a:srgbClr val="444444"/>
                </a:solidFill>
                <a:latin typeface="Tahoma" panose="020B0604030504040204" pitchFamily="34" charset="0"/>
              </a:rPr>
              <a:t>z</a:t>
            </a:r>
            <a:r>
              <a:rPr lang="zh-CN" altLang="en-US" dirty="0">
                <a:solidFill>
                  <a:srgbClr val="444444"/>
                </a:solidFill>
                <a:latin typeface="Tahoma" panose="020B0604030504040204" pitchFamily="34" charset="0"/>
              </a:rPr>
              <a:t>服从标准正态分布。</a:t>
            </a:r>
            <a:endParaRPr lang="en-US" altLang="zh-CN" dirty="0">
              <a:solidFill>
                <a:srgbClr val="444444"/>
              </a:solidFill>
              <a:latin typeface="Tahoma" panose="020B0604030504040204" pitchFamily="34" charset="0"/>
            </a:endParaRPr>
          </a:p>
          <a:p>
            <a:r>
              <a:rPr lang="zh-CN" altLang="en-US" dirty="0">
                <a:solidFill>
                  <a:srgbClr val="444444"/>
                </a:solidFill>
                <a:latin typeface="Tahoma" panose="020B0604030504040204" pitchFamily="34" charset="0"/>
              </a:rPr>
              <a:t>因为该上界在少样本或者存在极端概率情况下的数据集都能有一些很好的性质</a:t>
            </a:r>
            <a:endParaRPr lang="en-US" altLang="zh-CN" dirty="0">
              <a:solidFill>
                <a:srgbClr val="444444"/>
              </a:solidFill>
              <a:latin typeface="Tahoma" panose="020B0604030504040204" pitchFamily="34" charset="0"/>
            </a:endParaRPr>
          </a:p>
          <a:p>
            <a:r>
              <a:rPr lang="en-US" altLang="zh-CN" b="0" i="0" u="none" strike="noStrike" dirty="0">
                <a:solidFill>
                  <a:srgbClr val="CA0C16"/>
                </a:solidFill>
                <a:effectLst/>
                <a:latin typeface="Microsoft YaHei" panose="020B0503020204020204" pitchFamily="34" charset="-122"/>
                <a:ea typeface="Microsoft YaHei" panose="020B0503020204020204" pitchFamily="34" charset="-122"/>
                <a:hlinkClick r:id="rId2"/>
              </a:rPr>
              <a:t>http://en.wikipedia.org/wiki/Binomial_proportion_confidence_interval#Normal_approximation_interval</a:t>
            </a:r>
            <a:endParaRPr lang="zh-CN" altLang="en-US" dirty="0">
              <a:solidFill>
                <a:srgbClr val="444444"/>
              </a:solidFill>
              <a:latin typeface="Tahoma" panose="020B0604030504040204" pitchFamily="34" charset="0"/>
            </a:endParaRPr>
          </a:p>
        </p:txBody>
      </p:sp>
      <p:pic>
        <p:nvPicPr>
          <p:cNvPr id="10" name="图片 9">
            <a:extLst>
              <a:ext uri="{FF2B5EF4-FFF2-40B4-BE49-F238E27FC236}">
                <a16:creationId xmlns:a16="http://schemas.microsoft.com/office/drawing/2014/main" id="{6C2C59A2-8249-4894-B946-278B226B6B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8070" y="5000418"/>
            <a:ext cx="1869380" cy="804034"/>
          </a:xfrm>
          <a:prstGeom prst="rect">
            <a:avLst/>
          </a:prstGeom>
        </p:spPr>
      </p:pic>
    </p:spTree>
    <p:extLst>
      <p:ext uri="{BB962C8B-B14F-4D97-AF65-F5344CB8AC3E}">
        <p14:creationId xmlns:p14="http://schemas.microsoft.com/office/powerpoint/2010/main" val="705745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B63BD2-578F-473B-81F9-8A58E92FEEA9}"/>
              </a:ext>
            </a:extLst>
          </p:cNvPr>
          <p:cNvSpPr>
            <a:spLocks noGrp="1"/>
          </p:cNvSpPr>
          <p:nvPr>
            <p:ph type="title"/>
          </p:nvPr>
        </p:nvSpPr>
        <p:spPr/>
        <p:txBody>
          <a:bodyPr/>
          <a:lstStyle/>
          <a:p>
            <a:r>
              <a:rPr lang="en-US" altLang="zh-CN" dirty="0"/>
              <a:t>1.5 C4.5</a:t>
            </a:r>
            <a:r>
              <a:rPr lang="zh-CN" altLang="en-US" dirty="0"/>
              <a:t>悲观剪枝</a:t>
            </a:r>
          </a:p>
        </p:txBody>
      </p:sp>
      <p:sp>
        <p:nvSpPr>
          <p:cNvPr id="3" name="内容占位符 2">
            <a:extLst>
              <a:ext uri="{FF2B5EF4-FFF2-40B4-BE49-F238E27FC236}">
                <a16:creationId xmlns:a16="http://schemas.microsoft.com/office/drawing/2014/main" id="{DC6767E8-5CE1-4839-8460-2736D81A447D}"/>
              </a:ext>
            </a:extLst>
          </p:cNvPr>
          <p:cNvSpPr>
            <a:spLocks noGrp="1"/>
          </p:cNvSpPr>
          <p:nvPr>
            <p:ph idx="1"/>
          </p:nvPr>
        </p:nvSpPr>
        <p:spPr/>
        <p:txBody>
          <a:bodyPr>
            <a:normAutofit/>
          </a:bodyPr>
          <a:lstStyle/>
          <a:p>
            <a:r>
              <a:rPr lang="zh-CN" altLang="en-US" dirty="0">
                <a:solidFill>
                  <a:srgbClr val="444444"/>
                </a:solidFill>
                <a:latin typeface="Tahoma" panose="020B0604030504040204" pitchFamily="34" charset="0"/>
              </a:rPr>
              <a:t>悲观剪枝用</a:t>
            </a:r>
            <a:r>
              <a:rPr lang="en-US" altLang="zh-CN" dirty="0">
                <a:solidFill>
                  <a:srgbClr val="444444"/>
                </a:solidFill>
                <a:latin typeface="Tahoma" panose="020B0604030504040204" pitchFamily="34" charset="0"/>
              </a:rPr>
              <a:t>MDL</a:t>
            </a:r>
            <a:r>
              <a:rPr lang="zh-CN" altLang="en-US" dirty="0">
                <a:solidFill>
                  <a:srgbClr val="444444"/>
                </a:solidFill>
                <a:latin typeface="Tahoma" panose="020B0604030504040204" pitchFamily="34" charset="0"/>
              </a:rPr>
              <a:t>刻画编码和排序规则的理论所需成本</a:t>
            </a:r>
            <a:endParaRPr lang="en-US" altLang="zh-CN" dirty="0">
              <a:solidFill>
                <a:srgbClr val="444444"/>
              </a:solidFill>
              <a:latin typeface="Tahoma" panose="020B0604030504040204" pitchFamily="34" charset="0"/>
            </a:endParaRPr>
          </a:p>
          <a:p>
            <a:r>
              <a:rPr lang="zh-CN" altLang="en-US" dirty="0">
                <a:solidFill>
                  <a:srgbClr val="444444"/>
                </a:solidFill>
                <a:latin typeface="Tahoma" panose="020B0604030504040204" pitchFamily="34" charset="0"/>
              </a:rPr>
              <a:t>缺点：</a:t>
            </a:r>
            <a:endParaRPr lang="en-US" altLang="zh-CN" dirty="0">
              <a:solidFill>
                <a:srgbClr val="444444"/>
              </a:solidFill>
              <a:latin typeface="Tahoma" panose="020B0604030504040204" pitchFamily="34" charset="0"/>
            </a:endParaRPr>
          </a:p>
          <a:p>
            <a:pPr marL="0" indent="0">
              <a:buNone/>
            </a:pPr>
            <a:r>
              <a:rPr lang="zh-CN" altLang="en-US" dirty="0">
                <a:solidFill>
                  <a:srgbClr val="444444"/>
                </a:solidFill>
                <a:latin typeface="Tahoma" panose="020B0604030504040204" pitchFamily="34" charset="0"/>
              </a:rPr>
              <a:t>   （</a:t>
            </a:r>
            <a:r>
              <a:rPr lang="en-US" altLang="zh-CN" dirty="0">
                <a:solidFill>
                  <a:srgbClr val="444444"/>
                </a:solidFill>
                <a:latin typeface="Tahoma" panose="020B0604030504040204" pitchFamily="34" charset="0"/>
              </a:rPr>
              <a:t>1</a:t>
            </a:r>
            <a:r>
              <a:rPr lang="zh-CN" altLang="en-US" dirty="0">
                <a:solidFill>
                  <a:srgbClr val="444444"/>
                </a:solidFill>
                <a:latin typeface="Tahoma" panose="020B0604030504040204" pitchFamily="34" charset="0"/>
              </a:rPr>
              <a:t>）由于所有前件都有被移除的可能，所产生的规则不一定能被还原成一棵紧凑的树</a:t>
            </a:r>
            <a:endParaRPr lang="en-US" altLang="zh-CN" dirty="0">
              <a:solidFill>
                <a:srgbClr val="444444"/>
              </a:solidFill>
              <a:latin typeface="Tahoma" panose="020B0604030504040204" pitchFamily="34" charset="0"/>
            </a:endParaRPr>
          </a:p>
          <a:p>
            <a:pPr marL="0" indent="0">
              <a:buNone/>
            </a:pPr>
            <a:r>
              <a:rPr lang="en-US" altLang="zh-CN" dirty="0">
                <a:solidFill>
                  <a:srgbClr val="444444"/>
                </a:solidFill>
                <a:latin typeface="Tahoma" panose="020B0604030504040204" pitchFamily="34" charset="0"/>
              </a:rPr>
              <a:t>   </a:t>
            </a:r>
            <a:r>
              <a:rPr lang="zh-CN" altLang="en-US" dirty="0">
                <a:solidFill>
                  <a:srgbClr val="444444"/>
                </a:solidFill>
                <a:latin typeface="Tahoma" panose="020B0604030504040204" pitchFamily="34" charset="0"/>
              </a:rPr>
              <a:t>（</a:t>
            </a:r>
            <a:r>
              <a:rPr lang="en-US" altLang="zh-CN" dirty="0">
                <a:solidFill>
                  <a:srgbClr val="444444"/>
                </a:solidFill>
                <a:latin typeface="Tahoma" panose="020B0604030504040204" pitchFamily="34" charset="0"/>
              </a:rPr>
              <a:t>2</a:t>
            </a:r>
            <a:r>
              <a:rPr lang="zh-CN" altLang="en-US" dirty="0">
                <a:solidFill>
                  <a:srgbClr val="444444"/>
                </a:solidFill>
                <a:latin typeface="Tahoma" panose="020B0604030504040204" pitchFamily="34" charset="0"/>
              </a:rPr>
              <a:t>）数据集的规模增大，时间成本增加（适用于较小数据集）</a:t>
            </a:r>
            <a:endParaRPr lang="en-US" altLang="zh-CN" dirty="0">
              <a:solidFill>
                <a:srgbClr val="444444"/>
              </a:solidFill>
              <a:latin typeface="Tahoma" panose="020B0604030504040204" pitchFamily="34" charset="0"/>
            </a:endParaRPr>
          </a:p>
          <a:p>
            <a:endParaRPr lang="zh-CN" altLang="en-US" dirty="0">
              <a:solidFill>
                <a:srgbClr val="444444"/>
              </a:solidFill>
              <a:latin typeface="Tahoma" panose="020B0604030504040204" pitchFamily="34" charset="0"/>
            </a:endParaRPr>
          </a:p>
        </p:txBody>
      </p:sp>
    </p:spTree>
    <p:extLst>
      <p:ext uri="{BB962C8B-B14F-4D97-AF65-F5344CB8AC3E}">
        <p14:creationId xmlns:p14="http://schemas.microsoft.com/office/powerpoint/2010/main" val="1806136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3EAF4-DC46-46A3-AF80-E3793961405C}"/>
              </a:ext>
            </a:extLst>
          </p:cNvPr>
          <p:cNvSpPr>
            <a:spLocks noGrp="1"/>
          </p:cNvSpPr>
          <p:nvPr>
            <p:ph type="title"/>
          </p:nvPr>
        </p:nvSpPr>
        <p:spPr/>
        <p:txBody>
          <a:bodyPr/>
          <a:lstStyle/>
          <a:p>
            <a:r>
              <a:rPr lang="en-US" altLang="zh-CN" dirty="0"/>
              <a:t>1.6 C4.5</a:t>
            </a:r>
            <a:r>
              <a:rPr lang="zh-CN" altLang="en-US" dirty="0"/>
              <a:t>改进</a:t>
            </a:r>
            <a:r>
              <a:rPr lang="en-US" altLang="zh-CN" dirty="0"/>
              <a:t>(</a:t>
            </a:r>
            <a:r>
              <a:rPr lang="zh-CN" altLang="en-US" dirty="0"/>
              <a:t>部分</a:t>
            </a:r>
            <a:r>
              <a:rPr lang="en-US" altLang="zh-CN" dirty="0"/>
              <a:t>)</a:t>
            </a:r>
            <a:r>
              <a:rPr lang="zh-CN" altLang="en-US" dirty="0"/>
              <a:t>和不足</a:t>
            </a:r>
          </a:p>
        </p:txBody>
      </p:sp>
      <p:sp>
        <p:nvSpPr>
          <p:cNvPr id="3" name="内容占位符 2">
            <a:extLst>
              <a:ext uri="{FF2B5EF4-FFF2-40B4-BE49-F238E27FC236}">
                <a16:creationId xmlns:a16="http://schemas.microsoft.com/office/drawing/2014/main" id="{41043698-0C75-464E-8EAD-DEC787AD9842}"/>
              </a:ext>
            </a:extLst>
          </p:cNvPr>
          <p:cNvSpPr>
            <a:spLocks noGrp="1"/>
          </p:cNvSpPr>
          <p:nvPr>
            <p:ph idx="1"/>
          </p:nvPr>
        </p:nvSpPr>
        <p:spPr>
          <a:xfrm>
            <a:off x="1066800" y="1775791"/>
            <a:ext cx="10058400" cy="4691271"/>
          </a:xfrm>
        </p:spPr>
        <p:txBody>
          <a:bodyPr>
            <a:normAutofit fontScale="92500" lnSpcReduction="20000"/>
          </a:bodyPr>
          <a:lstStyle/>
          <a:p>
            <a:pPr algn="l"/>
            <a:r>
              <a:rPr lang="en-US" altLang="zh-CN" b="1" i="0" u="none" strike="noStrike" baseline="0" dirty="0">
                <a:latin typeface="E-BZ+ZFTHAG-3"/>
              </a:rPr>
              <a:t>【</a:t>
            </a:r>
            <a:r>
              <a:rPr lang="zh-CN" altLang="en-US" b="1" i="0" u="none" strike="noStrike" baseline="0" dirty="0">
                <a:latin typeface="E-BZ+ZFTHAG-3"/>
              </a:rPr>
              <a:t>运算效率</a:t>
            </a:r>
            <a:r>
              <a:rPr lang="en-US" altLang="zh-CN" b="1" i="0" u="none" strike="noStrike" baseline="0" dirty="0">
                <a:latin typeface="E-BZ+ZFTHAG-3"/>
              </a:rPr>
              <a:t>】K</a:t>
            </a:r>
            <a:r>
              <a:rPr lang="zh-CN" altLang="en-US" b="1" i="0" u="none" strike="noStrike" baseline="0" dirty="0">
                <a:latin typeface="E-BZ+ZFTHAG-3"/>
              </a:rPr>
              <a:t>－</a:t>
            </a:r>
            <a:r>
              <a:rPr lang="en-US" altLang="zh-CN" b="1" i="0" u="none" strike="noStrike" baseline="0" dirty="0">
                <a:latin typeface="E-BZ+ZFTHAG-3"/>
              </a:rPr>
              <a:t>C4</a:t>
            </a:r>
            <a:r>
              <a:rPr lang="en-US" altLang="zh-CN" b="1" dirty="0">
                <a:latin typeface="E-BZ+ZFTHAG-3"/>
              </a:rPr>
              <a:t>.</a:t>
            </a:r>
            <a:r>
              <a:rPr lang="en-US" altLang="zh-CN" b="1" i="0" u="none" strike="noStrike" baseline="0" dirty="0">
                <a:latin typeface="E-BZ+ZFTHAG-3"/>
              </a:rPr>
              <a:t>5 </a:t>
            </a:r>
            <a:r>
              <a:rPr lang="zh-CN" altLang="en-US" b="1" i="0" u="none" strike="noStrike" baseline="0" dirty="0">
                <a:latin typeface="SSJ4+ZFTHAG-1"/>
              </a:rPr>
              <a:t>算</a:t>
            </a:r>
            <a:r>
              <a:rPr lang="zh-CN" altLang="en-US" b="1" i="0" u="none" strike="noStrike" baseline="0" dirty="0">
                <a:latin typeface="FZSSK--GBK1-00+ZFTHAH-6"/>
              </a:rPr>
              <a:t>法</a:t>
            </a:r>
            <a:r>
              <a:rPr lang="zh-CN" altLang="en-US" dirty="0">
                <a:latin typeface="SSJ4+ZFTHAG-1"/>
              </a:rPr>
              <a:t>：</a:t>
            </a:r>
            <a:r>
              <a:rPr lang="zh-CN" altLang="en-US" b="0" i="0" u="none" strike="noStrike" baseline="0" dirty="0">
                <a:latin typeface="FZSSK--GBK1-00+ZFTHAH-10"/>
              </a:rPr>
              <a:t>引</a:t>
            </a:r>
            <a:r>
              <a:rPr lang="zh-CN" altLang="en-US" b="0" i="0" u="none" strike="noStrike" baseline="0" dirty="0">
                <a:latin typeface="FZSSK--GBK1-00+ZFTHAH-6"/>
              </a:rPr>
              <a:t>用</a:t>
            </a:r>
            <a:r>
              <a:rPr lang="zh-CN" altLang="en-US" b="0" i="0" u="none" strike="noStrike" baseline="0" dirty="0">
                <a:latin typeface="FZSSK--GBK1-00+ZFTHAW-34"/>
              </a:rPr>
              <a:t>麦克劳</a:t>
            </a:r>
            <a:r>
              <a:rPr lang="zh-CN" altLang="en-US" b="0" i="0" u="none" strike="noStrike" baseline="0" dirty="0">
                <a:latin typeface="FZSSK--GBK1-00+ZFTHAI-16"/>
              </a:rPr>
              <a:t>林</a:t>
            </a:r>
            <a:r>
              <a:rPr lang="zh-CN" altLang="en-US" b="0" i="0" u="none" strike="noStrike" baseline="0" dirty="0">
                <a:latin typeface="FZSSK--GBK1-00+ZFTHAH-14"/>
              </a:rPr>
              <a:t>公式</a:t>
            </a:r>
            <a:r>
              <a:rPr lang="zh-CN" altLang="en-US" b="0" i="0" u="none" strike="noStrike" baseline="0" dirty="0">
                <a:latin typeface="FZSSK--GBK1-00+ZFTHAH-8"/>
              </a:rPr>
              <a:t>和</a:t>
            </a:r>
            <a:r>
              <a:rPr lang="zh-CN" altLang="en-US" b="0" i="0" u="none" strike="noStrike" baseline="0" dirty="0">
                <a:latin typeface="FZSSK--GBK1-00+ZFTHAP-31"/>
              </a:rPr>
              <a:t>泰</a:t>
            </a:r>
            <a:r>
              <a:rPr lang="zh-CN" altLang="en-US" b="0" i="0" u="none" strike="noStrike" baseline="0" dirty="0">
                <a:latin typeface="FZSSK--GBK1-00+ZFTHAW-34"/>
              </a:rPr>
              <a:t>勒</a:t>
            </a:r>
            <a:r>
              <a:rPr lang="zh-CN" altLang="en-US" b="0" i="0" u="none" strike="noStrike" baseline="0" dirty="0">
                <a:latin typeface="FZSSK--GBK1-00+ZFTHAH-14"/>
              </a:rPr>
              <a:t>公式</a:t>
            </a:r>
            <a:r>
              <a:rPr lang="zh-CN" altLang="en-US" b="0" i="0" u="none" strike="noStrike" baseline="0" dirty="0">
                <a:latin typeface="SSJ4+ZFTHAG-1"/>
              </a:rPr>
              <a:t>的</a:t>
            </a:r>
            <a:r>
              <a:rPr lang="zh-CN" altLang="en-US" b="0" i="0" u="none" strike="noStrike" baseline="0" dirty="0">
                <a:latin typeface="FZSSK--GBK1-00+ZFTHAI-19"/>
              </a:rPr>
              <a:t>思想</a:t>
            </a:r>
            <a:r>
              <a:rPr lang="zh-CN" altLang="en-US" b="0" i="0" u="none" strike="noStrike" baseline="0" dirty="0">
                <a:latin typeface="SSJ4+ZFTHAG-1"/>
              </a:rPr>
              <a:t>，</a:t>
            </a:r>
            <a:r>
              <a:rPr lang="zh-CN" altLang="en-US" b="0" i="0" u="none" strike="noStrike" baseline="0" dirty="0">
                <a:latin typeface="FZSSK--GBK1-00+ZFTHAH-14"/>
              </a:rPr>
              <a:t>将</a:t>
            </a:r>
            <a:r>
              <a:rPr lang="zh-CN" altLang="en-US" b="0" i="0" u="none" strike="noStrike" baseline="0" dirty="0">
                <a:latin typeface="SSJ4+ZFTHAG-1"/>
              </a:rPr>
              <a:t>信息</a:t>
            </a:r>
            <a:r>
              <a:rPr lang="zh-CN" altLang="en-US" b="0" i="0" u="none" strike="noStrike" baseline="0" dirty="0">
                <a:latin typeface="FZSSK--GBK1-00+ZFTHAI-17"/>
              </a:rPr>
              <a:t>增益</a:t>
            </a:r>
            <a:r>
              <a:rPr lang="zh-CN" altLang="en-US" b="0" i="0" u="none" strike="noStrike" baseline="0" dirty="0">
                <a:latin typeface="FZSSK--GBK1-00+ZFTHAH-14"/>
              </a:rPr>
              <a:t>率</a:t>
            </a:r>
            <a:r>
              <a:rPr lang="zh-CN" altLang="en-US" b="0" i="0" u="none" strike="noStrike" baseline="0" dirty="0">
                <a:latin typeface="SSJ4+ZFTHAG-1"/>
              </a:rPr>
              <a:t>计算</a:t>
            </a:r>
            <a:r>
              <a:rPr lang="zh-CN" altLang="en-US" b="0" i="0" u="none" strike="noStrike" baseline="0" dirty="0">
                <a:latin typeface="FZSSK--GBK1-00+ZFTHAH-14"/>
              </a:rPr>
              <a:t>公式</a:t>
            </a:r>
            <a:r>
              <a:rPr lang="zh-CN" altLang="en-US" b="0" i="0" u="none" strike="noStrike" baseline="0" dirty="0">
                <a:solidFill>
                  <a:srgbClr val="FF0000"/>
                </a:solidFill>
                <a:latin typeface="FZSSK--GBK1-00+ZFTHAH-6"/>
              </a:rPr>
              <a:t>从对</a:t>
            </a:r>
            <a:r>
              <a:rPr lang="zh-CN" altLang="en-US" b="0" i="0" u="none" strike="noStrike" baseline="0" dirty="0">
                <a:solidFill>
                  <a:srgbClr val="FF0000"/>
                </a:solidFill>
                <a:latin typeface="FZSSK--GBK1-00+ZFTHAH-8"/>
              </a:rPr>
              <a:t>数</a:t>
            </a:r>
            <a:r>
              <a:rPr lang="zh-CN" altLang="en-US" b="0" i="0" u="none" strike="noStrike" baseline="0" dirty="0">
                <a:solidFill>
                  <a:srgbClr val="FF0000"/>
                </a:solidFill>
                <a:latin typeface="FZSSK--GBK1-00+ZFTHAH-10"/>
              </a:rPr>
              <a:t>函</a:t>
            </a:r>
            <a:r>
              <a:rPr lang="zh-CN" altLang="en-US" b="0" i="0" u="none" strike="noStrike" baseline="0" dirty="0">
                <a:solidFill>
                  <a:srgbClr val="FF0000"/>
                </a:solidFill>
                <a:latin typeface="FZSSK--GBK1-00+ZFTHAH-8"/>
              </a:rPr>
              <a:t>数转</a:t>
            </a:r>
            <a:r>
              <a:rPr lang="zh-CN" altLang="en-US" b="0" i="0" u="none" strike="noStrike" baseline="0" dirty="0">
                <a:solidFill>
                  <a:srgbClr val="FF0000"/>
                </a:solidFill>
                <a:latin typeface="FZSSK--GBK1-00+ZFTHAH-10"/>
              </a:rPr>
              <a:t>化</a:t>
            </a:r>
            <a:r>
              <a:rPr lang="zh-CN" altLang="en-US" b="0" i="0" u="none" strike="noStrike" baseline="0" dirty="0">
                <a:solidFill>
                  <a:srgbClr val="FF0000"/>
                </a:solidFill>
                <a:latin typeface="SSJ4+ZFTHAG-1"/>
              </a:rPr>
              <a:t>为</a:t>
            </a:r>
            <a:r>
              <a:rPr lang="zh-CN" altLang="en-US" b="0" i="0" u="none" strike="noStrike" baseline="0" dirty="0">
                <a:solidFill>
                  <a:srgbClr val="FF0000"/>
                </a:solidFill>
                <a:latin typeface="FZSSK--GBK1-00+ZFTHAH-10"/>
              </a:rPr>
              <a:t>非</a:t>
            </a:r>
            <a:r>
              <a:rPr lang="zh-CN" altLang="en-US" b="0" i="0" u="none" strike="noStrike" baseline="0" dirty="0">
                <a:solidFill>
                  <a:srgbClr val="FF0000"/>
                </a:solidFill>
                <a:latin typeface="FZSSK--GBK1-00+ZFTHAH-6"/>
              </a:rPr>
              <a:t>对</a:t>
            </a:r>
            <a:r>
              <a:rPr lang="zh-CN" altLang="en-US" b="0" i="0" u="none" strike="noStrike" baseline="0" dirty="0">
                <a:solidFill>
                  <a:srgbClr val="FF0000"/>
                </a:solidFill>
                <a:latin typeface="FZSSK--GBK1-00+ZFTHAH-8"/>
              </a:rPr>
              <a:t>数</a:t>
            </a:r>
            <a:r>
              <a:rPr lang="zh-CN" altLang="en-US" b="0" i="0" u="none" strike="noStrike" baseline="0" dirty="0">
                <a:solidFill>
                  <a:srgbClr val="FF0000"/>
                </a:solidFill>
                <a:latin typeface="FZSSK--GBK1-00+ZFTHAH-10"/>
              </a:rPr>
              <a:t>函</a:t>
            </a:r>
            <a:r>
              <a:rPr lang="zh-CN" altLang="en-US" b="0" i="0" u="none" strike="noStrike" baseline="0" dirty="0">
                <a:solidFill>
                  <a:srgbClr val="FF0000"/>
                </a:solidFill>
                <a:latin typeface="FZSSK--GBK1-00+ZFTHAH-8"/>
              </a:rPr>
              <a:t>数</a:t>
            </a:r>
            <a:r>
              <a:rPr lang="zh-CN" altLang="en-US" b="0" i="0" u="none" strike="noStrike" baseline="0" dirty="0">
                <a:latin typeface="SSJ4+ZFTHAG-1"/>
              </a:rPr>
              <a:t>，</a:t>
            </a:r>
            <a:r>
              <a:rPr lang="zh-CN" altLang="en-US" b="0" i="0" u="none" strike="noStrike" baseline="0" dirty="0">
                <a:latin typeface="FZSSK--GBK1-00+ZFTHAH-6"/>
              </a:rPr>
              <a:t>从</a:t>
            </a:r>
            <a:r>
              <a:rPr lang="zh-CN" altLang="en-US" b="0" i="0" u="none" strike="noStrike" baseline="0" dirty="0">
                <a:latin typeface="SSJ4+ZFTHAG-1"/>
              </a:rPr>
              <a:t>而</a:t>
            </a:r>
            <a:r>
              <a:rPr lang="zh-CN" altLang="en-US" b="0" i="0" u="none" strike="noStrike" baseline="0" dirty="0">
                <a:latin typeface="FZSSK--GBK1-00+ZFTHAH-14"/>
              </a:rPr>
              <a:t>降</a:t>
            </a:r>
            <a:r>
              <a:rPr lang="zh-CN" altLang="en-US" b="0" i="0" u="none" strike="noStrike" baseline="0" dirty="0">
                <a:latin typeface="FZSSK--GBK1-00+ZFTHAI-17"/>
              </a:rPr>
              <a:t>低运</a:t>
            </a:r>
            <a:r>
              <a:rPr lang="zh-CN" altLang="en-US" b="0" i="0" u="none" strike="noStrike" baseline="0" dirty="0">
                <a:latin typeface="SSJ4+ZFTHAG-1"/>
              </a:rPr>
              <a:t>算的</a:t>
            </a:r>
            <a:r>
              <a:rPr lang="zh-CN" altLang="en-US" b="0" i="0" u="none" strike="noStrike" baseline="0" dirty="0">
                <a:latin typeface="FZSSK--GBK1-00+ZFTHAH-6"/>
              </a:rPr>
              <a:t>时</a:t>
            </a:r>
            <a:r>
              <a:rPr lang="zh-CN" altLang="en-US" b="0" i="0" u="none" strike="noStrike" baseline="0" dirty="0">
                <a:latin typeface="FZSSK--GBK1-00+ZFTHAH-10"/>
              </a:rPr>
              <a:t>间</a:t>
            </a:r>
            <a:r>
              <a:rPr lang="zh-CN" altLang="en-US" b="0" i="0" u="none" strike="noStrike" baseline="0" dirty="0">
                <a:latin typeface="FZSSK--GBK1-00+ZFTHAH-6"/>
              </a:rPr>
              <a:t>效</a:t>
            </a:r>
            <a:r>
              <a:rPr lang="zh-CN" altLang="en-US" b="0" i="0" u="none" strike="noStrike" baseline="0" dirty="0">
                <a:latin typeface="FZSSK--GBK1-00+ZFTHAH-14"/>
              </a:rPr>
              <a:t>率</a:t>
            </a:r>
            <a:endParaRPr lang="en-US" altLang="zh-CN" dirty="0">
              <a:latin typeface="FZSSK--GBK1-00+ZFTHAH-14"/>
            </a:endParaRPr>
          </a:p>
          <a:p>
            <a:pPr marL="0" indent="0" algn="l">
              <a:buNone/>
            </a:pPr>
            <a:r>
              <a:rPr lang="en-US" altLang="zh-CN" b="0" i="0" u="none" strike="noStrike" baseline="0" dirty="0">
                <a:latin typeface="FZSSK--GBK1-00+ZFTHAH-14"/>
              </a:rPr>
              <a:t>  {</a:t>
            </a:r>
            <a:r>
              <a:rPr lang="zh-CN" altLang="en-US" b="0" i="0" u="none" strike="noStrike" baseline="0" dirty="0">
                <a:latin typeface="FZSSK--GBK1-00+ZFTHAH-14"/>
              </a:rPr>
              <a:t>主要是利用</a:t>
            </a:r>
            <a:r>
              <a:rPr lang="en-US" altLang="zh-CN" b="0" i="0" u="none" strike="noStrike" baseline="0" dirty="0">
                <a:latin typeface="FZSSK--GBK1-00+ZFTHAH-14"/>
              </a:rPr>
              <a:t>p</a:t>
            </a:r>
            <a:r>
              <a:rPr lang="zh-CN" altLang="en-US" b="0" i="0" u="none" strike="noStrike" baseline="0" dirty="0">
                <a:latin typeface="FZSSK--GBK1-00+ZFTHAH-14"/>
              </a:rPr>
              <a:t>∈</a:t>
            </a:r>
            <a:r>
              <a:rPr lang="en-US" altLang="zh-CN" b="0" i="0" u="none" strike="noStrike" baseline="0" dirty="0">
                <a:latin typeface="FZSSK--GBK1-00+ZFTHAH-14"/>
              </a:rPr>
              <a:t>(0,1)</a:t>
            </a:r>
            <a:r>
              <a:rPr lang="zh-CN" altLang="en-US" b="0" i="0" u="none" strike="noStrike" baseline="0" dirty="0">
                <a:latin typeface="FZSSK--GBK1-00+ZFTHAH-14"/>
              </a:rPr>
              <a:t>进行替换，有点粗糙</a:t>
            </a:r>
            <a:r>
              <a:rPr lang="en-US" altLang="zh-CN" b="0" i="0" u="none" strike="noStrike" baseline="0" dirty="0">
                <a:latin typeface="FZSSK--GBK1-00+ZFTHAH-14"/>
              </a:rPr>
              <a:t>}          </a:t>
            </a:r>
            <a:r>
              <a:rPr lang="en-US" altLang="zh-CN" dirty="0">
                <a:latin typeface="FZSSK--GBK1-00+ZFTHAH-14"/>
              </a:rPr>
              <a:t>《</a:t>
            </a:r>
            <a:r>
              <a:rPr lang="zh-CN" altLang="en-US" dirty="0">
                <a:latin typeface="FZY3K--GBK1-00+ZFTHAH-9"/>
              </a:rPr>
              <a:t>计算机技术与发展</a:t>
            </a:r>
            <a:r>
              <a:rPr lang="en-US" altLang="zh-CN" dirty="0">
                <a:latin typeface="FZSSK--GBK1-00+ZFTHAH-14"/>
              </a:rPr>
              <a:t>》2020</a:t>
            </a:r>
          </a:p>
          <a:p>
            <a:pPr marL="0" indent="0" algn="l">
              <a:buNone/>
            </a:pPr>
            <a:r>
              <a:rPr lang="en-US" altLang="zh-CN" dirty="0">
                <a:latin typeface="FZSSK--GBK1-00+ZFTHAH-14"/>
              </a:rPr>
              <a:t>  </a:t>
            </a:r>
            <a:r>
              <a:rPr lang="zh-CN" altLang="en-US" dirty="0">
                <a:latin typeface="FZSSK--GBK1-00+ZFTHAH-14"/>
              </a:rPr>
              <a:t>也有用泰勒中值定理的</a:t>
            </a:r>
            <a:endParaRPr lang="en-US" altLang="zh-CN" dirty="0">
              <a:latin typeface="FZSSK--GBK1-00+ZFTHAH-14"/>
            </a:endParaRPr>
          </a:p>
          <a:p>
            <a:pPr algn="l"/>
            <a:r>
              <a:rPr lang="en-US" altLang="zh-CN" b="1" dirty="0">
                <a:latin typeface="E-BZ+ZFTHAG-3"/>
              </a:rPr>
              <a:t>【</a:t>
            </a:r>
            <a:r>
              <a:rPr lang="zh-CN" altLang="en-US" b="1" dirty="0">
                <a:latin typeface="E-BZ+ZFTHAG-3"/>
              </a:rPr>
              <a:t>降噪</a:t>
            </a:r>
            <a:r>
              <a:rPr lang="en-US" altLang="zh-CN" b="1" dirty="0">
                <a:latin typeface="E-BZ+ZFTHAG-3"/>
              </a:rPr>
              <a:t>】KFPCA-in-C4.5</a:t>
            </a:r>
            <a:r>
              <a:rPr lang="zh-CN" altLang="en-US" b="1" dirty="0">
                <a:latin typeface="E-BZ+ZFTHAG-3"/>
              </a:rPr>
              <a:t>算法：</a:t>
            </a:r>
            <a:r>
              <a:rPr lang="zh-CN" altLang="en-US" b="0" i="0" u="none" strike="noStrike" baseline="0" dirty="0">
                <a:latin typeface="AdobeHeitiStd-Regular"/>
              </a:rPr>
              <a:t>一方面将高维数据噪声控制问题转化为拟合数据特征与控制平滑度相结合的最优化问题</a:t>
            </a:r>
            <a:r>
              <a:rPr lang="zh-CN" altLang="en-US" b="0" i="0" u="none" strike="noStrike" baseline="0" dirty="0">
                <a:latin typeface="DY554+ZMVCRK-554"/>
              </a:rPr>
              <a:t>，</a:t>
            </a:r>
            <a:r>
              <a:rPr lang="zh-CN" altLang="en-US" b="0" i="0" u="none" strike="noStrike" baseline="0" dirty="0">
                <a:latin typeface="AdobeHeitiStd-Regular"/>
              </a:rPr>
              <a:t>从而获得主成分空间</a:t>
            </a:r>
            <a:r>
              <a:rPr lang="zh-CN" altLang="en-US" b="0" i="0" u="none" strike="noStrike" baseline="0" dirty="0">
                <a:latin typeface="DY554+ZMVCRK-554"/>
              </a:rPr>
              <a:t>；</a:t>
            </a:r>
            <a:r>
              <a:rPr lang="zh-CN" altLang="en-US" b="0" i="0" u="none" strike="noStrike" baseline="0" dirty="0">
                <a:latin typeface="AdobeHeitiStd-Regular"/>
              </a:rPr>
              <a:t>另一方面在决策树自顶向下构建新节点的过程中</a:t>
            </a:r>
            <a:r>
              <a:rPr lang="zh-CN" altLang="en-US" b="0" i="0" u="none" strike="noStrike" baseline="0" dirty="0">
                <a:latin typeface="DY554+ZMVCRK-554"/>
              </a:rPr>
              <a:t>，</a:t>
            </a:r>
            <a:r>
              <a:rPr lang="zh-CN" altLang="en-US" b="0" i="0" u="none" strike="noStrike" baseline="0" dirty="0">
                <a:latin typeface="AdobeHeitiStd-Regular"/>
              </a:rPr>
              <a:t>再将主成分空间恢复到原始数据空间来避免降维过程中属性特征信息永久消失</a:t>
            </a:r>
            <a:r>
              <a:rPr lang="zh-CN" altLang="en-US" b="0" i="0" u="none" strike="noStrike" baseline="0" dirty="0">
                <a:latin typeface="DY554+ZMVCRK-554"/>
              </a:rPr>
              <a:t>。</a:t>
            </a:r>
            <a:endParaRPr lang="en-US" altLang="zh-CN" b="1" dirty="0">
              <a:latin typeface="E-BZ+ZFTHAG-3"/>
            </a:endParaRPr>
          </a:p>
          <a:p>
            <a:pPr algn="l"/>
            <a:r>
              <a:rPr lang="en-US" altLang="zh-CN" b="1" dirty="0"/>
              <a:t>【</a:t>
            </a:r>
            <a:r>
              <a:rPr lang="zh-CN" altLang="en-US" b="1" dirty="0"/>
              <a:t>属性间相关</a:t>
            </a:r>
            <a:r>
              <a:rPr lang="en-US" altLang="zh-CN" b="1" dirty="0"/>
              <a:t>】</a:t>
            </a:r>
            <a:r>
              <a:rPr lang="zh-CN" altLang="en-US" b="0" i="0" u="none" strike="noStrike" baseline="0" dirty="0">
                <a:latin typeface="AdobeHeitiStd-Regular"/>
              </a:rPr>
              <a:t>使用一个属性与其他属性的平均信息熵表示这个属性与其他属性的冗余度，然后在选择测试属性的过程中，加入测试属性与其他属性的冗余度，通过信息增益</a:t>
            </a:r>
            <a:r>
              <a:rPr lang="zh-CN" altLang="en-US" b="0" i="0" u="none" strike="noStrike" baseline="0" dirty="0">
                <a:latin typeface="SSJ0+ZHXHHc-4"/>
              </a:rPr>
              <a:t>、</a:t>
            </a:r>
            <a:r>
              <a:rPr lang="zh-CN" altLang="en-US" b="0" i="0" u="none" strike="noStrike" baseline="0" dirty="0">
                <a:latin typeface="AdobeHeitiStd-Regular"/>
              </a:rPr>
              <a:t>分裂熵和冗余度三个因素的评价，选择信息增益率高而与其他属性冗余度低的测试属性</a:t>
            </a:r>
            <a:r>
              <a:rPr lang="zh-CN" altLang="en-US" dirty="0">
                <a:latin typeface="E-BZ+ZHXHHc-1"/>
              </a:rPr>
              <a:t>。</a:t>
            </a:r>
            <a:endParaRPr lang="en-US" altLang="zh-CN" dirty="0">
              <a:latin typeface="E-BZ+ZHXHHc-1"/>
            </a:endParaRPr>
          </a:p>
          <a:p>
            <a:r>
              <a:rPr lang="en-US" altLang="zh-CN" dirty="0">
                <a:latin typeface="DY2+ZMeFO3-2"/>
              </a:rPr>
              <a:t>C4.5</a:t>
            </a:r>
            <a:r>
              <a:rPr lang="zh-CN" altLang="en-US" b="0" i="0" u="none" strike="noStrike" baseline="0" dirty="0">
                <a:latin typeface="AdobeHeitiStd-Regular"/>
              </a:rPr>
              <a:t>和模糊数学</a:t>
            </a:r>
            <a:endParaRPr lang="en-US" altLang="zh-CN" b="0" i="0" u="none" strike="noStrike" baseline="0" dirty="0">
              <a:latin typeface="AdobeHeitiStd-Regular"/>
            </a:endParaRPr>
          </a:p>
          <a:p>
            <a:r>
              <a:rPr lang="en-US" altLang="zh-CN" dirty="0">
                <a:latin typeface="AdobeHeitiStd-Regular"/>
              </a:rPr>
              <a:t>C4.5</a:t>
            </a:r>
            <a:r>
              <a:rPr lang="zh-CN" altLang="en-US" dirty="0">
                <a:latin typeface="AdobeHeitiStd-Regular"/>
              </a:rPr>
              <a:t>和一对多分类模型</a:t>
            </a:r>
            <a:endParaRPr lang="en-US" altLang="zh-CN" dirty="0">
              <a:latin typeface="AdobeHeitiStd-Regular"/>
            </a:endParaRPr>
          </a:p>
          <a:p>
            <a:pPr algn="l"/>
            <a:r>
              <a:rPr lang="zh-CN" altLang="en-US" dirty="0">
                <a:latin typeface="AdobeHeitiStd-Regular"/>
              </a:rPr>
              <a:t>Ｍａｎｔａｒａｓ范式距离来度量属性划分与真实划分的距离</a:t>
            </a:r>
            <a:endParaRPr lang="en-US" altLang="zh-CN" dirty="0">
              <a:latin typeface="AdobeHeitiStd-Regular"/>
            </a:endParaRPr>
          </a:p>
          <a:p>
            <a:pPr algn="l"/>
            <a:r>
              <a:rPr lang="en-US" altLang="zh-CN" dirty="0">
                <a:latin typeface="AdobeHeitiStd-Regular"/>
              </a:rPr>
              <a:t>… …</a:t>
            </a:r>
          </a:p>
          <a:p>
            <a:r>
              <a:rPr lang="en-US" altLang="zh-CN" b="0" i="0" u="none" strike="noStrike" baseline="0" dirty="0">
                <a:solidFill>
                  <a:srgbClr val="FF0000"/>
                </a:solidFill>
                <a:latin typeface="AdobeHeitiStd-Regular"/>
              </a:rPr>
              <a:t>【</a:t>
            </a:r>
            <a:r>
              <a:rPr lang="zh-CN" altLang="en-US" b="0" i="0" u="none" strike="noStrike" baseline="0" dirty="0">
                <a:solidFill>
                  <a:srgbClr val="FF0000"/>
                </a:solidFill>
                <a:latin typeface="AdobeHeitiStd-Regular"/>
              </a:rPr>
              <a:t>不足</a:t>
            </a:r>
            <a:r>
              <a:rPr lang="en-US" altLang="zh-CN" b="0" i="0" u="none" strike="noStrike" baseline="0" dirty="0">
                <a:solidFill>
                  <a:srgbClr val="FF0000"/>
                </a:solidFill>
                <a:latin typeface="AdobeHeitiStd-Regular"/>
              </a:rPr>
              <a:t>】</a:t>
            </a:r>
            <a:r>
              <a:rPr lang="zh-CN" altLang="en-US" b="0" i="0" u="none" strike="noStrike" baseline="0" dirty="0">
                <a:solidFill>
                  <a:srgbClr val="FF0000"/>
                </a:solidFill>
                <a:latin typeface="AdobeHeitiStd-Regular"/>
              </a:rPr>
              <a:t>对</a:t>
            </a:r>
            <a:r>
              <a:rPr lang="en-US" altLang="zh-CN" b="0" i="0" u="none" strike="noStrike" baseline="0" dirty="0">
                <a:solidFill>
                  <a:srgbClr val="FF0000"/>
                </a:solidFill>
                <a:latin typeface="DY2+ZMeFO3-2"/>
              </a:rPr>
              <a:t>C4.5</a:t>
            </a:r>
            <a:r>
              <a:rPr lang="zh-CN" altLang="en-US" b="0" i="0" u="none" strike="noStrike" baseline="0" dirty="0">
                <a:solidFill>
                  <a:srgbClr val="FF0000"/>
                </a:solidFill>
                <a:latin typeface="AdobeHeitiStd-Regular"/>
              </a:rPr>
              <a:t>决策树的局部最优解</a:t>
            </a:r>
            <a:r>
              <a:rPr lang="zh-CN" altLang="en-US" b="0" i="0" u="none" strike="noStrike" baseline="0" dirty="0">
                <a:solidFill>
                  <a:srgbClr val="FF0000"/>
                </a:solidFill>
                <a:latin typeface="DY475+ZMeFPa-491"/>
              </a:rPr>
              <a:t>、</a:t>
            </a:r>
            <a:r>
              <a:rPr lang="zh-CN" altLang="en-US" b="0" i="0" u="none" strike="noStrike" baseline="0" dirty="0">
                <a:solidFill>
                  <a:srgbClr val="FF0000"/>
                </a:solidFill>
                <a:latin typeface="AdobeHeitiStd-Regular"/>
              </a:rPr>
              <a:t>大数据处理的依赖主存问题和效率问题一直没有得到很好的解决</a:t>
            </a:r>
            <a:r>
              <a:rPr lang="zh-CN" altLang="en-US" b="0" i="0" u="none" strike="noStrike" baseline="0" dirty="0">
                <a:solidFill>
                  <a:srgbClr val="FF0000"/>
                </a:solidFill>
                <a:latin typeface="DY475+ZMeFPa-491"/>
              </a:rPr>
              <a:t>。</a:t>
            </a:r>
            <a:endParaRPr lang="en-US" altLang="zh-CN" b="0" i="0" u="none" strike="noStrike" baseline="0" dirty="0">
              <a:solidFill>
                <a:srgbClr val="FF0000"/>
              </a:solidFill>
              <a:latin typeface="DY475+ZMeFPa-491"/>
            </a:endParaRPr>
          </a:p>
          <a:p>
            <a:r>
              <a:rPr lang="zh-CN" altLang="en-US" b="0" i="0" u="none" strike="noStrike" baseline="0" dirty="0">
                <a:solidFill>
                  <a:srgbClr val="FF0000"/>
                </a:solidFill>
                <a:latin typeface="DY475+ZMeFPa-491"/>
              </a:rPr>
              <a:t>（</a:t>
            </a:r>
            <a:r>
              <a:rPr lang="en-US" altLang="zh-CN" b="0" i="0" dirty="0">
                <a:solidFill>
                  <a:srgbClr val="333333"/>
                </a:solidFill>
                <a:effectLst/>
                <a:latin typeface="Calibri" panose="020F0502020204030204" pitchFamily="34" charset="0"/>
              </a:rPr>
              <a:t>C4.5</a:t>
            </a:r>
            <a:r>
              <a:rPr lang="zh-CN" altLang="en-US" b="0" i="0" dirty="0">
                <a:solidFill>
                  <a:srgbClr val="333333"/>
                </a:solidFill>
                <a:effectLst/>
                <a:latin typeface="宋体" panose="02010600030101010101" pitchFamily="2" charset="-122"/>
                <a:ea typeface="宋体" panose="02010600030101010101" pitchFamily="2" charset="-122"/>
              </a:rPr>
              <a:t>只适合于能够驻留于内存的数据集，当训练集大得无法在内存容纳时程序无法运行。</a:t>
            </a:r>
            <a:r>
              <a:rPr lang="zh-CN" altLang="en-US" b="0" i="0" u="none" strike="noStrike" baseline="0" dirty="0">
                <a:solidFill>
                  <a:srgbClr val="FF0000"/>
                </a:solidFill>
                <a:latin typeface="DY475+ZMeFPa-491"/>
              </a:rPr>
              <a:t>）</a:t>
            </a:r>
            <a:endParaRPr lang="en-US" altLang="zh-CN" dirty="0">
              <a:solidFill>
                <a:srgbClr val="FF0000"/>
              </a:solidFill>
              <a:latin typeface="AdobeHeitiStd-Regular"/>
            </a:endParaRPr>
          </a:p>
          <a:p>
            <a:pPr algn="l"/>
            <a:endParaRPr lang="zh-CN" altLang="en-US" dirty="0"/>
          </a:p>
        </p:txBody>
      </p:sp>
    </p:spTree>
    <p:extLst>
      <p:ext uri="{BB962C8B-B14F-4D97-AF65-F5344CB8AC3E}">
        <p14:creationId xmlns:p14="http://schemas.microsoft.com/office/powerpoint/2010/main" val="2771795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437A75-EB4B-4790-B642-1F5E63B208FB}"/>
              </a:ext>
            </a:extLst>
          </p:cNvPr>
          <p:cNvSpPr>
            <a:spLocks noGrp="1"/>
          </p:cNvSpPr>
          <p:nvPr>
            <p:ph type="title"/>
          </p:nvPr>
        </p:nvSpPr>
        <p:spPr/>
        <p:txBody>
          <a:bodyPr/>
          <a:lstStyle/>
          <a:p>
            <a:r>
              <a:rPr lang="en-US" altLang="zh-CN" dirty="0"/>
              <a:t>END</a:t>
            </a:r>
            <a:endParaRPr lang="zh-CN" altLang="en-US" dirty="0"/>
          </a:p>
        </p:txBody>
      </p:sp>
      <p:sp>
        <p:nvSpPr>
          <p:cNvPr id="3" name="文本占位符 2">
            <a:extLst>
              <a:ext uri="{FF2B5EF4-FFF2-40B4-BE49-F238E27FC236}">
                <a16:creationId xmlns:a16="http://schemas.microsoft.com/office/drawing/2014/main" id="{3C14B3EE-C24A-4B25-A86E-174F019175EF}"/>
              </a:ext>
            </a:extLst>
          </p:cNvPr>
          <p:cNvSpPr>
            <a:spLocks noGrp="1"/>
          </p:cNvSpPr>
          <p:nvPr>
            <p:ph type="body" idx="1"/>
          </p:nvPr>
        </p:nvSpPr>
        <p:spPr/>
        <p:txBody>
          <a:bodyPr/>
          <a:lstStyle/>
          <a:p>
            <a:r>
              <a:rPr lang="zh-CN" altLang="en-US" dirty="0"/>
              <a:t>谢谢观看和建议！</a:t>
            </a:r>
          </a:p>
        </p:txBody>
      </p:sp>
    </p:spTree>
    <p:extLst>
      <p:ext uri="{BB962C8B-B14F-4D97-AF65-F5344CB8AC3E}">
        <p14:creationId xmlns:p14="http://schemas.microsoft.com/office/powerpoint/2010/main" val="455591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CC8848-B293-4F9E-BD13-78E31F75E498}"/>
              </a:ext>
            </a:extLst>
          </p:cNvPr>
          <p:cNvSpPr>
            <a:spLocks noGrp="1"/>
          </p:cNvSpPr>
          <p:nvPr>
            <p:ph type="title"/>
          </p:nvPr>
        </p:nvSpPr>
        <p:spPr/>
        <p:txBody>
          <a:bodyPr/>
          <a:lstStyle/>
          <a:p>
            <a:r>
              <a:rPr lang="zh-CN" altLang="en-US" dirty="0"/>
              <a:t>其他</a:t>
            </a:r>
            <a:r>
              <a:rPr lang="en-US" altLang="zh-CN" dirty="0"/>
              <a:t>-MDL</a:t>
            </a:r>
            <a:endParaRPr lang="zh-CN" altLang="en-US" dirty="0"/>
          </a:p>
        </p:txBody>
      </p:sp>
      <p:pic>
        <p:nvPicPr>
          <p:cNvPr id="5" name="内容占位符 4">
            <a:extLst>
              <a:ext uri="{FF2B5EF4-FFF2-40B4-BE49-F238E27FC236}">
                <a16:creationId xmlns:a16="http://schemas.microsoft.com/office/drawing/2014/main" id="{8473B558-04EB-4523-A234-3ED91FCA214C}"/>
              </a:ext>
            </a:extLst>
          </p:cNvPr>
          <p:cNvPicPr>
            <a:picLocks noGrp="1" noChangeAspect="1"/>
          </p:cNvPicPr>
          <p:nvPr>
            <p:ph idx="1"/>
          </p:nvPr>
        </p:nvPicPr>
        <p:blipFill>
          <a:blip r:embed="rId2"/>
          <a:stretch>
            <a:fillRect/>
          </a:stretch>
        </p:blipFill>
        <p:spPr>
          <a:xfrm>
            <a:off x="571938" y="1895061"/>
            <a:ext cx="11276511" cy="3665159"/>
          </a:xfrm>
        </p:spPr>
      </p:pic>
    </p:spTree>
    <p:extLst>
      <p:ext uri="{BB962C8B-B14F-4D97-AF65-F5344CB8AC3E}">
        <p14:creationId xmlns:p14="http://schemas.microsoft.com/office/powerpoint/2010/main" val="1947722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E5E59-7E20-4E77-BAE1-FCE6C51B76D7}"/>
              </a:ext>
            </a:extLst>
          </p:cNvPr>
          <p:cNvSpPr>
            <a:spLocks noGrp="1"/>
          </p:cNvSpPr>
          <p:nvPr>
            <p:ph type="title"/>
          </p:nvPr>
        </p:nvSpPr>
        <p:spPr/>
        <p:txBody>
          <a:bodyPr/>
          <a:lstStyle/>
          <a:p>
            <a:r>
              <a:rPr lang="en-US" altLang="zh-CN" b="0" i="0" dirty="0">
                <a:solidFill>
                  <a:srgbClr val="4B4B4B"/>
                </a:solidFill>
                <a:effectLst/>
                <a:latin typeface="-apple-system-font"/>
              </a:rPr>
              <a:t>1.1 C4.5</a:t>
            </a:r>
            <a:r>
              <a:rPr lang="zh-CN" altLang="en-US" b="0" i="0" dirty="0">
                <a:solidFill>
                  <a:srgbClr val="4B4B4B"/>
                </a:solidFill>
                <a:effectLst/>
                <a:latin typeface="-apple-system-font"/>
              </a:rPr>
              <a:t>的介绍（对比</a:t>
            </a:r>
            <a:r>
              <a:rPr lang="en-US" altLang="zh-CN" b="0" i="0" dirty="0">
                <a:solidFill>
                  <a:srgbClr val="4B4B4B"/>
                </a:solidFill>
                <a:effectLst/>
                <a:latin typeface="-apple-system-font"/>
              </a:rPr>
              <a:t>ID3</a:t>
            </a:r>
            <a:r>
              <a:rPr lang="zh-CN" altLang="en-US" b="0" i="0" dirty="0">
                <a:solidFill>
                  <a:srgbClr val="4B4B4B"/>
                </a:solidFill>
                <a:effectLst/>
                <a:latin typeface="-apple-system-font"/>
              </a:rPr>
              <a:t>和</a:t>
            </a:r>
            <a:r>
              <a:rPr lang="en-US" altLang="zh-CN" b="0" i="0" dirty="0">
                <a:solidFill>
                  <a:srgbClr val="4B4B4B"/>
                </a:solidFill>
                <a:effectLst/>
                <a:latin typeface="-apple-system-font"/>
              </a:rPr>
              <a:t>CART</a:t>
            </a:r>
            <a:r>
              <a:rPr lang="zh-CN" altLang="en-US" b="0" i="0" dirty="0">
                <a:solidFill>
                  <a:srgbClr val="4B4B4B"/>
                </a:solidFill>
                <a:effectLst/>
                <a:latin typeface="-apple-system-font"/>
              </a:rPr>
              <a:t>）</a:t>
            </a:r>
            <a:endParaRPr lang="zh-CN" altLang="en-US" dirty="0"/>
          </a:p>
        </p:txBody>
      </p:sp>
      <p:sp>
        <p:nvSpPr>
          <p:cNvPr id="3" name="内容占位符 2">
            <a:extLst>
              <a:ext uri="{FF2B5EF4-FFF2-40B4-BE49-F238E27FC236}">
                <a16:creationId xmlns:a16="http://schemas.microsoft.com/office/drawing/2014/main" id="{353C5326-C57D-4DD6-8872-F3B8F61EFC02}"/>
              </a:ext>
            </a:extLst>
          </p:cNvPr>
          <p:cNvSpPr>
            <a:spLocks noGrp="1"/>
          </p:cNvSpPr>
          <p:nvPr>
            <p:ph idx="1"/>
          </p:nvPr>
        </p:nvSpPr>
        <p:spPr/>
        <p:txBody>
          <a:bodyPr/>
          <a:lstStyle/>
          <a:p>
            <a:r>
              <a:rPr lang="zh-CN" altLang="en-US" sz="1800" b="0" i="0" dirty="0">
                <a:solidFill>
                  <a:srgbClr val="4D4D4D"/>
                </a:solidFill>
                <a:effectLst/>
                <a:latin typeface="Microsoft YaHei" panose="020B0503020204020204" pitchFamily="34" charset="-122"/>
                <a:ea typeface="Microsoft YaHei" panose="020B0503020204020204" pitchFamily="34" charset="-122"/>
              </a:rPr>
              <a:t>从</a:t>
            </a:r>
            <a:r>
              <a:rPr lang="zh-CN" altLang="en-US" sz="1800" b="1" i="0" dirty="0">
                <a:solidFill>
                  <a:srgbClr val="4D4D4D"/>
                </a:solidFill>
                <a:effectLst/>
                <a:latin typeface="Microsoft YaHei" panose="020B0503020204020204" pitchFamily="34" charset="-122"/>
                <a:ea typeface="Microsoft YaHei" panose="020B0503020204020204" pitchFamily="34" charset="-122"/>
              </a:rPr>
              <a:t>历史进程</a:t>
            </a:r>
            <a:r>
              <a:rPr lang="zh-CN" altLang="en-US" sz="1800" b="0" i="0" dirty="0">
                <a:solidFill>
                  <a:srgbClr val="4D4D4D"/>
                </a:solidFill>
                <a:effectLst/>
                <a:latin typeface="Microsoft YaHei" panose="020B0503020204020204" pitchFamily="34" charset="-122"/>
                <a:ea typeface="Microsoft YaHei" panose="020B0503020204020204" pitchFamily="34" charset="-122"/>
              </a:rPr>
              <a:t>来说，</a:t>
            </a:r>
            <a:r>
              <a:rPr lang="en-US" altLang="zh-CN" sz="1800" b="0" i="0" dirty="0">
                <a:solidFill>
                  <a:srgbClr val="4D4D4D"/>
                </a:solidFill>
                <a:effectLst/>
                <a:latin typeface="Microsoft YaHei" panose="020B0503020204020204" pitchFamily="34" charset="-122"/>
                <a:ea typeface="Microsoft YaHei" panose="020B0503020204020204" pitchFamily="34" charset="-122"/>
              </a:rPr>
              <a:t>C4.5</a:t>
            </a:r>
            <a:r>
              <a:rPr lang="zh-CN" altLang="en-US" sz="1800" b="0" i="0" dirty="0">
                <a:solidFill>
                  <a:srgbClr val="4D4D4D"/>
                </a:solidFill>
                <a:effectLst/>
                <a:latin typeface="Microsoft YaHei" panose="020B0503020204020204" pitchFamily="34" charset="-122"/>
                <a:ea typeface="Microsoft YaHei" panose="020B0503020204020204" pitchFamily="34" charset="-122"/>
              </a:rPr>
              <a:t>是基于</a:t>
            </a:r>
            <a:r>
              <a:rPr lang="en-US" altLang="zh-CN" sz="1800" b="0" i="0" dirty="0">
                <a:solidFill>
                  <a:srgbClr val="4D4D4D"/>
                </a:solidFill>
                <a:effectLst/>
                <a:latin typeface="Microsoft YaHei" panose="020B0503020204020204" pitchFamily="34" charset="-122"/>
                <a:ea typeface="Microsoft YaHei" panose="020B0503020204020204" pitchFamily="34" charset="-122"/>
              </a:rPr>
              <a:t>ID3</a:t>
            </a:r>
            <a:r>
              <a:rPr lang="zh-CN" altLang="en-US" sz="1800" b="0" i="0" dirty="0">
                <a:solidFill>
                  <a:srgbClr val="4D4D4D"/>
                </a:solidFill>
                <a:effectLst/>
                <a:latin typeface="Microsoft YaHei" panose="020B0503020204020204" pitchFamily="34" charset="-122"/>
                <a:ea typeface="Microsoft YaHei" panose="020B0503020204020204" pitchFamily="34" charset="-122"/>
              </a:rPr>
              <a:t>优化的算法，为了解决</a:t>
            </a:r>
            <a:r>
              <a:rPr lang="en-US" altLang="zh-CN" sz="1800" b="0" i="0" dirty="0">
                <a:solidFill>
                  <a:srgbClr val="4D4D4D"/>
                </a:solidFill>
                <a:effectLst/>
                <a:latin typeface="Microsoft YaHei" panose="020B0503020204020204" pitchFamily="34" charset="-122"/>
                <a:ea typeface="Microsoft YaHei" panose="020B0503020204020204" pitchFamily="34" charset="-122"/>
              </a:rPr>
              <a:t>ID3</a:t>
            </a:r>
            <a:r>
              <a:rPr lang="zh-CN" altLang="en-US" sz="1800" b="0" i="0" dirty="0">
                <a:solidFill>
                  <a:srgbClr val="4D4D4D"/>
                </a:solidFill>
                <a:effectLst/>
                <a:latin typeface="Microsoft YaHei" panose="020B0503020204020204" pitchFamily="34" charset="-122"/>
                <a:ea typeface="Microsoft YaHei" panose="020B0503020204020204" pitchFamily="34" charset="-122"/>
              </a:rPr>
              <a:t>偏向取值较多的属性</a:t>
            </a:r>
            <a:r>
              <a:rPr lang="zh-CN" altLang="en-US" dirty="0">
                <a:solidFill>
                  <a:srgbClr val="4D4D4D"/>
                </a:solidFill>
                <a:latin typeface="Microsoft YaHei" panose="020B0503020204020204" pitchFamily="34" charset="-122"/>
                <a:ea typeface="Microsoft YaHei" panose="020B0503020204020204" pitchFamily="34" charset="-122"/>
              </a:rPr>
              <a:t>。</a:t>
            </a:r>
            <a:r>
              <a:rPr lang="zh-CN" altLang="en-US" sz="1800" b="0" i="0" dirty="0">
                <a:solidFill>
                  <a:srgbClr val="4D4D4D"/>
                </a:solidFill>
                <a:effectLst/>
                <a:latin typeface="Microsoft YaHei" panose="020B0503020204020204" pitchFamily="34" charset="-122"/>
                <a:ea typeface="Microsoft YaHei" panose="020B0503020204020204" pitchFamily="34" charset="-122"/>
              </a:rPr>
              <a:t>总结就是</a:t>
            </a:r>
            <a:r>
              <a:rPr lang="en-US" altLang="zh-CN" sz="1800" b="0" i="0" dirty="0">
                <a:solidFill>
                  <a:srgbClr val="4D4D4D"/>
                </a:solidFill>
                <a:effectLst/>
                <a:latin typeface="Microsoft YaHei" panose="020B0503020204020204" pitchFamily="34" charset="-122"/>
                <a:ea typeface="Microsoft YaHei" panose="020B0503020204020204" pitchFamily="34" charset="-122"/>
              </a:rPr>
              <a:t>ID3</a:t>
            </a:r>
            <a:r>
              <a:rPr lang="zh-CN" altLang="en-US" sz="1800" b="0" i="0" dirty="0">
                <a:solidFill>
                  <a:srgbClr val="4D4D4D"/>
                </a:solidFill>
                <a:effectLst/>
                <a:latin typeface="Microsoft YaHei" panose="020B0503020204020204" pitchFamily="34" charset="-122"/>
                <a:ea typeface="Microsoft YaHei" panose="020B0503020204020204" pitchFamily="34" charset="-122"/>
              </a:rPr>
              <a:t>基于信息增益进行分支，</a:t>
            </a:r>
            <a:r>
              <a:rPr lang="en-US" altLang="zh-CN" sz="1800" b="0" i="0" dirty="0">
                <a:solidFill>
                  <a:srgbClr val="4D4D4D"/>
                </a:solidFill>
                <a:effectLst/>
                <a:latin typeface="Microsoft YaHei" panose="020B0503020204020204" pitchFamily="34" charset="-122"/>
                <a:ea typeface="Microsoft YaHei" panose="020B0503020204020204" pitchFamily="34" charset="-122"/>
              </a:rPr>
              <a:t>C4.5</a:t>
            </a:r>
            <a:r>
              <a:rPr lang="zh-CN" altLang="en-US" sz="1800" b="0" i="0" dirty="0">
                <a:solidFill>
                  <a:srgbClr val="4D4D4D"/>
                </a:solidFill>
                <a:effectLst/>
                <a:latin typeface="Microsoft YaHei" panose="020B0503020204020204" pitchFamily="34" charset="-122"/>
                <a:ea typeface="Microsoft YaHei" panose="020B0503020204020204" pitchFamily="34" charset="-122"/>
              </a:rPr>
              <a:t>基于信息增益率进行分支（多了个会随着属性取值数量增多而变大的分母），</a:t>
            </a:r>
            <a:r>
              <a:rPr lang="en-US" altLang="zh-CN" sz="1800" b="0" i="0" dirty="0">
                <a:solidFill>
                  <a:srgbClr val="4D4D4D"/>
                </a:solidFill>
                <a:effectLst/>
                <a:latin typeface="Microsoft YaHei" panose="020B0503020204020204" pitchFamily="34" charset="-122"/>
                <a:ea typeface="Microsoft YaHei" panose="020B0503020204020204" pitchFamily="34" charset="-122"/>
              </a:rPr>
              <a:t>CART</a:t>
            </a:r>
            <a:r>
              <a:rPr lang="zh-CN" altLang="en-US" sz="1800" b="0" i="0" dirty="0">
                <a:solidFill>
                  <a:srgbClr val="4D4D4D"/>
                </a:solidFill>
                <a:effectLst/>
                <a:latin typeface="Microsoft YaHei" panose="020B0503020204020204" pitchFamily="34" charset="-122"/>
                <a:ea typeface="Microsoft YaHei" panose="020B0503020204020204" pitchFamily="34" charset="-122"/>
              </a:rPr>
              <a:t>基于基尼系数。</a:t>
            </a:r>
          </a:p>
          <a:p>
            <a:r>
              <a:rPr lang="zh-CN" altLang="en-US" sz="1800" b="0" i="0" dirty="0">
                <a:solidFill>
                  <a:srgbClr val="4D4D4D"/>
                </a:solidFill>
                <a:effectLst/>
                <a:latin typeface="Microsoft YaHei" panose="020B0503020204020204" pitchFamily="34" charset="-122"/>
                <a:ea typeface="Microsoft YaHei" panose="020B0503020204020204" pitchFamily="34" charset="-122"/>
              </a:rPr>
              <a:t>从</a:t>
            </a:r>
            <a:r>
              <a:rPr lang="zh-CN" altLang="en-US" sz="1800" b="1" i="0" dirty="0">
                <a:solidFill>
                  <a:srgbClr val="4D4D4D"/>
                </a:solidFill>
                <a:effectLst/>
                <a:latin typeface="Microsoft YaHei" panose="020B0503020204020204" pitchFamily="34" charset="-122"/>
                <a:ea typeface="Microsoft YaHei" panose="020B0503020204020204" pitchFamily="34" charset="-122"/>
              </a:rPr>
              <a:t>数据角度</a:t>
            </a:r>
            <a:r>
              <a:rPr lang="zh-CN" altLang="en-US" sz="1800" b="0" i="0" dirty="0">
                <a:solidFill>
                  <a:srgbClr val="4D4D4D"/>
                </a:solidFill>
                <a:effectLst/>
                <a:latin typeface="Microsoft YaHei" panose="020B0503020204020204" pitchFamily="34" charset="-122"/>
                <a:ea typeface="Microsoft YaHei" panose="020B0503020204020204" pitchFamily="34" charset="-122"/>
              </a:rPr>
              <a:t>来说，</a:t>
            </a:r>
            <a:r>
              <a:rPr lang="en-US" altLang="zh-CN" sz="1800" b="0" i="0" dirty="0">
                <a:solidFill>
                  <a:srgbClr val="4D4D4D"/>
                </a:solidFill>
                <a:effectLst/>
                <a:latin typeface="Microsoft YaHei" panose="020B0503020204020204" pitchFamily="34" charset="-122"/>
                <a:ea typeface="Microsoft YaHei" panose="020B0503020204020204" pitchFamily="34" charset="-122"/>
              </a:rPr>
              <a:t>ID3</a:t>
            </a:r>
            <a:r>
              <a:rPr lang="zh-CN" altLang="en-US" sz="1800" b="0" i="0" dirty="0">
                <a:solidFill>
                  <a:srgbClr val="4D4D4D"/>
                </a:solidFill>
                <a:effectLst/>
                <a:latin typeface="Microsoft YaHei" panose="020B0503020204020204" pitchFamily="34" charset="-122"/>
                <a:ea typeface="Microsoft YaHei" panose="020B0503020204020204" pitchFamily="34" charset="-122"/>
              </a:rPr>
              <a:t>只能处理离散的分类的变量，对缺失值敏感；</a:t>
            </a:r>
            <a:r>
              <a:rPr lang="en-US" altLang="zh-CN" sz="1800" b="0" i="0" dirty="0">
                <a:solidFill>
                  <a:srgbClr val="4D4D4D"/>
                </a:solidFill>
                <a:effectLst/>
                <a:latin typeface="Microsoft YaHei" panose="020B0503020204020204" pitchFamily="34" charset="-122"/>
                <a:ea typeface="Microsoft YaHei" panose="020B0503020204020204" pitchFamily="34" charset="-122"/>
              </a:rPr>
              <a:t>C4.5</a:t>
            </a:r>
            <a:r>
              <a:rPr lang="zh-CN" altLang="en-US" sz="1800" b="0" i="0" dirty="0">
                <a:solidFill>
                  <a:srgbClr val="4D4D4D"/>
                </a:solidFill>
                <a:effectLst/>
                <a:latin typeface="Microsoft YaHei" panose="020B0503020204020204" pitchFamily="34" charset="-122"/>
                <a:ea typeface="Microsoft YaHei" panose="020B0503020204020204" pitchFamily="34" charset="-122"/>
              </a:rPr>
              <a:t>可以处理离散、连续的变量，对缺失值有多种方式的处理，但是</a:t>
            </a:r>
            <a:r>
              <a:rPr lang="en-US" altLang="zh-CN" sz="1800" b="0" i="0" dirty="0">
                <a:solidFill>
                  <a:srgbClr val="4D4D4D"/>
                </a:solidFill>
                <a:effectLst/>
                <a:latin typeface="Microsoft YaHei" panose="020B0503020204020204" pitchFamily="34" charset="-122"/>
                <a:ea typeface="Microsoft YaHei" panose="020B0503020204020204" pitchFamily="34" charset="-122"/>
              </a:rPr>
              <a:t>C4.5</a:t>
            </a:r>
            <a:r>
              <a:rPr lang="zh-CN" altLang="en-US" sz="1800" b="0" i="0" dirty="0">
                <a:solidFill>
                  <a:srgbClr val="4D4D4D"/>
                </a:solidFill>
                <a:effectLst/>
                <a:latin typeface="Microsoft YaHei" panose="020B0503020204020204" pitchFamily="34" charset="-122"/>
                <a:ea typeface="Microsoft YaHei" panose="020B0503020204020204" pitchFamily="34" charset="-122"/>
              </a:rPr>
              <a:t>处理过程需要对数据进行排序，耗时成本高，适用于小样本（个人感觉这一点和决策树本身产生了矛盾！）；</a:t>
            </a:r>
            <a:r>
              <a:rPr lang="en-US" altLang="zh-CN" sz="1800" b="0" i="0" dirty="0">
                <a:solidFill>
                  <a:srgbClr val="4D4D4D"/>
                </a:solidFill>
                <a:effectLst/>
                <a:latin typeface="Microsoft YaHei" panose="020B0503020204020204" pitchFamily="34" charset="-122"/>
                <a:ea typeface="Microsoft YaHei" panose="020B0503020204020204" pitchFamily="34" charset="-122"/>
              </a:rPr>
              <a:t>CART</a:t>
            </a:r>
            <a:r>
              <a:rPr lang="zh-CN" altLang="en-US" sz="1800" b="0" i="0" dirty="0">
                <a:solidFill>
                  <a:srgbClr val="4D4D4D"/>
                </a:solidFill>
                <a:effectLst/>
                <a:latin typeface="Microsoft YaHei" panose="020B0503020204020204" pitchFamily="34" charset="-122"/>
                <a:ea typeface="Microsoft YaHei" panose="020B0503020204020204" pitchFamily="34" charset="-122"/>
              </a:rPr>
              <a:t>同样可以处理连续和分类两种变量，也处理缺失值，适用的大样本。</a:t>
            </a:r>
          </a:p>
          <a:p>
            <a:r>
              <a:rPr lang="zh-CN" altLang="en-US" sz="1800" b="0" i="0" dirty="0">
                <a:solidFill>
                  <a:srgbClr val="4D4D4D"/>
                </a:solidFill>
                <a:effectLst/>
                <a:latin typeface="Microsoft YaHei" panose="020B0503020204020204" pitchFamily="34" charset="-122"/>
                <a:ea typeface="Microsoft YaHei" panose="020B0503020204020204" pitchFamily="34" charset="-122"/>
              </a:rPr>
              <a:t>从</a:t>
            </a:r>
            <a:r>
              <a:rPr lang="zh-CN" altLang="en-US" sz="1800" b="1" i="0" dirty="0">
                <a:solidFill>
                  <a:srgbClr val="4D4D4D"/>
                </a:solidFill>
                <a:effectLst/>
                <a:latin typeface="Microsoft YaHei" panose="020B0503020204020204" pitchFamily="34" charset="-122"/>
                <a:ea typeface="Microsoft YaHei" panose="020B0503020204020204" pitchFamily="34" charset="-122"/>
              </a:rPr>
              <a:t>模型结果</a:t>
            </a:r>
            <a:r>
              <a:rPr lang="zh-CN" altLang="en-US" sz="1800" b="0" i="0" dirty="0">
                <a:solidFill>
                  <a:srgbClr val="4D4D4D"/>
                </a:solidFill>
                <a:effectLst/>
                <a:latin typeface="Microsoft YaHei" panose="020B0503020204020204" pitchFamily="34" charset="-122"/>
                <a:ea typeface="Microsoft YaHei" panose="020B0503020204020204" pitchFamily="34" charset="-122"/>
              </a:rPr>
              <a:t>来说，</a:t>
            </a:r>
            <a:r>
              <a:rPr lang="en-US" altLang="zh-CN" sz="1800" b="0" i="0" dirty="0">
                <a:solidFill>
                  <a:srgbClr val="4D4D4D"/>
                </a:solidFill>
                <a:effectLst/>
                <a:latin typeface="Microsoft YaHei" panose="020B0503020204020204" pitchFamily="34" charset="-122"/>
                <a:ea typeface="Microsoft YaHei" panose="020B0503020204020204" pitchFamily="34" charset="-122"/>
              </a:rPr>
              <a:t>ID3</a:t>
            </a:r>
            <a:r>
              <a:rPr lang="zh-CN" altLang="en-US" sz="1800" b="0" i="0" dirty="0">
                <a:solidFill>
                  <a:srgbClr val="4D4D4D"/>
                </a:solidFill>
                <a:effectLst/>
                <a:latin typeface="Microsoft YaHei" panose="020B0503020204020204" pitchFamily="34" charset="-122"/>
                <a:ea typeface="Microsoft YaHei" panose="020B0503020204020204" pitchFamily="34" charset="-122"/>
              </a:rPr>
              <a:t>和</a:t>
            </a:r>
            <a:r>
              <a:rPr lang="en-US" altLang="zh-CN" sz="1800" b="0" i="0" dirty="0">
                <a:solidFill>
                  <a:srgbClr val="4D4D4D"/>
                </a:solidFill>
                <a:effectLst/>
                <a:latin typeface="Microsoft YaHei" panose="020B0503020204020204" pitchFamily="34" charset="-122"/>
                <a:ea typeface="Microsoft YaHei" panose="020B0503020204020204" pitchFamily="34" charset="-122"/>
              </a:rPr>
              <a:t>C4.5</a:t>
            </a:r>
            <a:r>
              <a:rPr lang="zh-CN" altLang="en-US" sz="1800" b="0" i="0" dirty="0">
                <a:solidFill>
                  <a:srgbClr val="4D4D4D"/>
                </a:solidFill>
                <a:effectLst/>
                <a:latin typeface="Microsoft YaHei" panose="020B0503020204020204" pitchFamily="34" charset="-122"/>
                <a:ea typeface="Microsoft YaHei" panose="020B0503020204020204" pitchFamily="34" charset="-122"/>
              </a:rPr>
              <a:t>都只能做分类，而</a:t>
            </a:r>
            <a:r>
              <a:rPr lang="en-US" altLang="zh-CN" sz="1800" b="0" i="0" dirty="0">
                <a:solidFill>
                  <a:srgbClr val="4D4D4D"/>
                </a:solidFill>
                <a:effectLst/>
                <a:latin typeface="Microsoft YaHei" panose="020B0503020204020204" pitchFamily="34" charset="-122"/>
                <a:ea typeface="Microsoft YaHei" panose="020B0503020204020204" pitchFamily="34" charset="-122"/>
              </a:rPr>
              <a:t>CART</a:t>
            </a:r>
            <a:r>
              <a:rPr lang="zh-CN" altLang="en-US" sz="1800" b="0" i="0" dirty="0">
                <a:solidFill>
                  <a:srgbClr val="4D4D4D"/>
                </a:solidFill>
                <a:effectLst/>
                <a:latin typeface="Microsoft YaHei" panose="020B0503020204020204" pitchFamily="34" charset="-122"/>
                <a:ea typeface="Microsoft YaHei" panose="020B0503020204020204" pitchFamily="34" charset="-122"/>
              </a:rPr>
              <a:t>可以做分类、回归（</a:t>
            </a:r>
            <a:r>
              <a:rPr lang="en-US" altLang="zh-CN" sz="1800" b="0" i="0" dirty="0">
                <a:solidFill>
                  <a:srgbClr val="4D4D4D"/>
                </a:solidFill>
                <a:effectLst/>
                <a:latin typeface="Microsoft YaHei" panose="020B0503020204020204" pitchFamily="34" charset="-122"/>
                <a:ea typeface="Microsoft YaHei" panose="020B0503020204020204" pitchFamily="34" charset="-122"/>
              </a:rPr>
              <a:t>0-1</a:t>
            </a:r>
            <a:r>
              <a:rPr lang="zh-CN" altLang="en-US" sz="1800" b="0" i="0" dirty="0">
                <a:solidFill>
                  <a:srgbClr val="4D4D4D"/>
                </a:solidFill>
                <a:effectLst/>
                <a:latin typeface="Microsoft YaHei" panose="020B0503020204020204" pitchFamily="34" charset="-122"/>
                <a:ea typeface="Microsoft YaHei" panose="020B0503020204020204" pitchFamily="34" charset="-122"/>
              </a:rPr>
              <a:t>）</a:t>
            </a:r>
          </a:p>
          <a:p>
            <a:r>
              <a:rPr lang="zh-CN" altLang="en-US" sz="1800" b="0" i="0" dirty="0">
                <a:solidFill>
                  <a:srgbClr val="4D4D4D"/>
                </a:solidFill>
                <a:effectLst/>
                <a:latin typeface="Microsoft YaHei" panose="020B0503020204020204" pitchFamily="34" charset="-122"/>
                <a:ea typeface="Microsoft YaHei" panose="020B0503020204020204" pitchFamily="34" charset="-122"/>
              </a:rPr>
              <a:t>从</a:t>
            </a:r>
            <a:r>
              <a:rPr lang="zh-CN" altLang="en-US" sz="1800" b="1" i="0" dirty="0">
                <a:solidFill>
                  <a:srgbClr val="4D4D4D"/>
                </a:solidFill>
                <a:effectLst/>
                <a:latin typeface="Microsoft YaHei" panose="020B0503020204020204" pitchFamily="34" charset="-122"/>
                <a:ea typeface="Microsoft YaHei" panose="020B0503020204020204" pitchFamily="34" charset="-122"/>
              </a:rPr>
              <a:t>变量</a:t>
            </a:r>
            <a:r>
              <a:rPr lang="zh-CN" altLang="en-US" sz="1800" b="0" i="0" dirty="0">
                <a:solidFill>
                  <a:srgbClr val="4D4D4D"/>
                </a:solidFill>
                <a:effectLst/>
                <a:latin typeface="Microsoft YaHei" panose="020B0503020204020204" pitchFamily="34" charset="-122"/>
                <a:ea typeface="Microsoft YaHei" panose="020B0503020204020204" pitchFamily="34" charset="-122"/>
              </a:rPr>
              <a:t>使用，</a:t>
            </a:r>
            <a:r>
              <a:rPr lang="en-US" altLang="zh-CN" sz="1800" b="0" i="0" dirty="0">
                <a:solidFill>
                  <a:srgbClr val="4D4D4D"/>
                </a:solidFill>
                <a:effectLst/>
                <a:latin typeface="Microsoft YaHei" panose="020B0503020204020204" pitchFamily="34" charset="-122"/>
                <a:ea typeface="Microsoft YaHei" panose="020B0503020204020204" pitchFamily="34" charset="-122"/>
              </a:rPr>
              <a:t>ID3</a:t>
            </a:r>
            <a:r>
              <a:rPr lang="zh-CN" altLang="en-US" sz="1800" b="0" i="0" dirty="0">
                <a:solidFill>
                  <a:srgbClr val="4D4D4D"/>
                </a:solidFill>
                <a:effectLst/>
                <a:latin typeface="Microsoft YaHei" panose="020B0503020204020204" pitchFamily="34" charset="-122"/>
                <a:ea typeface="Microsoft YaHei" panose="020B0503020204020204" pitchFamily="34" charset="-122"/>
              </a:rPr>
              <a:t>和</a:t>
            </a:r>
            <a:r>
              <a:rPr lang="en-US" altLang="zh-CN" sz="1800" b="0" i="0" dirty="0">
                <a:solidFill>
                  <a:srgbClr val="4D4D4D"/>
                </a:solidFill>
                <a:effectLst/>
                <a:latin typeface="Microsoft YaHei" panose="020B0503020204020204" pitchFamily="34" charset="-122"/>
                <a:ea typeface="Microsoft YaHei" panose="020B0503020204020204" pitchFamily="34" charset="-122"/>
              </a:rPr>
              <a:t>C4.5</a:t>
            </a:r>
            <a:r>
              <a:rPr lang="zh-CN" altLang="en-US" sz="1800" b="0" i="0" dirty="0">
                <a:solidFill>
                  <a:srgbClr val="4D4D4D"/>
                </a:solidFill>
                <a:effectLst/>
                <a:latin typeface="Microsoft YaHei" panose="020B0503020204020204" pitchFamily="34" charset="-122"/>
                <a:ea typeface="Microsoft YaHei" panose="020B0503020204020204" pitchFamily="34" charset="-122"/>
              </a:rPr>
              <a:t>都只能在树中用一次变量，而</a:t>
            </a:r>
            <a:r>
              <a:rPr lang="en-US" altLang="zh-CN" sz="1800" b="0" i="0" dirty="0">
                <a:solidFill>
                  <a:srgbClr val="4D4D4D"/>
                </a:solidFill>
                <a:effectLst/>
                <a:latin typeface="Microsoft YaHei" panose="020B0503020204020204" pitchFamily="34" charset="-122"/>
                <a:ea typeface="Microsoft YaHei" panose="020B0503020204020204" pitchFamily="34" charset="-122"/>
              </a:rPr>
              <a:t>CART</a:t>
            </a:r>
            <a:r>
              <a:rPr lang="zh-CN" altLang="en-US" sz="1800" b="0" i="0" dirty="0">
                <a:solidFill>
                  <a:srgbClr val="4D4D4D"/>
                </a:solidFill>
                <a:effectLst/>
                <a:latin typeface="Microsoft YaHei" panose="020B0503020204020204" pitchFamily="34" charset="-122"/>
                <a:ea typeface="Microsoft YaHei" panose="020B0503020204020204" pitchFamily="34" charset="-122"/>
              </a:rPr>
              <a:t>可以多次使用</a:t>
            </a:r>
          </a:p>
          <a:p>
            <a:endParaRPr lang="zh-CN" altLang="en-US" sz="1800" b="0" i="0" dirty="0">
              <a:solidFill>
                <a:srgbClr val="4D4D4D"/>
              </a:solidFill>
              <a:effectLst/>
              <a:latin typeface="Microsoft YaHei" panose="020B0503020204020204" pitchFamily="34" charset="-122"/>
              <a:ea typeface="Microsoft YaHei" panose="020B0503020204020204" pitchFamily="34" charset="-122"/>
            </a:endParaRPr>
          </a:p>
          <a:p>
            <a:r>
              <a:rPr lang="zh-CN" altLang="en-US" sz="1800" b="0" i="0" dirty="0">
                <a:solidFill>
                  <a:srgbClr val="4D4D4D"/>
                </a:solidFill>
                <a:effectLst/>
                <a:latin typeface="Microsoft YaHei" panose="020B0503020204020204" pitchFamily="34" charset="-122"/>
                <a:ea typeface="Microsoft YaHei" panose="020B0503020204020204" pitchFamily="34" charset="-122"/>
              </a:rPr>
              <a:t>关于后期处理，</a:t>
            </a:r>
            <a:r>
              <a:rPr lang="en-US" altLang="zh-CN" sz="1800" b="0" i="0" dirty="0">
                <a:solidFill>
                  <a:srgbClr val="4D4D4D"/>
                </a:solidFill>
                <a:effectLst/>
                <a:latin typeface="Microsoft YaHei" panose="020B0503020204020204" pitchFamily="34" charset="-122"/>
                <a:ea typeface="Microsoft YaHei" panose="020B0503020204020204" pitchFamily="34" charset="-122"/>
              </a:rPr>
              <a:t>C4.5</a:t>
            </a:r>
            <a:r>
              <a:rPr lang="zh-CN" altLang="en-US" sz="1800" b="0" i="0" dirty="0">
                <a:solidFill>
                  <a:srgbClr val="4D4D4D"/>
                </a:solidFill>
                <a:effectLst/>
                <a:latin typeface="Microsoft YaHei" panose="020B0503020204020204" pitchFamily="34" charset="-122"/>
                <a:ea typeface="Microsoft YaHei" panose="020B0503020204020204" pitchFamily="34" charset="-122"/>
              </a:rPr>
              <a:t>有剪枝修正，而</a:t>
            </a:r>
            <a:r>
              <a:rPr lang="en-US" altLang="zh-CN" sz="1800" b="0" i="0" dirty="0">
                <a:solidFill>
                  <a:srgbClr val="4D4D4D"/>
                </a:solidFill>
                <a:effectLst/>
                <a:latin typeface="Microsoft YaHei" panose="020B0503020204020204" pitchFamily="34" charset="-122"/>
                <a:ea typeface="Microsoft YaHei" panose="020B0503020204020204" pitchFamily="34" charset="-122"/>
              </a:rPr>
              <a:t>CART</a:t>
            </a:r>
            <a:r>
              <a:rPr lang="zh-CN" altLang="en-US" sz="1800" b="0" i="0" dirty="0">
                <a:solidFill>
                  <a:srgbClr val="4D4D4D"/>
                </a:solidFill>
                <a:effectLst/>
                <a:latin typeface="Microsoft YaHei" panose="020B0503020204020204" pitchFamily="34" charset="-122"/>
                <a:ea typeface="Microsoft YaHei" panose="020B0503020204020204" pitchFamily="34" charset="-122"/>
              </a:rPr>
              <a:t>利用全部数据对比树的结构来取舍。</a:t>
            </a:r>
            <a:endParaRPr lang="zh-CN" altLang="en-US" dirty="0"/>
          </a:p>
        </p:txBody>
      </p:sp>
    </p:spTree>
    <p:extLst>
      <p:ext uri="{BB962C8B-B14F-4D97-AF65-F5344CB8AC3E}">
        <p14:creationId xmlns:p14="http://schemas.microsoft.com/office/powerpoint/2010/main" val="541734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31029-0C25-4321-BE13-EF70991AD687}"/>
              </a:ext>
            </a:extLst>
          </p:cNvPr>
          <p:cNvSpPr>
            <a:spLocks noGrp="1"/>
          </p:cNvSpPr>
          <p:nvPr>
            <p:ph type="title"/>
          </p:nvPr>
        </p:nvSpPr>
        <p:spPr/>
        <p:txBody>
          <a:bodyPr/>
          <a:lstStyle/>
          <a:p>
            <a:r>
              <a:rPr lang="en-US" altLang="zh-CN" dirty="0"/>
              <a:t>1.2 </a:t>
            </a:r>
            <a:r>
              <a:rPr lang="zh-CN" altLang="en-US" dirty="0"/>
              <a:t>决策树原理</a:t>
            </a:r>
            <a:r>
              <a:rPr lang="en-US" altLang="zh-CN" dirty="0"/>
              <a:t>-</a:t>
            </a:r>
            <a:r>
              <a:rPr lang="zh-CN" altLang="en-US" dirty="0"/>
              <a:t>熵的理论解释</a:t>
            </a:r>
          </a:p>
        </p:txBody>
      </p:sp>
      <p:sp>
        <p:nvSpPr>
          <p:cNvPr id="3" name="内容占位符 2">
            <a:extLst>
              <a:ext uri="{FF2B5EF4-FFF2-40B4-BE49-F238E27FC236}">
                <a16:creationId xmlns:a16="http://schemas.microsoft.com/office/drawing/2014/main" id="{11457958-D786-4A23-9D93-41150840B19A}"/>
              </a:ext>
            </a:extLst>
          </p:cNvPr>
          <p:cNvSpPr>
            <a:spLocks noGrp="1"/>
          </p:cNvSpPr>
          <p:nvPr>
            <p:ph idx="1"/>
          </p:nvPr>
        </p:nvSpPr>
        <p:spPr/>
        <p:txBody>
          <a:bodyPr/>
          <a:lstStyle/>
          <a:p>
            <a:r>
              <a:rPr lang="zh-CN" altLang="en-US" b="1" i="0" dirty="0">
                <a:solidFill>
                  <a:srgbClr val="4B4B4B"/>
                </a:solidFill>
                <a:effectLst/>
                <a:latin typeface="-apple-system-font"/>
              </a:rPr>
              <a:t>信息量</a:t>
            </a:r>
            <a:r>
              <a:rPr lang="zh-CN" altLang="en-US" b="0" i="0" dirty="0">
                <a:solidFill>
                  <a:srgbClr val="4B4B4B"/>
                </a:solidFill>
                <a:effectLst/>
                <a:latin typeface="-apple-system-font"/>
              </a:rPr>
              <a:t>的定义：概率越小的事件带来的信息量越大（</a:t>
            </a:r>
            <a:r>
              <a:rPr lang="en-US" altLang="zh-CN" b="0" i="0" dirty="0">
                <a:solidFill>
                  <a:srgbClr val="4B4B4B"/>
                </a:solidFill>
                <a:effectLst/>
                <a:latin typeface="-apple-system-font"/>
              </a:rPr>
              <a:t>ex</a:t>
            </a:r>
            <a:r>
              <a:rPr lang="zh-CN" altLang="en-US" b="0" i="0" dirty="0">
                <a:solidFill>
                  <a:srgbClr val="4B4B4B"/>
                </a:solidFill>
                <a:effectLst/>
                <a:latin typeface="-apple-system-font"/>
              </a:rPr>
              <a:t>）</a:t>
            </a:r>
            <a:endParaRPr lang="en-US" altLang="zh-CN" b="0" i="0" dirty="0">
              <a:solidFill>
                <a:srgbClr val="4B4B4B"/>
              </a:solidFill>
              <a:effectLst/>
              <a:latin typeface="-apple-system-font"/>
            </a:endParaRPr>
          </a:p>
          <a:p>
            <a:r>
              <a:rPr lang="zh-CN" altLang="en-US" b="1" i="0" dirty="0">
                <a:solidFill>
                  <a:srgbClr val="4B4B4B"/>
                </a:solidFill>
                <a:effectLst/>
                <a:latin typeface="-apple-system-font"/>
              </a:rPr>
              <a:t>熵（</a:t>
            </a:r>
            <a:r>
              <a:rPr lang="en-US" altLang="zh-CN" b="1" i="0" dirty="0">
                <a:solidFill>
                  <a:srgbClr val="4B4B4B"/>
                </a:solidFill>
                <a:effectLst/>
                <a:latin typeface="-apple-system-font"/>
              </a:rPr>
              <a:t>entropy</a:t>
            </a:r>
            <a:r>
              <a:rPr lang="zh-CN" altLang="en-US" b="1" i="0" dirty="0">
                <a:solidFill>
                  <a:srgbClr val="4B4B4B"/>
                </a:solidFill>
                <a:effectLst/>
                <a:latin typeface="-apple-system-font"/>
              </a:rPr>
              <a:t>）</a:t>
            </a:r>
            <a:r>
              <a:rPr lang="zh-CN" altLang="en-US" b="0" i="0" dirty="0">
                <a:solidFill>
                  <a:srgbClr val="4B4B4B"/>
                </a:solidFill>
                <a:effectLst/>
                <a:latin typeface="-apple-system-font"/>
              </a:rPr>
              <a:t>：信息量大小的度量，也就是随机变量不确定性的度量。</a:t>
            </a:r>
            <a:r>
              <a:rPr lang="en-US" altLang="zh-CN" b="0" i="0" dirty="0">
                <a:solidFill>
                  <a:srgbClr val="4B4B4B"/>
                </a:solidFill>
                <a:effectLst/>
                <a:latin typeface="-apple-system-font"/>
              </a:rPr>
              <a:t>(Shannon 1984)</a:t>
            </a:r>
          </a:p>
          <a:p>
            <a:pPr marL="0" indent="0">
              <a:buNone/>
            </a:pPr>
            <a:endParaRPr lang="en-US" altLang="zh-CN" dirty="0">
              <a:solidFill>
                <a:srgbClr val="4B4B4B"/>
              </a:solidFill>
              <a:latin typeface="-apple-system-font"/>
            </a:endParaRPr>
          </a:p>
          <a:p>
            <a:pPr marL="0" indent="0">
              <a:buNone/>
            </a:pPr>
            <a:endParaRPr lang="en-US" altLang="zh-CN" b="0" i="0" dirty="0">
              <a:solidFill>
                <a:srgbClr val="4B4B4B"/>
              </a:solidFill>
              <a:effectLst/>
              <a:latin typeface="-apple-system-font"/>
            </a:endParaRPr>
          </a:p>
          <a:p>
            <a:pPr marL="0" indent="0">
              <a:buNone/>
            </a:pPr>
            <a:r>
              <a:rPr lang="en-US" altLang="zh-CN" dirty="0">
                <a:solidFill>
                  <a:srgbClr val="4B4B4B"/>
                </a:solidFill>
                <a:latin typeface="-apple-system-font"/>
              </a:rPr>
              <a:t>    </a:t>
            </a:r>
            <a:r>
              <a:rPr lang="zh-CN" altLang="en-US" b="0" i="0" dirty="0">
                <a:solidFill>
                  <a:srgbClr val="4B4B4B"/>
                </a:solidFill>
                <a:effectLst/>
                <a:latin typeface="-apple-system-font"/>
              </a:rPr>
              <a:t>其中</a:t>
            </a:r>
            <a:r>
              <a:rPr lang="en-US" altLang="zh-CN" b="0" i="0" dirty="0">
                <a:solidFill>
                  <a:srgbClr val="4B4B4B"/>
                </a:solidFill>
                <a:effectLst/>
                <a:latin typeface="-apple-system-font"/>
              </a:rPr>
              <a:t>log</a:t>
            </a:r>
            <a:r>
              <a:rPr lang="zh-CN" altLang="en-US" b="0" i="0" dirty="0">
                <a:solidFill>
                  <a:srgbClr val="4B4B4B"/>
                </a:solidFill>
                <a:effectLst/>
                <a:latin typeface="-apple-system-font"/>
              </a:rPr>
              <a:t>以</a:t>
            </a:r>
            <a:r>
              <a:rPr lang="en-US" altLang="zh-CN" b="0" i="0" dirty="0">
                <a:solidFill>
                  <a:srgbClr val="4B4B4B"/>
                </a:solidFill>
                <a:effectLst/>
                <a:latin typeface="-apple-system-font"/>
              </a:rPr>
              <a:t>2</a:t>
            </a:r>
            <a:r>
              <a:rPr lang="zh-CN" altLang="en-US" b="0" i="0" dirty="0">
                <a:solidFill>
                  <a:srgbClr val="4B4B4B"/>
                </a:solidFill>
                <a:effectLst/>
                <a:latin typeface="-apple-system-font"/>
              </a:rPr>
              <a:t>为底（</a:t>
            </a:r>
            <a:r>
              <a:rPr lang="en-US" altLang="zh-CN" b="0" i="0" dirty="0">
                <a:solidFill>
                  <a:srgbClr val="4B4B4B"/>
                </a:solidFill>
                <a:effectLst/>
                <a:latin typeface="-apple-system-font"/>
              </a:rPr>
              <a:t>e</a:t>
            </a:r>
            <a:r>
              <a:rPr lang="zh-CN" altLang="en-US" b="0" i="0" dirty="0">
                <a:solidFill>
                  <a:srgbClr val="4B4B4B"/>
                </a:solidFill>
                <a:effectLst/>
                <a:latin typeface="-apple-system-font"/>
              </a:rPr>
              <a:t>也可），单位是比特</a:t>
            </a:r>
            <a:r>
              <a:rPr lang="en-US" altLang="zh-CN" b="0" i="0" dirty="0">
                <a:solidFill>
                  <a:srgbClr val="4B4B4B"/>
                </a:solidFill>
                <a:effectLst/>
                <a:latin typeface="-apple-system-font"/>
              </a:rPr>
              <a:t>bit</a:t>
            </a:r>
            <a:r>
              <a:rPr lang="zh-CN" altLang="en-US" b="0" i="0" dirty="0">
                <a:solidFill>
                  <a:srgbClr val="4B4B4B"/>
                </a:solidFill>
                <a:effectLst/>
                <a:latin typeface="-apple-system-font"/>
              </a:rPr>
              <a:t>或者纳特</a:t>
            </a:r>
            <a:r>
              <a:rPr lang="en-US" altLang="zh-CN" dirty="0" err="1">
                <a:solidFill>
                  <a:srgbClr val="4B4B4B"/>
                </a:solidFill>
                <a:latin typeface="-apple-system-font"/>
              </a:rPr>
              <a:t>nat</a:t>
            </a:r>
            <a:endParaRPr lang="en-US" altLang="zh-CN" dirty="0">
              <a:solidFill>
                <a:srgbClr val="4B4B4B"/>
              </a:solidFill>
              <a:latin typeface="-apple-system-font"/>
            </a:endParaRPr>
          </a:p>
          <a:p>
            <a:r>
              <a:rPr lang="zh-CN" altLang="en-US" dirty="0">
                <a:solidFill>
                  <a:srgbClr val="4B4B4B"/>
                </a:solidFill>
                <a:latin typeface="-apple-system-font"/>
              </a:rPr>
              <a:t>熵公式的理解：</a:t>
            </a:r>
            <a:r>
              <a:rPr lang="en-US" altLang="zh-CN" b="0" i="0" dirty="0">
                <a:effectLst/>
                <a:latin typeface="-apple-system-font"/>
                <a:hlinkClick r:id="rId3"/>
              </a:rPr>
              <a:t>https://www.cnblogs.com/loubin/p/11330576.html</a:t>
            </a:r>
            <a:endParaRPr lang="en-US" altLang="zh-CN" b="0" i="0" dirty="0">
              <a:effectLst/>
              <a:latin typeface="-apple-system-font"/>
            </a:endParaRPr>
          </a:p>
          <a:p>
            <a:r>
              <a:rPr lang="zh-CN" altLang="en-US" b="0" i="0" dirty="0">
                <a:solidFill>
                  <a:srgbClr val="333333"/>
                </a:solidFill>
                <a:effectLst/>
                <a:latin typeface="-apple-system-font"/>
              </a:rPr>
              <a:t>如果有</a:t>
            </a:r>
            <a:r>
              <a:rPr lang="en-US" altLang="zh-CN" b="0" i="0" dirty="0">
                <a:solidFill>
                  <a:srgbClr val="333333"/>
                </a:solidFill>
                <a:effectLst/>
                <a:latin typeface="-apple-system-font"/>
              </a:rPr>
              <a:t>n</a:t>
            </a:r>
            <a:r>
              <a:rPr lang="zh-CN" altLang="en-US" b="0" i="0" dirty="0">
                <a:solidFill>
                  <a:srgbClr val="333333"/>
                </a:solidFill>
                <a:effectLst/>
                <a:latin typeface="-apple-system-font"/>
              </a:rPr>
              <a:t>个不相容事件，那么他们的</a:t>
            </a:r>
            <a:r>
              <a:rPr lang="zh-CN" altLang="en-US" b="1" i="0" dirty="0">
                <a:solidFill>
                  <a:srgbClr val="333333"/>
                </a:solidFill>
                <a:effectLst/>
                <a:latin typeface="-apple-system-font"/>
              </a:rPr>
              <a:t>平均信息熵</a:t>
            </a:r>
            <a:r>
              <a:rPr lang="zh-CN" altLang="en-US" b="0" i="0" dirty="0">
                <a:solidFill>
                  <a:srgbClr val="333333"/>
                </a:solidFill>
                <a:effectLst/>
                <a:latin typeface="-apple-system-font"/>
              </a:rPr>
              <a:t>是</a:t>
            </a:r>
            <a:endParaRPr lang="en-US" altLang="zh-CN" b="0" i="0" dirty="0">
              <a:effectLst/>
              <a:latin typeface="-apple-system-font"/>
            </a:endParaRPr>
          </a:p>
        </p:txBody>
      </p:sp>
      <p:graphicFrame>
        <p:nvGraphicFramePr>
          <p:cNvPr id="5" name="Object 13">
            <a:extLst>
              <a:ext uri="{FF2B5EF4-FFF2-40B4-BE49-F238E27FC236}">
                <a16:creationId xmlns:a16="http://schemas.microsoft.com/office/drawing/2014/main" id="{D89EBE00-14F2-45F2-BE03-97FD76B3F78F}"/>
              </a:ext>
            </a:extLst>
          </p:cNvPr>
          <p:cNvGraphicFramePr>
            <a:graphicFrameLocks noChangeAspect="1"/>
          </p:cNvGraphicFramePr>
          <p:nvPr>
            <p:extLst>
              <p:ext uri="{D42A27DB-BD31-4B8C-83A1-F6EECF244321}">
                <p14:modId xmlns:p14="http://schemas.microsoft.com/office/powerpoint/2010/main" val="4008463117"/>
              </p:ext>
            </p:extLst>
          </p:nvPr>
        </p:nvGraphicFramePr>
        <p:xfrm>
          <a:off x="2498874" y="2774065"/>
          <a:ext cx="3167063" cy="892175"/>
        </p:xfrm>
        <a:graphic>
          <a:graphicData uri="http://schemas.openxmlformats.org/presentationml/2006/ole">
            <mc:AlternateContent xmlns:mc="http://schemas.openxmlformats.org/markup-compatibility/2006">
              <mc:Choice xmlns:v="urn:schemas-microsoft-com:vml" Requires="v">
                <p:oleObj spid="_x0000_s1071" name="公式" r:id="rId4" imgW="1524000" imgH="431800" progId="Equation.3">
                  <p:embed/>
                </p:oleObj>
              </mc:Choice>
              <mc:Fallback>
                <p:oleObj name="公式" r:id="rId4" imgW="1524000" imgH="431800" progId="Equation.3">
                  <p:embed/>
                  <p:pic>
                    <p:nvPicPr>
                      <p:cNvPr id="811021"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8874" y="2774065"/>
                        <a:ext cx="3167063" cy="892175"/>
                      </a:xfrm>
                      <a:prstGeom prst="rect">
                        <a:avLst/>
                      </a:prstGeom>
                      <a:noFill/>
                    </p:spPr>
                  </p:pic>
                </p:oleObj>
              </mc:Fallback>
            </mc:AlternateContent>
          </a:graphicData>
        </a:graphic>
      </p:graphicFrame>
      <p:graphicFrame>
        <p:nvGraphicFramePr>
          <p:cNvPr id="9" name="Object 11">
            <a:extLst>
              <a:ext uri="{FF2B5EF4-FFF2-40B4-BE49-F238E27FC236}">
                <a16:creationId xmlns:a16="http://schemas.microsoft.com/office/drawing/2014/main" id="{8D332312-382A-4BB2-9110-B7CC3CD011FF}"/>
              </a:ext>
            </a:extLst>
          </p:cNvPr>
          <p:cNvGraphicFramePr>
            <a:graphicFrameLocks noChangeAspect="1"/>
          </p:cNvGraphicFramePr>
          <p:nvPr>
            <p:extLst>
              <p:ext uri="{D42A27DB-BD31-4B8C-83A1-F6EECF244321}">
                <p14:modId xmlns:p14="http://schemas.microsoft.com/office/powerpoint/2010/main" val="1712345085"/>
              </p:ext>
            </p:extLst>
          </p:nvPr>
        </p:nvGraphicFramePr>
        <p:xfrm>
          <a:off x="2498874" y="4876958"/>
          <a:ext cx="6134733" cy="936104"/>
        </p:xfrm>
        <a:graphic>
          <a:graphicData uri="http://schemas.openxmlformats.org/presentationml/2006/ole">
            <mc:AlternateContent xmlns:mc="http://schemas.openxmlformats.org/markup-compatibility/2006">
              <mc:Choice xmlns:v="urn:schemas-microsoft-com:vml" Requires="v">
                <p:oleObj spid="_x0000_s1072" name="公式" r:id="rId6" imgW="2933700" imgH="444500" progId="Equation.3">
                  <p:embed/>
                </p:oleObj>
              </mc:Choice>
              <mc:Fallback>
                <p:oleObj name="公式" r:id="rId6" imgW="2933700" imgH="444500" progId="Equation.3">
                  <p:embed/>
                  <p:pic>
                    <p:nvPicPr>
                      <p:cNvPr id="811019"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8874" y="4876958"/>
                        <a:ext cx="6134733" cy="936104"/>
                      </a:xfrm>
                      <a:prstGeom prst="rect">
                        <a:avLst/>
                      </a:prstGeom>
                      <a:noFill/>
                    </p:spPr>
                  </p:pic>
                </p:oleObj>
              </mc:Fallback>
            </mc:AlternateContent>
          </a:graphicData>
        </a:graphic>
      </p:graphicFrame>
    </p:spTree>
    <p:extLst>
      <p:ext uri="{BB962C8B-B14F-4D97-AF65-F5344CB8AC3E}">
        <p14:creationId xmlns:p14="http://schemas.microsoft.com/office/powerpoint/2010/main" val="1343203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7" name="Rectangle 9"/>
          <p:cNvSpPr>
            <a:spLocks noChangeArrowheads="1"/>
          </p:cNvSpPr>
          <p:nvPr/>
        </p:nvSpPr>
        <p:spPr bwMode="auto">
          <a:xfrm>
            <a:off x="5953001" y="3030022"/>
            <a:ext cx="184731" cy="369332"/>
          </a:xfrm>
          <a:prstGeom prst="rect">
            <a:avLst/>
          </a:prstGeom>
          <a:noFill/>
          <a:ln>
            <a:noFill/>
          </a:ln>
          <a:effectLst/>
        </p:spPr>
        <p:txBody>
          <a:bodyPr wrap="none" anchor="ctr">
            <a:spAutoFit/>
          </a:bodyPr>
          <a:lstStyle/>
          <a:p>
            <a:endParaRPr lang="zh-CN" altLang="en-US"/>
          </a:p>
        </p:txBody>
      </p:sp>
      <p:sp>
        <p:nvSpPr>
          <p:cNvPr id="811020" name="Rectangle 12"/>
          <p:cNvSpPr>
            <a:spLocks noChangeArrowheads="1"/>
          </p:cNvSpPr>
          <p:nvPr/>
        </p:nvSpPr>
        <p:spPr bwMode="auto">
          <a:xfrm>
            <a:off x="5953001" y="3020497"/>
            <a:ext cx="184731" cy="369332"/>
          </a:xfrm>
          <a:prstGeom prst="rect">
            <a:avLst/>
          </a:prstGeom>
          <a:noFill/>
          <a:ln>
            <a:noFill/>
          </a:ln>
          <a:effectLst/>
        </p:spPr>
        <p:txBody>
          <a:bodyPr wrap="none" anchor="ctr">
            <a:spAutoFit/>
          </a:bodyPr>
          <a:lstStyle/>
          <a:p>
            <a:endParaRPr lang="zh-CN" altLang="en-US"/>
          </a:p>
        </p:txBody>
      </p:sp>
      <p:sp>
        <p:nvSpPr>
          <p:cNvPr id="811022" name="Rectangle 14"/>
          <p:cNvSpPr>
            <a:spLocks noChangeArrowheads="1"/>
          </p:cNvSpPr>
          <p:nvPr/>
        </p:nvSpPr>
        <p:spPr bwMode="auto">
          <a:xfrm>
            <a:off x="5953001" y="3030022"/>
            <a:ext cx="184731" cy="369332"/>
          </a:xfrm>
          <a:prstGeom prst="rect">
            <a:avLst/>
          </a:prstGeom>
          <a:noFill/>
          <a:ln>
            <a:noFill/>
          </a:ln>
          <a:effectLst/>
        </p:spPr>
        <p:txBody>
          <a:bodyPr wrap="none" anchor="ctr">
            <a:spAutoFit/>
          </a:bodyPr>
          <a:lstStyle/>
          <a:p>
            <a:endParaRPr lang="zh-CN" altLang="en-US"/>
          </a:p>
        </p:txBody>
      </p:sp>
      <p:sp>
        <p:nvSpPr>
          <p:cNvPr id="14" name="标题 1"/>
          <p:cNvSpPr txBox="1"/>
          <p:nvPr/>
        </p:nvSpPr>
        <p:spPr>
          <a:xfrm>
            <a:off x="1900381" y="476672"/>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 name="内容占位符 2"/>
          <p:cNvSpPr>
            <a:spLocks noGrp="1"/>
          </p:cNvSpPr>
          <p:nvPr>
            <p:ph idx="1"/>
          </p:nvPr>
        </p:nvSpPr>
        <p:spPr>
          <a:xfrm>
            <a:off x="1116372" y="1785594"/>
            <a:ext cx="8819955" cy="4839816"/>
          </a:xfrm>
          <a:ln>
            <a:solidFill>
              <a:schemeClr val="bg1"/>
            </a:solidFill>
          </a:ln>
        </p:spPr>
        <p:txBody>
          <a:bodyPr/>
          <a:lstStyle/>
          <a:p>
            <a:r>
              <a:rPr lang="zh-CN" altLang="en-US" dirty="0">
                <a:solidFill>
                  <a:srgbClr val="4B4B4B"/>
                </a:solidFill>
                <a:latin typeface="-apple-system-font"/>
              </a:rPr>
              <a:t>熵的理论解释：</a:t>
            </a:r>
            <a:endParaRPr lang="en-US" altLang="zh-CN" dirty="0">
              <a:solidFill>
                <a:srgbClr val="4B4B4B"/>
              </a:solidFill>
              <a:latin typeface="-apple-system-font"/>
            </a:endParaRPr>
          </a:p>
          <a:p>
            <a:r>
              <a:rPr lang="zh-CN" altLang="en-US" dirty="0">
                <a:solidFill>
                  <a:srgbClr val="4B4B4B"/>
                </a:solidFill>
                <a:latin typeface="-apple-system-font"/>
              </a:rPr>
              <a:t>熵越大，随机变量的不确定性越大：</a:t>
            </a:r>
            <a:endParaRPr lang="en-US" altLang="zh-CN" dirty="0">
              <a:solidFill>
                <a:srgbClr val="4B4B4B"/>
              </a:solidFill>
              <a:latin typeface="-apple-system-font"/>
            </a:endParaRPr>
          </a:p>
          <a:p>
            <a:pPr marL="0" indent="0">
              <a:buNone/>
            </a:pPr>
            <a:endParaRPr lang="en-US" altLang="zh-CN" dirty="0"/>
          </a:p>
          <a:p>
            <a:r>
              <a:rPr lang="zh-CN" altLang="en-US" b="1" dirty="0">
                <a:solidFill>
                  <a:srgbClr val="4B4B4B"/>
                </a:solidFill>
                <a:latin typeface="-apple-system-font"/>
              </a:rPr>
              <a:t>当</a:t>
            </a:r>
            <a:r>
              <a:rPr lang="en-US" altLang="zh-CN" b="1" dirty="0">
                <a:solidFill>
                  <a:srgbClr val="4B4B4B"/>
                </a:solidFill>
                <a:latin typeface="-apple-system-font"/>
              </a:rPr>
              <a:t>X</a:t>
            </a:r>
            <a:r>
              <a:rPr lang="zh-CN" altLang="en-US" b="1" dirty="0">
                <a:solidFill>
                  <a:srgbClr val="4B4B4B"/>
                </a:solidFill>
                <a:latin typeface="-apple-system-font"/>
              </a:rPr>
              <a:t>为</a:t>
            </a:r>
            <a:r>
              <a:rPr lang="en-US" altLang="zh-CN" b="1" dirty="0">
                <a:solidFill>
                  <a:srgbClr val="4B4B4B"/>
                </a:solidFill>
                <a:latin typeface="-apple-system-font"/>
              </a:rPr>
              <a:t>1,0</a:t>
            </a:r>
            <a:r>
              <a:rPr lang="zh-CN" altLang="en-US" b="1" dirty="0">
                <a:solidFill>
                  <a:srgbClr val="4B4B4B"/>
                </a:solidFill>
                <a:latin typeface="-apple-system-font"/>
              </a:rPr>
              <a:t>分布</a:t>
            </a:r>
            <a:r>
              <a:rPr lang="zh-CN" altLang="en-US" dirty="0">
                <a:solidFill>
                  <a:srgbClr val="4B4B4B"/>
                </a:solidFill>
                <a:latin typeface="-apple-system-font"/>
              </a:rPr>
              <a:t>时：</a:t>
            </a:r>
            <a:endParaRPr lang="en-US" altLang="zh-CN" dirty="0">
              <a:solidFill>
                <a:srgbClr val="4B4B4B"/>
              </a:solidFill>
              <a:latin typeface="-apple-system-font"/>
            </a:endParaRPr>
          </a:p>
          <a:p>
            <a:endParaRPr lang="en-US" altLang="zh-CN" dirty="0"/>
          </a:p>
          <a:p>
            <a:endParaRPr lang="en-US" altLang="zh-CN" dirty="0"/>
          </a:p>
          <a:p>
            <a:r>
              <a:rPr lang="zh-CN" altLang="en-US" dirty="0">
                <a:solidFill>
                  <a:srgbClr val="4B4B4B"/>
                </a:solidFill>
                <a:latin typeface="-apple-system-font"/>
              </a:rPr>
              <a:t>熵：</a:t>
            </a:r>
            <a:endParaRPr lang="en-US" altLang="zh-CN" dirty="0">
              <a:solidFill>
                <a:srgbClr val="4B4B4B"/>
              </a:solidFill>
              <a:latin typeface="-apple-system-font"/>
            </a:endParaRPr>
          </a:p>
        </p:txBody>
      </p:sp>
      <p:pic>
        <p:nvPicPr>
          <p:cNvPr id="299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673" y="2543739"/>
            <a:ext cx="2201834" cy="437866"/>
          </a:xfrm>
          <a:prstGeom prst="rect">
            <a:avLst/>
          </a:prstGeom>
          <a:noFill/>
          <a:ln>
            <a:noFill/>
          </a:ln>
          <a:effectLst/>
        </p:spPr>
      </p:pic>
      <p:pic>
        <p:nvPicPr>
          <p:cNvPr id="2990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1377" y="3565276"/>
            <a:ext cx="6225453" cy="399921"/>
          </a:xfrm>
          <a:prstGeom prst="rect">
            <a:avLst/>
          </a:prstGeom>
          <a:noFill/>
          <a:ln>
            <a:noFill/>
          </a:ln>
          <a:effectLst/>
        </p:spPr>
      </p:pic>
      <p:pic>
        <p:nvPicPr>
          <p:cNvPr id="2990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1377" y="4647231"/>
            <a:ext cx="4625455" cy="432048"/>
          </a:xfrm>
          <a:prstGeom prst="rect">
            <a:avLst/>
          </a:prstGeom>
          <a:noFill/>
          <a:ln>
            <a:noFill/>
          </a:ln>
          <a:effectLst/>
        </p:spPr>
      </p:pic>
      <p:pic>
        <p:nvPicPr>
          <p:cNvPr id="29901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45475" y="2543739"/>
            <a:ext cx="3480847" cy="2973928"/>
          </a:xfrm>
          <a:prstGeom prst="rect">
            <a:avLst/>
          </a:prstGeom>
          <a:noFill/>
          <a:ln>
            <a:noFill/>
          </a:ln>
          <a:effectLst/>
        </p:spPr>
      </p:pic>
      <p:sp>
        <p:nvSpPr>
          <p:cNvPr id="12" name="标题 1">
            <a:extLst>
              <a:ext uri="{FF2B5EF4-FFF2-40B4-BE49-F238E27FC236}">
                <a16:creationId xmlns:a16="http://schemas.microsoft.com/office/drawing/2014/main" id="{E43D17C0-8D4F-4288-8AE0-05B90FE11019}"/>
              </a:ext>
            </a:extLst>
          </p:cNvPr>
          <p:cNvSpPr>
            <a:spLocks noGrp="1"/>
          </p:cNvSpPr>
          <p:nvPr>
            <p:ph type="title"/>
          </p:nvPr>
        </p:nvSpPr>
        <p:spPr>
          <a:xfrm>
            <a:off x="1066800" y="642594"/>
            <a:ext cx="10058400" cy="1371600"/>
          </a:xfrm>
        </p:spPr>
        <p:txBody>
          <a:bodyPr/>
          <a:lstStyle/>
          <a:p>
            <a:r>
              <a:rPr lang="en-US" altLang="zh-CN" dirty="0"/>
              <a:t>1.2 </a:t>
            </a:r>
            <a:r>
              <a:rPr lang="zh-CN" altLang="en-US" dirty="0"/>
              <a:t>决策树原理</a:t>
            </a:r>
            <a:r>
              <a:rPr lang="en-US" altLang="zh-CN" dirty="0"/>
              <a:t>-</a:t>
            </a:r>
            <a:r>
              <a:rPr lang="zh-CN" altLang="en-US" dirty="0"/>
              <a:t>熵的几何解释</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7" name="Rectangle 9"/>
          <p:cNvSpPr>
            <a:spLocks noChangeArrowheads="1"/>
          </p:cNvSpPr>
          <p:nvPr/>
        </p:nvSpPr>
        <p:spPr bwMode="auto">
          <a:xfrm>
            <a:off x="5953001" y="3030022"/>
            <a:ext cx="184731" cy="369332"/>
          </a:xfrm>
          <a:prstGeom prst="rect">
            <a:avLst/>
          </a:prstGeom>
          <a:noFill/>
          <a:ln>
            <a:noFill/>
          </a:ln>
          <a:effectLst/>
        </p:spPr>
        <p:txBody>
          <a:bodyPr wrap="none" anchor="ctr">
            <a:spAutoFit/>
          </a:bodyPr>
          <a:lstStyle/>
          <a:p>
            <a:endParaRPr lang="zh-CN" altLang="en-US"/>
          </a:p>
        </p:txBody>
      </p:sp>
      <p:sp>
        <p:nvSpPr>
          <p:cNvPr id="811020" name="Rectangle 12"/>
          <p:cNvSpPr>
            <a:spLocks noChangeArrowheads="1"/>
          </p:cNvSpPr>
          <p:nvPr/>
        </p:nvSpPr>
        <p:spPr bwMode="auto">
          <a:xfrm>
            <a:off x="5953001" y="3020497"/>
            <a:ext cx="184731" cy="369332"/>
          </a:xfrm>
          <a:prstGeom prst="rect">
            <a:avLst/>
          </a:prstGeom>
          <a:noFill/>
          <a:ln>
            <a:noFill/>
          </a:ln>
          <a:effectLst/>
        </p:spPr>
        <p:txBody>
          <a:bodyPr wrap="none" anchor="ctr">
            <a:spAutoFit/>
          </a:bodyPr>
          <a:lstStyle/>
          <a:p>
            <a:endParaRPr lang="zh-CN" altLang="en-US"/>
          </a:p>
        </p:txBody>
      </p:sp>
      <p:sp>
        <p:nvSpPr>
          <p:cNvPr id="811022" name="Rectangle 14"/>
          <p:cNvSpPr>
            <a:spLocks noChangeArrowheads="1"/>
          </p:cNvSpPr>
          <p:nvPr/>
        </p:nvSpPr>
        <p:spPr bwMode="auto">
          <a:xfrm>
            <a:off x="5953001" y="3030022"/>
            <a:ext cx="184731" cy="369332"/>
          </a:xfrm>
          <a:prstGeom prst="rect">
            <a:avLst/>
          </a:prstGeom>
          <a:noFill/>
          <a:ln>
            <a:noFill/>
          </a:ln>
          <a:effectLst/>
        </p:spPr>
        <p:txBody>
          <a:bodyPr wrap="none" anchor="ctr">
            <a:spAutoFit/>
          </a:bodyPr>
          <a:lstStyle/>
          <a:p>
            <a:endParaRPr lang="zh-CN" altLang="en-US"/>
          </a:p>
        </p:txBody>
      </p:sp>
      <p:sp>
        <p:nvSpPr>
          <p:cNvPr id="14" name="标题 1"/>
          <p:cNvSpPr txBox="1"/>
          <p:nvPr/>
        </p:nvSpPr>
        <p:spPr>
          <a:xfrm>
            <a:off x="1900381" y="476672"/>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zh-CN" altLang="en-US" sz="5400" dirty="0"/>
          </a:p>
        </p:txBody>
      </p:sp>
      <p:sp>
        <p:nvSpPr>
          <p:cNvPr id="3" name="内容占位符 2"/>
          <p:cNvSpPr>
            <a:spLocks noGrp="1"/>
          </p:cNvSpPr>
          <p:nvPr>
            <p:ph idx="1"/>
          </p:nvPr>
        </p:nvSpPr>
        <p:spPr>
          <a:xfrm>
            <a:off x="1177505" y="1785594"/>
            <a:ext cx="10312129" cy="4839816"/>
          </a:xfrm>
          <a:ln>
            <a:solidFill>
              <a:schemeClr val="bg1"/>
            </a:solidFill>
          </a:ln>
        </p:spPr>
        <p:txBody>
          <a:bodyPr>
            <a:normAutofit/>
          </a:bodyPr>
          <a:lstStyle/>
          <a:p>
            <a:r>
              <a:rPr lang="zh-CN" altLang="en-US" dirty="0">
                <a:solidFill>
                  <a:srgbClr val="4B4B4B"/>
                </a:solidFill>
                <a:latin typeface="-apple-system-font"/>
              </a:rPr>
              <a:t>设有随机变量</a:t>
            </a:r>
            <a:r>
              <a:rPr lang="en-US" altLang="zh-CN" dirty="0">
                <a:solidFill>
                  <a:srgbClr val="4B4B4B"/>
                </a:solidFill>
                <a:latin typeface="-apple-system-font"/>
              </a:rPr>
              <a:t>(X,Y),</a:t>
            </a:r>
            <a:r>
              <a:rPr lang="zh-CN" altLang="en-US" dirty="0">
                <a:solidFill>
                  <a:srgbClr val="4B4B4B"/>
                </a:solidFill>
                <a:latin typeface="-apple-system-font"/>
              </a:rPr>
              <a:t>其联合概率分布为：</a:t>
            </a:r>
            <a:endParaRPr lang="en-US" altLang="zh-CN" dirty="0">
              <a:solidFill>
                <a:srgbClr val="4B4B4B"/>
              </a:solidFill>
              <a:latin typeface="-apple-system-font"/>
            </a:endParaRPr>
          </a:p>
          <a:p>
            <a:endParaRPr lang="en-US" altLang="zh-CN" dirty="0"/>
          </a:p>
          <a:p>
            <a:endParaRPr lang="en-US" altLang="zh-CN" dirty="0"/>
          </a:p>
          <a:p>
            <a:r>
              <a:rPr lang="zh-CN" altLang="en-US" b="1" dirty="0">
                <a:solidFill>
                  <a:srgbClr val="4B4B4B"/>
                </a:solidFill>
                <a:latin typeface="-apple-system-font"/>
              </a:rPr>
              <a:t>条件熵</a:t>
            </a:r>
            <a:r>
              <a:rPr lang="en-US" altLang="zh-CN" b="1" dirty="0">
                <a:solidFill>
                  <a:srgbClr val="4B4B4B"/>
                </a:solidFill>
                <a:latin typeface="-apple-system-font"/>
              </a:rPr>
              <a:t>H(Y|X)</a:t>
            </a:r>
            <a:r>
              <a:rPr lang="zh-CN" altLang="en-US" dirty="0">
                <a:solidFill>
                  <a:srgbClr val="4B4B4B"/>
                </a:solidFill>
                <a:latin typeface="-apple-system-font"/>
              </a:rPr>
              <a:t>：表示在己知随机变量</a:t>
            </a:r>
            <a:r>
              <a:rPr lang="en-US" altLang="zh-CN" dirty="0">
                <a:solidFill>
                  <a:srgbClr val="4B4B4B"/>
                </a:solidFill>
                <a:latin typeface="-apple-system-font"/>
              </a:rPr>
              <a:t>X</a:t>
            </a:r>
            <a:r>
              <a:rPr lang="zh-CN" altLang="en-US" dirty="0">
                <a:solidFill>
                  <a:srgbClr val="4B4B4B"/>
                </a:solidFill>
                <a:latin typeface="-apple-system-font"/>
              </a:rPr>
              <a:t>的条件下随机变量</a:t>
            </a:r>
            <a:r>
              <a:rPr lang="en-US" altLang="zh-CN" dirty="0">
                <a:solidFill>
                  <a:srgbClr val="4B4B4B"/>
                </a:solidFill>
                <a:latin typeface="-apple-system-font"/>
              </a:rPr>
              <a:t>Y</a:t>
            </a:r>
            <a:r>
              <a:rPr lang="zh-CN" altLang="en-US" dirty="0">
                <a:solidFill>
                  <a:srgbClr val="4B4B4B"/>
                </a:solidFill>
                <a:latin typeface="-apple-system-font"/>
              </a:rPr>
              <a:t>的不确定性，定义为</a:t>
            </a:r>
            <a:r>
              <a:rPr lang="en-US" altLang="zh-CN" dirty="0">
                <a:solidFill>
                  <a:srgbClr val="4B4B4B"/>
                </a:solidFill>
                <a:latin typeface="-apple-system-font"/>
              </a:rPr>
              <a:t>X</a:t>
            </a:r>
            <a:r>
              <a:rPr lang="zh-CN" altLang="en-US" dirty="0">
                <a:solidFill>
                  <a:srgbClr val="4B4B4B"/>
                </a:solidFill>
                <a:latin typeface="-apple-system-font"/>
              </a:rPr>
              <a:t>给定条件下</a:t>
            </a:r>
            <a:r>
              <a:rPr lang="en-US" altLang="zh-CN" dirty="0">
                <a:solidFill>
                  <a:srgbClr val="4B4B4B"/>
                </a:solidFill>
                <a:latin typeface="-apple-system-font"/>
              </a:rPr>
              <a:t>Y</a:t>
            </a:r>
            <a:r>
              <a:rPr lang="zh-CN" altLang="en-US" dirty="0">
                <a:solidFill>
                  <a:srgbClr val="4B4B4B"/>
                </a:solidFill>
                <a:latin typeface="-apple-system-font"/>
              </a:rPr>
              <a:t>的条件概率分布的熵对</a:t>
            </a:r>
            <a:r>
              <a:rPr lang="en-US" altLang="zh-CN" dirty="0">
                <a:solidFill>
                  <a:srgbClr val="4B4B4B"/>
                </a:solidFill>
                <a:latin typeface="-apple-system-font"/>
              </a:rPr>
              <a:t>X</a:t>
            </a:r>
            <a:r>
              <a:rPr lang="zh-CN" altLang="en-US" dirty="0">
                <a:solidFill>
                  <a:srgbClr val="4B4B4B"/>
                </a:solidFill>
                <a:latin typeface="-apple-system-font"/>
              </a:rPr>
              <a:t>的数学期望：</a:t>
            </a:r>
            <a:endParaRPr lang="en-US" altLang="zh-CN" dirty="0">
              <a:solidFill>
                <a:srgbClr val="4B4B4B"/>
              </a:solidFill>
              <a:latin typeface="-apple-system-font"/>
            </a:endParaRPr>
          </a:p>
          <a:p>
            <a:endParaRPr lang="en-US" altLang="zh-CN" dirty="0"/>
          </a:p>
          <a:p>
            <a:endParaRPr lang="en-US" altLang="zh-CN" dirty="0"/>
          </a:p>
          <a:p>
            <a:endParaRPr lang="en-US" altLang="zh-CN" dirty="0"/>
          </a:p>
          <a:p>
            <a:r>
              <a:rPr lang="zh-CN" altLang="en-US" dirty="0">
                <a:solidFill>
                  <a:srgbClr val="4B4B4B"/>
                </a:solidFill>
                <a:latin typeface="-apple-system-font"/>
              </a:rPr>
              <a:t>当熵和条件熵中的概率由数据估计（特别是极大似然估计）得到时，所对应的熵与条件熵分别称为经验熵（</a:t>
            </a:r>
            <a:r>
              <a:rPr lang="en-US" altLang="zh-CN" dirty="0">
                <a:solidFill>
                  <a:srgbClr val="4B4B4B"/>
                </a:solidFill>
                <a:latin typeface="-apple-system-font"/>
              </a:rPr>
              <a:t>empirical entropy)</a:t>
            </a:r>
            <a:r>
              <a:rPr lang="zh-CN" altLang="en-US" dirty="0">
                <a:solidFill>
                  <a:srgbClr val="4B4B4B"/>
                </a:solidFill>
                <a:latin typeface="-apple-system-font"/>
              </a:rPr>
              <a:t>和经验条件熵（</a:t>
            </a:r>
            <a:r>
              <a:rPr lang="en-US" altLang="zh-CN" dirty="0">
                <a:solidFill>
                  <a:srgbClr val="4B4B4B"/>
                </a:solidFill>
                <a:latin typeface="-apple-system-font"/>
              </a:rPr>
              <a:t>empirical conditional entropy )</a:t>
            </a:r>
          </a:p>
        </p:txBody>
      </p:sp>
      <p:pic>
        <p:nvPicPr>
          <p:cNvPr id="300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887" y="2309392"/>
            <a:ext cx="7927426" cy="504056"/>
          </a:xfrm>
          <a:prstGeom prst="rect">
            <a:avLst/>
          </a:prstGeom>
          <a:noFill/>
          <a:ln>
            <a:noFill/>
          </a:ln>
          <a:effectLst/>
        </p:spPr>
      </p:pic>
      <p:pic>
        <p:nvPicPr>
          <p:cNvPr id="3000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7000" y="3809458"/>
            <a:ext cx="4090054" cy="792088"/>
          </a:xfrm>
          <a:prstGeom prst="rect">
            <a:avLst/>
          </a:prstGeom>
          <a:noFill/>
          <a:ln>
            <a:noFill/>
          </a:ln>
          <a:effectLst/>
        </p:spPr>
      </p:pic>
      <p:sp>
        <p:nvSpPr>
          <p:cNvPr id="10" name="标题 1">
            <a:extLst>
              <a:ext uri="{FF2B5EF4-FFF2-40B4-BE49-F238E27FC236}">
                <a16:creationId xmlns:a16="http://schemas.microsoft.com/office/drawing/2014/main" id="{59C8A213-74AB-4635-9DEF-1072282DA752}"/>
              </a:ext>
            </a:extLst>
          </p:cNvPr>
          <p:cNvSpPr>
            <a:spLocks noGrp="1"/>
          </p:cNvSpPr>
          <p:nvPr>
            <p:ph type="title"/>
          </p:nvPr>
        </p:nvSpPr>
        <p:spPr>
          <a:xfrm>
            <a:off x="1066800" y="642594"/>
            <a:ext cx="10058400" cy="1371600"/>
          </a:xfrm>
        </p:spPr>
        <p:txBody>
          <a:bodyPr/>
          <a:lstStyle/>
          <a:p>
            <a:r>
              <a:rPr lang="en-US" altLang="zh-CN" dirty="0"/>
              <a:t>1.2 </a:t>
            </a:r>
            <a:r>
              <a:rPr lang="zh-CN" altLang="en-US" dirty="0"/>
              <a:t>决策树原理</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95622" y="1912931"/>
            <a:ext cx="10737195" cy="5373216"/>
          </a:xfrm>
        </p:spPr>
        <p:txBody>
          <a:bodyPr>
            <a:normAutofit/>
          </a:bodyPr>
          <a:lstStyle/>
          <a:p>
            <a:r>
              <a:rPr lang="zh-CN" altLang="en-US" dirty="0">
                <a:solidFill>
                  <a:srgbClr val="4B4B4B"/>
                </a:solidFill>
                <a:latin typeface="-apple-system-font"/>
              </a:rPr>
              <a:t>定义</a:t>
            </a:r>
            <a:r>
              <a:rPr lang="en-US" altLang="zh-CN" dirty="0">
                <a:solidFill>
                  <a:srgbClr val="4B4B4B"/>
                </a:solidFill>
                <a:latin typeface="-apple-system-font"/>
              </a:rPr>
              <a:t>5.2 (</a:t>
            </a:r>
            <a:r>
              <a:rPr lang="zh-CN" altLang="en-US" dirty="0">
                <a:solidFill>
                  <a:srgbClr val="4B4B4B"/>
                </a:solidFill>
                <a:latin typeface="-apple-system-font"/>
              </a:rPr>
              <a:t>信息增益</a:t>
            </a:r>
            <a:r>
              <a:rPr lang="en-US" altLang="zh-CN" dirty="0">
                <a:solidFill>
                  <a:srgbClr val="4B4B4B"/>
                </a:solidFill>
                <a:latin typeface="-apple-system-font"/>
              </a:rPr>
              <a:t>):</a:t>
            </a:r>
            <a:r>
              <a:rPr lang="zh-CN" altLang="en-US" dirty="0">
                <a:solidFill>
                  <a:srgbClr val="4B4B4B"/>
                </a:solidFill>
                <a:latin typeface="-apple-system-font"/>
              </a:rPr>
              <a:t>特征</a:t>
            </a:r>
            <a:r>
              <a:rPr lang="en-US" altLang="zh-CN" dirty="0">
                <a:solidFill>
                  <a:srgbClr val="4B4B4B"/>
                </a:solidFill>
                <a:latin typeface="-apple-system-font"/>
              </a:rPr>
              <a:t>A</a:t>
            </a:r>
            <a:r>
              <a:rPr lang="zh-CN" altLang="en-US" dirty="0">
                <a:solidFill>
                  <a:srgbClr val="4B4B4B"/>
                </a:solidFill>
                <a:latin typeface="-apple-system-font"/>
              </a:rPr>
              <a:t>对训练数据集</a:t>
            </a:r>
            <a:r>
              <a:rPr lang="en-US" altLang="zh-CN" dirty="0">
                <a:solidFill>
                  <a:srgbClr val="4B4B4B"/>
                </a:solidFill>
                <a:latin typeface="-apple-system-font"/>
              </a:rPr>
              <a:t>D</a:t>
            </a:r>
            <a:r>
              <a:rPr lang="zh-CN" altLang="en-US" dirty="0">
                <a:solidFill>
                  <a:srgbClr val="4B4B4B"/>
                </a:solidFill>
                <a:latin typeface="-apple-system-font"/>
              </a:rPr>
              <a:t>的信息增益，</a:t>
            </a:r>
            <a:r>
              <a:rPr lang="en-US" altLang="zh-CN" dirty="0">
                <a:solidFill>
                  <a:srgbClr val="4B4B4B"/>
                </a:solidFill>
                <a:latin typeface="-apple-system-font"/>
              </a:rPr>
              <a:t>g(D,A), </a:t>
            </a:r>
            <a:r>
              <a:rPr lang="zh-CN" altLang="en-US" dirty="0">
                <a:solidFill>
                  <a:srgbClr val="4B4B4B"/>
                </a:solidFill>
                <a:latin typeface="-apple-system-font"/>
              </a:rPr>
              <a:t>定义为集合</a:t>
            </a:r>
            <a:r>
              <a:rPr lang="en-US" altLang="zh-CN" dirty="0">
                <a:solidFill>
                  <a:srgbClr val="4B4B4B"/>
                </a:solidFill>
                <a:latin typeface="-apple-system-font"/>
              </a:rPr>
              <a:t>D</a:t>
            </a:r>
            <a:r>
              <a:rPr lang="zh-CN" altLang="en-US" dirty="0">
                <a:solidFill>
                  <a:srgbClr val="4B4B4B"/>
                </a:solidFill>
                <a:latin typeface="-apple-system-font"/>
              </a:rPr>
              <a:t>的经验熵</a:t>
            </a:r>
            <a:r>
              <a:rPr lang="en-US" altLang="zh-CN" dirty="0">
                <a:solidFill>
                  <a:srgbClr val="4B4B4B"/>
                </a:solidFill>
                <a:latin typeface="-apple-system-font"/>
              </a:rPr>
              <a:t>H(D)</a:t>
            </a:r>
            <a:r>
              <a:rPr lang="zh-CN" altLang="en-US" dirty="0">
                <a:solidFill>
                  <a:srgbClr val="4B4B4B"/>
                </a:solidFill>
                <a:latin typeface="-apple-system-font"/>
              </a:rPr>
              <a:t>与特征</a:t>
            </a:r>
            <a:r>
              <a:rPr lang="en-US" altLang="zh-CN" dirty="0">
                <a:solidFill>
                  <a:srgbClr val="4B4B4B"/>
                </a:solidFill>
                <a:latin typeface="-apple-system-font"/>
              </a:rPr>
              <a:t>A</a:t>
            </a:r>
            <a:r>
              <a:rPr lang="zh-CN" altLang="en-US" dirty="0">
                <a:solidFill>
                  <a:srgbClr val="4B4B4B"/>
                </a:solidFill>
                <a:latin typeface="-apple-system-font"/>
              </a:rPr>
              <a:t>给定条件下</a:t>
            </a:r>
            <a:r>
              <a:rPr lang="en-US" altLang="zh-CN" dirty="0">
                <a:solidFill>
                  <a:srgbClr val="4B4B4B"/>
                </a:solidFill>
                <a:latin typeface="-apple-system-font"/>
              </a:rPr>
              <a:t>D</a:t>
            </a:r>
            <a:r>
              <a:rPr lang="zh-CN" altLang="en-US" dirty="0">
                <a:solidFill>
                  <a:srgbClr val="4B4B4B"/>
                </a:solidFill>
                <a:latin typeface="-apple-system-font"/>
              </a:rPr>
              <a:t>的经验条件熵</a:t>
            </a:r>
            <a:r>
              <a:rPr lang="en-US" altLang="zh-CN" dirty="0">
                <a:solidFill>
                  <a:srgbClr val="4B4B4B"/>
                </a:solidFill>
                <a:latin typeface="-apple-system-font"/>
              </a:rPr>
              <a:t>H(D|A)</a:t>
            </a:r>
            <a:r>
              <a:rPr lang="zh-CN" altLang="en-US" dirty="0">
                <a:solidFill>
                  <a:srgbClr val="4B4B4B"/>
                </a:solidFill>
                <a:latin typeface="-apple-system-font"/>
              </a:rPr>
              <a:t>之差，即 </a:t>
            </a:r>
            <a:endParaRPr lang="en-US" altLang="zh-CN" dirty="0">
              <a:solidFill>
                <a:srgbClr val="4B4B4B"/>
              </a:solidFill>
              <a:latin typeface="-apple-system-font"/>
            </a:endParaRPr>
          </a:p>
          <a:p>
            <a:pPr marL="0" indent="0">
              <a:buNone/>
            </a:pPr>
            <a:r>
              <a:rPr lang="en-US" altLang="zh-CN" dirty="0">
                <a:solidFill>
                  <a:srgbClr val="4B4B4B"/>
                </a:solidFill>
                <a:latin typeface="-apple-system-font"/>
              </a:rPr>
              <a:t>                           g(D,A)=H(D)-H(D|A)</a:t>
            </a:r>
            <a:r>
              <a:rPr lang="en-US" altLang="zh-CN" dirty="0"/>
              <a:t>	</a:t>
            </a:r>
          </a:p>
          <a:p>
            <a:pPr marL="0" indent="0">
              <a:buNone/>
            </a:pPr>
            <a:endParaRPr lang="en-US" altLang="zh-CN" dirty="0"/>
          </a:p>
          <a:p>
            <a:r>
              <a:rPr lang="en-US" altLang="zh-CN" dirty="0">
                <a:solidFill>
                  <a:srgbClr val="4B4B4B"/>
                </a:solidFill>
                <a:latin typeface="-apple-system-font"/>
              </a:rPr>
              <a:t>(Information gain)</a:t>
            </a:r>
            <a:r>
              <a:rPr lang="zh-CN" altLang="en-US" dirty="0">
                <a:solidFill>
                  <a:srgbClr val="4B4B4B"/>
                </a:solidFill>
                <a:latin typeface="-apple-system-font"/>
              </a:rPr>
              <a:t>表示得知特征</a:t>
            </a:r>
            <a:r>
              <a:rPr lang="en-US" altLang="zh-CN" dirty="0">
                <a:solidFill>
                  <a:srgbClr val="4B4B4B"/>
                </a:solidFill>
                <a:latin typeface="-apple-system-font"/>
              </a:rPr>
              <a:t>X</a:t>
            </a:r>
            <a:r>
              <a:rPr lang="zh-CN" altLang="en-US" dirty="0">
                <a:solidFill>
                  <a:srgbClr val="4B4B4B"/>
                </a:solidFill>
                <a:latin typeface="-apple-system-font"/>
              </a:rPr>
              <a:t>的信息而使得类</a:t>
            </a:r>
            <a:r>
              <a:rPr lang="en-US" altLang="zh-CN" dirty="0">
                <a:solidFill>
                  <a:srgbClr val="4B4B4B"/>
                </a:solidFill>
                <a:latin typeface="-apple-system-font"/>
              </a:rPr>
              <a:t>Y</a:t>
            </a:r>
            <a:r>
              <a:rPr lang="zh-CN" altLang="en-US" dirty="0">
                <a:solidFill>
                  <a:srgbClr val="4B4B4B"/>
                </a:solidFill>
                <a:latin typeface="-apple-system-font"/>
              </a:rPr>
              <a:t>的信息的不确定性减少的程度</a:t>
            </a:r>
            <a:r>
              <a:rPr lang="en-US" altLang="zh-CN" dirty="0">
                <a:solidFill>
                  <a:srgbClr val="4B4B4B"/>
                </a:solidFill>
                <a:latin typeface="-apple-system-font"/>
              </a:rPr>
              <a:t>.</a:t>
            </a:r>
          </a:p>
          <a:p>
            <a:r>
              <a:rPr lang="en-US" altLang="zh-CN" dirty="0">
                <a:solidFill>
                  <a:srgbClr val="4B4B4B"/>
                </a:solidFill>
                <a:latin typeface="-apple-system-font"/>
              </a:rPr>
              <a:t>—</a:t>
            </a:r>
            <a:r>
              <a:rPr lang="zh-CN" altLang="en-US" dirty="0">
                <a:solidFill>
                  <a:srgbClr val="4B4B4B"/>
                </a:solidFill>
                <a:latin typeface="-apple-system-font"/>
              </a:rPr>
              <a:t>般地，熵</a:t>
            </a:r>
            <a:r>
              <a:rPr lang="en-US" altLang="zh-CN" dirty="0">
                <a:solidFill>
                  <a:srgbClr val="4B4B4B"/>
                </a:solidFill>
                <a:latin typeface="-apple-system-font"/>
              </a:rPr>
              <a:t>H(Y)</a:t>
            </a:r>
            <a:r>
              <a:rPr lang="zh-CN" altLang="en-US" dirty="0">
                <a:solidFill>
                  <a:srgbClr val="4B4B4B"/>
                </a:solidFill>
                <a:latin typeface="-apple-system-font"/>
              </a:rPr>
              <a:t>与条件熵</a:t>
            </a:r>
            <a:r>
              <a:rPr lang="en-US" altLang="zh-CN" dirty="0">
                <a:solidFill>
                  <a:srgbClr val="4B4B4B"/>
                </a:solidFill>
                <a:latin typeface="-apple-system-font"/>
              </a:rPr>
              <a:t>H(Y|X)</a:t>
            </a:r>
            <a:r>
              <a:rPr lang="zh-CN" altLang="en-US" dirty="0">
                <a:solidFill>
                  <a:srgbClr val="4B4B4B"/>
                </a:solidFill>
                <a:latin typeface="-apple-system-font"/>
              </a:rPr>
              <a:t>之差称为互信息（</a:t>
            </a:r>
            <a:r>
              <a:rPr lang="en-US" altLang="zh-CN" dirty="0">
                <a:solidFill>
                  <a:srgbClr val="4B4B4B"/>
                </a:solidFill>
                <a:latin typeface="-apple-system-font"/>
              </a:rPr>
              <a:t>mutual information)</a:t>
            </a:r>
          </a:p>
          <a:p>
            <a:r>
              <a:rPr lang="zh-CN" altLang="en-US" dirty="0">
                <a:solidFill>
                  <a:srgbClr val="4B4B4B"/>
                </a:solidFill>
                <a:latin typeface="-apple-system-font"/>
              </a:rPr>
              <a:t>决策树学习中的信息增益等价于训练数据集中类与特征的互信息</a:t>
            </a:r>
            <a:r>
              <a:rPr lang="en-US" altLang="zh-CN" dirty="0">
                <a:solidFill>
                  <a:srgbClr val="4B4B4B"/>
                </a:solidFill>
                <a:latin typeface="-apple-system-font"/>
              </a:rPr>
              <a:t>.</a:t>
            </a:r>
          </a:p>
          <a:p>
            <a:endParaRPr lang="zh-CN" altLang="en-US" dirty="0"/>
          </a:p>
        </p:txBody>
      </p:sp>
      <p:sp>
        <p:nvSpPr>
          <p:cNvPr id="5" name="标题 1">
            <a:extLst>
              <a:ext uri="{FF2B5EF4-FFF2-40B4-BE49-F238E27FC236}">
                <a16:creationId xmlns:a16="http://schemas.microsoft.com/office/drawing/2014/main" id="{14A5ADFB-72D9-41D2-9E64-AFFCC5E211F4}"/>
              </a:ext>
            </a:extLst>
          </p:cNvPr>
          <p:cNvSpPr>
            <a:spLocks noGrp="1"/>
          </p:cNvSpPr>
          <p:nvPr>
            <p:ph type="title"/>
          </p:nvPr>
        </p:nvSpPr>
        <p:spPr>
          <a:xfrm>
            <a:off x="1066800" y="642594"/>
            <a:ext cx="10058400" cy="1371600"/>
          </a:xfrm>
        </p:spPr>
        <p:txBody>
          <a:bodyPr/>
          <a:lstStyle/>
          <a:p>
            <a:r>
              <a:rPr lang="en-US" altLang="zh-CN" dirty="0"/>
              <a:t>1.2 </a:t>
            </a:r>
            <a:r>
              <a:rPr lang="zh-CN" altLang="en-US" dirty="0"/>
              <a:t>决策树原理</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252" y="1823304"/>
            <a:ext cx="8424936" cy="5373216"/>
          </a:xfrm>
        </p:spPr>
        <p:txBody>
          <a:bodyPr>
            <a:normAutofit/>
          </a:bodyPr>
          <a:lstStyle/>
          <a:p>
            <a:r>
              <a:rPr lang="zh-CN" altLang="en-US" dirty="0">
                <a:solidFill>
                  <a:srgbClr val="4B4B4B"/>
                </a:solidFill>
                <a:latin typeface="-apple-system-font"/>
              </a:rPr>
              <a:t>设训练数据集为</a:t>
            </a:r>
            <a:r>
              <a:rPr lang="en-US" altLang="zh-CN" dirty="0">
                <a:solidFill>
                  <a:srgbClr val="4B4B4B"/>
                </a:solidFill>
                <a:latin typeface="-apple-system-font"/>
              </a:rPr>
              <a:t>D</a:t>
            </a:r>
          </a:p>
          <a:p>
            <a:r>
              <a:rPr lang="en-US" altLang="zh-CN" dirty="0">
                <a:solidFill>
                  <a:srgbClr val="4B4B4B"/>
                </a:solidFill>
                <a:latin typeface="-apple-system-font"/>
              </a:rPr>
              <a:t>|D|</a:t>
            </a:r>
            <a:r>
              <a:rPr lang="zh-CN" altLang="en-US" dirty="0">
                <a:solidFill>
                  <a:srgbClr val="4B4B4B"/>
                </a:solidFill>
                <a:latin typeface="-apple-system-font"/>
              </a:rPr>
              <a:t>表示其样本容量，即样本个数</a:t>
            </a:r>
            <a:endParaRPr lang="en-US" altLang="zh-CN" dirty="0">
              <a:solidFill>
                <a:srgbClr val="4B4B4B"/>
              </a:solidFill>
              <a:latin typeface="-apple-system-font"/>
            </a:endParaRPr>
          </a:p>
          <a:p>
            <a:r>
              <a:rPr lang="zh-CN" altLang="en-US" dirty="0">
                <a:solidFill>
                  <a:srgbClr val="4B4B4B"/>
                </a:solidFill>
                <a:latin typeface="-apple-system-font"/>
              </a:rPr>
              <a:t>设有</a:t>
            </a:r>
            <a:r>
              <a:rPr lang="en-US" altLang="zh-CN" dirty="0">
                <a:solidFill>
                  <a:srgbClr val="4B4B4B"/>
                </a:solidFill>
                <a:latin typeface="-apple-system-font"/>
              </a:rPr>
              <a:t>K</a:t>
            </a:r>
            <a:r>
              <a:rPr lang="zh-CN" altLang="en-US" dirty="0">
                <a:solidFill>
                  <a:srgbClr val="4B4B4B"/>
                </a:solidFill>
                <a:latin typeface="-apple-system-font"/>
              </a:rPr>
              <a:t>个类</a:t>
            </a:r>
            <a:r>
              <a:rPr lang="en-US" altLang="zh-CN" dirty="0">
                <a:solidFill>
                  <a:srgbClr val="4B4B4B"/>
                </a:solidFill>
                <a:latin typeface="-apple-system-font"/>
              </a:rPr>
              <a:t>Ck, k = 1,2</a:t>
            </a:r>
            <a:r>
              <a:rPr lang="zh-CN" altLang="en-US" dirty="0">
                <a:solidFill>
                  <a:srgbClr val="4B4B4B"/>
                </a:solidFill>
                <a:latin typeface="-apple-system-font"/>
              </a:rPr>
              <a:t>，</a:t>
            </a:r>
            <a:r>
              <a:rPr lang="en-US" altLang="zh-CN" dirty="0">
                <a:solidFill>
                  <a:srgbClr val="4B4B4B"/>
                </a:solidFill>
                <a:latin typeface="-apple-system-font"/>
              </a:rPr>
              <a:t>…K</a:t>
            </a:r>
            <a:r>
              <a:rPr lang="zh-CN" altLang="en-US" dirty="0">
                <a:solidFill>
                  <a:srgbClr val="4B4B4B"/>
                </a:solidFill>
                <a:latin typeface="-apple-system-font"/>
              </a:rPr>
              <a:t>，</a:t>
            </a:r>
            <a:endParaRPr lang="en-US" altLang="zh-CN" dirty="0">
              <a:solidFill>
                <a:srgbClr val="4B4B4B"/>
              </a:solidFill>
              <a:latin typeface="-apple-system-font"/>
            </a:endParaRPr>
          </a:p>
          <a:p>
            <a:r>
              <a:rPr lang="en-US" altLang="zh-CN" dirty="0">
                <a:solidFill>
                  <a:srgbClr val="4B4B4B"/>
                </a:solidFill>
                <a:latin typeface="-apple-system-font"/>
              </a:rPr>
              <a:t>|Ck |</a:t>
            </a:r>
            <a:r>
              <a:rPr lang="zh-CN" altLang="en-US" dirty="0">
                <a:solidFill>
                  <a:srgbClr val="4B4B4B"/>
                </a:solidFill>
                <a:latin typeface="-apple-system-font"/>
              </a:rPr>
              <a:t>为属于类</a:t>
            </a:r>
            <a:r>
              <a:rPr lang="en-US" altLang="zh-CN" dirty="0">
                <a:solidFill>
                  <a:srgbClr val="4B4B4B"/>
                </a:solidFill>
                <a:latin typeface="-apple-system-font"/>
              </a:rPr>
              <a:t>Ck</a:t>
            </a:r>
            <a:r>
              <a:rPr lang="zh-CN" altLang="en-US" dirty="0">
                <a:solidFill>
                  <a:srgbClr val="4B4B4B"/>
                </a:solidFill>
                <a:latin typeface="-apple-system-font"/>
              </a:rPr>
              <a:t>的样本个数</a:t>
            </a:r>
            <a:endParaRPr lang="en-US" altLang="zh-CN" dirty="0">
              <a:solidFill>
                <a:srgbClr val="4B4B4B"/>
              </a:solidFill>
              <a:latin typeface="-apple-system-font"/>
            </a:endParaRPr>
          </a:p>
          <a:p>
            <a:r>
              <a:rPr lang="zh-CN" altLang="en-US" dirty="0">
                <a:solidFill>
                  <a:srgbClr val="4B4B4B"/>
                </a:solidFill>
                <a:latin typeface="-apple-system-font"/>
              </a:rPr>
              <a:t>特征</a:t>
            </a:r>
            <a:r>
              <a:rPr lang="en-US" altLang="zh-CN" dirty="0">
                <a:solidFill>
                  <a:srgbClr val="4B4B4B"/>
                </a:solidFill>
                <a:latin typeface="-apple-system-font"/>
              </a:rPr>
              <a:t>A</a:t>
            </a:r>
            <a:r>
              <a:rPr lang="zh-CN" altLang="en-US" dirty="0">
                <a:solidFill>
                  <a:srgbClr val="4B4B4B"/>
                </a:solidFill>
                <a:latin typeface="-apple-system-font"/>
              </a:rPr>
              <a:t>有</a:t>
            </a:r>
            <a:r>
              <a:rPr lang="en-US" altLang="zh-CN" dirty="0">
                <a:solidFill>
                  <a:srgbClr val="4B4B4B"/>
                </a:solidFill>
                <a:latin typeface="-apple-system-font"/>
              </a:rPr>
              <a:t>n</a:t>
            </a:r>
            <a:r>
              <a:rPr lang="zh-CN" altLang="en-US" dirty="0">
                <a:solidFill>
                  <a:srgbClr val="4B4B4B"/>
                </a:solidFill>
                <a:latin typeface="-apple-system-font"/>
              </a:rPr>
              <a:t>个不同的 取值</a:t>
            </a:r>
            <a:r>
              <a:rPr lang="en-US" altLang="zh-CN" dirty="0">
                <a:solidFill>
                  <a:srgbClr val="4B4B4B"/>
                </a:solidFill>
                <a:latin typeface="-apple-system-font"/>
              </a:rPr>
              <a:t>{a1,a2…an}</a:t>
            </a:r>
            <a:r>
              <a:rPr lang="zh-CN" altLang="en-US" dirty="0">
                <a:solidFill>
                  <a:srgbClr val="4B4B4B"/>
                </a:solidFill>
                <a:latin typeface="-apple-system-font"/>
              </a:rPr>
              <a:t>根据特征</a:t>
            </a:r>
            <a:r>
              <a:rPr lang="en-US" altLang="zh-CN" dirty="0">
                <a:solidFill>
                  <a:srgbClr val="4B4B4B"/>
                </a:solidFill>
                <a:latin typeface="-apple-system-font"/>
              </a:rPr>
              <a:t>A</a:t>
            </a:r>
            <a:r>
              <a:rPr lang="zh-CN" altLang="en-US" dirty="0">
                <a:solidFill>
                  <a:srgbClr val="4B4B4B"/>
                </a:solidFill>
                <a:latin typeface="-apple-system-font"/>
              </a:rPr>
              <a:t>的取值将</a:t>
            </a:r>
            <a:r>
              <a:rPr lang="en-US" altLang="zh-CN" dirty="0">
                <a:solidFill>
                  <a:srgbClr val="4B4B4B"/>
                </a:solidFill>
                <a:latin typeface="-apple-system-font"/>
              </a:rPr>
              <a:t>D</a:t>
            </a:r>
            <a:r>
              <a:rPr lang="zh-CN" altLang="en-US" dirty="0">
                <a:solidFill>
                  <a:srgbClr val="4B4B4B"/>
                </a:solidFill>
                <a:latin typeface="-apple-system-font"/>
              </a:rPr>
              <a:t>划分为</a:t>
            </a:r>
            <a:r>
              <a:rPr lang="en-US" altLang="zh-CN" dirty="0">
                <a:solidFill>
                  <a:srgbClr val="4B4B4B"/>
                </a:solidFill>
                <a:latin typeface="-apple-system-font"/>
              </a:rPr>
              <a:t>n</a:t>
            </a:r>
            <a:r>
              <a:rPr lang="zh-CN" altLang="en-US" dirty="0">
                <a:solidFill>
                  <a:srgbClr val="4B4B4B"/>
                </a:solidFill>
                <a:latin typeface="-apple-system-font"/>
              </a:rPr>
              <a:t>个子集</a:t>
            </a:r>
            <a:r>
              <a:rPr lang="en-US" altLang="zh-CN" dirty="0">
                <a:solidFill>
                  <a:srgbClr val="4B4B4B"/>
                </a:solidFill>
                <a:latin typeface="-apple-system-font"/>
              </a:rPr>
              <a:t>D1.</a:t>
            </a:r>
            <a:r>
              <a:rPr lang="zh-CN" altLang="en-US" dirty="0">
                <a:solidFill>
                  <a:srgbClr val="4B4B4B"/>
                </a:solidFill>
                <a:latin typeface="-apple-system-font"/>
              </a:rPr>
              <a:t>。。</a:t>
            </a:r>
            <a:r>
              <a:rPr lang="en-US" altLang="zh-CN" dirty="0" err="1">
                <a:solidFill>
                  <a:srgbClr val="4B4B4B"/>
                </a:solidFill>
                <a:latin typeface="-apple-system-font"/>
              </a:rPr>
              <a:t>Dn</a:t>
            </a:r>
            <a:endParaRPr lang="en-US" altLang="zh-CN" dirty="0">
              <a:solidFill>
                <a:srgbClr val="4B4B4B"/>
              </a:solidFill>
              <a:latin typeface="-apple-system-font"/>
            </a:endParaRPr>
          </a:p>
          <a:p>
            <a:r>
              <a:rPr lang="en-US" altLang="zh-CN" dirty="0">
                <a:solidFill>
                  <a:srgbClr val="4B4B4B"/>
                </a:solidFill>
                <a:latin typeface="-apple-system-font"/>
              </a:rPr>
              <a:t>|Di|</a:t>
            </a:r>
            <a:r>
              <a:rPr lang="zh-CN" altLang="en-US" dirty="0">
                <a:solidFill>
                  <a:srgbClr val="4B4B4B"/>
                </a:solidFill>
                <a:latin typeface="-apple-system-font"/>
              </a:rPr>
              <a:t>为 </a:t>
            </a:r>
            <a:r>
              <a:rPr lang="en-US" altLang="zh-CN" dirty="0">
                <a:solidFill>
                  <a:srgbClr val="4B4B4B"/>
                </a:solidFill>
                <a:latin typeface="-apple-system-font"/>
              </a:rPr>
              <a:t>Di</a:t>
            </a:r>
            <a:r>
              <a:rPr lang="zh-CN" altLang="en-US" dirty="0">
                <a:solidFill>
                  <a:srgbClr val="4B4B4B"/>
                </a:solidFill>
                <a:latin typeface="-apple-system-font"/>
              </a:rPr>
              <a:t>的样本个数</a:t>
            </a:r>
            <a:endParaRPr lang="en-US" altLang="zh-CN" dirty="0">
              <a:solidFill>
                <a:srgbClr val="4B4B4B"/>
              </a:solidFill>
              <a:latin typeface="-apple-system-font"/>
            </a:endParaRPr>
          </a:p>
          <a:p>
            <a:r>
              <a:rPr lang="zh-CN" altLang="en-US" dirty="0">
                <a:solidFill>
                  <a:srgbClr val="4B4B4B"/>
                </a:solidFill>
                <a:latin typeface="-apple-system-font"/>
              </a:rPr>
              <a:t>记子集</a:t>
            </a:r>
            <a:r>
              <a:rPr lang="en-US" altLang="zh-CN" dirty="0">
                <a:solidFill>
                  <a:srgbClr val="4B4B4B"/>
                </a:solidFill>
                <a:latin typeface="-apple-system-font"/>
              </a:rPr>
              <a:t>Di</a:t>
            </a:r>
            <a:r>
              <a:rPr lang="zh-CN" altLang="en-US" dirty="0">
                <a:solidFill>
                  <a:srgbClr val="4B4B4B"/>
                </a:solidFill>
                <a:latin typeface="-apple-system-font"/>
              </a:rPr>
              <a:t>中属于类</a:t>
            </a:r>
            <a:r>
              <a:rPr lang="en-US" altLang="zh-CN" dirty="0">
                <a:solidFill>
                  <a:srgbClr val="4B4B4B"/>
                </a:solidFill>
                <a:latin typeface="-apple-system-font"/>
              </a:rPr>
              <a:t>Ck</a:t>
            </a:r>
            <a:r>
              <a:rPr lang="zh-CN" altLang="en-US" dirty="0">
                <a:solidFill>
                  <a:srgbClr val="4B4B4B"/>
                </a:solidFill>
                <a:latin typeface="-apple-system-font"/>
              </a:rPr>
              <a:t>的样本集合为</a:t>
            </a:r>
            <a:r>
              <a:rPr lang="en-US" altLang="zh-CN" dirty="0" err="1">
                <a:solidFill>
                  <a:srgbClr val="4B4B4B"/>
                </a:solidFill>
                <a:latin typeface="-apple-system-font"/>
              </a:rPr>
              <a:t>Dik</a:t>
            </a:r>
            <a:endParaRPr lang="en-US" altLang="zh-CN" dirty="0">
              <a:solidFill>
                <a:srgbClr val="4B4B4B"/>
              </a:solidFill>
              <a:latin typeface="-apple-system-font"/>
            </a:endParaRPr>
          </a:p>
          <a:p>
            <a:r>
              <a:rPr lang="en-US" altLang="zh-CN" dirty="0">
                <a:solidFill>
                  <a:srgbClr val="4B4B4B"/>
                </a:solidFill>
                <a:latin typeface="-apple-system-font"/>
              </a:rPr>
              <a:t>|</a:t>
            </a:r>
            <a:r>
              <a:rPr lang="en-US" altLang="zh-CN" dirty="0" err="1">
                <a:solidFill>
                  <a:srgbClr val="4B4B4B"/>
                </a:solidFill>
                <a:latin typeface="-apple-system-font"/>
              </a:rPr>
              <a:t>Dik</a:t>
            </a:r>
            <a:r>
              <a:rPr lang="en-US" altLang="zh-CN" dirty="0">
                <a:solidFill>
                  <a:srgbClr val="4B4B4B"/>
                </a:solidFill>
                <a:latin typeface="-apple-system-font"/>
              </a:rPr>
              <a:t>|</a:t>
            </a:r>
            <a:r>
              <a:rPr lang="zh-CN" altLang="en-US" dirty="0">
                <a:solidFill>
                  <a:srgbClr val="4B4B4B"/>
                </a:solidFill>
                <a:latin typeface="-apple-system-font"/>
              </a:rPr>
              <a:t>为</a:t>
            </a:r>
            <a:r>
              <a:rPr lang="en-US" altLang="zh-CN" dirty="0" err="1">
                <a:solidFill>
                  <a:srgbClr val="4B4B4B"/>
                </a:solidFill>
                <a:latin typeface="-apple-system-font"/>
              </a:rPr>
              <a:t>Dik</a:t>
            </a:r>
            <a:r>
              <a:rPr lang="zh-CN" altLang="en-US" dirty="0">
                <a:solidFill>
                  <a:srgbClr val="4B4B4B"/>
                </a:solidFill>
                <a:latin typeface="-apple-system-font"/>
              </a:rPr>
              <a:t>的样本个数</a:t>
            </a:r>
            <a:endParaRPr lang="en-US" altLang="zh-CN" dirty="0">
              <a:solidFill>
                <a:srgbClr val="4B4B4B"/>
              </a:solidFill>
              <a:latin typeface="-apple-system-font"/>
            </a:endParaRPr>
          </a:p>
        </p:txBody>
      </p:sp>
      <p:sp>
        <p:nvSpPr>
          <p:cNvPr id="5" name="标题 1">
            <a:extLst>
              <a:ext uri="{FF2B5EF4-FFF2-40B4-BE49-F238E27FC236}">
                <a16:creationId xmlns:a16="http://schemas.microsoft.com/office/drawing/2014/main" id="{7CC5BE73-B801-4DBB-BAEB-E24BC860D47F}"/>
              </a:ext>
            </a:extLst>
          </p:cNvPr>
          <p:cNvSpPr>
            <a:spLocks noGrp="1"/>
          </p:cNvSpPr>
          <p:nvPr>
            <p:ph type="title"/>
          </p:nvPr>
        </p:nvSpPr>
        <p:spPr>
          <a:xfrm>
            <a:off x="1066800" y="642594"/>
            <a:ext cx="10058400" cy="1371600"/>
          </a:xfrm>
        </p:spPr>
        <p:txBody>
          <a:bodyPr/>
          <a:lstStyle/>
          <a:p>
            <a:r>
              <a:rPr lang="en-US" altLang="zh-CN" dirty="0"/>
              <a:t>1.2 </a:t>
            </a:r>
            <a:r>
              <a:rPr lang="zh-CN" altLang="en-US" dirty="0"/>
              <a:t>决策树原理</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00983" y="1883298"/>
            <a:ext cx="8424936" cy="5373216"/>
          </a:xfrm>
        </p:spPr>
        <p:txBody>
          <a:bodyPr>
            <a:normAutofit/>
          </a:bodyPr>
          <a:lstStyle/>
          <a:p>
            <a:r>
              <a:rPr lang="zh-CN" altLang="en-US" dirty="0">
                <a:solidFill>
                  <a:srgbClr val="4B4B4B"/>
                </a:solidFill>
                <a:latin typeface="-apple-system-font"/>
              </a:rPr>
              <a:t>输入：训练数据集</a:t>
            </a:r>
            <a:r>
              <a:rPr lang="en-US" altLang="zh-CN" dirty="0">
                <a:solidFill>
                  <a:srgbClr val="4B4B4B"/>
                </a:solidFill>
                <a:latin typeface="-apple-system-font"/>
              </a:rPr>
              <a:t>D</a:t>
            </a:r>
            <a:r>
              <a:rPr lang="zh-CN" altLang="en-US" dirty="0">
                <a:solidFill>
                  <a:srgbClr val="4B4B4B"/>
                </a:solidFill>
                <a:latin typeface="-apple-system-font"/>
              </a:rPr>
              <a:t>和特征</a:t>
            </a:r>
            <a:r>
              <a:rPr lang="en-US" altLang="zh-CN" dirty="0">
                <a:solidFill>
                  <a:srgbClr val="4B4B4B"/>
                </a:solidFill>
                <a:latin typeface="-apple-system-font"/>
              </a:rPr>
              <a:t>A</a:t>
            </a:r>
            <a:r>
              <a:rPr lang="zh-CN" altLang="en-US" dirty="0">
                <a:solidFill>
                  <a:srgbClr val="4B4B4B"/>
                </a:solidFill>
                <a:latin typeface="-apple-system-font"/>
              </a:rPr>
              <a:t>；</a:t>
            </a:r>
            <a:endParaRPr lang="en-US" altLang="zh-CN" dirty="0">
              <a:solidFill>
                <a:srgbClr val="4B4B4B"/>
              </a:solidFill>
              <a:latin typeface="-apple-system-font"/>
            </a:endParaRPr>
          </a:p>
          <a:p>
            <a:r>
              <a:rPr lang="zh-CN" altLang="en-US" dirty="0">
                <a:solidFill>
                  <a:srgbClr val="4B4B4B"/>
                </a:solidFill>
                <a:latin typeface="-apple-system-font"/>
              </a:rPr>
              <a:t>输出：特征</a:t>
            </a:r>
            <a:r>
              <a:rPr lang="en-US" altLang="zh-CN" dirty="0">
                <a:solidFill>
                  <a:srgbClr val="4B4B4B"/>
                </a:solidFill>
                <a:latin typeface="-apple-system-font"/>
              </a:rPr>
              <a:t>A</a:t>
            </a:r>
            <a:r>
              <a:rPr lang="zh-CN" altLang="en-US" dirty="0">
                <a:solidFill>
                  <a:srgbClr val="4B4B4B"/>
                </a:solidFill>
                <a:latin typeface="-apple-system-font"/>
              </a:rPr>
              <a:t>对训练数据集</a:t>
            </a:r>
            <a:r>
              <a:rPr lang="en-US" altLang="zh-CN" dirty="0">
                <a:solidFill>
                  <a:srgbClr val="4B4B4B"/>
                </a:solidFill>
                <a:latin typeface="-apple-system-font"/>
              </a:rPr>
              <a:t>D</a:t>
            </a:r>
            <a:r>
              <a:rPr lang="zh-CN" altLang="en-US" dirty="0">
                <a:solidFill>
                  <a:srgbClr val="4B4B4B"/>
                </a:solidFill>
                <a:latin typeface="-apple-system-font"/>
              </a:rPr>
              <a:t>的信息增益</a:t>
            </a:r>
            <a:r>
              <a:rPr lang="en-US" altLang="zh-CN" dirty="0">
                <a:solidFill>
                  <a:srgbClr val="4B4B4B"/>
                </a:solidFill>
                <a:latin typeface="-apple-system-font"/>
              </a:rPr>
              <a:t>g(D,A)</a:t>
            </a:r>
          </a:p>
          <a:p>
            <a:r>
              <a:rPr lang="en-US" altLang="zh-CN" dirty="0">
                <a:solidFill>
                  <a:srgbClr val="4B4B4B"/>
                </a:solidFill>
                <a:latin typeface="-apple-system-font"/>
              </a:rPr>
              <a:t>1</a:t>
            </a:r>
            <a:r>
              <a:rPr lang="zh-CN" altLang="en-US" dirty="0">
                <a:solidFill>
                  <a:srgbClr val="4B4B4B"/>
                </a:solidFill>
                <a:latin typeface="-apple-system-font"/>
              </a:rPr>
              <a:t>、计算数据集</a:t>
            </a:r>
            <a:r>
              <a:rPr lang="en-US" altLang="zh-CN" dirty="0">
                <a:solidFill>
                  <a:srgbClr val="4B4B4B"/>
                </a:solidFill>
                <a:latin typeface="-apple-system-font"/>
              </a:rPr>
              <a:t>D</a:t>
            </a:r>
            <a:r>
              <a:rPr lang="zh-CN" altLang="en-US" dirty="0">
                <a:solidFill>
                  <a:srgbClr val="4B4B4B"/>
                </a:solidFill>
                <a:latin typeface="-apple-system-font"/>
              </a:rPr>
              <a:t>的经验熵</a:t>
            </a:r>
            <a:r>
              <a:rPr lang="en-US" altLang="zh-CN" dirty="0">
                <a:solidFill>
                  <a:srgbClr val="4B4B4B"/>
                </a:solidFill>
                <a:latin typeface="-apple-system-font"/>
              </a:rPr>
              <a:t>H(D)</a:t>
            </a:r>
          </a:p>
          <a:p>
            <a:endParaRPr lang="en-US" altLang="zh-CN" sz="2400" dirty="0"/>
          </a:p>
          <a:p>
            <a:endParaRPr lang="en-US" altLang="zh-CN" sz="2400" dirty="0"/>
          </a:p>
          <a:p>
            <a:r>
              <a:rPr lang="en-US" altLang="zh-CN" dirty="0">
                <a:solidFill>
                  <a:srgbClr val="4B4B4B"/>
                </a:solidFill>
                <a:latin typeface="-apple-system-font"/>
              </a:rPr>
              <a:t>2</a:t>
            </a:r>
            <a:r>
              <a:rPr lang="zh-CN" altLang="en-US" dirty="0">
                <a:solidFill>
                  <a:srgbClr val="4B4B4B"/>
                </a:solidFill>
                <a:latin typeface="-apple-system-font"/>
              </a:rPr>
              <a:t>、计算特征</a:t>
            </a:r>
            <a:r>
              <a:rPr lang="en-US" altLang="zh-CN" dirty="0">
                <a:solidFill>
                  <a:srgbClr val="4B4B4B"/>
                </a:solidFill>
                <a:latin typeface="-apple-system-font"/>
              </a:rPr>
              <a:t>A</a:t>
            </a:r>
            <a:r>
              <a:rPr lang="zh-CN" altLang="en-US" dirty="0">
                <a:solidFill>
                  <a:srgbClr val="4B4B4B"/>
                </a:solidFill>
                <a:latin typeface="-apple-system-font"/>
              </a:rPr>
              <a:t>对数据集</a:t>
            </a:r>
            <a:r>
              <a:rPr lang="en-US" altLang="zh-CN" dirty="0">
                <a:solidFill>
                  <a:srgbClr val="4B4B4B"/>
                </a:solidFill>
                <a:latin typeface="-apple-system-font"/>
              </a:rPr>
              <a:t>D</a:t>
            </a:r>
            <a:r>
              <a:rPr lang="zh-CN" altLang="en-US" dirty="0">
                <a:solidFill>
                  <a:srgbClr val="4B4B4B"/>
                </a:solidFill>
                <a:latin typeface="-apple-system-font"/>
              </a:rPr>
              <a:t>的经验条件熵</a:t>
            </a:r>
            <a:r>
              <a:rPr lang="en-US" altLang="zh-CN" dirty="0">
                <a:solidFill>
                  <a:srgbClr val="4B4B4B"/>
                </a:solidFill>
                <a:latin typeface="-apple-system-font"/>
              </a:rPr>
              <a:t>H(D|A)</a:t>
            </a:r>
          </a:p>
          <a:p>
            <a:endParaRPr lang="en-US" altLang="zh-CN" dirty="0">
              <a:solidFill>
                <a:srgbClr val="4B4B4B"/>
              </a:solidFill>
              <a:latin typeface="-apple-system-font"/>
            </a:endParaRPr>
          </a:p>
          <a:p>
            <a:endParaRPr lang="en-US" altLang="zh-CN" sz="2400" dirty="0"/>
          </a:p>
          <a:p>
            <a:r>
              <a:rPr lang="en-US" altLang="zh-CN" dirty="0">
                <a:solidFill>
                  <a:srgbClr val="4B4B4B"/>
                </a:solidFill>
                <a:latin typeface="-apple-system-font"/>
              </a:rPr>
              <a:t>3</a:t>
            </a:r>
            <a:r>
              <a:rPr lang="zh-CN" altLang="en-US" dirty="0">
                <a:solidFill>
                  <a:srgbClr val="4B4B4B"/>
                </a:solidFill>
                <a:latin typeface="-apple-system-font"/>
              </a:rPr>
              <a:t>、计算信息增益</a:t>
            </a:r>
            <a:endParaRPr lang="en-US" altLang="zh-CN" dirty="0">
              <a:solidFill>
                <a:srgbClr val="4B4B4B"/>
              </a:solidFill>
              <a:latin typeface="-apple-system-font"/>
            </a:endParaRPr>
          </a:p>
        </p:txBody>
      </p:sp>
      <p:pic>
        <p:nvPicPr>
          <p:cNvPr id="299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285" y="3068145"/>
            <a:ext cx="3143715" cy="721709"/>
          </a:xfrm>
          <a:prstGeom prst="rect">
            <a:avLst/>
          </a:prstGeom>
          <a:noFill/>
          <a:ln>
            <a:noFill/>
          </a:ln>
          <a:effectLst/>
        </p:spPr>
      </p:pic>
      <p:pic>
        <p:nvPicPr>
          <p:cNvPr id="2990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6127" y="4451553"/>
            <a:ext cx="6214647" cy="674733"/>
          </a:xfrm>
          <a:prstGeom prst="rect">
            <a:avLst/>
          </a:prstGeom>
          <a:noFill/>
          <a:ln>
            <a:noFill/>
          </a:ln>
          <a:effectLst/>
        </p:spPr>
      </p:pic>
      <p:pic>
        <p:nvPicPr>
          <p:cNvPr id="2990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4589" y="5661254"/>
            <a:ext cx="3573730" cy="360040"/>
          </a:xfrm>
          <a:prstGeom prst="rect">
            <a:avLst/>
          </a:prstGeom>
          <a:noFill/>
          <a:ln>
            <a:noFill/>
          </a:ln>
          <a:effectLst/>
        </p:spPr>
      </p:pic>
      <p:sp>
        <p:nvSpPr>
          <p:cNvPr id="8" name="标题 1">
            <a:extLst>
              <a:ext uri="{FF2B5EF4-FFF2-40B4-BE49-F238E27FC236}">
                <a16:creationId xmlns:a16="http://schemas.microsoft.com/office/drawing/2014/main" id="{C50FE597-0D21-441F-AC7B-7D9DF6D01222}"/>
              </a:ext>
            </a:extLst>
          </p:cNvPr>
          <p:cNvSpPr>
            <a:spLocks noGrp="1"/>
          </p:cNvSpPr>
          <p:nvPr>
            <p:ph type="title"/>
          </p:nvPr>
        </p:nvSpPr>
        <p:spPr>
          <a:xfrm>
            <a:off x="1066800" y="642594"/>
            <a:ext cx="10058400" cy="1371600"/>
          </a:xfrm>
        </p:spPr>
        <p:txBody>
          <a:bodyPr/>
          <a:lstStyle/>
          <a:p>
            <a:r>
              <a:rPr lang="en-US" altLang="zh-CN" dirty="0"/>
              <a:t>1.2 </a:t>
            </a:r>
            <a:r>
              <a:rPr lang="zh-CN" altLang="en-US" dirty="0"/>
              <a:t>决策树原理</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肥皂">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TM03457510[[fn=肥皂]]</Template>
  <TotalTime>1251</TotalTime>
  <Words>3205</Words>
  <Application>Microsoft Office PowerPoint</Application>
  <PresentationFormat>宽屏</PresentationFormat>
  <Paragraphs>781</Paragraphs>
  <Slides>24</Slides>
  <Notes>11</Notes>
  <HiddenSlides>1</HiddenSlides>
  <MMClips>0</MMClips>
  <ScaleCrop>false</ScaleCrop>
  <HeadingPairs>
    <vt:vector size="8" baseType="variant">
      <vt:variant>
        <vt:lpstr>已用的字体</vt:lpstr>
      </vt:variant>
      <vt:variant>
        <vt:i4>29</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55" baseType="lpstr">
      <vt:lpstr>AdobeHeitiStd-Regular</vt:lpstr>
      <vt:lpstr>-apple-system-font</vt:lpstr>
      <vt:lpstr>DY2+ZMeFO3-2</vt:lpstr>
      <vt:lpstr>DY475+ZMeFPa-491</vt:lpstr>
      <vt:lpstr>DY554+ZMVCRK-554</vt:lpstr>
      <vt:lpstr>E-BZ+ZFTHAG-3</vt:lpstr>
      <vt:lpstr>E-BZ+ZHXHHc-1</vt:lpstr>
      <vt:lpstr>FZSSK--GBK1-00+ZFTHAH-10</vt:lpstr>
      <vt:lpstr>FZSSK--GBK1-00+ZFTHAH-14</vt:lpstr>
      <vt:lpstr>FZSSK--GBK1-00+ZFTHAH-6</vt:lpstr>
      <vt:lpstr>FZSSK--GBK1-00+ZFTHAH-8</vt:lpstr>
      <vt:lpstr>FZSSK--GBK1-00+ZFTHAI-16</vt:lpstr>
      <vt:lpstr>FZSSK--GBK1-00+ZFTHAI-17</vt:lpstr>
      <vt:lpstr>FZSSK--GBK1-00+ZFTHAI-19</vt:lpstr>
      <vt:lpstr>FZSSK--GBK1-00+ZFTHAP-31</vt:lpstr>
      <vt:lpstr>FZSSK--GBK1-00+ZFTHAW-34</vt:lpstr>
      <vt:lpstr>FZY3K--GBK1-00+ZFTHAH-9</vt:lpstr>
      <vt:lpstr>SSJ0+ZHXHHc-4</vt:lpstr>
      <vt:lpstr>SSJ4+ZFTHAG-1</vt:lpstr>
      <vt:lpstr>DengXian</vt:lpstr>
      <vt:lpstr>DengXian</vt:lpstr>
      <vt:lpstr>华文新魏</vt:lpstr>
      <vt:lpstr>宋体</vt:lpstr>
      <vt:lpstr>Microsoft YaHei</vt:lpstr>
      <vt:lpstr>Calibri</vt:lpstr>
      <vt:lpstr>Century Gothic</vt:lpstr>
      <vt:lpstr>Garamond</vt:lpstr>
      <vt:lpstr>Tahoma</vt:lpstr>
      <vt:lpstr>Wingdings</vt:lpstr>
      <vt:lpstr>肥皂</vt:lpstr>
      <vt:lpstr>公式</vt:lpstr>
      <vt:lpstr>C4.5算法</vt:lpstr>
      <vt:lpstr>1.1 C4.5的介绍（决策树角度）</vt:lpstr>
      <vt:lpstr>1.1 C4.5的介绍（对比ID3和CART）</vt:lpstr>
      <vt:lpstr>1.2 决策树原理-熵的理论解释</vt:lpstr>
      <vt:lpstr>1.2 决策树原理-熵的几何解释</vt:lpstr>
      <vt:lpstr>1.2 决策树原理</vt:lpstr>
      <vt:lpstr>1.2 决策树原理</vt:lpstr>
      <vt:lpstr>1.2 决策树原理</vt:lpstr>
      <vt:lpstr>1.2 决策树原理</vt:lpstr>
      <vt:lpstr>1.3 决策树ID3算法</vt:lpstr>
      <vt:lpstr>PowerPoint 演示文稿</vt:lpstr>
      <vt:lpstr>PowerPoint 演示文稿</vt:lpstr>
      <vt:lpstr>PowerPoint 演示文稿</vt:lpstr>
      <vt:lpstr>PowerPoint 演示文稿</vt:lpstr>
      <vt:lpstr>PowerPoint 演示文稿</vt:lpstr>
      <vt:lpstr>PowerPoint 演示文稿</vt:lpstr>
      <vt:lpstr>1.4 决策树C4.5算法</vt:lpstr>
      <vt:lpstr>1.4 决策树C4.5算法</vt:lpstr>
      <vt:lpstr>1.5 决策树剪枝</vt:lpstr>
      <vt:lpstr>1.5 C4.5悲观剪枝</vt:lpstr>
      <vt:lpstr>1.5 C4.5悲观剪枝</vt:lpstr>
      <vt:lpstr>1.6 C4.5改进(部分)和不足</vt:lpstr>
      <vt:lpstr>END</vt:lpstr>
      <vt:lpstr>其他-MDL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C4.5算法</dc:title>
  <dc:creator>严 贞婷</dc:creator>
  <cp:lastModifiedBy>严 贞婷</cp:lastModifiedBy>
  <cp:revision>41</cp:revision>
  <dcterms:created xsi:type="dcterms:W3CDTF">2020-07-12T06:36:57Z</dcterms:created>
  <dcterms:modified xsi:type="dcterms:W3CDTF">2020-08-03T15:24:23Z</dcterms:modified>
</cp:coreProperties>
</file>