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58" r:id="rId3"/>
    <p:sldId id="261" r:id="rId4"/>
    <p:sldId id="262" r:id="rId5"/>
    <p:sldId id="263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4"/>
    <p:restoredTop sz="94694"/>
  </p:normalViewPr>
  <p:slideViewPr>
    <p:cSldViewPr snapToGrid="0" snapToObjects="1">
      <p:cViewPr varScale="1">
        <p:scale>
          <a:sx n="199" d="100"/>
          <a:sy n="199" d="100"/>
        </p:scale>
        <p:origin x="3270" y="15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DD3D8B-F941-7A44-B495-413DB63A30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PR, 2019-2020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2B23EC-11DF-5B40-9B28-3E40FA681C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B7431-2289-5947-8194-0CFC384CFC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1D374-B28A-3D41-A294-73C33793DB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9AA9A-0116-BE47-8880-25F32F2DB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88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PR, 2019-2020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47C52-DF7F-F947-B704-F0BAD17B1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139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2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9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7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82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9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3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8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51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68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0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9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C146EC-635D-434E-871A-999618A61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57" y="73152"/>
            <a:ext cx="2300583" cy="2228849"/>
          </a:xfrm>
          <a:ln>
            <a:solidFill>
              <a:schemeClr val="tx1"/>
            </a:solidFill>
          </a:ln>
        </p:spPr>
        <p:txBody>
          <a:bodyPr anchor="t">
            <a:normAutofit/>
          </a:bodyPr>
          <a:lstStyle/>
          <a:p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prometnih</a:t>
            </a:r>
            <a:r>
              <a:rPr lang="en-US" dirty="0"/>
              <a:t> </a:t>
            </a:r>
            <a:r>
              <a:rPr lang="en-US" dirty="0" err="1"/>
              <a:t>nesreč</a:t>
            </a:r>
            <a:r>
              <a:rPr lang="en-US" dirty="0"/>
              <a:t> v </a:t>
            </a:r>
            <a:r>
              <a:rPr lang="en-US" dirty="0" err="1"/>
              <a:t>Sloveniji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FDA8A2-4269-E344-ADF2-94E0D8305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6953" y="73152"/>
            <a:ext cx="6610190" cy="4727448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b="1" dirty="0" err="1"/>
              <a:t>Podatki</a:t>
            </a:r>
            <a:endParaRPr lang="en-US" sz="1600" b="1" dirty="0"/>
          </a:p>
          <a:p>
            <a:pPr>
              <a:buFontTx/>
              <a:buChar char="-"/>
            </a:pPr>
            <a:r>
              <a:rPr lang="sl-SI" sz="1600" dirty="0"/>
              <a:t>OPSI, https://podatki.gov.si/dataset/mnzpprometne-nesrece-od-leta-2009-dalje</a:t>
            </a:r>
            <a:endParaRPr lang="en-US" sz="1600" dirty="0"/>
          </a:p>
          <a:p>
            <a:pPr>
              <a:buFontTx/>
              <a:buChar char="-"/>
            </a:pPr>
            <a:r>
              <a:rPr lang="sl-SI" sz="1600" dirty="0"/>
              <a:t>Vodenje evidence o prometnih nesrečah</a:t>
            </a:r>
            <a:endParaRPr lang="en-US" sz="1600" dirty="0"/>
          </a:p>
          <a:p>
            <a:pPr>
              <a:buFontTx/>
              <a:buChar char="-"/>
            </a:pPr>
            <a:r>
              <a:rPr lang="sl-SI" sz="1600" dirty="0"/>
              <a:t>Podatki so v tabelarični obliki (.csv) </a:t>
            </a:r>
            <a:r>
              <a:rPr lang="en-US" sz="1600" dirty="0"/>
              <a:t> </a:t>
            </a:r>
            <a:r>
              <a:rPr lang="sl-SI" sz="1600" dirty="0"/>
              <a:t>podatki zasegajo 486715 primerov in vsak ima 35 atributov</a:t>
            </a:r>
            <a:endParaRPr lang="en-US" sz="1600" dirty="0"/>
          </a:p>
          <a:p>
            <a:pPr>
              <a:buFontTx/>
              <a:buChar char="-"/>
            </a:pPr>
            <a:r>
              <a:rPr lang="sl-SI" sz="1600" dirty="0"/>
              <a:t>Manjkajo podatki o starosti pri nekaterih nesrečah, </a:t>
            </a:r>
            <a:endParaRPr lang="en-US" sz="1600" dirty="0"/>
          </a:p>
          <a:p>
            <a:pPr>
              <a:buFontTx/>
              <a:buChar char="-"/>
            </a:pPr>
            <a:r>
              <a:rPr lang="sl-SI" sz="1600" dirty="0"/>
              <a:t>Podatki o vsebnosti alkohola so bili v formatu z decimalno vejico in smo jih morali spremeniti v tip float</a:t>
            </a:r>
            <a:endParaRPr lang="en-US" sz="1600" dirty="0"/>
          </a:p>
          <a:p>
            <a:pPr>
              <a:buFontTx/>
              <a:buChar char="-"/>
            </a:pPr>
            <a:r>
              <a:rPr lang="sl-SI" sz="1600" dirty="0"/>
              <a:t>Podatki so bili podani po posameznih letih mi pa smo jih združili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 err="1"/>
              <a:t>Glavna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r>
              <a:rPr lang="en-US" sz="1600" b="1" dirty="0"/>
              <a:t>/</a:t>
            </a:r>
            <a:r>
              <a:rPr lang="en-US" sz="1600" b="1" dirty="0" err="1"/>
              <a:t>cilji</a:t>
            </a:r>
            <a:r>
              <a:rPr lang="en-US" sz="1600" b="1" dirty="0"/>
              <a:t> </a:t>
            </a:r>
            <a:r>
              <a:rPr lang="en-US" sz="1600" b="1" dirty="0" err="1"/>
              <a:t>podatkovnega</a:t>
            </a:r>
            <a:r>
              <a:rPr lang="en-US" sz="1600" b="1" dirty="0"/>
              <a:t> </a:t>
            </a:r>
            <a:r>
              <a:rPr lang="en-US" sz="1600" b="1" dirty="0" err="1"/>
              <a:t>rudarjenja</a:t>
            </a:r>
            <a:endParaRPr lang="en-US" sz="1600" b="1" dirty="0"/>
          </a:p>
          <a:p>
            <a:pPr>
              <a:buFontTx/>
              <a:buChar char="-"/>
            </a:pPr>
            <a:endParaRPr lang="en-US" sz="1600" dirty="0"/>
          </a:p>
          <a:p>
            <a:pPr>
              <a:buFontTx/>
              <a:buChar char="-"/>
            </a:pPr>
            <a:r>
              <a:rPr lang="en-US" sz="1600" dirty="0"/>
              <a:t>1. Ali </a:t>
            </a:r>
            <a:r>
              <a:rPr lang="en-US" sz="1600" dirty="0" err="1"/>
              <a:t>število</a:t>
            </a:r>
            <a:r>
              <a:rPr lang="en-US" sz="1600" dirty="0"/>
              <a:t> </a:t>
            </a:r>
            <a:r>
              <a:rPr lang="en-US" sz="1600" dirty="0" err="1"/>
              <a:t>pijanih</a:t>
            </a:r>
            <a:r>
              <a:rPr lang="en-US" sz="1600" dirty="0"/>
              <a:t> </a:t>
            </a:r>
            <a:r>
              <a:rPr lang="en-US" sz="1600" dirty="0" err="1"/>
              <a:t>povzročiteljev</a:t>
            </a:r>
            <a:r>
              <a:rPr lang="en-US" sz="1600" dirty="0"/>
              <a:t> </a:t>
            </a:r>
            <a:r>
              <a:rPr lang="en-US" sz="1600" dirty="0" err="1"/>
              <a:t>prometnih</a:t>
            </a:r>
            <a:r>
              <a:rPr lang="en-US" sz="1600" dirty="0"/>
              <a:t> </a:t>
            </a:r>
            <a:r>
              <a:rPr lang="en-US" sz="1600" dirty="0" err="1"/>
              <a:t>nesreč</a:t>
            </a:r>
            <a:r>
              <a:rPr lang="en-US" sz="1600" dirty="0"/>
              <a:t> pada </a:t>
            </a:r>
            <a:r>
              <a:rPr lang="en-US" sz="1600" dirty="0" err="1"/>
              <a:t>ali</a:t>
            </a:r>
            <a:r>
              <a:rPr lang="en-US" sz="1600" dirty="0"/>
              <a:t> </a:t>
            </a:r>
            <a:r>
              <a:rPr lang="en-US" sz="1600" dirty="0" err="1"/>
              <a:t>narašča</a:t>
            </a:r>
            <a:r>
              <a:rPr lang="en-US" sz="1600" dirty="0"/>
              <a:t>?</a:t>
            </a:r>
          </a:p>
          <a:p>
            <a:pPr>
              <a:buFontTx/>
              <a:buChar char="-"/>
            </a:pPr>
            <a:r>
              <a:rPr lang="en-US" sz="1600" dirty="0"/>
              <a:t>2. </a:t>
            </a:r>
            <a:r>
              <a:rPr lang="en-US" sz="1600" dirty="0" err="1"/>
              <a:t>Korelacija</a:t>
            </a:r>
            <a:r>
              <a:rPr lang="en-US" sz="1600" dirty="0"/>
              <a:t> med </a:t>
            </a:r>
            <a:r>
              <a:rPr lang="en-US" sz="1600" dirty="0" err="1"/>
              <a:t>hudo</a:t>
            </a:r>
            <a:r>
              <a:rPr lang="en-US" sz="1600" dirty="0"/>
              <a:t> </a:t>
            </a:r>
            <a:r>
              <a:rPr lang="en-US" sz="1600" dirty="0" err="1"/>
              <a:t>telesno</a:t>
            </a:r>
            <a:r>
              <a:rPr lang="en-US" sz="1600" dirty="0"/>
              <a:t> </a:t>
            </a:r>
            <a:r>
              <a:rPr lang="en-US" sz="1600" dirty="0" err="1"/>
              <a:t>poškodbo</a:t>
            </a:r>
            <a:r>
              <a:rPr lang="en-US" sz="1600" dirty="0"/>
              <a:t> in </a:t>
            </a:r>
            <a:r>
              <a:rPr lang="en-US" sz="1600" dirty="0" err="1"/>
              <a:t>neuporabo</a:t>
            </a:r>
            <a:r>
              <a:rPr lang="en-US" sz="1600" dirty="0"/>
              <a:t> </a:t>
            </a:r>
            <a:r>
              <a:rPr lang="en-US" sz="1600" dirty="0" err="1"/>
              <a:t>varnostnega</a:t>
            </a:r>
            <a:r>
              <a:rPr lang="en-US" sz="1600" dirty="0"/>
              <a:t> </a:t>
            </a:r>
            <a:r>
              <a:rPr lang="en-US" sz="1600" dirty="0" err="1"/>
              <a:t>pasu</a:t>
            </a:r>
            <a:r>
              <a:rPr lang="en-US" sz="1600" dirty="0"/>
              <a:t>.</a:t>
            </a:r>
          </a:p>
          <a:p>
            <a:pPr>
              <a:buFontTx/>
              <a:buChar char="-"/>
            </a:pPr>
            <a:r>
              <a:rPr lang="en-US" sz="1600" dirty="0"/>
              <a:t>3. </a:t>
            </a:r>
            <a:r>
              <a:rPr lang="en-US" sz="1600" dirty="0" err="1"/>
              <a:t>Kako</a:t>
            </a:r>
            <a:r>
              <a:rPr lang="en-US" sz="1600" dirty="0"/>
              <a:t> </a:t>
            </a:r>
            <a:r>
              <a:rPr lang="en-US" sz="1600" dirty="0" err="1"/>
              <a:t>vplivata</a:t>
            </a:r>
            <a:r>
              <a:rPr lang="en-US" sz="1600" dirty="0"/>
              <a:t> starost in </a:t>
            </a:r>
            <a:r>
              <a:rPr lang="en-US" sz="1600" dirty="0" err="1"/>
              <a:t>spol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povzročitev</a:t>
            </a:r>
            <a:r>
              <a:rPr lang="en-US" sz="1600" dirty="0"/>
              <a:t> </a:t>
            </a:r>
            <a:r>
              <a:rPr lang="en-US" sz="1600" dirty="0" err="1"/>
              <a:t>prometne</a:t>
            </a:r>
            <a:r>
              <a:rPr lang="en-US" sz="1600" dirty="0"/>
              <a:t> </a:t>
            </a:r>
            <a:r>
              <a:rPr lang="en-US" sz="1600" dirty="0" err="1"/>
              <a:t>nesreče</a:t>
            </a:r>
            <a:r>
              <a:rPr lang="en-US" sz="1600" dirty="0"/>
              <a:t>?</a:t>
            </a:r>
          </a:p>
          <a:p>
            <a:pPr>
              <a:buFontTx/>
              <a:buChar char="-"/>
            </a:pPr>
            <a:r>
              <a:rPr lang="en-US" sz="1600" dirty="0"/>
              <a:t>4. Na </a:t>
            </a:r>
            <a:r>
              <a:rPr lang="en-US" sz="1600" dirty="0" err="1"/>
              <a:t>katerih</a:t>
            </a:r>
            <a:r>
              <a:rPr lang="en-US" sz="1600" dirty="0"/>
              <a:t> </a:t>
            </a:r>
            <a:r>
              <a:rPr lang="en-US" sz="1600" dirty="0" err="1"/>
              <a:t>vrstah</a:t>
            </a:r>
            <a:r>
              <a:rPr lang="en-US" sz="1600" dirty="0"/>
              <a:t> in </a:t>
            </a:r>
            <a:r>
              <a:rPr lang="en-US" sz="1600" dirty="0" err="1"/>
              <a:t>stanjih</a:t>
            </a:r>
            <a:r>
              <a:rPr lang="en-US" sz="1600" dirty="0"/>
              <a:t> </a:t>
            </a:r>
            <a:r>
              <a:rPr lang="en-US" sz="1600" dirty="0" err="1"/>
              <a:t>vozišča</a:t>
            </a:r>
            <a:r>
              <a:rPr lang="en-US" sz="1600" dirty="0"/>
              <a:t>, </a:t>
            </a:r>
            <a:r>
              <a:rPr lang="en-US" sz="1600" dirty="0" err="1"/>
              <a:t>ter</a:t>
            </a:r>
            <a:r>
              <a:rPr lang="en-US" sz="1600" dirty="0"/>
              <a:t> v </a:t>
            </a:r>
            <a:r>
              <a:rPr lang="en-US" sz="1600" dirty="0" err="1"/>
              <a:t>katerem</a:t>
            </a:r>
            <a:r>
              <a:rPr lang="en-US" sz="1600" dirty="0"/>
              <a:t> </a:t>
            </a:r>
            <a:r>
              <a:rPr lang="en-US" sz="1600" dirty="0" err="1"/>
              <a:t>stanju</a:t>
            </a:r>
            <a:r>
              <a:rPr lang="en-US" sz="1600" dirty="0"/>
              <a:t> </a:t>
            </a:r>
            <a:r>
              <a:rPr lang="en-US" sz="1600" dirty="0" err="1"/>
              <a:t>prometa</a:t>
            </a:r>
            <a:r>
              <a:rPr lang="en-US" sz="1600" dirty="0"/>
              <a:t> se </a:t>
            </a:r>
            <a:r>
              <a:rPr lang="en-US" sz="1600" dirty="0" err="1"/>
              <a:t>najpogosteje</a:t>
            </a:r>
            <a:r>
              <a:rPr lang="en-US" sz="1600" dirty="0"/>
              <a:t> </a:t>
            </a:r>
            <a:r>
              <a:rPr lang="en-US" sz="1600" dirty="0" err="1"/>
              <a:t>pojavljajo</a:t>
            </a:r>
            <a:r>
              <a:rPr lang="en-US" sz="1600" dirty="0"/>
              <a:t> </a:t>
            </a:r>
            <a:r>
              <a:rPr lang="en-US" sz="1600" dirty="0" err="1"/>
              <a:t>prometne</a:t>
            </a:r>
            <a:r>
              <a:rPr lang="en-US" sz="1600" dirty="0"/>
              <a:t> </a:t>
            </a:r>
            <a:r>
              <a:rPr lang="en-US" sz="1600" dirty="0" err="1"/>
              <a:t>nesreče</a:t>
            </a:r>
            <a:r>
              <a:rPr lang="en-US" sz="1600" dirty="0"/>
              <a:t>?</a:t>
            </a:r>
          </a:p>
          <a:p>
            <a:pPr>
              <a:buFontTx/>
              <a:buChar char="-"/>
            </a:pPr>
            <a:endParaRPr lang="en-US" sz="16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C06591-6F1C-3D47-A5E3-851DD4C33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57" y="2480808"/>
            <a:ext cx="2300583" cy="231979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Tim </a:t>
            </a:r>
            <a:r>
              <a:rPr lang="en-US" dirty="0" err="1"/>
              <a:t>Povše</a:t>
            </a:r>
            <a:endParaRPr lang="en-US" dirty="0"/>
          </a:p>
          <a:p>
            <a:r>
              <a:rPr lang="en-US" dirty="0" err="1"/>
              <a:t>Anže</a:t>
            </a:r>
            <a:r>
              <a:rPr lang="en-US" dirty="0"/>
              <a:t> </a:t>
            </a:r>
            <a:r>
              <a:rPr lang="en-US" dirty="0" err="1"/>
              <a:t>Goršek</a:t>
            </a:r>
            <a:endParaRPr lang="en-US" dirty="0"/>
          </a:p>
          <a:p>
            <a:r>
              <a:rPr lang="en-US" dirty="0"/>
              <a:t>Tim Jevšenak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9DFD98F4-ADE1-F744-9B6A-40089884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 24. 5. 2023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8312DDA-E7F7-8F45-A990-461B00087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PR22-23, </a:t>
            </a:r>
            <a:r>
              <a:rPr lang="en-US" dirty="0" err="1"/>
              <a:t>Končna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A786EEA-6C8C-664D-87E4-F9330A705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9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094EB-9AF8-C443-A38F-2140C80C7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765" y="589356"/>
            <a:ext cx="440343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Ali število </a:t>
            </a:r>
            <a:r>
              <a:rPr lang="en-US" sz="1400" b="1" dirty="0" err="1"/>
              <a:t>pijanih</a:t>
            </a:r>
            <a:r>
              <a:rPr lang="en-US" sz="1400" b="1" dirty="0"/>
              <a:t> </a:t>
            </a:r>
            <a:r>
              <a:rPr lang="en-US" sz="1400" b="1" dirty="0" err="1"/>
              <a:t>povzročiteljev</a:t>
            </a:r>
            <a:r>
              <a:rPr lang="en-US" sz="1400" b="1" dirty="0"/>
              <a:t> </a:t>
            </a:r>
            <a:r>
              <a:rPr lang="en-US" sz="1400" b="1" dirty="0" err="1"/>
              <a:t>prometnih</a:t>
            </a:r>
            <a:r>
              <a:rPr lang="en-US" sz="1400" b="1" dirty="0"/>
              <a:t> </a:t>
            </a:r>
            <a:r>
              <a:rPr lang="en-US" sz="1400" b="1" dirty="0" err="1"/>
              <a:t>nesreč</a:t>
            </a:r>
            <a:r>
              <a:rPr lang="en-US" sz="1400" b="1" dirty="0"/>
              <a:t> pada </a:t>
            </a:r>
            <a:r>
              <a:rPr lang="en-US" sz="1400" b="1" dirty="0" err="1"/>
              <a:t>ali</a:t>
            </a:r>
            <a:r>
              <a:rPr lang="en-US" sz="1400" b="1" dirty="0"/>
              <a:t> </a:t>
            </a:r>
            <a:r>
              <a:rPr lang="en-US" sz="1400" b="1" dirty="0" err="1"/>
              <a:t>narašča</a:t>
            </a:r>
            <a:r>
              <a:rPr lang="en-US" sz="1400" b="1" dirty="0"/>
              <a:t>?</a:t>
            </a:r>
            <a:endParaRPr lang="en-GB" sz="1400" b="1" dirty="0"/>
          </a:p>
          <a:p>
            <a:pPr marL="342900" indent="-342900">
              <a:buAutoNum type="arabicPeriod"/>
            </a:pPr>
            <a:endParaRPr lang="en-GB" sz="1400" dirty="0"/>
          </a:p>
          <a:p>
            <a:pPr marL="0" indent="0" algn="just">
              <a:buNone/>
            </a:pPr>
            <a:r>
              <a:rPr lang="sl-SI" sz="1400" dirty="0"/>
              <a:t>Na prvo vprašanje</a:t>
            </a:r>
            <a:r>
              <a:rPr lang="en-GB" sz="1400" dirty="0"/>
              <a:t> </a:t>
            </a:r>
            <a:r>
              <a:rPr lang="en-GB" sz="1400" dirty="0" err="1"/>
              <a:t>smo</a:t>
            </a:r>
            <a:r>
              <a:rPr lang="en-GB" sz="1400" dirty="0"/>
              <a:t> </a:t>
            </a:r>
            <a:r>
              <a:rPr lang="sl-SI" sz="1400" dirty="0"/>
              <a:t>dobili odgovor, tako da</a:t>
            </a:r>
            <a:r>
              <a:rPr lang="en-GB" sz="1400" dirty="0"/>
              <a:t> </a:t>
            </a:r>
            <a:r>
              <a:rPr lang="en-GB" sz="1400" dirty="0" err="1"/>
              <a:t>smo</a:t>
            </a:r>
            <a:r>
              <a:rPr lang="en-GB" sz="1400" dirty="0"/>
              <a:t> </a:t>
            </a:r>
            <a:r>
              <a:rPr lang="sl-SI" sz="1400" dirty="0"/>
              <a:t>podatke razvrstili po letih in prešteli vse prometne nesreče povzročene s strani pijanih voznikov in jih predstavili v stolpičnem grafu.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BFC9798E-C22A-6049-8D8E-80BEDDEA7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8962" y="589356"/>
            <a:ext cx="446227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sl-SI" sz="1400" dirty="0"/>
              <a:t>Število pijanih povzročiteljev po letih se giblje med 8.5 in 12 %. Ni razvidnega trenda o padanju oziroma naraščanju, ugotovili pa smo, da je procent pijanih povzročiteljev v zadnji 3 letih nad povprečjem.</a:t>
            </a:r>
          </a:p>
          <a:p>
            <a:endParaRPr lang="en-US" sz="1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814E3-8963-334D-848C-E4EE0D7A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4343F5-9AFD-314A-B851-B4B16EF4AB6C}"/>
              </a:ext>
            </a:extLst>
          </p:cNvPr>
          <p:cNvSpPr txBox="1">
            <a:spLocks/>
          </p:cNvSpPr>
          <p:nvPr/>
        </p:nvSpPr>
        <p:spPr>
          <a:xfrm>
            <a:off x="92765" y="82696"/>
            <a:ext cx="440343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/>
              <a:t>Podroben</a:t>
            </a:r>
            <a:r>
              <a:rPr lang="en-US" sz="1600" b="1" dirty="0"/>
              <a:t> </a:t>
            </a:r>
            <a:r>
              <a:rPr lang="en-US" sz="1600" b="1" dirty="0" err="1"/>
              <a:t>opis</a:t>
            </a:r>
            <a:r>
              <a:rPr lang="en-US" sz="1600" b="1" dirty="0"/>
              <a:t> </a:t>
            </a:r>
            <a:r>
              <a:rPr lang="en-US" sz="1600" b="1" dirty="0" err="1"/>
              <a:t>ciljev</a:t>
            </a:r>
            <a:r>
              <a:rPr lang="en-US" sz="1600" b="1" dirty="0"/>
              <a:t> in </a:t>
            </a:r>
            <a:r>
              <a:rPr lang="en-US" sz="1600" b="1" dirty="0" err="1"/>
              <a:t>metod</a:t>
            </a:r>
            <a:endParaRPr lang="en-US" sz="1600" b="1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9F5A0B-66B3-574B-8ADF-47E9BEA982E5}"/>
              </a:ext>
            </a:extLst>
          </p:cNvPr>
          <p:cNvSpPr txBox="1">
            <a:spLocks/>
          </p:cNvSpPr>
          <p:nvPr/>
        </p:nvSpPr>
        <p:spPr>
          <a:xfrm>
            <a:off x="4572000" y="720327"/>
            <a:ext cx="4436828" cy="304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90225E6-F674-D74E-9E6E-25DF3C6A53B1}"/>
              </a:ext>
            </a:extLst>
          </p:cNvPr>
          <p:cNvSpPr txBox="1">
            <a:spLocks/>
          </p:cNvSpPr>
          <p:nvPr/>
        </p:nvSpPr>
        <p:spPr>
          <a:xfrm>
            <a:off x="4588962" y="82696"/>
            <a:ext cx="446227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err="1"/>
              <a:t>Rezultati</a:t>
            </a:r>
            <a:r>
              <a:rPr lang="en-US" sz="1600" b="1" dirty="0"/>
              <a:t>/</a:t>
            </a:r>
            <a:r>
              <a:rPr lang="en-US" sz="1600" b="1" dirty="0" err="1"/>
              <a:t>dosedanje</a:t>
            </a:r>
            <a:r>
              <a:rPr lang="en-US" sz="1600" b="1" dirty="0"/>
              <a:t> </a:t>
            </a:r>
            <a:r>
              <a:rPr lang="en-US" sz="1600" b="1" dirty="0" err="1"/>
              <a:t>ugotovitve</a:t>
            </a:r>
            <a:r>
              <a:rPr lang="en-US" sz="1600" b="1" dirty="0"/>
              <a:t>/</a:t>
            </a:r>
            <a:r>
              <a:rPr lang="en-US" sz="1600" b="1" dirty="0" err="1"/>
              <a:t>odprta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endParaRPr lang="en-US" sz="1600" b="1" dirty="0"/>
          </a:p>
        </p:txBody>
      </p:sp>
      <p:sp>
        <p:nvSpPr>
          <p:cNvPr id="10" name="Date Placeholder 11">
            <a:extLst>
              <a:ext uri="{FF2B5EF4-FFF2-40B4-BE49-F238E27FC236}">
                <a16:creationId xmlns:a16="http://schemas.microsoft.com/office/drawing/2014/main" id="{32A25F90-8F3F-BA4A-B69D-D50871AAE3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 24. 5. 2023</a:t>
            </a:r>
          </a:p>
        </p:txBody>
      </p:sp>
      <p:sp>
        <p:nvSpPr>
          <p:cNvPr id="14" name="Footer Placeholder 12">
            <a:extLst>
              <a:ext uri="{FF2B5EF4-FFF2-40B4-BE49-F238E27FC236}">
                <a16:creationId xmlns:a16="http://schemas.microsoft.com/office/drawing/2014/main" id="{0AD5B515-41AA-9B49-B73A-7917CFB00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dirty="0"/>
              <a:t>PR22-23, </a:t>
            </a:r>
            <a:r>
              <a:rPr lang="en-US" dirty="0" err="1"/>
              <a:t>Končna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E7C1A8BD-EEAE-0B30-8099-1F4C6FC17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611" y="1513504"/>
            <a:ext cx="3611077" cy="30406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33653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094EB-9AF8-C443-A38F-2140C80C7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765" y="589356"/>
            <a:ext cx="440343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sz="1400" b="1" dirty="0" err="1"/>
              <a:t>Korelacija</a:t>
            </a:r>
            <a:r>
              <a:rPr lang="en-US" sz="1400" b="1" dirty="0"/>
              <a:t> med </a:t>
            </a:r>
            <a:r>
              <a:rPr lang="en-US" sz="1400" b="1" dirty="0" err="1"/>
              <a:t>hudo</a:t>
            </a:r>
            <a:r>
              <a:rPr lang="en-US" sz="1400" b="1" dirty="0"/>
              <a:t> </a:t>
            </a:r>
            <a:r>
              <a:rPr lang="en-US" sz="1400" b="1" dirty="0" err="1"/>
              <a:t>telesno</a:t>
            </a:r>
            <a:r>
              <a:rPr lang="en-US" sz="1400" b="1" dirty="0"/>
              <a:t> </a:t>
            </a:r>
            <a:r>
              <a:rPr lang="en-US" sz="1400" b="1" dirty="0" err="1"/>
              <a:t>poškodbo</a:t>
            </a:r>
            <a:r>
              <a:rPr lang="en-US" sz="1400" b="1" dirty="0"/>
              <a:t> in </a:t>
            </a:r>
            <a:r>
              <a:rPr lang="en-US" sz="1400" b="1" dirty="0" err="1"/>
              <a:t>neuporabo</a:t>
            </a:r>
            <a:r>
              <a:rPr lang="en-US" sz="1400" b="1" dirty="0"/>
              <a:t> </a:t>
            </a:r>
            <a:r>
              <a:rPr lang="en-US" sz="1400" b="1" dirty="0" err="1"/>
              <a:t>varnostnega</a:t>
            </a:r>
            <a:r>
              <a:rPr lang="en-US" sz="1400" b="1" dirty="0"/>
              <a:t> </a:t>
            </a:r>
            <a:r>
              <a:rPr lang="en-US" sz="1400" b="1" dirty="0" err="1"/>
              <a:t>pasu</a:t>
            </a:r>
            <a:r>
              <a:rPr lang="en-US" sz="1400" b="1" dirty="0"/>
              <a:t>.</a:t>
            </a:r>
            <a:endParaRPr lang="en-GB" sz="1400" b="1" dirty="0"/>
          </a:p>
          <a:p>
            <a:pPr marL="0" indent="0">
              <a:buNone/>
            </a:pPr>
            <a:endParaRPr lang="en-GB" sz="1400" dirty="0"/>
          </a:p>
          <a:p>
            <a:pPr marL="0" indent="0" algn="just">
              <a:buNone/>
            </a:pPr>
            <a:r>
              <a:rPr lang="sl-SI" sz="1400" dirty="0"/>
              <a:t>Odgovor na drugo vprašanje</a:t>
            </a:r>
            <a:r>
              <a:rPr lang="en-GB" sz="1400" dirty="0"/>
              <a:t> </a:t>
            </a:r>
            <a:r>
              <a:rPr lang="en-GB" sz="1400" dirty="0" err="1"/>
              <a:t>smo</a:t>
            </a:r>
            <a:r>
              <a:rPr lang="en-GB" sz="1400" dirty="0"/>
              <a:t> </a:t>
            </a:r>
            <a:r>
              <a:rPr lang="sl-SI" sz="1400" dirty="0"/>
              <a:t>dobili, tako da </a:t>
            </a:r>
            <a:r>
              <a:rPr lang="en-GB" sz="1400" dirty="0" err="1"/>
              <a:t>smo</a:t>
            </a:r>
            <a:r>
              <a:rPr lang="sl-SI" sz="1400" dirty="0"/>
              <a:t> primerjali število prometnih nesreč s hudimi telesnimi poškodbami, ko so bili udeleženci pripeti in ko niso bili pripeti.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BFC9798E-C22A-6049-8D8E-80BEDDEA7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8962" y="589356"/>
            <a:ext cx="446227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1400" dirty="0" err="1"/>
              <a:t>Ugotovili</a:t>
            </a:r>
            <a:r>
              <a:rPr lang="en-GB" sz="1400" dirty="0"/>
              <a:t> </a:t>
            </a:r>
            <a:r>
              <a:rPr lang="en-GB" sz="1400" dirty="0" err="1"/>
              <a:t>smo</a:t>
            </a:r>
            <a:r>
              <a:rPr lang="en-GB" sz="1400" dirty="0"/>
              <a:t>, da </a:t>
            </a:r>
            <a:r>
              <a:rPr lang="en-GB" sz="1400" dirty="0" err="1"/>
              <a:t>uporaba</a:t>
            </a:r>
            <a:r>
              <a:rPr lang="en-GB" sz="1400" dirty="0"/>
              <a:t> </a:t>
            </a:r>
            <a:r>
              <a:rPr lang="en-GB" sz="1400" dirty="0" err="1"/>
              <a:t>varnostnega</a:t>
            </a:r>
            <a:r>
              <a:rPr lang="en-GB" sz="1400" dirty="0"/>
              <a:t> </a:t>
            </a:r>
            <a:r>
              <a:rPr lang="en-GB" sz="1400" dirty="0" err="1"/>
              <a:t>pasu</a:t>
            </a:r>
            <a:r>
              <a:rPr lang="en-GB" sz="1400" dirty="0"/>
              <a:t> </a:t>
            </a:r>
            <a:r>
              <a:rPr lang="en-GB" sz="1400" dirty="0" err="1"/>
              <a:t>rahlo</a:t>
            </a:r>
            <a:r>
              <a:rPr lang="en-GB" sz="1400" dirty="0"/>
              <a:t> pada. </a:t>
            </a:r>
            <a:r>
              <a:rPr lang="en-GB" sz="1400" dirty="0" err="1"/>
              <a:t>Prav</a:t>
            </a:r>
            <a:r>
              <a:rPr lang="en-GB" sz="1400" dirty="0"/>
              <a:t> tako </a:t>
            </a:r>
            <a:r>
              <a:rPr lang="en-GB" sz="1400" dirty="0" err="1"/>
              <a:t>smo</a:t>
            </a:r>
            <a:r>
              <a:rPr lang="en-GB" sz="1400" dirty="0"/>
              <a:t> </a:t>
            </a:r>
            <a:r>
              <a:rPr lang="en-GB" sz="1400" dirty="0" err="1"/>
              <a:t>ugotovili</a:t>
            </a:r>
            <a:r>
              <a:rPr lang="en-GB" sz="1400" dirty="0"/>
              <a:t>, da </a:t>
            </a:r>
            <a:r>
              <a:rPr lang="en-GB" sz="1400" dirty="0" err="1"/>
              <a:t>ima</a:t>
            </a:r>
            <a:r>
              <a:rPr lang="en-GB" sz="1400" dirty="0"/>
              <a:t> </a:t>
            </a:r>
            <a:r>
              <a:rPr lang="en-GB" sz="1400" dirty="0" err="1"/>
              <a:t>nepripasani</a:t>
            </a:r>
            <a:r>
              <a:rPr lang="en-GB" sz="1400" dirty="0"/>
              <a:t> </a:t>
            </a:r>
            <a:r>
              <a:rPr lang="en-GB" sz="1400" dirty="0" err="1"/>
              <a:t>udeleženec</a:t>
            </a:r>
            <a:r>
              <a:rPr lang="en-GB" sz="1400" dirty="0"/>
              <a:t> 283.97% </a:t>
            </a:r>
            <a:r>
              <a:rPr lang="en-GB" sz="1400" dirty="0" err="1"/>
              <a:t>večjo</a:t>
            </a:r>
            <a:r>
              <a:rPr lang="en-GB" sz="1400" dirty="0"/>
              <a:t> </a:t>
            </a:r>
            <a:r>
              <a:rPr lang="en-GB" sz="1400" dirty="0" err="1"/>
              <a:t>verjetnost</a:t>
            </a:r>
            <a:r>
              <a:rPr lang="en-GB" sz="1400" dirty="0"/>
              <a:t> za </a:t>
            </a:r>
            <a:r>
              <a:rPr lang="en-GB" sz="1400" dirty="0" err="1"/>
              <a:t>hude</a:t>
            </a:r>
            <a:r>
              <a:rPr lang="en-GB" sz="1400" dirty="0"/>
              <a:t> </a:t>
            </a:r>
            <a:r>
              <a:rPr lang="en-GB" sz="1400" dirty="0" err="1"/>
              <a:t>telesne</a:t>
            </a:r>
            <a:r>
              <a:rPr lang="en-GB" sz="1400" dirty="0"/>
              <a:t> </a:t>
            </a:r>
            <a:r>
              <a:rPr lang="en-GB" sz="1400" dirty="0" err="1"/>
              <a:t>poškodbe</a:t>
            </a:r>
            <a:r>
              <a:rPr lang="en-GB" sz="1400" dirty="0"/>
              <a:t> </a:t>
            </a:r>
            <a:r>
              <a:rPr lang="en-GB" sz="1400" dirty="0" err="1"/>
              <a:t>ali</a:t>
            </a:r>
            <a:r>
              <a:rPr lang="en-GB" sz="1400" dirty="0"/>
              <a:t> </a:t>
            </a:r>
            <a:r>
              <a:rPr lang="en-GB" sz="1400" dirty="0" err="1"/>
              <a:t>smrt</a:t>
            </a:r>
            <a:r>
              <a:rPr lang="en-GB" sz="1400" dirty="0"/>
              <a:t> </a:t>
            </a:r>
            <a:r>
              <a:rPr lang="en-GB" sz="1400" dirty="0" err="1"/>
              <a:t>oziroma</a:t>
            </a:r>
            <a:r>
              <a:rPr lang="en-GB" sz="1400" dirty="0"/>
              <a:t> 338.62% </a:t>
            </a:r>
            <a:r>
              <a:rPr lang="en-GB" sz="1400" dirty="0" err="1"/>
              <a:t>večjo</a:t>
            </a:r>
            <a:r>
              <a:rPr lang="en-GB" sz="1400" dirty="0"/>
              <a:t> </a:t>
            </a:r>
            <a:r>
              <a:rPr lang="en-GB" sz="1400" dirty="0" err="1"/>
              <a:t>možnost</a:t>
            </a:r>
            <a:r>
              <a:rPr lang="en-GB" sz="1400" dirty="0"/>
              <a:t> za </a:t>
            </a:r>
            <a:r>
              <a:rPr lang="en-GB" sz="1400" dirty="0" err="1"/>
              <a:t>smrt</a:t>
            </a:r>
            <a:r>
              <a:rPr lang="en-GB" sz="1400" dirty="0"/>
              <a:t>.</a:t>
            </a:r>
            <a:endParaRPr lang="sl-SI" sz="1400" dirty="0"/>
          </a:p>
          <a:p>
            <a:endParaRPr lang="en-US" sz="1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814E3-8963-334D-848C-E4EE0D7A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3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4343F5-9AFD-314A-B851-B4B16EF4AB6C}"/>
              </a:ext>
            </a:extLst>
          </p:cNvPr>
          <p:cNvSpPr txBox="1">
            <a:spLocks/>
          </p:cNvSpPr>
          <p:nvPr/>
        </p:nvSpPr>
        <p:spPr>
          <a:xfrm>
            <a:off x="92765" y="82696"/>
            <a:ext cx="440343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/>
              <a:t>Podroben</a:t>
            </a:r>
            <a:r>
              <a:rPr lang="en-US" sz="1600" b="1" dirty="0"/>
              <a:t> </a:t>
            </a:r>
            <a:r>
              <a:rPr lang="en-US" sz="1600" b="1" dirty="0" err="1"/>
              <a:t>opis</a:t>
            </a:r>
            <a:r>
              <a:rPr lang="en-US" sz="1600" b="1" dirty="0"/>
              <a:t> </a:t>
            </a:r>
            <a:r>
              <a:rPr lang="en-US" sz="1600" b="1" dirty="0" err="1"/>
              <a:t>ciljev</a:t>
            </a:r>
            <a:r>
              <a:rPr lang="en-US" sz="1600" b="1" dirty="0"/>
              <a:t> in </a:t>
            </a:r>
            <a:r>
              <a:rPr lang="en-US" sz="1600" b="1" dirty="0" err="1"/>
              <a:t>metod</a:t>
            </a:r>
            <a:endParaRPr lang="en-US" sz="1600" b="1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9F5A0B-66B3-574B-8ADF-47E9BEA982E5}"/>
              </a:ext>
            </a:extLst>
          </p:cNvPr>
          <p:cNvSpPr txBox="1">
            <a:spLocks/>
          </p:cNvSpPr>
          <p:nvPr/>
        </p:nvSpPr>
        <p:spPr>
          <a:xfrm>
            <a:off x="4572000" y="720327"/>
            <a:ext cx="4436828" cy="304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90225E6-F674-D74E-9E6E-25DF3C6A53B1}"/>
              </a:ext>
            </a:extLst>
          </p:cNvPr>
          <p:cNvSpPr txBox="1">
            <a:spLocks/>
          </p:cNvSpPr>
          <p:nvPr/>
        </p:nvSpPr>
        <p:spPr>
          <a:xfrm>
            <a:off x="4588962" y="82696"/>
            <a:ext cx="446227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err="1"/>
              <a:t>Rezultati</a:t>
            </a:r>
            <a:r>
              <a:rPr lang="en-US" sz="1600" b="1" dirty="0"/>
              <a:t>/</a:t>
            </a:r>
            <a:r>
              <a:rPr lang="en-US" sz="1600" b="1" dirty="0" err="1"/>
              <a:t>dosedanje</a:t>
            </a:r>
            <a:r>
              <a:rPr lang="en-US" sz="1600" b="1" dirty="0"/>
              <a:t> </a:t>
            </a:r>
            <a:r>
              <a:rPr lang="en-US" sz="1600" b="1" dirty="0" err="1"/>
              <a:t>ugotovitve</a:t>
            </a:r>
            <a:r>
              <a:rPr lang="en-US" sz="1600" b="1" dirty="0"/>
              <a:t>/</a:t>
            </a:r>
            <a:r>
              <a:rPr lang="en-US" sz="1600" b="1" dirty="0" err="1"/>
              <a:t>odprta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endParaRPr lang="en-US" sz="1600" b="1" dirty="0"/>
          </a:p>
        </p:txBody>
      </p:sp>
      <p:sp>
        <p:nvSpPr>
          <p:cNvPr id="10" name="Date Placeholder 11">
            <a:extLst>
              <a:ext uri="{FF2B5EF4-FFF2-40B4-BE49-F238E27FC236}">
                <a16:creationId xmlns:a16="http://schemas.microsoft.com/office/drawing/2014/main" id="{32A25F90-8F3F-BA4A-B69D-D50871AAE3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 24. 5. 2023</a:t>
            </a:r>
          </a:p>
        </p:txBody>
      </p:sp>
      <p:sp>
        <p:nvSpPr>
          <p:cNvPr id="14" name="Footer Placeholder 12">
            <a:extLst>
              <a:ext uri="{FF2B5EF4-FFF2-40B4-BE49-F238E27FC236}">
                <a16:creationId xmlns:a16="http://schemas.microsoft.com/office/drawing/2014/main" id="{0AD5B515-41AA-9B49-B73A-7917CFB00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dirty="0"/>
              <a:t>PR22-23, </a:t>
            </a:r>
            <a:r>
              <a:rPr lang="en-US" dirty="0" err="1"/>
              <a:t>Končna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D5B3498D-C286-0736-8B62-31C848A4B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995" y="1508064"/>
            <a:ext cx="3692779" cy="312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747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094EB-9AF8-C443-A38F-2140C80C7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765" y="589356"/>
            <a:ext cx="440343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sz="1400" b="1" dirty="0" err="1"/>
              <a:t>Kako</a:t>
            </a:r>
            <a:r>
              <a:rPr lang="en-US" sz="1400" b="1" dirty="0"/>
              <a:t> </a:t>
            </a:r>
            <a:r>
              <a:rPr lang="en-US" sz="1400" b="1" dirty="0" err="1"/>
              <a:t>vplivata</a:t>
            </a:r>
            <a:r>
              <a:rPr lang="en-US" sz="1400" b="1" dirty="0"/>
              <a:t> starost in </a:t>
            </a:r>
            <a:r>
              <a:rPr lang="en-US" sz="1400" b="1" dirty="0" err="1"/>
              <a:t>spol</a:t>
            </a:r>
            <a:r>
              <a:rPr lang="en-US" sz="1400" b="1" dirty="0"/>
              <a:t> </a:t>
            </a:r>
            <a:r>
              <a:rPr lang="en-US" sz="1400" b="1" dirty="0" err="1"/>
              <a:t>na</a:t>
            </a:r>
            <a:r>
              <a:rPr lang="en-US" sz="1400" b="1" dirty="0"/>
              <a:t> </a:t>
            </a:r>
            <a:r>
              <a:rPr lang="en-US" sz="1400" b="1" dirty="0" err="1"/>
              <a:t>povzročitev</a:t>
            </a:r>
            <a:r>
              <a:rPr lang="en-US" sz="1400" b="1" dirty="0"/>
              <a:t> </a:t>
            </a:r>
            <a:r>
              <a:rPr lang="en-US" sz="1400" b="1" dirty="0" err="1"/>
              <a:t>prometne</a:t>
            </a:r>
            <a:r>
              <a:rPr lang="en-US" sz="1400" b="1" dirty="0"/>
              <a:t> </a:t>
            </a:r>
            <a:r>
              <a:rPr lang="en-US" sz="1400" b="1" dirty="0" err="1"/>
              <a:t>nesreče</a:t>
            </a:r>
            <a:r>
              <a:rPr lang="en-US" sz="1400" b="1" dirty="0"/>
              <a:t>?</a:t>
            </a:r>
            <a:endParaRPr lang="en-GB" sz="1400" b="1" dirty="0"/>
          </a:p>
          <a:p>
            <a:pPr marL="0" indent="0">
              <a:buNone/>
            </a:pPr>
            <a:endParaRPr lang="en-GB" sz="1400" dirty="0"/>
          </a:p>
          <a:p>
            <a:pPr marL="0" indent="0" algn="just">
              <a:buNone/>
            </a:pPr>
            <a:r>
              <a:rPr lang="sl-SI" sz="1400" dirty="0"/>
              <a:t>Odgovor na tretje vprašanje</a:t>
            </a:r>
            <a:r>
              <a:rPr lang="en-GB" sz="1400" dirty="0"/>
              <a:t> </a:t>
            </a:r>
            <a:r>
              <a:rPr lang="en-GB" sz="1400" dirty="0" err="1"/>
              <a:t>smo</a:t>
            </a:r>
            <a:r>
              <a:rPr lang="en-GB" sz="1400" dirty="0"/>
              <a:t> </a:t>
            </a:r>
            <a:r>
              <a:rPr lang="sl-SI" sz="1400" dirty="0"/>
              <a:t>dobili, tako da </a:t>
            </a:r>
            <a:r>
              <a:rPr lang="en-GB" sz="1400" dirty="0" err="1"/>
              <a:t>smo</a:t>
            </a:r>
            <a:r>
              <a:rPr lang="sl-SI" sz="1400" dirty="0"/>
              <a:t> povzročitelje prometnih nesreč razdelili najprej na spol in potem na starostne skupine.</a:t>
            </a:r>
            <a:endParaRPr lang="en-GB" sz="1400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BFC9798E-C22A-6049-8D8E-80BEDDEA7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8962" y="589356"/>
            <a:ext cx="446227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1400" dirty="0" err="1"/>
              <a:t>Povzročitelje</a:t>
            </a:r>
            <a:r>
              <a:rPr lang="en-GB" sz="1400" dirty="0"/>
              <a:t> </a:t>
            </a:r>
            <a:r>
              <a:rPr lang="en-GB" sz="1400" dirty="0" err="1"/>
              <a:t>smo</a:t>
            </a:r>
            <a:r>
              <a:rPr lang="en-GB" sz="1400" dirty="0"/>
              <a:t> </a:t>
            </a:r>
            <a:r>
              <a:rPr lang="en-GB" sz="1400" dirty="0" err="1"/>
              <a:t>razdelili</a:t>
            </a:r>
            <a:r>
              <a:rPr lang="en-GB" sz="1400" dirty="0"/>
              <a:t> </a:t>
            </a:r>
            <a:r>
              <a:rPr lang="sl-SI" sz="1400" dirty="0"/>
              <a:t>na 4 starostne skupine (0 – 21 let, 22 – 40 let, 41 – 60 let, nad 61 let)</a:t>
            </a:r>
            <a:r>
              <a:rPr lang="en-GB" sz="1400" dirty="0"/>
              <a:t>. </a:t>
            </a:r>
            <a:r>
              <a:rPr lang="en-GB" sz="1400" dirty="0" err="1"/>
              <a:t>Upoštevali</a:t>
            </a:r>
            <a:r>
              <a:rPr lang="en-GB" sz="1400" dirty="0"/>
              <a:t> </a:t>
            </a:r>
            <a:r>
              <a:rPr lang="en-GB" sz="1400" dirty="0" err="1"/>
              <a:t>smo</a:t>
            </a:r>
            <a:r>
              <a:rPr lang="en-GB" sz="1400" dirty="0"/>
              <a:t> samo </a:t>
            </a:r>
            <a:r>
              <a:rPr lang="en-GB" sz="1400" dirty="0" err="1"/>
              <a:t>voznike</a:t>
            </a:r>
            <a:r>
              <a:rPr lang="en-GB" sz="1400" dirty="0"/>
              <a:t>, ki so </a:t>
            </a:r>
            <a:r>
              <a:rPr lang="en-GB" sz="1400" dirty="0" err="1"/>
              <a:t>bili</a:t>
            </a:r>
            <a:r>
              <a:rPr lang="en-GB" sz="1400" dirty="0"/>
              <a:t> </a:t>
            </a:r>
            <a:r>
              <a:rPr lang="en-GB" sz="1400" dirty="0" err="1"/>
              <a:t>navedeni</a:t>
            </a:r>
            <a:r>
              <a:rPr lang="en-GB" sz="1400" dirty="0"/>
              <a:t> za </a:t>
            </a:r>
            <a:r>
              <a:rPr lang="en-GB" sz="1400" dirty="0" err="1"/>
              <a:t>povzročitelje</a:t>
            </a:r>
            <a:r>
              <a:rPr lang="en-GB" sz="1400" dirty="0"/>
              <a:t>.</a:t>
            </a:r>
            <a:r>
              <a:rPr lang="sl-SI" sz="1400" dirty="0"/>
              <a:t> </a:t>
            </a:r>
            <a:r>
              <a:rPr lang="en-GB" sz="1400" dirty="0"/>
              <a:t>U</a:t>
            </a:r>
            <a:r>
              <a:rPr lang="sl-SI" sz="1400" dirty="0"/>
              <a:t>gotovili</a:t>
            </a:r>
            <a:r>
              <a:rPr lang="en-GB" sz="1400" dirty="0"/>
              <a:t> </a:t>
            </a:r>
            <a:r>
              <a:rPr lang="en-GB" sz="1400" dirty="0" err="1"/>
              <a:t>smo</a:t>
            </a:r>
            <a:r>
              <a:rPr lang="sl-SI" sz="1400" dirty="0"/>
              <a:t>, da so za največ prometnih nesreč krive osebe med 2</a:t>
            </a:r>
            <a:r>
              <a:rPr lang="en-GB" sz="1400" dirty="0"/>
              <a:t>1</a:t>
            </a:r>
            <a:r>
              <a:rPr lang="sl-SI" sz="1400" dirty="0"/>
              <a:t> in 40 let.</a:t>
            </a:r>
            <a:r>
              <a:rPr lang="en-GB" sz="1400" dirty="0"/>
              <a:t> </a:t>
            </a:r>
            <a:r>
              <a:rPr lang="en-GB" sz="1400" dirty="0" err="1"/>
              <a:t>Ugotovili</a:t>
            </a:r>
            <a:r>
              <a:rPr lang="en-GB" sz="1400" dirty="0"/>
              <a:t> </a:t>
            </a:r>
            <a:r>
              <a:rPr lang="en-GB" sz="1400" dirty="0" err="1"/>
              <a:t>smo</a:t>
            </a:r>
            <a:r>
              <a:rPr lang="en-GB" sz="1400" dirty="0"/>
              <a:t> tudi, da so </a:t>
            </a:r>
            <a:r>
              <a:rPr lang="en-GB" sz="1400" dirty="0" err="1"/>
              <a:t>moški</a:t>
            </a:r>
            <a:r>
              <a:rPr lang="en-GB" sz="1400" dirty="0"/>
              <a:t> </a:t>
            </a:r>
            <a:r>
              <a:rPr lang="en-GB" sz="1400" dirty="0" err="1"/>
              <a:t>povzročili</a:t>
            </a:r>
            <a:r>
              <a:rPr lang="en-GB" sz="1400" dirty="0"/>
              <a:t> 2x več </a:t>
            </a:r>
            <a:r>
              <a:rPr lang="en-GB" sz="1400" dirty="0" err="1"/>
              <a:t>nesreč</a:t>
            </a:r>
            <a:r>
              <a:rPr lang="en-GB" sz="1400" dirty="0"/>
              <a:t>.</a:t>
            </a:r>
          </a:p>
          <a:p>
            <a:endParaRPr lang="en-US" sz="1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814E3-8963-334D-848C-E4EE0D7A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4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4343F5-9AFD-314A-B851-B4B16EF4AB6C}"/>
              </a:ext>
            </a:extLst>
          </p:cNvPr>
          <p:cNvSpPr txBox="1">
            <a:spLocks/>
          </p:cNvSpPr>
          <p:nvPr/>
        </p:nvSpPr>
        <p:spPr>
          <a:xfrm>
            <a:off x="92765" y="82696"/>
            <a:ext cx="440343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/>
              <a:t>Podroben</a:t>
            </a:r>
            <a:r>
              <a:rPr lang="en-US" sz="1600" b="1" dirty="0"/>
              <a:t> </a:t>
            </a:r>
            <a:r>
              <a:rPr lang="en-US" sz="1600" b="1" dirty="0" err="1"/>
              <a:t>opis</a:t>
            </a:r>
            <a:r>
              <a:rPr lang="en-US" sz="1600" b="1" dirty="0"/>
              <a:t> </a:t>
            </a:r>
            <a:r>
              <a:rPr lang="en-US" sz="1600" b="1" dirty="0" err="1"/>
              <a:t>ciljev</a:t>
            </a:r>
            <a:r>
              <a:rPr lang="en-US" sz="1600" b="1" dirty="0"/>
              <a:t> in </a:t>
            </a:r>
            <a:r>
              <a:rPr lang="en-US" sz="1600" b="1" dirty="0" err="1"/>
              <a:t>metod</a:t>
            </a:r>
            <a:endParaRPr lang="en-US" sz="1600" b="1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9F5A0B-66B3-574B-8ADF-47E9BEA982E5}"/>
              </a:ext>
            </a:extLst>
          </p:cNvPr>
          <p:cNvSpPr txBox="1">
            <a:spLocks/>
          </p:cNvSpPr>
          <p:nvPr/>
        </p:nvSpPr>
        <p:spPr>
          <a:xfrm>
            <a:off x="4572000" y="720327"/>
            <a:ext cx="4436828" cy="304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90225E6-F674-D74E-9E6E-25DF3C6A53B1}"/>
              </a:ext>
            </a:extLst>
          </p:cNvPr>
          <p:cNvSpPr txBox="1">
            <a:spLocks/>
          </p:cNvSpPr>
          <p:nvPr/>
        </p:nvSpPr>
        <p:spPr>
          <a:xfrm>
            <a:off x="4588962" y="82696"/>
            <a:ext cx="446227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err="1"/>
              <a:t>Rezultati</a:t>
            </a:r>
            <a:r>
              <a:rPr lang="en-US" sz="1600" b="1" dirty="0"/>
              <a:t>/</a:t>
            </a:r>
            <a:r>
              <a:rPr lang="en-US" sz="1600" b="1" dirty="0" err="1"/>
              <a:t>dosedanje</a:t>
            </a:r>
            <a:r>
              <a:rPr lang="en-US" sz="1600" b="1" dirty="0"/>
              <a:t> </a:t>
            </a:r>
            <a:r>
              <a:rPr lang="en-US" sz="1600" b="1" dirty="0" err="1"/>
              <a:t>ugotovitve</a:t>
            </a:r>
            <a:r>
              <a:rPr lang="en-US" sz="1600" b="1" dirty="0"/>
              <a:t>/</a:t>
            </a:r>
            <a:r>
              <a:rPr lang="en-US" sz="1600" b="1" dirty="0" err="1"/>
              <a:t>odprta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endParaRPr lang="en-US" sz="1600" b="1" dirty="0"/>
          </a:p>
        </p:txBody>
      </p:sp>
      <p:sp>
        <p:nvSpPr>
          <p:cNvPr id="10" name="Date Placeholder 11">
            <a:extLst>
              <a:ext uri="{FF2B5EF4-FFF2-40B4-BE49-F238E27FC236}">
                <a16:creationId xmlns:a16="http://schemas.microsoft.com/office/drawing/2014/main" id="{32A25F90-8F3F-BA4A-B69D-D50871AAE3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 24. 5. 2023</a:t>
            </a:r>
          </a:p>
        </p:txBody>
      </p:sp>
      <p:sp>
        <p:nvSpPr>
          <p:cNvPr id="14" name="Footer Placeholder 12">
            <a:extLst>
              <a:ext uri="{FF2B5EF4-FFF2-40B4-BE49-F238E27FC236}">
                <a16:creationId xmlns:a16="http://schemas.microsoft.com/office/drawing/2014/main" id="{0AD5B515-41AA-9B49-B73A-7917CFB00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dirty="0"/>
              <a:t>PR22-23, </a:t>
            </a:r>
            <a:r>
              <a:rPr lang="en-US" dirty="0" err="1"/>
              <a:t>Končna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  <p:pic>
        <p:nvPicPr>
          <p:cNvPr id="2" name="Content Placeholder 8">
            <a:extLst>
              <a:ext uri="{FF2B5EF4-FFF2-40B4-BE49-F238E27FC236}">
                <a16:creationId xmlns:a16="http://schemas.microsoft.com/office/drawing/2014/main" id="{C6254710-ADCF-3473-816D-0CDB94F78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600" y="1929336"/>
            <a:ext cx="4028344" cy="27033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03523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094EB-9AF8-C443-A38F-2140C80C7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765" y="589356"/>
            <a:ext cx="440343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sz="1400" b="1" dirty="0"/>
              <a:t>Na </a:t>
            </a:r>
            <a:r>
              <a:rPr lang="en-US" sz="1400" b="1" dirty="0" err="1"/>
              <a:t>katerih</a:t>
            </a:r>
            <a:r>
              <a:rPr lang="en-US" sz="1400" b="1" dirty="0"/>
              <a:t> </a:t>
            </a:r>
            <a:r>
              <a:rPr lang="en-US" sz="1400" b="1" dirty="0" err="1"/>
              <a:t>vrstah</a:t>
            </a:r>
            <a:r>
              <a:rPr lang="en-US" sz="1400" b="1" dirty="0"/>
              <a:t> in </a:t>
            </a:r>
            <a:r>
              <a:rPr lang="en-US" sz="1400" b="1" dirty="0" err="1"/>
              <a:t>stanjih</a:t>
            </a:r>
            <a:r>
              <a:rPr lang="en-US" sz="1400" b="1" dirty="0"/>
              <a:t> </a:t>
            </a:r>
            <a:r>
              <a:rPr lang="en-US" sz="1400" b="1" dirty="0" err="1"/>
              <a:t>vozišča</a:t>
            </a:r>
            <a:r>
              <a:rPr lang="en-US" sz="1400" b="1" dirty="0"/>
              <a:t>, </a:t>
            </a:r>
            <a:r>
              <a:rPr lang="en-US" sz="1400" b="1" dirty="0" err="1"/>
              <a:t>ter</a:t>
            </a:r>
            <a:r>
              <a:rPr lang="en-US" sz="1400" b="1" dirty="0"/>
              <a:t> v </a:t>
            </a:r>
            <a:r>
              <a:rPr lang="en-US" sz="1400" b="1" dirty="0" err="1"/>
              <a:t>katerem</a:t>
            </a:r>
            <a:r>
              <a:rPr lang="en-US" sz="1400" b="1" dirty="0"/>
              <a:t> </a:t>
            </a:r>
            <a:r>
              <a:rPr lang="en-US" sz="1400" b="1" dirty="0" err="1"/>
              <a:t>stanju</a:t>
            </a:r>
            <a:r>
              <a:rPr lang="en-US" sz="1400" b="1" dirty="0"/>
              <a:t> </a:t>
            </a:r>
            <a:r>
              <a:rPr lang="en-US" sz="1400" b="1" dirty="0" err="1"/>
              <a:t>prometa</a:t>
            </a:r>
            <a:r>
              <a:rPr lang="en-US" sz="1400" b="1" dirty="0"/>
              <a:t> se </a:t>
            </a:r>
            <a:r>
              <a:rPr lang="en-US" sz="1400" b="1" dirty="0" err="1"/>
              <a:t>najpogosteje</a:t>
            </a:r>
            <a:r>
              <a:rPr lang="en-US" sz="1400" b="1" dirty="0"/>
              <a:t> </a:t>
            </a:r>
            <a:r>
              <a:rPr lang="en-US" sz="1400" b="1" dirty="0" err="1"/>
              <a:t>pojavljajo</a:t>
            </a:r>
            <a:r>
              <a:rPr lang="en-US" sz="1400" b="1" dirty="0"/>
              <a:t> </a:t>
            </a:r>
            <a:r>
              <a:rPr lang="en-US" sz="1400" b="1" dirty="0" err="1"/>
              <a:t>prometne</a:t>
            </a:r>
            <a:r>
              <a:rPr lang="en-US" sz="1400" b="1" dirty="0"/>
              <a:t> </a:t>
            </a:r>
            <a:r>
              <a:rPr lang="en-US" sz="1400" b="1" dirty="0" err="1"/>
              <a:t>nesreče</a:t>
            </a:r>
            <a:r>
              <a:rPr lang="en-US" sz="1400" b="1" dirty="0"/>
              <a:t>?</a:t>
            </a:r>
            <a:endParaRPr lang="en-US" sz="1400" dirty="0"/>
          </a:p>
          <a:p>
            <a:pPr marL="0" indent="0" algn="just">
              <a:buNone/>
            </a:pPr>
            <a:r>
              <a:rPr lang="en-US" sz="1400" dirty="0"/>
              <a:t>Da bi </a:t>
            </a:r>
            <a:r>
              <a:rPr lang="en-US" sz="1400" dirty="0" err="1"/>
              <a:t>odgovorili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to </a:t>
            </a:r>
            <a:r>
              <a:rPr lang="en-US" sz="1400" dirty="0" err="1"/>
              <a:t>vprašanje</a:t>
            </a:r>
            <a:r>
              <a:rPr lang="en-US" sz="1400" dirty="0"/>
              <a:t> smo </a:t>
            </a:r>
            <a:r>
              <a:rPr lang="en-US" sz="1400" dirty="0" err="1"/>
              <a:t>uporabili</a:t>
            </a:r>
            <a:r>
              <a:rPr lang="en-US" sz="1400" dirty="0"/>
              <a:t> </a:t>
            </a:r>
            <a:r>
              <a:rPr lang="en-US" sz="1400" dirty="0" err="1"/>
              <a:t>umetno</a:t>
            </a:r>
            <a:r>
              <a:rPr lang="en-US" sz="1400" dirty="0"/>
              <a:t> </a:t>
            </a:r>
            <a:r>
              <a:rPr lang="en-US" sz="1400" dirty="0" err="1"/>
              <a:t>inteligenco</a:t>
            </a:r>
            <a:r>
              <a:rPr lang="en-US" sz="1400" dirty="0"/>
              <a:t>, in </a:t>
            </a:r>
            <a:r>
              <a:rPr lang="en-US" sz="1400" dirty="0" err="1"/>
              <a:t>sicer</a:t>
            </a:r>
            <a:r>
              <a:rPr lang="en-US" sz="1400" dirty="0"/>
              <a:t> </a:t>
            </a:r>
            <a:r>
              <a:rPr lang="en-US" sz="1400" dirty="0" err="1"/>
              <a:t>ChatGPT</a:t>
            </a:r>
            <a:r>
              <a:rPr lang="en-US" sz="1400" dirty="0"/>
              <a:t>. </a:t>
            </a:r>
            <a:r>
              <a:rPr lang="en-US" sz="1400" dirty="0" err="1"/>
              <a:t>Zanimalo</a:t>
            </a:r>
            <a:r>
              <a:rPr lang="en-US" sz="1400" dirty="0"/>
              <a:t> </a:t>
            </a:r>
            <a:r>
              <a:rPr lang="en-US" sz="1400" dirty="0" err="1"/>
              <a:t>nas</a:t>
            </a:r>
            <a:r>
              <a:rPr lang="en-US" sz="1400" dirty="0"/>
              <a:t> je, </a:t>
            </a:r>
            <a:r>
              <a:rPr lang="en-US" sz="1400" dirty="0" err="1"/>
              <a:t>kako</a:t>
            </a:r>
            <a:r>
              <a:rPr lang="en-US" sz="1400" dirty="0"/>
              <a:t> dobro </a:t>
            </a:r>
            <a:r>
              <a:rPr lang="en-US" sz="1400" dirty="0" err="1"/>
              <a:t>lahko</a:t>
            </a:r>
            <a:r>
              <a:rPr lang="en-US" sz="1400" dirty="0"/>
              <a:t> </a:t>
            </a:r>
            <a:r>
              <a:rPr lang="en-US" sz="1400" dirty="0" err="1"/>
              <a:t>ChatGPT</a:t>
            </a:r>
            <a:r>
              <a:rPr lang="en-US" sz="1400" dirty="0"/>
              <a:t> </a:t>
            </a:r>
            <a:r>
              <a:rPr lang="en-US" sz="1400" dirty="0" err="1"/>
              <a:t>sam</a:t>
            </a:r>
            <a:r>
              <a:rPr lang="en-US" sz="1400" dirty="0"/>
              <a:t> </a:t>
            </a:r>
            <a:r>
              <a:rPr lang="en-US" sz="1400" dirty="0" err="1"/>
              <a:t>odgovori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zastavljeno</a:t>
            </a:r>
            <a:r>
              <a:rPr lang="en-US" sz="1400" dirty="0"/>
              <a:t> </a:t>
            </a:r>
            <a:r>
              <a:rPr lang="en-US" sz="1400" dirty="0" err="1"/>
              <a:t>vprašanje</a:t>
            </a:r>
            <a:r>
              <a:rPr lang="en-US" sz="1400" dirty="0"/>
              <a:t>, </a:t>
            </a:r>
            <a:r>
              <a:rPr lang="en-US" sz="1400" dirty="0" err="1"/>
              <a:t>zato</a:t>
            </a:r>
            <a:r>
              <a:rPr lang="en-US" sz="1400" dirty="0"/>
              <a:t> </a:t>
            </a:r>
            <a:r>
              <a:rPr lang="en-US" sz="1400" dirty="0" err="1"/>
              <a:t>dobljenih</a:t>
            </a:r>
            <a:r>
              <a:rPr lang="en-US" sz="1400" dirty="0"/>
              <a:t> </a:t>
            </a:r>
            <a:r>
              <a:rPr lang="en-US" sz="1400" dirty="0" err="1"/>
              <a:t>rezultatov</a:t>
            </a:r>
            <a:r>
              <a:rPr lang="en-US" sz="1400" dirty="0"/>
              <a:t> </a:t>
            </a:r>
            <a:r>
              <a:rPr lang="en-US" sz="1400" dirty="0" err="1"/>
              <a:t>nismo</a:t>
            </a:r>
            <a:r>
              <a:rPr lang="en-US" sz="1400" dirty="0"/>
              <a:t> še </a:t>
            </a:r>
            <a:r>
              <a:rPr lang="en-US" sz="1400" dirty="0" err="1"/>
              <a:t>sami</a:t>
            </a:r>
            <a:r>
              <a:rPr lang="en-US" sz="1400" dirty="0"/>
              <a:t> </a:t>
            </a:r>
            <a:r>
              <a:rPr lang="en-US" sz="1400" dirty="0" err="1"/>
              <a:t>obdelali</a:t>
            </a:r>
            <a:r>
              <a:rPr lang="en-US" sz="1400" dirty="0"/>
              <a:t>, </a:t>
            </a:r>
            <a:r>
              <a:rPr lang="en-US" sz="1400" dirty="0" err="1"/>
              <a:t>ampak</a:t>
            </a:r>
            <a:r>
              <a:rPr lang="en-US" sz="1400" dirty="0"/>
              <a:t> smo jih </a:t>
            </a:r>
            <a:r>
              <a:rPr lang="en-US" sz="1400" dirty="0" err="1"/>
              <a:t>pustili</a:t>
            </a:r>
            <a:r>
              <a:rPr lang="en-US" sz="1400" dirty="0"/>
              <a:t> </a:t>
            </a:r>
            <a:r>
              <a:rPr lang="en-US" sz="1400" dirty="0" err="1"/>
              <a:t>takšne</a:t>
            </a:r>
            <a:r>
              <a:rPr lang="en-US" sz="1400" dirty="0"/>
              <a:t> kot </a:t>
            </a:r>
            <a:r>
              <a:rPr lang="en-US" sz="1400" dirty="0" err="1"/>
              <a:t>nam</a:t>
            </a:r>
            <a:r>
              <a:rPr lang="en-US" sz="1400" dirty="0"/>
              <a:t> jih je </a:t>
            </a:r>
            <a:r>
              <a:rPr lang="en-US" sz="1400" dirty="0" err="1"/>
              <a:t>vrnil</a:t>
            </a:r>
            <a:r>
              <a:rPr lang="en-US" sz="1400" dirty="0"/>
              <a:t>.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BFC9798E-C22A-6049-8D8E-80BEDDEA7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8962" y="589356"/>
            <a:ext cx="446227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400" dirty="0" err="1"/>
              <a:t>Ugotovili</a:t>
            </a:r>
            <a:r>
              <a:rPr lang="en-US" sz="1400" dirty="0"/>
              <a:t> smo, da je </a:t>
            </a:r>
            <a:r>
              <a:rPr lang="en-US" sz="1400" dirty="0" err="1"/>
              <a:t>ChatGPT</a:t>
            </a:r>
            <a:r>
              <a:rPr lang="en-US" sz="1400" dirty="0"/>
              <a:t> </a:t>
            </a:r>
            <a:r>
              <a:rPr lang="en-US" sz="1400" dirty="0" err="1"/>
              <a:t>dober</a:t>
            </a:r>
            <a:r>
              <a:rPr lang="en-US" sz="1400" dirty="0"/>
              <a:t> </a:t>
            </a:r>
            <a:r>
              <a:rPr lang="en-US" sz="1400" dirty="0" err="1"/>
              <a:t>pri</a:t>
            </a:r>
            <a:r>
              <a:rPr lang="en-US" sz="1400" dirty="0"/>
              <a:t> </a:t>
            </a:r>
            <a:r>
              <a:rPr lang="en-US" sz="1400" dirty="0" err="1"/>
              <a:t>manipulaciji</a:t>
            </a:r>
            <a:r>
              <a:rPr lang="en-US" sz="1400" dirty="0"/>
              <a:t> s </a:t>
            </a:r>
            <a:r>
              <a:rPr lang="en-US" sz="1400" dirty="0" err="1"/>
              <a:t>podatki</a:t>
            </a:r>
            <a:r>
              <a:rPr lang="en-US" sz="1400" dirty="0"/>
              <a:t> in </a:t>
            </a:r>
            <a:r>
              <a:rPr lang="en-US" sz="1400" dirty="0" err="1"/>
              <a:t>izrisovanju</a:t>
            </a:r>
            <a:r>
              <a:rPr lang="en-US" sz="1400" dirty="0"/>
              <a:t> </a:t>
            </a:r>
            <a:r>
              <a:rPr lang="en-US" sz="1400" dirty="0" err="1"/>
              <a:t>grafov</a:t>
            </a:r>
            <a:r>
              <a:rPr lang="en-US" sz="1400" dirty="0"/>
              <a:t>, </a:t>
            </a:r>
            <a:r>
              <a:rPr lang="en-US" sz="1400" dirty="0" err="1"/>
              <a:t>največji</a:t>
            </a:r>
            <a:r>
              <a:rPr lang="en-US" sz="1400" dirty="0"/>
              <a:t> problem pa je </a:t>
            </a:r>
            <a:r>
              <a:rPr lang="en-US" sz="1400" dirty="0" err="1"/>
              <a:t>sestava</a:t>
            </a:r>
            <a:r>
              <a:rPr lang="en-US" sz="1400" dirty="0"/>
              <a:t> </a:t>
            </a:r>
            <a:r>
              <a:rPr lang="en-US" sz="1400" dirty="0" err="1"/>
              <a:t>njemu</a:t>
            </a:r>
            <a:r>
              <a:rPr lang="en-US" sz="1400" dirty="0"/>
              <a:t> </a:t>
            </a:r>
            <a:r>
              <a:rPr lang="en-US" sz="1400" dirty="0" err="1"/>
              <a:t>razumljive</a:t>
            </a:r>
            <a:r>
              <a:rPr lang="en-US" sz="1400" dirty="0"/>
              <a:t> </a:t>
            </a:r>
            <a:r>
              <a:rPr lang="en-US" sz="1400" dirty="0" err="1"/>
              <a:t>poizvedbe</a:t>
            </a:r>
            <a:r>
              <a:rPr lang="en-US" sz="1400" dirty="0"/>
              <a:t> </a:t>
            </a:r>
            <a:r>
              <a:rPr lang="en-US" sz="1400" dirty="0" err="1"/>
              <a:t>sploh</a:t>
            </a:r>
            <a:r>
              <a:rPr lang="en-US" sz="1400" dirty="0"/>
              <a:t> </a:t>
            </a:r>
            <a:r>
              <a:rPr lang="en-US" sz="1400" dirty="0" err="1"/>
              <a:t>pri</a:t>
            </a:r>
            <a:r>
              <a:rPr lang="en-US" sz="1400" dirty="0"/>
              <a:t> </a:t>
            </a:r>
            <a:r>
              <a:rPr lang="en-US" sz="1400" dirty="0" err="1"/>
              <a:t>kompleksnejših</a:t>
            </a:r>
            <a:r>
              <a:rPr lang="en-US" sz="1400" dirty="0"/>
              <a:t> </a:t>
            </a:r>
            <a:r>
              <a:rPr lang="en-US" sz="1400" dirty="0" err="1"/>
              <a:t>vprašanjih</a:t>
            </a:r>
            <a:r>
              <a:rPr lang="en-US" sz="1400" dirty="0"/>
              <a:t>.</a:t>
            </a:r>
          </a:p>
          <a:p>
            <a:endParaRPr lang="en-US" sz="1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814E3-8963-334D-848C-E4EE0D7A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5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4343F5-9AFD-314A-B851-B4B16EF4AB6C}"/>
              </a:ext>
            </a:extLst>
          </p:cNvPr>
          <p:cNvSpPr txBox="1">
            <a:spLocks/>
          </p:cNvSpPr>
          <p:nvPr/>
        </p:nvSpPr>
        <p:spPr>
          <a:xfrm>
            <a:off x="92765" y="82696"/>
            <a:ext cx="440343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/>
              <a:t>Podroben</a:t>
            </a:r>
            <a:r>
              <a:rPr lang="en-US" sz="1600" b="1" dirty="0"/>
              <a:t> </a:t>
            </a:r>
            <a:r>
              <a:rPr lang="en-US" sz="1600" b="1" dirty="0" err="1"/>
              <a:t>opis</a:t>
            </a:r>
            <a:r>
              <a:rPr lang="en-US" sz="1600" b="1" dirty="0"/>
              <a:t> </a:t>
            </a:r>
            <a:r>
              <a:rPr lang="en-US" sz="1600" b="1" dirty="0" err="1"/>
              <a:t>ciljev</a:t>
            </a:r>
            <a:r>
              <a:rPr lang="en-US" sz="1600" b="1" dirty="0"/>
              <a:t> in </a:t>
            </a:r>
            <a:r>
              <a:rPr lang="en-US" sz="1600" b="1" dirty="0" err="1"/>
              <a:t>metod</a:t>
            </a:r>
            <a:endParaRPr lang="en-US" sz="1600" b="1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9F5A0B-66B3-574B-8ADF-47E9BEA982E5}"/>
              </a:ext>
            </a:extLst>
          </p:cNvPr>
          <p:cNvSpPr txBox="1">
            <a:spLocks/>
          </p:cNvSpPr>
          <p:nvPr/>
        </p:nvSpPr>
        <p:spPr>
          <a:xfrm>
            <a:off x="4572000" y="720327"/>
            <a:ext cx="4436828" cy="304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90225E6-F674-D74E-9E6E-25DF3C6A53B1}"/>
              </a:ext>
            </a:extLst>
          </p:cNvPr>
          <p:cNvSpPr txBox="1">
            <a:spLocks/>
          </p:cNvSpPr>
          <p:nvPr/>
        </p:nvSpPr>
        <p:spPr>
          <a:xfrm>
            <a:off x="4588962" y="82696"/>
            <a:ext cx="446227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err="1"/>
              <a:t>Rezultati</a:t>
            </a:r>
            <a:r>
              <a:rPr lang="en-US" sz="1600" b="1" dirty="0"/>
              <a:t>/</a:t>
            </a:r>
            <a:r>
              <a:rPr lang="en-US" sz="1600" b="1" dirty="0" err="1"/>
              <a:t>dosedanje</a:t>
            </a:r>
            <a:r>
              <a:rPr lang="en-US" sz="1600" b="1" dirty="0"/>
              <a:t> </a:t>
            </a:r>
            <a:r>
              <a:rPr lang="en-US" sz="1600" b="1" dirty="0" err="1"/>
              <a:t>ugotovitve</a:t>
            </a:r>
            <a:r>
              <a:rPr lang="en-US" sz="1600" b="1" dirty="0"/>
              <a:t>/</a:t>
            </a:r>
            <a:r>
              <a:rPr lang="en-US" sz="1600" b="1" dirty="0" err="1"/>
              <a:t>odprta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endParaRPr lang="en-US" sz="1600" b="1" dirty="0"/>
          </a:p>
        </p:txBody>
      </p:sp>
      <p:sp>
        <p:nvSpPr>
          <p:cNvPr id="10" name="Date Placeholder 11">
            <a:extLst>
              <a:ext uri="{FF2B5EF4-FFF2-40B4-BE49-F238E27FC236}">
                <a16:creationId xmlns:a16="http://schemas.microsoft.com/office/drawing/2014/main" id="{32A25F90-8F3F-BA4A-B69D-D50871AAE3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 24. 5. 2023</a:t>
            </a:r>
          </a:p>
        </p:txBody>
      </p:sp>
      <p:sp>
        <p:nvSpPr>
          <p:cNvPr id="14" name="Footer Placeholder 12">
            <a:extLst>
              <a:ext uri="{FF2B5EF4-FFF2-40B4-BE49-F238E27FC236}">
                <a16:creationId xmlns:a16="http://schemas.microsoft.com/office/drawing/2014/main" id="{0AD5B515-41AA-9B49-B73A-7917CFB00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dirty="0"/>
              <a:t>PR22-23, </a:t>
            </a:r>
            <a:r>
              <a:rPr lang="en-US" dirty="0" err="1"/>
              <a:t>Končna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  <p:pic>
        <p:nvPicPr>
          <p:cNvPr id="2" name="Picture 11">
            <a:extLst>
              <a:ext uri="{FF2B5EF4-FFF2-40B4-BE49-F238E27FC236}">
                <a16:creationId xmlns:a16="http://schemas.microsoft.com/office/drawing/2014/main" id="{0297CA86-EFF8-52D6-985E-49317E82F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44" y="2434071"/>
            <a:ext cx="4293273" cy="229985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22EC24F-D001-B8D0-7F3C-AA571E88E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534" y="1530422"/>
            <a:ext cx="4351760" cy="2891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3">
            <a:extLst>
              <a:ext uri="{FF2B5EF4-FFF2-40B4-BE49-F238E27FC236}">
                <a16:creationId xmlns:a16="http://schemas.microsoft.com/office/drawing/2014/main" id="{E99F9B99-FF95-FFD1-8507-71391FE88A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0106" y="1598486"/>
            <a:ext cx="4351760" cy="274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9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</TotalTime>
  <Words>603</Words>
  <Application>Microsoft Office PowerPoint</Application>
  <PresentationFormat>Diaprojekcija na zaslonu (16:9)</PresentationFormat>
  <Paragraphs>56</Paragraphs>
  <Slides>5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Analiza prometnih nesreč v Sloveniji</vt:lpstr>
      <vt:lpstr>PowerPointova predstavitev</vt:lpstr>
      <vt:lpstr>PowerPointova predstavitev</vt:lpstr>
      <vt:lpstr>PowerPointova predstavitev</vt:lpstr>
      <vt:lpstr>PowerPointova predstavitev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Naslov projekta naj bo kratek, informativen in naj povzame bistvo projekta</dc:title>
  <dc:subject/>
  <dc:creator>Tim Jevsenak</dc:creator>
  <cp:keywords/>
  <dc:description/>
  <cp:lastModifiedBy>Povše, Tim</cp:lastModifiedBy>
  <cp:revision>47</cp:revision>
  <dcterms:created xsi:type="dcterms:W3CDTF">2020-04-03T06:53:29Z</dcterms:created>
  <dcterms:modified xsi:type="dcterms:W3CDTF">2023-05-24T10:08:19Z</dcterms:modified>
  <cp:category/>
</cp:coreProperties>
</file>