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7"/>
  </p:notesMasterIdLst>
  <p:sldIdLst>
    <p:sldId id="256" r:id="rId2"/>
    <p:sldId id="257" r:id="rId3"/>
    <p:sldId id="263" r:id="rId4"/>
    <p:sldId id="302" r:id="rId5"/>
    <p:sldId id="303" r:id="rId6"/>
    <p:sldId id="275" r:id="rId7"/>
    <p:sldId id="276" r:id="rId8"/>
    <p:sldId id="304" r:id="rId9"/>
    <p:sldId id="262" r:id="rId10"/>
    <p:sldId id="305" r:id="rId11"/>
    <p:sldId id="306" r:id="rId12"/>
    <p:sldId id="307" r:id="rId13"/>
    <p:sldId id="308" r:id="rId14"/>
    <p:sldId id="309" r:id="rId15"/>
    <p:sldId id="31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4B429"/>
    <a:srgbClr val="FFD54F"/>
    <a:srgbClr val="FFEA3D"/>
    <a:srgbClr val="FFFFAA"/>
    <a:srgbClr val="E0249A"/>
    <a:srgbClr val="0073CF"/>
    <a:srgbClr val="57068C"/>
    <a:srgbClr val="FFDB43"/>
    <a:srgbClr val="FDD5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840" autoAdjust="0"/>
    <p:restoredTop sz="94660"/>
  </p:normalViewPr>
  <p:slideViewPr>
    <p:cSldViewPr snapToGrid="0">
      <p:cViewPr varScale="1">
        <p:scale>
          <a:sx n="86" d="100"/>
          <a:sy n="86" d="100"/>
        </p:scale>
        <p:origin x="773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8E97C-1779-4CEE-80D0-5BBB1AC4023D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EF7D1-689C-4BC1-B59B-4A4CE078E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43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535" y="5403333"/>
            <a:ext cx="3868668" cy="1573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9556" y="1028941"/>
            <a:ext cx="6519149" cy="1474115"/>
          </a:xfrm>
        </p:spPr>
        <p:txBody>
          <a:bodyPr lIns="0" anchor="b">
            <a:noAutofit/>
          </a:bodyPr>
          <a:lstStyle>
            <a:lvl1pPr algn="l">
              <a:defRPr sz="4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556" y="4266822"/>
            <a:ext cx="4114682" cy="666549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15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39555" y="2642329"/>
            <a:ext cx="887187" cy="377962"/>
          </a:xfrm>
          <a:solidFill>
            <a:schemeClr val="accent1"/>
          </a:solidFill>
        </p:spPr>
        <p:txBody>
          <a:bodyPr/>
          <a:lstStyle>
            <a:lvl1pPr>
              <a:defRPr sz="825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318C6E2-4AA5-436E-9815-715E9B2235FA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967756" y="6377232"/>
            <a:ext cx="3220281" cy="25033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361312" y="6377232"/>
            <a:ext cx="415425" cy="250337"/>
          </a:xfrm>
        </p:spPr>
        <p:txBody>
          <a:bodyPr/>
          <a:lstStyle>
            <a:lvl1pPr algn="ctr">
              <a:defRPr/>
            </a:lvl1pPr>
          </a:lstStyle>
          <a:p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0"/>
            <a:ext cx="9144000" cy="397164"/>
            <a:chOff x="0" y="0"/>
            <a:chExt cx="12192000" cy="397164"/>
          </a:xfrm>
        </p:grpSpPr>
        <p:sp>
          <p:nvSpPr>
            <p:cNvPr id="18" name="Rectangle 17"/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51559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911" y="1396192"/>
            <a:ext cx="4157035" cy="670270"/>
          </a:xfrm>
        </p:spPr>
        <p:txBody>
          <a:bodyPr anchor="b">
            <a:noAutofit/>
          </a:bodyPr>
          <a:lstStyle>
            <a:lvl1pPr marL="0" indent="0">
              <a:buNone/>
              <a:defRPr sz="2100" b="1" baseline="0"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911" y="2184401"/>
            <a:ext cx="4157035" cy="3846945"/>
          </a:xfrm>
        </p:spPr>
        <p:txBody>
          <a:bodyPr>
            <a:normAutofit/>
          </a:bodyPr>
          <a:lstStyle>
            <a:lvl1pPr marL="216694" indent="-216694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 sz="1500"/>
            </a:lvl1pPr>
            <a:lvl2pPr marL="5143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 sz="1350"/>
            </a:lvl2pPr>
            <a:lvl3pPr marL="8572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 sz="1200"/>
            </a:lvl3pPr>
            <a:lvl4pPr marL="12001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 sz="1050"/>
            </a:lvl4pPr>
            <a:lvl5pPr marL="15430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7115" y="1396192"/>
            <a:ext cx="4195094" cy="670270"/>
          </a:xfrm>
        </p:spPr>
        <p:txBody>
          <a:bodyPr anchor="b">
            <a:normAutofit/>
          </a:bodyPr>
          <a:lstStyle>
            <a:lvl1pPr marL="0" indent="0">
              <a:buNone/>
              <a:defRPr sz="2100" b="1"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7115" y="2184401"/>
            <a:ext cx="4195094" cy="3846945"/>
          </a:xfrm>
        </p:spPr>
        <p:txBody>
          <a:bodyPr>
            <a:normAutofit/>
          </a:bodyPr>
          <a:lstStyle>
            <a:lvl1pPr marL="216694" indent="-216694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 sz="1500"/>
            </a:lvl1pPr>
            <a:lvl2pPr marL="5143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 sz="1350"/>
            </a:lvl2pPr>
            <a:lvl3pPr marL="8572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 sz="1200"/>
            </a:lvl3pPr>
            <a:lvl4pPr marL="12001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 sz="1050"/>
            </a:lvl4pPr>
            <a:lvl5pPr marL="15430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194913" y="434109"/>
            <a:ext cx="8677297" cy="89592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432B-3FBE-4889-963D-BF97BFBB7D3F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59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CC04-1E76-41EE-A8AC-75AD85313D09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48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74A9E-84AC-4661-9381-CC35B09E47F7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16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_NoBkg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829F-8847-4C2A-8DD0-690EAD78E53F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67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xt or 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47554" y="1237675"/>
            <a:ext cx="3248891" cy="910202"/>
          </a:xfrm>
        </p:spPr>
        <p:txBody>
          <a:bodyPr anchor="b">
            <a:normAutofit/>
          </a:bodyPr>
          <a:lstStyle>
            <a:lvl1pPr algn="ctr">
              <a:defRPr sz="2100" cap="all" baseline="0"/>
            </a:lvl1pPr>
          </a:lstStyle>
          <a:p>
            <a:r>
              <a:rPr lang="en-US" dirty="0"/>
              <a:t>CONTEXT or THEME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015710" y="6335310"/>
            <a:ext cx="885836" cy="250337"/>
          </a:xfrm>
        </p:spPr>
        <p:txBody>
          <a:bodyPr/>
          <a:lstStyle/>
          <a:p>
            <a:fld id="{5FDFC970-B950-4395-A833-47227D4A68CA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947555" y="2244437"/>
            <a:ext cx="3248891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2947555" y="4668983"/>
            <a:ext cx="3248891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495300" y="2420360"/>
            <a:ext cx="8153400" cy="211455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1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2947555" y="4784726"/>
            <a:ext cx="3248891" cy="276225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lvl="0" algn="ctr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419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xt or Quote with Phot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762714" y="495661"/>
            <a:ext cx="4080486" cy="575736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0772" y="1237675"/>
            <a:ext cx="3248891" cy="910202"/>
          </a:xfrm>
        </p:spPr>
        <p:txBody>
          <a:bodyPr anchor="b">
            <a:normAutofit/>
          </a:bodyPr>
          <a:lstStyle>
            <a:lvl1pPr algn="ctr">
              <a:defRPr sz="2100" cap="all" baseline="0"/>
            </a:lvl1pPr>
          </a:lstStyle>
          <a:p>
            <a:r>
              <a:rPr lang="en-US" dirty="0"/>
              <a:t>CONTEXT or THEME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019710" y="6335310"/>
            <a:ext cx="885836" cy="250337"/>
          </a:xfrm>
        </p:spPr>
        <p:txBody>
          <a:bodyPr/>
          <a:lstStyle/>
          <a:p>
            <a:fld id="{5FDFC970-B950-4395-A833-47227D4A68CA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4912" y="6335310"/>
            <a:ext cx="2915434" cy="250337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359728" y="6335310"/>
            <a:ext cx="762000" cy="250337"/>
          </a:xfrm>
        </p:spPr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408707" y="2409026"/>
            <a:ext cx="3713021" cy="211455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65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40772" y="4784726"/>
            <a:ext cx="3248891" cy="276225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lvl="0" algn="ctr"/>
            <a:r>
              <a:rPr lang="en-US"/>
              <a:t>Edit Master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40773" y="2244437"/>
            <a:ext cx="3248891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640773" y="4668983"/>
            <a:ext cx="3248891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1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42" y="3461559"/>
            <a:ext cx="6803231" cy="598488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694" y="2382982"/>
            <a:ext cx="8677297" cy="1046019"/>
          </a:xfrm>
        </p:spPr>
        <p:txBody>
          <a:bodyPr anchor="b">
            <a:normAutofit/>
          </a:bodyPr>
          <a:lstStyle>
            <a:lvl1pPr algn="ctr">
              <a:defRPr sz="4500" cap="all" baseline="0"/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007154" y="6335310"/>
            <a:ext cx="885836" cy="250337"/>
          </a:xfrm>
        </p:spPr>
        <p:txBody>
          <a:bodyPr/>
          <a:lstStyle/>
          <a:p>
            <a:fld id="{5FDFC970-B950-4395-A833-47227D4A68CA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72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42" y="3461559"/>
            <a:ext cx="6803231" cy="598488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694" y="2382982"/>
            <a:ext cx="8677297" cy="1046019"/>
          </a:xfrm>
        </p:spPr>
        <p:txBody>
          <a:bodyPr anchor="b">
            <a:normAutofit/>
          </a:bodyPr>
          <a:lstStyle>
            <a:lvl1pPr algn="ctr">
              <a:defRPr sz="4500" cap="all" baseline="0"/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007154" y="6335310"/>
            <a:ext cx="885836" cy="250337"/>
          </a:xfrm>
        </p:spPr>
        <p:txBody>
          <a:bodyPr/>
          <a:lstStyle/>
          <a:p>
            <a:fld id="{5FDFC970-B950-4395-A833-47227D4A68CA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2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42" y="3461559"/>
            <a:ext cx="6803231" cy="598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694" y="2382982"/>
            <a:ext cx="8677297" cy="1046019"/>
          </a:xfrm>
        </p:spPr>
        <p:txBody>
          <a:bodyPr anchor="b">
            <a:normAutofit/>
          </a:bodyPr>
          <a:lstStyle>
            <a:lvl1pPr algn="ctr">
              <a:defRPr sz="45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007154" y="6335310"/>
            <a:ext cx="885836" cy="2503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DFC970-B950-4395-A833-47227D4A68CA}" type="datetime1">
              <a:rPr lang="en-US" smtClean="0"/>
              <a:pPr/>
              <a:t>4/2/2021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02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2919" y="4581237"/>
            <a:ext cx="8158163" cy="1597891"/>
          </a:xfrm>
          <a:noFill/>
        </p:spPr>
        <p:txBody>
          <a:bodyPr wrap="square" rtlCol="0" anchor="ctr" anchorCtr="1">
            <a:noAutofit/>
          </a:bodyPr>
          <a:lstStyle>
            <a:lvl1pPr algn="ctr">
              <a:defRPr lang="en-US" sz="1350" b="0" i="0" cap="all" baseline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marL="0" lvl="0" algn="ctr">
              <a:lnSpc>
                <a:spcPct val="75000"/>
              </a:lnSpc>
            </a:pPr>
            <a:r>
              <a:rPr lang="en-US" dirty="0"/>
              <a:t>click to edit master closing slide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60D7-90CE-4513-A3CE-C070B9421917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492919" y="6335310"/>
            <a:ext cx="3621881" cy="250337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9144000" cy="397164"/>
            <a:chOff x="0" y="0"/>
            <a:chExt cx="12192000" cy="39716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013" y="2728800"/>
            <a:ext cx="5556809" cy="124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67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0593" y="397164"/>
            <a:ext cx="4573407" cy="646083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9556" y="1028941"/>
            <a:ext cx="4114682" cy="1474115"/>
          </a:xfrm>
        </p:spPr>
        <p:txBody>
          <a:bodyPr lIns="0" anchor="b">
            <a:noAutofit/>
          </a:bodyPr>
          <a:lstStyle>
            <a:lvl1pPr algn="l">
              <a:defRPr sz="4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556" y="4266822"/>
            <a:ext cx="4114682" cy="666549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15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39555" y="2642329"/>
            <a:ext cx="887187" cy="377962"/>
          </a:xfrm>
          <a:solidFill>
            <a:schemeClr val="accent1"/>
          </a:solidFill>
        </p:spPr>
        <p:txBody>
          <a:bodyPr/>
          <a:lstStyle>
            <a:lvl1pPr>
              <a:defRPr sz="825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318C6E2-4AA5-436E-9815-715E9B2235FA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967756" y="6377232"/>
            <a:ext cx="3220281" cy="25033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361312" y="6377232"/>
            <a:ext cx="415425" cy="250337"/>
          </a:xfrm>
        </p:spPr>
        <p:txBody>
          <a:bodyPr/>
          <a:lstStyle>
            <a:lvl1pPr algn="ctr">
              <a:defRPr/>
            </a:lvl1pPr>
          </a:lstStyle>
          <a:p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535" y="5403333"/>
            <a:ext cx="3868668" cy="1573200"/>
          </a:xfrm>
          <a:prstGeom prst="rect">
            <a:avLst/>
          </a:prstGeom>
        </p:spPr>
      </p:pic>
      <p:grpSp>
        <p:nvGrpSpPr>
          <p:cNvPr id="30" name="Group 29"/>
          <p:cNvGrpSpPr/>
          <p:nvPr userDrawn="1"/>
        </p:nvGrpSpPr>
        <p:grpSpPr>
          <a:xfrm>
            <a:off x="0" y="0"/>
            <a:ext cx="9144000" cy="397164"/>
            <a:chOff x="0" y="0"/>
            <a:chExt cx="12192000" cy="397164"/>
          </a:xfrm>
        </p:grpSpPr>
        <p:sp>
          <p:nvSpPr>
            <p:cNvPr id="31" name="Rectangle 30"/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Rectangle 32"/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03183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_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9"/>
          <a:stretch/>
        </p:blipFill>
        <p:spPr>
          <a:xfrm>
            <a:off x="0" y="384562"/>
            <a:ext cx="9144000" cy="64734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069" y="4682836"/>
            <a:ext cx="8043863" cy="1559782"/>
          </a:xfrm>
          <a:noFill/>
        </p:spPr>
        <p:txBody>
          <a:bodyPr wrap="square" rtlCol="0" anchor="ctr" anchorCtr="1">
            <a:noAutofit/>
          </a:bodyPr>
          <a:lstStyle>
            <a:lvl1pPr algn="ctr">
              <a:defRPr lang="en-US" sz="1350" b="0" i="0">
                <a:solidFill>
                  <a:schemeClr val="bg1">
                    <a:alpha val="81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marL="0" lvl="0" algn="ctr">
              <a:lnSpc>
                <a:spcPct val="75000"/>
              </a:lnSpc>
            </a:pPr>
            <a:r>
              <a:rPr lang="en-US" dirty="0"/>
              <a:t>CLICK TO EDIT MASTER CLOSING SLIDE OPTION 2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8D4B-3D0A-49AB-8EA2-2DC8CB4594DB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50069" y="6335310"/>
            <a:ext cx="3564731" cy="250337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489" y="2748600"/>
            <a:ext cx="5564049" cy="12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08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767" y="5252878"/>
            <a:ext cx="3868669" cy="1573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9556" y="1028941"/>
            <a:ext cx="6519149" cy="1474115"/>
          </a:xfrm>
        </p:spPr>
        <p:txBody>
          <a:bodyPr lIns="0" anchor="b">
            <a:noAutofit/>
          </a:bodyPr>
          <a:lstStyle>
            <a:lvl1pPr algn="l">
              <a:defRPr sz="40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556" y="4266822"/>
            <a:ext cx="4114682" cy="666549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1500" b="0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39555" y="2642329"/>
            <a:ext cx="887187" cy="377962"/>
          </a:xfrm>
          <a:solidFill>
            <a:schemeClr val="accent1"/>
          </a:solidFill>
          <a:ln>
            <a:noFill/>
          </a:ln>
        </p:spPr>
        <p:txBody>
          <a:bodyPr/>
          <a:lstStyle>
            <a:lvl1pPr>
              <a:defRPr sz="825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318C6E2-4AA5-436E-9815-715E9B2235FA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967756" y="6377232"/>
            <a:ext cx="3220281" cy="250337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361312" y="6377232"/>
            <a:ext cx="415425" cy="250337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0" y="0"/>
            <a:ext cx="9144000" cy="397164"/>
            <a:chOff x="0" y="0"/>
            <a:chExt cx="12192000" cy="397164"/>
          </a:xfrm>
        </p:grpSpPr>
        <p:sp>
          <p:nvSpPr>
            <p:cNvPr id="24" name="Rectangle 23"/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52895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ack with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0593" y="397164"/>
            <a:ext cx="4573407" cy="646083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9556" y="1028941"/>
            <a:ext cx="4114682" cy="1474115"/>
          </a:xfrm>
        </p:spPr>
        <p:txBody>
          <a:bodyPr lIns="0" anchor="b">
            <a:noAutofit/>
          </a:bodyPr>
          <a:lstStyle>
            <a:lvl1pPr algn="l">
              <a:defRPr sz="40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556" y="4266822"/>
            <a:ext cx="4114682" cy="666549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1500" b="0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39555" y="2642329"/>
            <a:ext cx="887187" cy="377962"/>
          </a:xfrm>
          <a:solidFill>
            <a:schemeClr val="accent1"/>
          </a:solidFill>
          <a:ln>
            <a:noFill/>
          </a:ln>
        </p:spPr>
        <p:txBody>
          <a:bodyPr/>
          <a:lstStyle>
            <a:lvl1pPr>
              <a:defRPr sz="825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318C6E2-4AA5-436E-9815-715E9B2235FA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967756" y="6377232"/>
            <a:ext cx="3220281" cy="250337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361312" y="6377232"/>
            <a:ext cx="415425" cy="250337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0" y="0"/>
            <a:ext cx="9144000" cy="397164"/>
            <a:chOff x="0" y="0"/>
            <a:chExt cx="12192000" cy="397164"/>
          </a:xfrm>
        </p:grpSpPr>
        <p:sp>
          <p:nvSpPr>
            <p:cNvPr id="31" name="Rectangle 30"/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Rectangle 32"/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pic>
        <p:nvPicPr>
          <p:cNvPr id="36" name="Picture 3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767" y="5252878"/>
            <a:ext cx="3868669" cy="15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0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4B0C9-B47E-4B33-A656-C78D1805DA95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32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555773" y="685060"/>
            <a:ext cx="1065644" cy="286052"/>
          </a:xfrm>
        </p:spPr>
        <p:txBody>
          <a:bodyPr anchor="ctr">
            <a:noAutofit/>
          </a:bodyPr>
          <a:lstStyle>
            <a:lvl1pPr marL="0" indent="0" algn="ctr">
              <a:buNone/>
              <a:defRPr sz="825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MENU ITEM 1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681169" y="685060"/>
            <a:ext cx="1065644" cy="286052"/>
          </a:xfrm>
        </p:spPr>
        <p:txBody>
          <a:bodyPr anchor="ctr">
            <a:noAutofit/>
          </a:bodyPr>
          <a:lstStyle>
            <a:lvl1pPr marL="0" indent="0" algn="ctr">
              <a:buNone/>
              <a:defRPr sz="825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MENU ITEM 2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806565" y="685060"/>
            <a:ext cx="1065644" cy="286052"/>
          </a:xfrm>
        </p:spPr>
        <p:txBody>
          <a:bodyPr anchor="ctr">
            <a:noAutofit/>
          </a:bodyPr>
          <a:lstStyle>
            <a:lvl1pPr marL="0" indent="0" algn="ctr">
              <a:buNone/>
              <a:defRPr sz="825" b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MENU ITEM 3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48C228CE-C572-4AF5-9728-AA6E475873DD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4913" y="434109"/>
            <a:ext cx="5284561" cy="895927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03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912" y="1709739"/>
            <a:ext cx="7049630" cy="2852737"/>
          </a:xfrm>
        </p:spPr>
        <p:txBody>
          <a:bodyPr anchor="b">
            <a:normAutofit/>
          </a:bodyPr>
          <a:lstStyle>
            <a:lvl1pPr algn="l">
              <a:defRPr sz="30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SECTION TITLE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912" y="4589464"/>
            <a:ext cx="704963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D43AC-4B94-471D-A170-0D88FCD1FB54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02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_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14" y="1783162"/>
            <a:ext cx="5556809" cy="1240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0391" y="3727927"/>
            <a:ext cx="6577965" cy="1212056"/>
          </a:xfrm>
        </p:spPr>
        <p:txBody>
          <a:bodyPr anchor="b">
            <a:noAutofit/>
          </a:bodyPr>
          <a:lstStyle>
            <a:lvl1pPr algn="l">
              <a:defRPr sz="30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SECTION TITLE SLIDE OPTION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720391" y="4947814"/>
            <a:ext cx="6577965" cy="66654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F9E2-52BD-4C8D-9C57-79F661DB94A1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391" y="6335310"/>
            <a:ext cx="3394409" cy="250337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0" y="0"/>
            <a:ext cx="9144000" cy="397164"/>
            <a:chOff x="0" y="0"/>
            <a:chExt cx="12192000" cy="397164"/>
          </a:xfrm>
        </p:grpSpPr>
        <p:sp>
          <p:nvSpPr>
            <p:cNvPr id="28" name="Rectangle 27"/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9" name="Rectangle 28"/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0" name="Rectangle 29"/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64274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913" y="434109"/>
            <a:ext cx="8677297" cy="89592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912" y="1413164"/>
            <a:ext cx="4190141" cy="4590472"/>
          </a:xfrm>
        </p:spPr>
        <p:txBody>
          <a:bodyPr/>
          <a:lstStyle>
            <a:lvl1pPr marL="216694" indent="-216694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/>
            </a:lvl1pPr>
            <a:lvl2pPr marL="5143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/>
            </a:lvl2pPr>
            <a:lvl3pPr marL="8572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/>
            </a:lvl3pPr>
            <a:lvl4pPr marL="12001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/>
            </a:lvl4pPr>
            <a:lvl5pPr marL="15430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8244" y="1413164"/>
            <a:ext cx="4243965" cy="4590472"/>
          </a:xfrm>
        </p:spPr>
        <p:txBody>
          <a:bodyPr/>
          <a:lstStyle>
            <a:lvl1pPr marL="216694" indent="-216694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/>
            </a:lvl1pPr>
            <a:lvl2pPr marL="5143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/>
            </a:lvl2pPr>
            <a:lvl3pPr marL="8572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/>
            </a:lvl3pPr>
            <a:lvl4pPr marL="12001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/>
            </a:lvl4pPr>
            <a:lvl5pPr marL="15430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881F3-AB4F-4026-8B03-DBF7475676B1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51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124" y="5830838"/>
            <a:ext cx="2888615" cy="117466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913" y="434109"/>
            <a:ext cx="8677297" cy="895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912" y="1413164"/>
            <a:ext cx="8677297" cy="4595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3510" y="6335310"/>
            <a:ext cx="885836" cy="250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5FDFC970-B950-4395-A833-47227D4A68CA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912" y="6335310"/>
            <a:ext cx="3919888" cy="250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35310"/>
            <a:ext cx="762000" cy="250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0" y="0"/>
            <a:ext cx="9144000" cy="397164"/>
            <a:chOff x="0" y="0"/>
            <a:chExt cx="12192000" cy="397164"/>
          </a:xfrm>
        </p:grpSpPr>
        <p:sp>
          <p:nvSpPr>
            <p:cNvPr id="27" name="Rectangle 26"/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9" name="Rectangle 28"/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0" name="Rectangle 29"/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97370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714" r:id="rId2"/>
    <p:sldLayoutId id="2147483715" r:id="rId3"/>
    <p:sldLayoutId id="2147483716" r:id="rId4"/>
    <p:sldLayoutId id="2147483670" r:id="rId5"/>
    <p:sldLayoutId id="2147483693" r:id="rId6"/>
    <p:sldLayoutId id="2147483671" r:id="rId7"/>
    <p:sldLayoutId id="2147483690" r:id="rId8"/>
    <p:sldLayoutId id="2147483672" r:id="rId9"/>
    <p:sldLayoutId id="2147483673" r:id="rId10"/>
    <p:sldLayoutId id="2147483674" r:id="rId11"/>
    <p:sldLayoutId id="2147483675" r:id="rId12"/>
    <p:sldLayoutId id="2147483710" r:id="rId13"/>
    <p:sldLayoutId id="2147483717" r:id="rId14"/>
    <p:sldLayoutId id="2147483718" r:id="rId15"/>
    <p:sldLayoutId id="2147483719" r:id="rId16"/>
    <p:sldLayoutId id="2147483720" r:id="rId17"/>
    <p:sldLayoutId id="2147483721" r:id="rId18"/>
    <p:sldLayoutId id="2147483712" r:id="rId19"/>
    <p:sldLayoutId id="2147483713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700" b="0" kern="1200" spc="38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694" indent="-216694" algn="l" defTabSz="6858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tx1"/>
        </a:buClr>
        <a:buSzPct val="85000"/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tx1"/>
        </a:buClr>
        <a:buSzPct val="85000"/>
        <a:buFont typeface="Wingdings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tx1"/>
        </a:buClr>
        <a:buSzPct val="85000"/>
        <a:buFont typeface="Wingdings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tx1"/>
        </a:buClr>
        <a:buSzPct val="85000"/>
        <a:buFont typeface="Wingdings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tx1"/>
        </a:buClr>
        <a:buSzPct val="85000"/>
        <a:buFont typeface="Wingdings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Prediction about Telecom Users’ Behaviors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555" y="4266822"/>
            <a:ext cx="4835559" cy="666549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Presented by: </a:t>
            </a:r>
            <a:r>
              <a:rPr lang="en-US" dirty="0" err="1">
                <a:solidFill>
                  <a:schemeClr val="tx1"/>
                </a:solidFill>
              </a:rPr>
              <a:t>Siao</a:t>
            </a:r>
            <a:r>
              <a:rPr lang="en-US" dirty="0">
                <a:solidFill>
                  <a:schemeClr val="tx1"/>
                </a:solidFill>
              </a:rPr>
              <a:t> Chen, </a:t>
            </a:r>
            <a:r>
              <a:rPr lang="en-US" dirty="0" err="1">
                <a:solidFill>
                  <a:schemeClr val="tx1"/>
                </a:solidFill>
              </a:rPr>
              <a:t>Jiayue</a:t>
            </a:r>
            <a:r>
              <a:rPr lang="en-US" dirty="0">
                <a:solidFill>
                  <a:schemeClr val="tx1"/>
                </a:solidFill>
              </a:rPr>
              <a:t> Zhang, </a:t>
            </a:r>
            <a:r>
              <a:rPr lang="en-US" dirty="0" err="1">
                <a:solidFill>
                  <a:schemeClr val="tx1"/>
                </a:solidFill>
              </a:rPr>
              <a:t>Lingyun</a:t>
            </a:r>
            <a:r>
              <a:rPr lang="en-US" dirty="0">
                <a:solidFill>
                  <a:schemeClr val="tx1"/>
                </a:solidFill>
              </a:rPr>
              <a:t> Yi, </a:t>
            </a:r>
            <a:r>
              <a:rPr lang="en-US" dirty="0" err="1">
                <a:solidFill>
                  <a:schemeClr val="tx1"/>
                </a:solidFill>
              </a:rPr>
              <a:t>Rongrong</a:t>
            </a:r>
            <a:r>
              <a:rPr lang="en-US" dirty="0">
                <a:solidFill>
                  <a:schemeClr val="tx1"/>
                </a:solidFill>
              </a:rPr>
              <a:t> Su</a:t>
            </a:r>
          </a:p>
          <a:p>
            <a:r>
              <a:rPr lang="en-US" dirty="0">
                <a:solidFill>
                  <a:schemeClr val="tx1"/>
                </a:solidFill>
              </a:rPr>
              <a:t>Stat 841/ CM 763 Final Project Presentation</a:t>
            </a:r>
          </a:p>
        </p:txBody>
      </p:sp>
    </p:spTree>
    <p:extLst>
      <p:ext uri="{BB962C8B-B14F-4D97-AF65-F5344CB8AC3E}">
        <p14:creationId xmlns:p14="http://schemas.microsoft.com/office/powerpoint/2010/main" val="11486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50877" y="1578712"/>
            <a:ext cx="6624178" cy="714892"/>
          </a:xfrm>
        </p:spPr>
        <p:txBody>
          <a:bodyPr/>
          <a:lstStyle/>
          <a:p>
            <a:r>
              <a:rPr lang="en-US" dirty="0"/>
              <a:t>    </a:t>
            </a:r>
            <a:r>
              <a:rPr lang="en-US" sz="1800" b="0" dirty="0"/>
              <a:t>(1) </a:t>
            </a:r>
            <a:r>
              <a:rPr kumimoji="1" lang="en-US" altLang="zh-CN" sz="1800" b="0" dirty="0"/>
              <a:t>Based</a:t>
            </a:r>
            <a:r>
              <a:rPr kumimoji="1" lang="zh-CN" altLang="en-US" sz="1800" b="0" dirty="0"/>
              <a:t> </a:t>
            </a:r>
            <a:r>
              <a:rPr kumimoji="1" lang="en-US" altLang="zh-CN" sz="1800" b="0" dirty="0"/>
              <a:t>on</a:t>
            </a:r>
            <a:r>
              <a:rPr kumimoji="1" lang="zh-CN" altLang="en-US" sz="1800" b="0" dirty="0"/>
              <a:t> </a:t>
            </a:r>
            <a:r>
              <a:rPr kumimoji="1" lang="en-US" altLang="zh-CN" sz="1800" b="0" dirty="0" err="1"/>
              <a:t>XGBoost</a:t>
            </a:r>
            <a:endParaRPr kumimoji="1" lang="en-US" altLang="zh-CN" sz="1800" b="0" dirty="0"/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33351" y="603859"/>
            <a:ext cx="8677297" cy="895927"/>
          </a:xfrm>
        </p:spPr>
        <p:txBody>
          <a:bodyPr>
            <a:normAutofit/>
          </a:bodyPr>
          <a:lstStyle/>
          <a:p>
            <a:r>
              <a:rPr lang="en-US" sz="3200" b="1" dirty="0"/>
              <a:t>Models Building --</a:t>
            </a:r>
            <a:r>
              <a:rPr lang="en-US" b="1" dirty="0"/>
              <a:t>   </a:t>
            </a:r>
            <a:r>
              <a:rPr lang="en-US" sz="3200" dirty="0"/>
              <a:t>Feature Selection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内容占位符 4">
            <a:extLst>
              <a:ext uri="{FF2B5EF4-FFF2-40B4-BE49-F238E27FC236}">
                <a16:creationId xmlns:a16="http://schemas.microsoft.com/office/drawing/2014/main" id="{668C63A0-271E-1D42-ADA4-BE98B256D478}"/>
              </a:ext>
            </a:extLst>
          </p:cNvPr>
          <p:cNvSpPr txBox="1">
            <a:spLocks/>
          </p:cNvSpPr>
          <p:nvPr/>
        </p:nvSpPr>
        <p:spPr>
          <a:xfrm>
            <a:off x="466703" y="681506"/>
            <a:ext cx="8677297" cy="4297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5000"/>
              <a:buFont typeface="Wingdings" charset="2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5000"/>
              <a:buFont typeface="Wingdings" charset="2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5000"/>
              <a:buFont typeface="Wingdings" charset="2"/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5000"/>
              <a:buFont typeface="Wingdings" charset="2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5000"/>
              <a:buFont typeface="Wingdings" charset="2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10" name="图片 7">
            <a:extLst>
              <a:ext uri="{FF2B5EF4-FFF2-40B4-BE49-F238E27FC236}">
                <a16:creationId xmlns:a16="http://schemas.microsoft.com/office/drawing/2014/main" id="{33D419FA-C567-614C-88B4-2712718AB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765" y="2036001"/>
            <a:ext cx="2197100" cy="32893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C01058C-52D5-4D43-8BCC-34FCA62EAC12}"/>
              </a:ext>
            </a:extLst>
          </p:cNvPr>
          <p:cNvSpPr/>
          <p:nvPr/>
        </p:nvSpPr>
        <p:spPr>
          <a:xfrm>
            <a:off x="4953000" y="1392767"/>
            <a:ext cx="3166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(2) </a:t>
            </a:r>
            <a:r>
              <a:rPr kumimoji="1" lang="en-US" altLang="zh-CN" dirty="0"/>
              <a:t>Based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Random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Forest</a:t>
            </a:r>
            <a:endParaRPr lang="en-US" dirty="0"/>
          </a:p>
        </p:txBody>
      </p:sp>
      <p:pic>
        <p:nvPicPr>
          <p:cNvPr id="12" name="图片 5">
            <a:extLst>
              <a:ext uri="{FF2B5EF4-FFF2-40B4-BE49-F238E27FC236}">
                <a16:creationId xmlns:a16="http://schemas.microsoft.com/office/drawing/2014/main" id="{7DA19A1C-FFB5-0441-8BE6-17F34C6807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243" y="2069329"/>
            <a:ext cx="2298700" cy="31623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F03984D-38EA-2B41-A612-0C139447D13E}"/>
              </a:ext>
            </a:extLst>
          </p:cNvPr>
          <p:cNvSpPr/>
          <p:nvPr/>
        </p:nvSpPr>
        <p:spPr>
          <a:xfrm>
            <a:off x="1443502" y="5494492"/>
            <a:ext cx="73308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‘</a:t>
            </a:r>
            <a:r>
              <a:rPr lang="en-US" sz="160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XGBRegressor</a:t>
            </a:r>
            <a:r>
              <a:rPr lang="en-US" sz="1600" i="1" dirty="0">
                <a:solidFill>
                  <a:srgbClr val="000000"/>
                </a:solidFill>
                <a:latin typeface="Calibri" panose="020F0502020204030204" pitchFamily="34" charset="0"/>
              </a:rPr>
              <a:t>’ and ‘</a:t>
            </a:r>
            <a:r>
              <a:rPr lang="en-US" sz="160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RandomForestClassifier</a:t>
            </a:r>
            <a:r>
              <a:rPr lang="en-US" sz="1600" i="1" dirty="0">
                <a:solidFill>
                  <a:srgbClr val="000000"/>
                </a:solidFill>
                <a:latin typeface="Calibri" panose="020F0502020204030204" pitchFamily="34" charset="0"/>
              </a:rPr>
              <a:t>’ from </a:t>
            </a:r>
            <a:r>
              <a:rPr lang="en-US" sz="160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Scikit</a:t>
            </a:r>
            <a:r>
              <a:rPr lang="en-US" sz="1600" i="1" dirty="0">
                <a:solidFill>
                  <a:srgbClr val="000000"/>
                </a:solidFill>
                <a:latin typeface="Calibri" panose="020F0502020204030204" pitchFamily="34" charset="0"/>
              </a:rPr>
              <a:t>-Learn were used.</a:t>
            </a:r>
            <a:endParaRPr lang="en-US" sz="1600" i="1" dirty="0">
              <a:solidFill>
                <a:srgbClr val="000000"/>
              </a:solidFill>
              <a:latin typeface="-webkit-standard"/>
            </a:endParaRPr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58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33351" y="603859"/>
            <a:ext cx="8677297" cy="895927"/>
          </a:xfrm>
        </p:spPr>
        <p:txBody>
          <a:bodyPr>
            <a:normAutofit/>
          </a:bodyPr>
          <a:lstStyle/>
          <a:p>
            <a:r>
              <a:rPr lang="en-US" sz="3200" b="1" dirty="0"/>
              <a:t>Models Building --</a:t>
            </a:r>
            <a:r>
              <a:rPr lang="en-US" b="1" dirty="0"/>
              <a:t>   </a:t>
            </a:r>
            <a:r>
              <a:rPr lang="en-US" sz="3200" dirty="0"/>
              <a:t>Feature Selection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内容占位符 4">
            <a:extLst>
              <a:ext uri="{FF2B5EF4-FFF2-40B4-BE49-F238E27FC236}">
                <a16:creationId xmlns:a16="http://schemas.microsoft.com/office/drawing/2014/main" id="{668C63A0-271E-1D42-ADA4-BE98B256D478}"/>
              </a:ext>
            </a:extLst>
          </p:cNvPr>
          <p:cNvSpPr txBox="1">
            <a:spLocks/>
          </p:cNvSpPr>
          <p:nvPr/>
        </p:nvSpPr>
        <p:spPr>
          <a:xfrm>
            <a:off x="466703" y="681506"/>
            <a:ext cx="8677297" cy="4297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5000"/>
              <a:buFont typeface="Wingdings" charset="2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5000"/>
              <a:buFont typeface="Wingdings" charset="2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5000"/>
              <a:buFont typeface="Wingdings" charset="2"/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5000"/>
              <a:buFont typeface="Wingdings" charset="2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5000"/>
              <a:buFont typeface="Wingdings" charset="2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B97A250F-5CF3-044F-A700-7889A71D6BAA}"/>
              </a:ext>
            </a:extLst>
          </p:cNvPr>
          <p:cNvSpPr txBox="1">
            <a:spLocks/>
          </p:cNvSpPr>
          <p:nvPr/>
        </p:nvSpPr>
        <p:spPr>
          <a:xfrm>
            <a:off x="194912" y="1413164"/>
            <a:ext cx="8677297" cy="44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5000"/>
              <a:buFont typeface="Wingdings" charset="2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5000"/>
              <a:buFont typeface="Wingdings" charset="2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5000"/>
              <a:buFont typeface="Wingdings" charset="2"/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5000"/>
              <a:buFont typeface="Wingdings" charset="2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5000"/>
              <a:buFont typeface="Wingdings" charset="2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69A2A8-788F-BC49-9C3D-4A532E9490F1}"/>
              </a:ext>
            </a:extLst>
          </p:cNvPr>
          <p:cNvSpPr txBox="1"/>
          <p:nvPr/>
        </p:nvSpPr>
        <p:spPr>
          <a:xfrm>
            <a:off x="462817" y="1530521"/>
            <a:ext cx="82183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(1) Test Accuracy Difference</a:t>
            </a:r>
            <a:endParaRPr lang="en-US" dirty="0"/>
          </a:p>
          <a:p>
            <a:br>
              <a:rPr lang="en-US" dirty="0"/>
            </a:br>
            <a:r>
              <a:rPr lang="en-US" i="1" dirty="0" err="1"/>
              <a:t>XGBoost</a:t>
            </a:r>
            <a:r>
              <a:rPr lang="en-US" i="1" dirty="0"/>
              <a:t> and Random Forest algorithm perform better with features selected by ‘</a:t>
            </a:r>
            <a:r>
              <a:rPr lang="en-US" i="1" dirty="0" err="1"/>
              <a:t>XGBRegressor</a:t>
            </a:r>
            <a:r>
              <a:rPr lang="en-US" i="1" dirty="0"/>
              <a:t>’</a:t>
            </a:r>
            <a:br>
              <a:rPr lang="en-US" i="1" dirty="0"/>
            </a:br>
            <a:endParaRPr lang="en-US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E20B8B-5CB6-BE4D-8FBD-7D641A58E578}"/>
              </a:ext>
            </a:extLst>
          </p:cNvPr>
          <p:cNvSpPr txBox="1"/>
          <p:nvPr/>
        </p:nvSpPr>
        <p:spPr>
          <a:xfrm>
            <a:off x="462817" y="2961343"/>
            <a:ext cx="82183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(2) Runtime</a:t>
            </a:r>
            <a:endParaRPr lang="en-US" dirty="0"/>
          </a:p>
          <a:p>
            <a:br>
              <a:rPr lang="en-US" dirty="0"/>
            </a:br>
            <a:r>
              <a:rPr lang="en-US" i="1" dirty="0" err="1"/>
              <a:t>XGBoost</a:t>
            </a:r>
            <a:r>
              <a:rPr lang="en-US" i="1" dirty="0"/>
              <a:t> algorithm : </a:t>
            </a:r>
            <a:r>
              <a:rPr lang="en-US" b="1" i="1" dirty="0"/>
              <a:t>(Class 0 weight = 0.2 ;</a:t>
            </a:r>
            <a:r>
              <a:rPr lang="en-US" i="1" dirty="0"/>
              <a:t> </a:t>
            </a:r>
            <a:r>
              <a:rPr lang="en-US" b="1" i="1" dirty="0"/>
              <a:t>Class 1 weight = 0.8)</a:t>
            </a:r>
            <a:r>
              <a:rPr lang="en-US" i="1" dirty="0"/>
              <a:t>,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  Runtime was about 452.905s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  After using the 10 features selected by ‘</a:t>
            </a:r>
            <a:r>
              <a:rPr lang="en-US" i="1" dirty="0" err="1"/>
              <a:t>XGBRegressor</a:t>
            </a:r>
            <a:r>
              <a:rPr lang="en-US" i="1" dirty="0"/>
              <a:t>’, the runtime decreased to 359.208s</a:t>
            </a:r>
          </a:p>
        </p:txBody>
      </p:sp>
    </p:spTree>
    <p:extLst>
      <p:ext uri="{BB962C8B-B14F-4D97-AF65-F5344CB8AC3E}">
        <p14:creationId xmlns:p14="http://schemas.microsoft.com/office/powerpoint/2010/main" val="61621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33351" y="603859"/>
            <a:ext cx="8677297" cy="895927"/>
          </a:xfrm>
        </p:spPr>
        <p:txBody>
          <a:bodyPr>
            <a:normAutofit/>
          </a:bodyPr>
          <a:lstStyle/>
          <a:p>
            <a:r>
              <a:rPr lang="en-US" sz="3200" b="1" dirty="0"/>
              <a:t>Models Building --</a:t>
            </a:r>
            <a:r>
              <a:rPr lang="en-US" b="1" dirty="0"/>
              <a:t>    </a:t>
            </a:r>
            <a:r>
              <a:rPr lang="en-US" sz="2800" dirty="0"/>
              <a:t>Missing Data Handling</a:t>
            </a:r>
            <a:r>
              <a:rPr lang="en-US" sz="3600" dirty="0"/>
              <a:t> </a:t>
            </a:r>
            <a:endParaRPr lang="en-US" sz="32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内容占位符 4">
            <a:extLst>
              <a:ext uri="{FF2B5EF4-FFF2-40B4-BE49-F238E27FC236}">
                <a16:creationId xmlns:a16="http://schemas.microsoft.com/office/drawing/2014/main" id="{668C63A0-271E-1D42-ADA4-BE98B256D478}"/>
              </a:ext>
            </a:extLst>
          </p:cNvPr>
          <p:cNvSpPr txBox="1">
            <a:spLocks/>
          </p:cNvSpPr>
          <p:nvPr/>
        </p:nvSpPr>
        <p:spPr>
          <a:xfrm>
            <a:off x="466703" y="681506"/>
            <a:ext cx="8677297" cy="4297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5000"/>
              <a:buFont typeface="Wingdings" charset="2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5000"/>
              <a:buFont typeface="Wingdings" charset="2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5000"/>
              <a:buFont typeface="Wingdings" charset="2"/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5000"/>
              <a:buFont typeface="Wingdings" charset="2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5000"/>
              <a:buFont typeface="Wingdings" charset="2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B97A250F-5CF3-044F-A700-7889A71D6BAA}"/>
              </a:ext>
            </a:extLst>
          </p:cNvPr>
          <p:cNvSpPr txBox="1">
            <a:spLocks/>
          </p:cNvSpPr>
          <p:nvPr/>
        </p:nvSpPr>
        <p:spPr>
          <a:xfrm>
            <a:off x="350027" y="1412628"/>
            <a:ext cx="8677297" cy="44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5000"/>
              <a:buFont typeface="Wingdings" charset="2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5000"/>
              <a:buFont typeface="Wingdings" charset="2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5000"/>
              <a:buFont typeface="Wingdings" charset="2"/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5000"/>
              <a:buFont typeface="Wingdings" charset="2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5000"/>
              <a:buFont typeface="Wingdings" charset="2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F04702-7D39-894E-A477-DDEBC04EC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14" y="2555257"/>
            <a:ext cx="6552171" cy="8106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6761F6-FDEA-D541-AB44-B29FB2C251D6}"/>
              </a:ext>
            </a:extLst>
          </p:cNvPr>
          <p:cNvSpPr txBox="1"/>
          <p:nvPr/>
        </p:nvSpPr>
        <p:spPr>
          <a:xfrm>
            <a:off x="666076" y="2145597"/>
            <a:ext cx="419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Without missing values and outliers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6FCAAF-B947-8046-A91B-473C41FA4E79}"/>
              </a:ext>
            </a:extLst>
          </p:cNvPr>
          <p:cNvSpPr txBox="1"/>
          <p:nvPr/>
        </p:nvSpPr>
        <p:spPr>
          <a:xfrm>
            <a:off x="759223" y="4490684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Keep NA in the dataset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C0DAA4-1EB5-1F4F-AFA5-9E7BEC26D898}"/>
              </a:ext>
            </a:extLst>
          </p:cNvPr>
          <p:cNvSpPr txBox="1"/>
          <p:nvPr/>
        </p:nvSpPr>
        <p:spPr>
          <a:xfrm>
            <a:off x="7599405" y="3040385"/>
            <a:ext cx="1689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After feature selection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A7DF3CA-F5F5-024B-8B23-7F66F945D5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14" y="3453263"/>
            <a:ext cx="6552171" cy="939552"/>
          </a:xfrm>
          <a:prstGeom prst="rect">
            <a:avLst/>
          </a:prstGeom>
        </p:spPr>
      </p:pic>
      <p:sp>
        <p:nvSpPr>
          <p:cNvPr id="16" name="Bent Arrow 15">
            <a:extLst>
              <a:ext uri="{FF2B5EF4-FFF2-40B4-BE49-F238E27FC236}">
                <a16:creationId xmlns:a16="http://schemas.microsoft.com/office/drawing/2014/main" id="{DCD50E5F-EB68-974A-A2F1-87CC969CA9BD}"/>
              </a:ext>
            </a:extLst>
          </p:cNvPr>
          <p:cNvSpPr/>
          <p:nvPr/>
        </p:nvSpPr>
        <p:spPr>
          <a:xfrm rot="7448137">
            <a:off x="7073870" y="3126426"/>
            <a:ext cx="634027" cy="440072"/>
          </a:xfrm>
          <a:prstGeom prst="ben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2C8044B-FF3B-B44A-A747-C3C42D4647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07" y="4957885"/>
            <a:ext cx="6311386" cy="801225"/>
          </a:xfrm>
          <a:prstGeom prst="rect">
            <a:avLst/>
          </a:prstGeom>
        </p:spPr>
      </p:pic>
      <p:sp>
        <p:nvSpPr>
          <p:cNvPr id="19" name="Bent Arrow 18">
            <a:extLst>
              <a:ext uri="{FF2B5EF4-FFF2-40B4-BE49-F238E27FC236}">
                <a16:creationId xmlns:a16="http://schemas.microsoft.com/office/drawing/2014/main" id="{ECE84B9B-8337-784C-B611-88B35AC3C272}"/>
              </a:ext>
            </a:extLst>
          </p:cNvPr>
          <p:cNvSpPr/>
          <p:nvPr/>
        </p:nvSpPr>
        <p:spPr>
          <a:xfrm rot="7448137">
            <a:off x="7029848" y="4489749"/>
            <a:ext cx="634027" cy="495889"/>
          </a:xfrm>
          <a:prstGeom prst="ben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329D5E-705B-FD43-8E97-6FDA5E18E3D4}"/>
              </a:ext>
            </a:extLst>
          </p:cNvPr>
          <p:cNvSpPr txBox="1"/>
          <p:nvPr/>
        </p:nvSpPr>
        <p:spPr>
          <a:xfrm>
            <a:off x="7633842" y="4479671"/>
            <a:ext cx="1457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XGBoost</a:t>
            </a:r>
            <a:r>
              <a:rPr lang="en-US" sz="1600" i="1" dirty="0"/>
              <a:t> does</a:t>
            </a:r>
          </a:p>
          <a:p>
            <a:r>
              <a:rPr lang="en-US" sz="1600" i="1" dirty="0"/>
              <a:t> well in NA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CE8174-EEF1-634B-BA10-9FE32137AB95}"/>
              </a:ext>
            </a:extLst>
          </p:cNvPr>
          <p:cNvSpPr txBox="1"/>
          <p:nvPr/>
        </p:nvSpPr>
        <p:spPr>
          <a:xfrm>
            <a:off x="1285103" y="1499786"/>
            <a:ext cx="1641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000" b="1" dirty="0" err="1"/>
              <a:t>XGBoost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3976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33351" y="603859"/>
            <a:ext cx="8677297" cy="895927"/>
          </a:xfrm>
        </p:spPr>
        <p:txBody>
          <a:bodyPr>
            <a:normAutofit/>
          </a:bodyPr>
          <a:lstStyle/>
          <a:p>
            <a:r>
              <a:rPr lang="en-US" sz="3200" b="1" dirty="0"/>
              <a:t>Models Building --</a:t>
            </a:r>
            <a:r>
              <a:rPr lang="en-US" b="1" dirty="0"/>
              <a:t>   </a:t>
            </a:r>
            <a:r>
              <a:rPr lang="en-US" sz="3200" dirty="0"/>
              <a:t>Feature Selection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内容占位符 4">
            <a:extLst>
              <a:ext uri="{FF2B5EF4-FFF2-40B4-BE49-F238E27FC236}">
                <a16:creationId xmlns:a16="http://schemas.microsoft.com/office/drawing/2014/main" id="{668C63A0-271E-1D42-ADA4-BE98B256D478}"/>
              </a:ext>
            </a:extLst>
          </p:cNvPr>
          <p:cNvSpPr txBox="1">
            <a:spLocks/>
          </p:cNvSpPr>
          <p:nvPr/>
        </p:nvSpPr>
        <p:spPr>
          <a:xfrm>
            <a:off x="466703" y="681506"/>
            <a:ext cx="8677297" cy="4297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5000"/>
              <a:buFont typeface="Wingdings" charset="2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5000"/>
              <a:buFont typeface="Wingdings" charset="2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5000"/>
              <a:buFont typeface="Wingdings" charset="2"/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5000"/>
              <a:buFont typeface="Wingdings" charset="2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5000"/>
              <a:buFont typeface="Wingdings" charset="2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B97A250F-5CF3-044F-A700-7889A71D6BAA}"/>
              </a:ext>
            </a:extLst>
          </p:cNvPr>
          <p:cNvSpPr txBox="1">
            <a:spLocks/>
          </p:cNvSpPr>
          <p:nvPr/>
        </p:nvSpPr>
        <p:spPr>
          <a:xfrm>
            <a:off x="194912" y="1413164"/>
            <a:ext cx="8677297" cy="44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5000"/>
              <a:buFont typeface="Wingdings" charset="2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5000"/>
              <a:buFont typeface="Wingdings" charset="2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5000"/>
              <a:buFont typeface="Wingdings" charset="2"/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5000"/>
              <a:buFont typeface="Wingdings" charset="2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5000"/>
              <a:buFont typeface="Wingdings" charset="2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8BAC9E-59C1-8E46-BC7F-4026688DCE31}"/>
              </a:ext>
            </a:extLst>
          </p:cNvPr>
          <p:cNvSpPr txBox="1"/>
          <p:nvPr/>
        </p:nvSpPr>
        <p:spPr>
          <a:xfrm>
            <a:off x="790832" y="1501871"/>
            <a:ext cx="2515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000" b="1" dirty="0"/>
              <a:t>Random Forest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27385F-BB2D-2747-914C-4F0CA95F0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802" y="2268650"/>
            <a:ext cx="6108700" cy="9652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3637CE3-98AC-394A-83DC-D95C0366E255}"/>
              </a:ext>
            </a:extLst>
          </p:cNvPr>
          <p:cNvSpPr/>
          <p:nvPr/>
        </p:nvSpPr>
        <p:spPr>
          <a:xfrm>
            <a:off x="1149177" y="3415808"/>
            <a:ext cx="595595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Inputed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</a:rPr>
              <a:t> the data with mean of the corresponding feature;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</a:rPr>
              <a:t>ROC is really low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</a:rPr>
              <a:t>Confusion Matrix performs badly</a:t>
            </a:r>
            <a:r>
              <a:rPr lang="en-US" i="1" dirty="0"/>
              <a:t>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err="1"/>
              <a:t>XGBoost</a:t>
            </a:r>
            <a:r>
              <a:rPr lang="en-US" i="1" dirty="0"/>
              <a:t> does well in Missing Value</a:t>
            </a:r>
          </a:p>
        </p:txBody>
      </p:sp>
    </p:spTree>
    <p:extLst>
      <p:ext uri="{BB962C8B-B14F-4D97-AF65-F5344CB8AC3E}">
        <p14:creationId xmlns:p14="http://schemas.microsoft.com/office/powerpoint/2010/main" val="267885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33351" y="603859"/>
            <a:ext cx="8677297" cy="895927"/>
          </a:xfrm>
        </p:spPr>
        <p:txBody>
          <a:bodyPr>
            <a:normAutofit/>
          </a:bodyPr>
          <a:lstStyle/>
          <a:p>
            <a:r>
              <a:rPr lang="en-US" sz="3200" b="1" dirty="0"/>
              <a:t>Conclusion</a:t>
            </a:r>
            <a:endParaRPr lang="en-US" sz="32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内容占位符 4">
            <a:extLst>
              <a:ext uri="{FF2B5EF4-FFF2-40B4-BE49-F238E27FC236}">
                <a16:creationId xmlns:a16="http://schemas.microsoft.com/office/drawing/2014/main" id="{668C63A0-271E-1D42-ADA4-BE98B256D478}"/>
              </a:ext>
            </a:extLst>
          </p:cNvPr>
          <p:cNvSpPr txBox="1">
            <a:spLocks/>
          </p:cNvSpPr>
          <p:nvPr/>
        </p:nvSpPr>
        <p:spPr>
          <a:xfrm>
            <a:off x="466703" y="681506"/>
            <a:ext cx="8677297" cy="4297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5000"/>
              <a:buFont typeface="Wingdings" charset="2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5000"/>
              <a:buFont typeface="Wingdings" charset="2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5000"/>
              <a:buFont typeface="Wingdings" charset="2"/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5000"/>
              <a:buFont typeface="Wingdings" charset="2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5000"/>
              <a:buFont typeface="Wingdings" charset="2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B97A250F-5CF3-044F-A700-7889A71D6BAA}"/>
              </a:ext>
            </a:extLst>
          </p:cNvPr>
          <p:cNvSpPr txBox="1">
            <a:spLocks/>
          </p:cNvSpPr>
          <p:nvPr/>
        </p:nvSpPr>
        <p:spPr>
          <a:xfrm>
            <a:off x="194912" y="1413164"/>
            <a:ext cx="8677297" cy="44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5000"/>
              <a:buFont typeface="Wingdings" charset="2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5000"/>
              <a:buFont typeface="Wingdings" charset="2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5000"/>
              <a:buFont typeface="Wingdings" charset="2"/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5000"/>
              <a:buFont typeface="Wingdings" charset="2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5000"/>
              <a:buFont typeface="Wingdings" charset="2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69A2A8-788F-BC49-9C3D-4A532E9490F1}"/>
              </a:ext>
            </a:extLst>
          </p:cNvPr>
          <p:cNvSpPr txBox="1"/>
          <p:nvPr/>
        </p:nvSpPr>
        <p:spPr>
          <a:xfrm>
            <a:off x="462817" y="1530521"/>
            <a:ext cx="8218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(1) Feature Selection</a:t>
            </a:r>
            <a:endParaRPr lang="en-US" dirty="0"/>
          </a:p>
          <a:p>
            <a:br>
              <a:rPr lang="en-US" dirty="0"/>
            </a:br>
            <a:r>
              <a:rPr lang="en-US" i="1" dirty="0"/>
              <a:t>Feature can reduce the runtime while maintaining a high accuracy score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E20B8B-5CB6-BE4D-8FBD-7D641A58E578}"/>
              </a:ext>
            </a:extLst>
          </p:cNvPr>
          <p:cNvSpPr txBox="1"/>
          <p:nvPr/>
        </p:nvSpPr>
        <p:spPr>
          <a:xfrm>
            <a:off x="462817" y="2961343"/>
            <a:ext cx="8218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(2) Imbalanced Data</a:t>
            </a:r>
            <a:endParaRPr lang="en-US" dirty="0"/>
          </a:p>
          <a:p>
            <a:br>
              <a:rPr lang="en-US" dirty="0"/>
            </a:br>
            <a:r>
              <a:rPr lang="en-US" i="1" dirty="0"/>
              <a:t>Imbalanced data can significantly affect the end result if it was not handled properly. </a:t>
            </a:r>
          </a:p>
        </p:txBody>
      </p:sp>
    </p:spTree>
    <p:extLst>
      <p:ext uri="{BB962C8B-B14F-4D97-AF65-F5344CB8AC3E}">
        <p14:creationId xmlns:p14="http://schemas.microsoft.com/office/powerpoint/2010/main" val="415233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33351" y="603859"/>
            <a:ext cx="8677297" cy="895927"/>
          </a:xfrm>
        </p:spPr>
        <p:txBody>
          <a:bodyPr>
            <a:normAutofit/>
          </a:bodyPr>
          <a:lstStyle/>
          <a:p>
            <a:r>
              <a:rPr lang="en-US" sz="3200" b="1" dirty="0"/>
              <a:t>Conclusion</a:t>
            </a:r>
            <a:endParaRPr lang="en-US" sz="32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内容占位符 4">
            <a:extLst>
              <a:ext uri="{FF2B5EF4-FFF2-40B4-BE49-F238E27FC236}">
                <a16:creationId xmlns:a16="http://schemas.microsoft.com/office/drawing/2014/main" id="{668C63A0-271E-1D42-ADA4-BE98B256D478}"/>
              </a:ext>
            </a:extLst>
          </p:cNvPr>
          <p:cNvSpPr txBox="1">
            <a:spLocks/>
          </p:cNvSpPr>
          <p:nvPr/>
        </p:nvSpPr>
        <p:spPr>
          <a:xfrm>
            <a:off x="466703" y="681506"/>
            <a:ext cx="8677297" cy="4297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5000"/>
              <a:buFont typeface="Wingdings" charset="2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5000"/>
              <a:buFont typeface="Wingdings" charset="2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5000"/>
              <a:buFont typeface="Wingdings" charset="2"/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5000"/>
              <a:buFont typeface="Wingdings" charset="2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5000"/>
              <a:buFont typeface="Wingdings" charset="2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B97A250F-5CF3-044F-A700-7889A71D6BAA}"/>
              </a:ext>
            </a:extLst>
          </p:cNvPr>
          <p:cNvSpPr txBox="1">
            <a:spLocks/>
          </p:cNvSpPr>
          <p:nvPr/>
        </p:nvSpPr>
        <p:spPr>
          <a:xfrm>
            <a:off x="194912" y="1413164"/>
            <a:ext cx="8677297" cy="44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5000"/>
              <a:buFont typeface="Wingdings" charset="2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5000"/>
              <a:buFont typeface="Wingdings" charset="2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5000"/>
              <a:buFont typeface="Wingdings" charset="2"/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5000"/>
              <a:buFont typeface="Wingdings" charset="2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5000"/>
              <a:buFont typeface="Wingdings" charset="2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69A2A8-788F-BC49-9C3D-4A532E9490F1}"/>
              </a:ext>
            </a:extLst>
          </p:cNvPr>
          <p:cNvSpPr txBox="1"/>
          <p:nvPr/>
        </p:nvSpPr>
        <p:spPr>
          <a:xfrm>
            <a:off x="462817" y="1530521"/>
            <a:ext cx="8218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(3)  </a:t>
            </a:r>
            <a:r>
              <a:rPr lang="en-US" b="1" dirty="0" err="1"/>
              <a:t>XGBoost</a:t>
            </a:r>
            <a:endParaRPr lang="en-US" dirty="0"/>
          </a:p>
          <a:p>
            <a:br>
              <a:rPr lang="en-US" dirty="0"/>
            </a:br>
            <a:r>
              <a:rPr lang="en-US" i="1" dirty="0" err="1"/>
              <a:t>XGBoost</a:t>
            </a:r>
            <a:r>
              <a:rPr lang="en-US" i="1" dirty="0"/>
              <a:t> can indeed handle missing value very well by comparing its accuracy and runtime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E20B8B-5CB6-BE4D-8FBD-7D641A58E578}"/>
              </a:ext>
            </a:extLst>
          </p:cNvPr>
          <p:cNvSpPr txBox="1"/>
          <p:nvPr/>
        </p:nvSpPr>
        <p:spPr>
          <a:xfrm>
            <a:off x="462817" y="2961343"/>
            <a:ext cx="82183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(4) Further analysis …… </a:t>
            </a:r>
            <a:endParaRPr lang="en-US" dirty="0"/>
          </a:p>
          <a:p>
            <a:br>
              <a:rPr lang="en-US" dirty="0"/>
            </a:br>
            <a:r>
              <a:rPr lang="en-US" i="1" dirty="0"/>
              <a:t>Possible existence of clustering phenomenon for customers leaving the service</a:t>
            </a:r>
          </a:p>
          <a:p>
            <a:endParaRPr lang="en-US" i="1" dirty="0"/>
          </a:p>
          <a:p>
            <a:r>
              <a:rPr lang="en-US" i="1" dirty="0"/>
              <a:t>Study the relation between each customer in a graph with weighted edge</a:t>
            </a:r>
          </a:p>
        </p:txBody>
      </p:sp>
    </p:spTree>
    <p:extLst>
      <p:ext uri="{BB962C8B-B14F-4D97-AF65-F5344CB8AC3E}">
        <p14:creationId xmlns:p14="http://schemas.microsoft.com/office/powerpoint/2010/main" val="15747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913" y="1413164"/>
            <a:ext cx="4143624" cy="4595117"/>
          </a:xfrm>
        </p:spPr>
        <p:txBody>
          <a:bodyPr/>
          <a:lstStyle/>
          <a:p>
            <a:r>
              <a:rPr lang="en-US" dirty="0"/>
              <a:t>The traditional telecommunication companies are facing huge pressure (Google and Facebook).</a:t>
            </a:r>
          </a:p>
          <a:p>
            <a:endParaRPr lang="en-US" dirty="0"/>
          </a:p>
          <a:p>
            <a:r>
              <a:rPr lang="en-US" dirty="0"/>
              <a:t>In fact, it costs 5 times as much to attract a new customer than to keep an existing one.</a:t>
            </a:r>
          </a:p>
          <a:p>
            <a:endParaRPr lang="en-US" dirty="0"/>
          </a:p>
          <a:p>
            <a:r>
              <a:rPr lang="en-US" dirty="0"/>
              <a:t>This project is aim to provide insights for the company in predicting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EF71A4-0B4D-424B-A660-6D479A7ED2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137" y="3163749"/>
            <a:ext cx="3364208" cy="16298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4DA23B-F299-0647-BA5B-D748DD145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591" y="1576900"/>
            <a:ext cx="25273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80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931" y="1916370"/>
            <a:ext cx="3248677" cy="4669277"/>
          </a:xfrm>
        </p:spPr>
        <p:txBody>
          <a:bodyPr>
            <a:normAutofit fontScale="85000" lnSpcReduction="10000"/>
          </a:bodyPr>
          <a:lstStyle/>
          <a:p>
            <a:r>
              <a:rPr lang="en-US" sz="2100" dirty="0"/>
              <a:t>43 GB, including about 9 million users with 2 billion call records in a 3-month duration.</a:t>
            </a:r>
          </a:p>
          <a:p>
            <a:endParaRPr lang="en-US" sz="2100" dirty="0"/>
          </a:p>
          <a:p>
            <a:r>
              <a:rPr lang="en-US" sz="2100" dirty="0"/>
              <a:t>Combine all the call records by caller ID</a:t>
            </a:r>
          </a:p>
          <a:p>
            <a:endParaRPr lang="en-US" sz="2100" dirty="0"/>
          </a:p>
          <a:p>
            <a:r>
              <a:rPr lang="en-US" sz="2100" dirty="0"/>
              <a:t>For each caller ID, sum callers contacted number, calling records number and calling duration by month.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B3A8F7-723F-2A41-9A62-4BA46AB719FA}"/>
              </a:ext>
            </a:extLst>
          </p:cNvPr>
          <p:cNvSpPr txBox="1"/>
          <p:nvPr/>
        </p:nvSpPr>
        <p:spPr>
          <a:xfrm>
            <a:off x="340469" y="1321976"/>
            <a:ext cx="310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   Data transformation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978FBA-9D1D-4F47-9ED6-B1EAF1B4DCDC}"/>
              </a:ext>
            </a:extLst>
          </p:cNvPr>
          <p:cNvSpPr txBox="1"/>
          <p:nvPr/>
        </p:nvSpPr>
        <p:spPr>
          <a:xfrm>
            <a:off x="4776280" y="5248276"/>
            <a:ext cx="33441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The correlations between any two of the variables</a:t>
            </a:r>
          </a:p>
        </p:txBody>
      </p:sp>
      <p:pic>
        <p:nvPicPr>
          <p:cNvPr id="1026" name="Picture 2" descr="https://lh5.googleusercontent.com/Ix4Q_P03LtWnJqLaIfUTAeEGH6MaBFkxyuHY4nExxAHUR59lWkK6wvzJ1tyLNCGvk-ab9peeLVMuXuTmsPcGRNpWpAHEvVjWcL5wp8j0FW3Bsw87l59WQ797aGfA7-9lkCZuvlwG">
            <a:extLst>
              <a:ext uri="{FF2B5EF4-FFF2-40B4-BE49-F238E27FC236}">
                <a16:creationId xmlns:a16="http://schemas.microsoft.com/office/drawing/2014/main" id="{D097D2E1-C6EF-A342-A135-74A378824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627" y="1096081"/>
            <a:ext cx="4064000" cy="40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20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5381" y="1656642"/>
            <a:ext cx="5428619" cy="2452515"/>
          </a:xfrm>
        </p:spPr>
        <p:txBody>
          <a:bodyPr>
            <a:normAutofit fontScale="85000" lnSpcReduction="20000"/>
          </a:bodyPr>
          <a:lstStyle/>
          <a:p>
            <a:r>
              <a:rPr lang="en-US" sz="2100" dirty="0"/>
              <a:t>Validity - Keep the correct ones</a:t>
            </a:r>
          </a:p>
          <a:p>
            <a:r>
              <a:rPr lang="en-US" sz="2100" dirty="0"/>
              <a:t>Missing Value – Delete</a:t>
            </a:r>
          </a:p>
          <a:p>
            <a:r>
              <a:rPr lang="en-US" sz="2100" dirty="0"/>
              <a:t>Outliers – Delete</a:t>
            </a:r>
            <a:br>
              <a:rPr lang="en-US" sz="2100" dirty="0"/>
            </a:br>
            <a:br>
              <a:rPr lang="en-US" sz="2100" dirty="0"/>
            </a:br>
            <a:endParaRPr lang="en-US" sz="2100" dirty="0"/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B3A8F7-723F-2A41-9A62-4BA46AB719FA}"/>
              </a:ext>
            </a:extLst>
          </p:cNvPr>
          <p:cNvSpPr txBox="1"/>
          <p:nvPr/>
        </p:nvSpPr>
        <p:spPr>
          <a:xfrm>
            <a:off x="340469" y="1321976"/>
            <a:ext cx="310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2.   Data Cleansing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15D5D4-04F4-D648-A103-F91EE0A6D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0" y="2766168"/>
            <a:ext cx="869950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Preprocessing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B3A8F7-723F-2A41-9A62-4BA46AB719FA}"/>
              </a:ext>
            </a:extLst>
          </p:cNvPr>
          <p:cNvSpPr txBox="1"/>
          <p:nvPr/>
        </p:nvSpPr>
        <p:spPr>
          <a:xfrm>
            <a:off x="340469" y="1321976"/>
            <a:ext cx="310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3.   Features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94A8D2-AFEF-4943-B38F-FE5F7A9AE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469" y="1848253"/>
            <a:ext cx="8677297" cy="3790378"/>
          </a:xfrm>
        </p:spPr>
        <p:txBody>
          <a:bodyPr/>
          <a:lstStyle/>
          <a:p>
            <a:r>
              <a:rPr lang="en-US" dirty="0"/>
              <a:t>Features are ‘day’, ‘brand’, ‘</a:t>
            </a:r>
            <a:r>
              <a:rPr lang="en-US" dirty="0" err="1"/>
              <a:t>city_flag</a:t>
            </a:r>
            <a:r>
              <a:rPr lang="en-US" dirty="0"/>
              <a:t>’, along with ‘</a:t>
            </a:r>
            <a:r>
              <a:rPr lang="en-US" dirty="0" err="1"/>
              <a:t>recordsum</a:t>
            </a:r>
            <a:r>
              <a:rPr lang="en-US" dirty="0"/>
              <a:t>’, ‘</a:t>
            </a:r>
            <a:r>
              <a:rPr lang="en-US" dirty="0" err="1"/>
              <a:t>timesum</a:t>
            </a:r>
            <a:r>
              <a:rPr lang="en-US" dirty="0"/>
              <a:t>’, ‘</a:t>
            </a:r>
            <a:r>
              <a:rPr lang="en-US" dirty="0" err="1"/>
              <a:t>callersum</a:t>
            </a:r>
            <a:r>
              <a:rPr lang="en-US" dirty="0"/>
              <a:t>’ for 3 consecutive months.  There are in total 12 features.</a:t>
            </a:r>
          </a:p>
          <a:p>
            <a:endParaRPr lang="en-US" dirty="0"/>
          </a:p>
        </p:txBody>
      </p:sp>
      <p:pic>
        <p:nvPicPr>
          <p:cNvPr id="11" name="image9.png">
            <a:extLst>
              <a:ext uri="{FF2B5EF4-FFF2-40B4-BE49-F238E27FC236}">
                <a16:creationId xmlns:a16="http://schemas.microsoft.com/office/drawing/2014/main" id="{FB70ED19-DA35-7A49-A5B4-1D4116FA9E09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20437" y="2936658"/>
            <a:ext cx="3670563" cy="2701973"/>
          </a:xfrm>
          <a:prstGeom prst="rect">
            <a:avLst/>
          </a:prstGeom>
          <a:ln/>
        </p:spPr>
      </p:pic>
      <p:pic>
        <p:nvPicPr>
          <p:cNvPr id="12" name="image7.png">
            <a:extLst>
              <a:ext uri="{FF2B5EF4-FFF2-40B4-BE49-F238E27FC236}">
                <a16:creationId xmlns:a16="http://schemas.microsoft.com/office/drawing/2014/main" id="{FA3A15B6-17F0-B34A-AB79-9D8038630F2D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601183" y="2936659"/>
            <a:ext cx="3832697" cy="270197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11137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1A40111-B281-0B42-8C58-795C0653B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E38B051-FAC9-BC43-89AA-1DE75AAC49E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7EF6AE-0CD1-D04C-9C52-F68342CA2D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image5.png">
            <a:extLst>
              <a:ext uri="{FF2B5EF4-FFF2-40B4-BE49-F238E27FC236}">
                <a16:creationId xmlns:a16="http://schemas.microsoft.com/office/drawing/2014/main" id="{E2FBE72B-6960-774A-BE52-8217D5883AC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91900" y="573932"/>
            <a:ext cx="3793153" cy="2598461"/>
          </a:xfrm>
          <a:prstGeom prst="rect">
            <a:avLst/>
          </a:prstGeom>
          <a:ln/>
        </p:spPr>
      </p:pic>
      <p:pic>
        <p:nvPicPr>
          <p:cNvPr id="14" name="image8.png">
            <a:extLst>
              <a:ext uri="{FF2B5EF4-FFF2-40B4-BE49-F238E27FC236}">
                <a16:creationId xmlns:a16="http://schemas.microsoft.com/office/drawing/2014/main" id="{4F369F3A-0D7D-8E47-A56F-948E404B20B5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622328" y="573932"/>
            <a:ext cx="4012606" cy="2751388"/>
          </a:xfrm>
          <a:prstGeom prst="rect">
            <a:avLst/>
          </a:prstGeom>
          <a:ln/>
        </p:spPr>
      </p:pic>
      <p:pic>
        <p:nvPicPr>
          <p:cNvPr id="15" name="image6.png">
            <a:extLst>
              <a:ext uri="{FF2B5EF4-FFF2-40B4-BE49-F238E27FC236}">
                <a16:creationId xmlns:a16="http://schemas.microsoft.com/office/drawing/2014/main" id="{32001E62-0D82-7742-83A4-2FA261B7494C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669824" y="3255521"/>
            <a:ext cx="3444976" cy="2607360"/>
          </a:xfrm>
          <a:prstGeom prst="rect">
            <a:avLst/>
          </a:prstGeom>
          <a:ln/>
        </p:spPr>
      </p:pic>
      <p:pic>
        <p:nvPicPr>
          <p:cNvPr id="16" name="image4.png">
            <a:extLst>
              <a:ext uri="{FF2B5EF4-FFF2-40B4-BE49-F238E27FC236}">
                <a16:creationId xmlns:a16="http://schemas.microsoft.com/office/drawing/2014/main" id="{E240B1F2-FE03-FA4B-9013-227EA9433320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4733505" y="3368312"/>
            <a:ext cx="3544733" cy="247915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16881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94912" y="1387082"/>
            <a:ext cx="6624178" cy="670270"/>
          </a:xfrm>
        </p:spPr>
        <p:txBody>
          <a:bodyPr/>
          <a:lstStyle/>
          <a:p>
            <a:r>
              <a:rPr lang="en-US" dirty="0"/>
              <a:t>    (1) Models without weight adjustment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Models Building --</a:t>
            </a:r>
            <a:r>
              <a:rPr lang="en-US" b="1" dirty="0"/>
              <a:t>   </a:t>
            </a:r>
            <a:r>
              <a:rPr lang="en-US" sz="3200" dirty="0"/>
              <a:t>Original Models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46E3F22-3B56-F74C-9C69-B36356498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50" y="2784668"/>
            <a:ext cx="7683500" cy="22225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67D84FE-196F-3445-A9DE-A679CE7D1DB8}"/>
              </a:ext>
            </a:extLst>
          </p:cNvPr>
          <p:cNvSpPr txBox="1"/>
          <p:nvPr/>
        </p:nvSpPr>
        <p:spPr>
          <a:xfrm>
            <a:off x="6819090" y="4494179"/>
            <a:ext cx="1118680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04F2A-C86C-BA45-947C-9CABA85446BD}"/>
              </a:ext>
            </a:extLst>
          </p:cNvPr>
          <p:cNvSpPr txBox="1"/>
          <p:nvPr/>
        </p:nvSpPr>
        <p:spPr>
          <a:xfrm>
            <a:off x="6819090" y="3339163"/>
            <a:ext cx="1118680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11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94912" y="1330036"/>
            <a:ext cx="6624178" cy="670270"/>
          </a:xfrm>
        </p:spPr>
        <p:txBody>
          <a:bodyPr/>
          <a:lstStyle/>
          <a:p>
            <a:r>
              <a:rPr lang="en-US" dirty="0"/>
              <a:t>    (2) Models with weight adjustment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Models Building --</a:t>
            </a:r>
            <a:r>
              <a:rPr lang="en-US" b="1" dirty="0"/>
              <a:t>   </a:t>
            </a:r>
            <a:r>
              <a:rPr lang="en-US" sz="3200" dirty="0"/>
              <a:t>Original Models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B5C2FF-A7A7-0943-B8AB-5A4395431D3E}"/>
              </a:ext>
            </a:extLst>
          </p:cNvPr>
          <p:cNvSpPr txBox="1"/>
          <p:nvPr/>
        </p:nvSpPr>
        <p:spPr>
          <a:xfrm>
            <a:off x="1121678" y="2529961"/>
            <a:ext cx="6577442" cy="64633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Dataset is imbalanced: 16% of the data points belong to class 1,</a:t>
            </a:r>
          </a:p>
          <a:p>
            <a:r>
              <a:rPr lang="en-US" dirty="0"/>
              <a:t> whereas about 84% of the data points belong to class 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850A02-D6C8-DB43-BB7F-92C3D7272964}"/>
              </a:ext>
            </a:extLst>
          </p:cNvPr>
          <p:cNvSpPr txBox="1"/>
          <p:nvPr/>
        </p:nvSpPr>
        <p:spPr>
          <a:xfrm>
            <a:off x="2496230" y="4262453"/>
            <a:ext cx="3531736" cy="369332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Assign weights for different class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BF480A9B-D3C5-9341-8A36-4159BA41CB66}"/>
              </a:ext>
            </a:extLst>
          </p:cNvPr>
          <p:cNvSpPr/>
          <p:nvPr/>
        </p:nvSpPr>
        <p:spPr>
          <a:xfrm>
            <a:off x="3990636" y="3390717"/>
            <a:ext cx="600414" cy="5729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26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546AD2-36CB-D941-8535-3DFAE41E2D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62" y="436808"/>
            <a:ext cx="6238875" cy="5738868"/>
          </a:xfrm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A4E7245-4AB2-C14F-8CB6-02939122C976}"/>
              </a:ext>
            </a:extLst>
          </p:cNvPr>
          <p:cNvSpPr txBox="1"/>
          <p:nvPr/>
        </p:nvSpPr>
        <p:spPr>
          <a:xfrm>
            <a:off x="1123949" y="1419225"/>
            <a:ext cx="5781675" cy="33855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A1F1ED-B262-C545-938B-50438EE4D9D0}"/>
              </a:ext>
            </a:extLst>
          </p:cNvPr>
          <p:cNvSpPr txBox="1"/>
          <p:nvPr/>
        </p:nvSpPr>
        <p:spPr>
          <a:xfrm>
            <a:off x="1157287" y="4362450"/>
            <a:ext cx="5781675" cy="33855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C54D4F-1E93-5F41-8727-BE7147CC8AC5}"/>
              </a:ext>
            </a:extLst>
          </p:cNvPr>
          <p:cNvSpPr txBox="1"/>
          <p:nvPr/>
        </p:nvSpPr>
        <p:spPr>
          <a:xfrm>
            <a:off x="7105649" y="2391890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XGBoost</a:t>
            </a:r>
            <a:endParaRPr lang="en-US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4F0374-952F-214F-B893-867905C5F695}"/>
              </a:ext>
            </a:extLst>
          </p:cNvPr>
          <p:cNvSpPr txBox="1"/>
          <p:nvPr/>
        </p:nvSpPr>
        <p:spPr>
          <a:xfrm>
            <a:off x="7015162" y="5125938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35818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UofWaterloo_WhiteBkgrd">
  <a:themeElements>
    <a:clrScheme name="Math">
      <a:dk1>
        <a:srgbClr val="000000"/>
      </a:dk1>
      <a:lt1>
        <a:srgbClr val="FFFFFF"/>
      </a:lt1>
      <a:dk2>
        <a:srgbClr val="757575"/>
      </a:dk2>
      <a:lt2>
        <a:srgbClr val="D6D6D6"/>
      </a:lt2>
      <a:accent1>
        <a:srgbClr val="DE2498"/>
      </a:accent1>
      <a:accent2>
        <a:srgbClr val="0C0C0C"/>
      </a:accent2>
      <a:accent3>
        <a:srgbClr val="FF62AA"/>
      </a:accent3>
      <a:accent4>
        <a:srgbClr val="FFBDEF"/>
      </a:accent4>
      <a:accent5>
        <a:srgbClr val="C50078"/>
      </a:accent5>
      <a:accent6>
        <a:srgbClr val="0073CE"/>
      </a:accent6>
      <a:hlink>
        <a:srgbClr val="C50078"/>
      </a:hlink>
      <a:folHlink>
        <a:srgbClr val="595959"/>
      </a:folHlink>
    </a:clrScheme>
    <a:fontScheme name="Impact + Georgia">
      <a:majorFont>
        <a:latin typeface="Impact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Waterloo_math_16x9" id="{C988BA2E-C59D-B94E-8955-CCD0203107AD}" vid="{E4081DF6-D21C-124E-99AA-08A19C30C3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UofWaterloo_WhiteBkgrd</Template>
  <TotalTime>185</TotalTime>
  <Words>573</Words>
  <Application>Microsoft Office PowerPoint</Application>
  <PresentationFormat>On-screen Show (4:3)</PresentationFormat>
  <Paragraphs>104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-webkit-standard</vt:lpstr>
      <vt:lpstr>Arial</vt:lpstr>
      <vt:lpstr>Calibri</vt:lpstr>
      <vt:lpstr>Georgia</vt:lpstr>
      <vt:lpstr>Impact</vt:lpstr>
      <vt:lpstr>Times New Roman</vt:lpstr>
      <vt:lpstr>Verdana</vt:lpstr>
      <vt:lpstr>Wingdings</vt:lpstr>
      <vt:lpstr>UofWaterloo_WhiteBkgrd</vt:lpstr>
      <vt:lpstr>Prediction about Telecom Users’ Behaviors</vt:lpstr>
      <vt:lpstr>Project Motivation</vt:lpstr>
      <vt:lpstr>Data Preprocessing</vt:lpstr>
      <vt:lpstr>Data Preprocessing</vt:lpstr>
      <vt:lpstr>Data Preprocessing</vt:lpstr>
      <vt:lpstr>PowerPoint Presentation</vt:lpstr>
      <vt:lpstr>Models Building --   Original Models</vt:lpstr>
      <vt:lpstr>Models Building --   Original Models</vt:lpstr>
      <vt:lpstr>PowerPoint Presentation</vt:lpstr>
      <vt:lpstr>Models Building --   Feature Selection</vt:lpstr>
      <vt:lpstr>Models Building --   Feature Selection</vt:lpstr>
      <vt:lpstr>Models Building --    Missing Data Handling </vt:lpstr>
      <vt:lpstr>Models Building --   Feature Selection</vt:lpstr>
      <vt:lpstr>Conclusion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IN THIS SPACE HERE</dc:title>
  <dc:creator>Microsoft Office User</dc:creator>
  <cp:lastModifiedBy>xpada 001</cp:lastModifiedBy>
  <cp:revision>16</cp:revision>
  <dcterms:created xsi:type="dcterms:W3CDTF">2018-12-13T06:23:50Z</dcterms:created>
  <dcterms:modified xsi:type="dcterms:W3CDTF">2021-04-02T19:55:47Z</dcterms:modified>
</cp:coreProperties>
</file>