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74" r:id="rId17"/>
    <p:sldId id="269" r:id="rId18"/>
    <p:sldId id="270" r:id="rId19"/>
    <p:sldId id="271" r:id="rId20"/>
    <p:sldId id="272" r:id="rId21"/>
  </p:sldIdLst>
  <p:sldSz cx="18288000" cy="10287000"/>
  <p:notesSz cx="6858000" cy="9144000"/>
  <p:embeddedFontLst>
    <p:embeddedFont>
      <p:font typeface="Playfair Display" pitchFamily="2" charset="77"/>
      <p:regular r:id="rId22"/>
      <p:bold r:id="rId23"/>
    </p:embeddedFont>
    <p:embeddedFont>
      <p:font typeface="Playfair Display Bold" pitchFamily="2" charset="77"/>
      <p:regular r:id="rId24"/>
      <p:bold r:id="rId25"/>
    </p:embeddedFont>
    <p:embeddedFont>
      <p:font typeface="Public Sans" pitchFamily="2" charset="77"/>
      <p:regular r:id="rId26"/>
    </p:embeddedFont>
    <p:embeddedFont>
      <p:font typeface="Public Sans Bold" pitchFamily="2" charset="7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9" autoAdjust="0"/>
    <p:restoredTop sz="94650" autoAdjust="0"/>
  </p:normalViewPr>
  <p:slideViewPr>
    <p:cSldViewPr>
      <p:cViewPr varScale="1">
        <p:scale>
          <a:sx n="80" d="100"/>
          <a:sy n="80" d="100"/>
        </p:scale>
        <p:origin x="3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ytorch.org/docs/stable/index.html" TargetMode="External"/><Relationship Id="rId4" Type="http://schemas.openxmlformats.org/officeDocument/2006/relationships/hyperlink" Target="https://www.kaggle.com/code/quackaddict7/legions-of-lesions-detecting-skin-cancer-with-cv/noteboo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SAHIL PADYAL AND YUKTA CHIKATE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974" y="3388343"/>
            <a:ext cx="16408332" cy="102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17"/>
              </a:lnSpc>
            </a:pPr>
            <a:r>
              <a:rPr lang="en-US" sz="8261" spc="41">
                <a:solidFill>
                  <a:srgbClr val="2B2C30"/>
                </a:solidFill>
                <a:latin typeface="Playfair Display"/>
              </a:rPr>
              <a:t>Skin Cancer Detection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9181" y="7371712"/>
            <a:ext cx="8284033" cy="2094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4"/>
              </a:lnSpc>
            </a:pPr>
            <a:r>
              <a:rPr lang="en-US" sz="2123">
                <a:solidFill>
                  <a:srgbClr val="2B2C30"/>
                </a:solidFill>
                <a:latin typeface="Public Sans"/>
              </a:rPr>
              <a:t>Northeastern University</a:t>
            </a:r>
          </a:p>
          <a:p>
            <a:pPr>
              <a:lnSpc>
                <a:spcPts val="3184"/>
              </a:lnSpc>
            </a:pPr>
            <a:r>
              <a:rPr lang="en-US" sz="2123">
                <a:solidFill>
                  <a:srgbClr val="2B2C30"/>
                </a:solidFill>
                <a:latin typeface="Public Sans"/>
              </a:rPr>
              <a:t>CSYE 7105: High-Performance Parallel Machine Learning and AI</a:t>
            </a:r>
          </a:p>
          <a:p>
            <a:pPr>
              <a:lnSpc>
                <a:spcPts val="3184"/>
              </a:lnSpc>
            </a:pPr>
            <a:r>
              <a:rPr lang="en-US" sz="2123">
                <a:solidFill>
                  <a:srgbClr val="2B2C30"/>
                </a:solidFill>
                <a:latin typeface="Public Sans"/>
              </a:rPr>
              <a:t>Handan Liu</a:t>
            </a:r>
          </a:p>
          <a:p>
            <a:pPr>
              <a:lnSpc>
                <a:spcPts val="3634"/>
              </a:lnSpc>
            </a:pPr>
            <a:endParaRPr lang="en-US" sz="2123">
              <a:solidFill>
                <a:srgbClr val="2B2C30"/>
              </a:solidFill>
              <a:latin typeface="Public Sans"/>
            </a:endParaRPr>
          </a:p>
          <a:p>
            <a:pPr>
              <a:lnSpc>
                <a:spcPts val="3634"/>
              </a:lnSpc>
            </a:pPr>
            <a:endParaRPr lang="en-US" sz="2123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52500"/>
            <a:ext cx="16230600" cy="91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0"/>
              </a:lnSpc>
            </a:pPr>
            <a:r>
              <a:rPr lang="en-US" sz="3014" spc="684">
                <a:solidFill>
                  <a:srgbClr val="2B2C30"/>
                </a:solidFill>
                <a:latin typeface="Public Sans Bold"/>
              </a:rPr>
              <a:t>IMAGE AUGUMENTATION USING MULTIPROCESSING</a:t>
            </a:r>
          </a:p>
          <a:p>
            <a:pPr>
              <a:lnSpc>
                <a:spcPts val="2960"/>
              </a:lnSpc>
              <a:spcBef>
                <a:spcPct val="0"/>
              </a:spcBef>
            </a:pPr>
            <a:endParaRPr lang="en-US" sz="3014" spc="684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109560" y="5315643"/>
            <a:ext cx="8018726" cy="5094249"/>
          </a:xfrm>
          <a:custGeom>
            <a:avLst/>
            <a:gdLst/>
            <a:ahLst/>
            <a:cxnLst/>
            <a:rect l="l" t="t" r="r" b="b"/>
            <a:pathLst>
              <a:path w="8018726" h="5094249">
                <a:moveTo>
                  <a:pt x="0" y="0"/>
                </a:moveTo>
                <a:lnTo>
                  <a:pt x="8018726" y="0"/>
                </a:lnTo>
                <a:lnTo>
                  <a:pt x="8018726" y="5094249"/>
                </a:lnTo>
                <a:lnTo>
                  <a:pt x="0" y="5094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16407" y="2181545"/>
            <a:ext cx="16242893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This process is essential for visually inspecting the augmented images and understanding the variety of transformations applied. By increasing the dataset's diversity, the model is better equipped to handle real-world variations in new, unseen images.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The multiprocessing </a:t>
            </a:r>
            <a:r>
              <a:rPr lang="en-US" sz="3000" spc="15" dirty="0">
                <a:solidFill>
                  <a:srgbClr val="2B2C30"/>
                </a:solidFill>
                <a:latin typeface="Playfair Display Semi-Bold"/>
              </a:rPr>
              <a:t>Pool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 is used to augment images in parallel, improving processing efficiency. The number of processes is set based on the system's capabilities to optimize performance.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679102"/>
            <a:ext cx="16242893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We used a custom neural network based on the </a:t>
            </a:r>
            <a:r>
              <a:rPr lang="en-US" sz="3000" spc="15" dirty="0">
                <a:solidFill>
                  <a:srgbClr val="2B2C30"/>
                </a:solidFill>
                <a:latin typeface="Playfair Display Bold"/>
              </a:rPr>
              <a:t>ResNet50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 architecture,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fine-tuned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 for classification tasks with a specific number of output classes.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Modified the ResNet50 model by keeping all layers except the original fully connected layer, allowing for feature extraction while customizing the final classification layer.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RESNET 50 MODEL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81545"/>
            <a:ext cx="16242893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Introduced training callbacks for enhanced model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training control 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and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efficiency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Implemented model checkpointing to save the model at specific intervals or performance milestones.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Implemented a mechanism to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halt training 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early and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reduce learning 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rate if validation loss stops improving, enhancing training efficiency and preventing </a:t>
            </a:r>
            <a:r>
              <a:rPr lang="en-US" sz="3000" b="1" spc="15" dirty="0">
                <a:solidFill>
                  <a:srgbClr val="2B2C30"/>
                </a:solidFill>
                <a:latin typeface="Playfair Display"/>
              </a:rPr>
              <a:t>overfitting</a:t>
            </a:r>
            <a:r>
              <a:rPr lang="en-US" sz="3000" spc="15" dirty="0">
                <a:solidFill>
                  <a:srgbClr val="2B2C30"/>
                </a:solidFill>
                <a:latin typeface="Playfair Display"/>
              </a:rPr>
              <a:t>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INTRODUCING CALLBACKS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5297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USING MODEL PARALLEL TO TRAIN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TRAINING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3504880"/>
            <a:ext cx="16242893" cy="494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Utilized model parallelism technique to distribute the neural network's layers across multiple GPUs, enhancing computational efficiency.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Facilitated the training of more complex models that exceed the memory capacity of a single GPU by distributing model components.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Achieved parallel processing of different model segments, significantly reducing training time and improving model performance.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Training time: 771.23 seconds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5297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USING MODEL PARALLEL TO TRAIN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TRAINING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733D375-F5E4-F9DB-C8A2-5C7BFA49A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47501"/>
            <a:ext cx="7810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5297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USING DATAPARALLEL TO TRAIN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TRAINING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3504880"/>
            <a:ext cx="16242893" cy="494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Employed data parallelism to distribute data batches across multiple GPUs, significantly increasing training efficiency.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Optimized the use of available GPUs by dividing the workload evenly, ensuring all resources contribute to the training process.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Made it possible to train models on significantly larger datasets that could not be handled by a single GPU, overcoming memory limitations.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Training time: 484.45 seconds.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5297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USING DATAPARALLEL TO TRAIN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TRAINING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A63003-83FC-8911-5E05-0CBF3C011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229100"/>
            <a:ext cx="7543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62495"/>
            <a:ext cx="16242893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">
                <a:solidFill>
                  <a:srgbClr val="2B2C30"/>
                </a:solidFill>
                <a:latin typeface="Public Sans Bold"/>
              </a:rPr>
              <a:t>Model Parallelism</a:t>
            </a:r>
            <a:r>
              <a:rPr lang="en-US" sz="3000" spc="15">
                <a:solidFill>
                  <a:srgbClr val="2B2C30"/>
                </a:solidFill>
                <a:latin typeface="Public Sans"/>
              </a:rPr>
              <a:t>: This approach involves splitting the model across multiple GPUs, with each GPU handling a portion of the model's layers. The training time observed using model parallelism was 771.23 seconds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FINAL RESULT AND CONCLUSION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06871" y="4845795"/>
            <a:ext cx="16242893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15">
                <a:solidFill>
                  <a:srgbClr val="2B2C30"/>
                </a:solidFill>
                <a:latin typeface="Public Sans Bold"/>
              </a:rPr>
              <a:t>Data Parallelism: </a:t>
            </a:r>
            <a:r>
              <a:rPr lang="en-US" sz="3000" spc="15">
                <a:solidFill>
                  <a:srgbClr val="2B2C30"/>
                </a:solidFill>
                <a:latin typeface="Public Sans"/>
              </a:rPr>
              <a:t>In contrast, data parallelism involves distributing the data across multiple GPUs, with each GPU processing a different subset of the data using a complete replica of the model. The training time recorded for data parallelism was 484.45 seconds.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6343" y="2029500"/>
            <a:ext cx="8843627" cy="5845422"/>
          </a:xfrm>
          <a:custGeom>
            <a:avLst/>
            <a:gdLst/>
            <a:ahLst/>
            <a:cxnLst/>
            <a:rect l="l" t="t" r="r" b="b"/>
            <a:pathLst>
              <a:path w="8843627" h="5845422">
                <a:moveTo>
                  <a:pt x="0" y="0"/>
                </a:moveTo>
                <a:lnTo>
                  <a:pt x="8843627" y="0"/>
                </a:lnTo>
                <a:lnTo>
                  <a:pt x="8843627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24641" y="1944910"/>
            <a:ext cx="7682641" cy="5930012"/>
          </a:xfrm>
          <a:custGeom>
            <a:avLst/>
            <a:gdLst/>
            <a:ahLst/>
            <a:cxnLst/>
            <a:rect l="l" t="t" r="r" b="b"/>
            <a:pathLst>
              <a:path w="7682641" h="5930012">
                <a:moveTo>
                  <a:pt x="0" y="0"/>
                </a:moveTo>
                <a:lnTo>
                  <a:pt x="7682641" y="0"/>
                </a:lnTo>
                <a:lnTo>
                  <a:pt x="7682641" y="5930012"/>
                </a:lnTo>
                <a:lnTo>
                  <a:pt x="0" y="5930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56343" y="157549"/>
            <a:ext cx="11161365" cy="73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3"/>
              </a:lnSpc>
              <a:spcBef>
                <a:spcPct val="0"/>
              </a:spcBef>
            </a:pPr>
            <a:r>
              <a:rPr lang="en-US" sz="4245" spc="963">
                <a:solidFill>
                  <a:srgbClr val="000000"/>
                </a:solidFill>
                <a:latin typeface="Public Sans Bold"/>
              </a:rPr>
              <a:t>TRAINING TIME AND SPEEDUP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16407" y="2181545"/>
            <a:ext cx="16242893" cy="444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endParaRPr/>
          </a:p>
          <a:p>
            <a:pPr>
              <a:lnSpc>
                <a:spcPts val="3900"/>
              </a:lnSpc>
            </a:pPr>
            <a:endParaRPr/>
          </a:p>
          <a:p>
            <a:pPr>
              <a:lnSpc>
                <a:spcPts val="3900"/>
              </a:lnSpc>
            </a:pPr>
            <a:r>
              <a:rPr lang="en-US" sz="3000" u="sng" spc="15">
                <a:solidFill>
                  <a:srgbClr val="2B2C30"/>
                </a:solidFill>
                <a:latin typeface="Playfair Display"/>
                <a:hlinkClick r:id="rId4" tooltip="https://www.kaggle.com/code/quackaddict7/legions-of-lesions-detecting-skin-cancer-with-cv/notebook"/>
              </a:rPr>
              <a:t>https://www.kaggle.com/code/quackaddict7/legions-of-lesions-detecting-skin-cancer-with-cv/notebook</a:t>
            </a:r>
          </a:p>
          <a:p>
            <a:pPr>
              <a:lnSpc>
                <a:spcPts val="3900"/>
              </a:lnSpc>
            </a:pPr>
            <a:endParaRPr lang="en-US" sz="3000" u="sng" spc="15">
              <a:solidFill>
                <a:srgbClr val="2B2C30"/>
              </a:solidFill>
              <a:latin typeface="Playfair Display"/>
              <a:hlinkClick r:id="rId4" tooltip="https://www.kaggle.com/code/quackaddict7/legions-of-lesions-detecting-skin-cancer-with-cv/notebook"/>
            </a:endParaRPr>
          </a:p>
          <a:p>
            <a:pPr>
              <a:lnSpc>
                <a:spcPts val="3900"/>
              </a:lnSpc>
            </a:pPr>
            <a:r>
              <a:rPr lang="en-US" sz="3000" u="sng" spc="15">
                <a:solidFill>
                  <a:srgbClr val="2B2C30"/>
                </a:solidFill>
                <a:latin typeface="Playfair Display"/>
                <a:hlinkClick r:id="rId5" tooltip="https://pytorch.org/docs/stable/index.html"/>
              </a:rPr>
              <a:t>https://pytorch.org/docs/stable/index.html</a:t>
            </a:r>
          </a:p>
          <a:p>
            <a:pPr>
              <a:lnSpc>
                <a:spcPts val="3900"/>
              </a:lnSpc>
            </a:pPr>
            <a:endParaRPr lang="en-US" sz="3000" u="sng" spc="15">
              <a:solidFill>
                <a:srgbClr val="2B2C30"/>
              </a:solidFill>
              <a:latin typeface="Playfair Display"/>
              <a:hlinkClick r:id="rId5" tooltip="https://pytorch.org/docs/stable/index.html"/>
            </a:endParaRPr>
          </a:p>
          <a:p>
            <a:pPr>
              <a:lnSpc>
                <a:spcPts val="3900"/>
              </a:lnSpc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https://stackoverflow.com/questions/51858067/parsing-csv-into-pytorch-tensors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REFERENCES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26722" y="1770695"/>
            <a:ext cx="16242893" cy="84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Skin cancer is a widespread and potentially deadly disease, posing a significant challenge in healthcare.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There's an urgent need to improve diagnostic methods to quickly and accurately identify skin cancer due to increasing global incidence rates.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Traditional diagnostics rely on visual inspections by dermatologists and histopathological exams of biopsies, facing several drawbacks:</a:t>
            </a:r>
          </a:p>
          <a:p>
            <a:pPr marL="1295400" lvl="2" indent="-431800">
              <a:lnSpc>
                <a:spcPts val="3900"/>
              </a:lnSpc>
              <a:buFont typeface="Arial"/>
              <a:buChar char="⚬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Invasive procedures and potential discomfort for patients.</a:t>
            </a:r>
          </a:p>
          <a:p>
            <a:pPr marL="1295400" lvl="2" indent="-431800">
              <a:lnSpc>
                <a:spcPts val="3900"/>
              </a:lnSpc>
              <a:buFont typeface="Arial"/>
              <a:buChar char="⚬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Lengthy times needed for pathological analysis.</a:t>
            </a:r>
          </a:p>
          <a:p>
            <a:pPr marL="1295400" lvl="2" indent="-431800">
              <a:lnSpc>
                <a:spcPts val="3900"/>
              </a:lnSpc>
              <a:buFont typeface="Arial"/>
              <a:buChar char="⚬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Heavy reliance on individual dermatologist's experience, risking inconsistent diagnoses and human error.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The importance of enhancing diagnostic techniques is highlighted by the crucial advantages of early skin cancer detection, which substantially boosts patient survival rates.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Early, precise identification of skin lesions, distinguishing between benign and malignant, is essential for prompt and effective treatment, significantly influencing patient outcomes.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092126" y="841289"/>
            <a:ext cx="10828489" cy="7329165"/>
            <a:chOff x="0" y="0"/>
            <a:chExt cx="14437985" cy="9772219"/>
          </a:xfrm>
        </p:grpSpPr>
        <p:sp>
          <p:nvSpPr>
            <p:cNvPr id="4" name="TextBox 4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2B2C30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2B2C30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852158"/>
            <a:ext cx="16880469" cy="5656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124" lvl="1" indent="-336562">
              <a:lnSpc>
                <a:spcPts val="4053"/>
              </a:lnSpc>
              <a:buFont typeface="Arial"/>
              <a:buChar char="•"/>
            </a:pPr>
            <a:r>
              <a:rPr lang="en-US" sz="3117" spc="15" dirty="0">
                <a:solidFill>
                  <a:srgbClr val="2B2C30"/>
                </a:solidFill>
                <a:latin typeface="Playfair Display"/>
              </a:rPr>
              <a:t>The initiative is driven by a worldwide need for diagnostic services that are more accessible, efficient, and accurate.</a:t>
            </a:r>
          </a:p>
          <a:p>
            <a:pPr marL="673124" lvl="1" indent="-336562">
              <a:lnSpc>
                <a:spcPts val="4053"/>
              </a:lnSpc>
              <a:buFont typeface="Arial"/>
              <a:buChar char="•"/>
            </a:pPr>
            <a:r>
              <a:rPr lang="en-US" sz="3117" spc="15" dirty="0">
                <a:solidFill>
                  <a:srgbClr val="2B2C30"/>
                </a:solidFill>
                <a:latin typeface="Playfair Display Bold"/>
              </a:rPr>
              <a:t>Machine learning (ML)</a:t>
            </a:r>
            <a:r>
              <a:rPr lang="en-US" sz="3117" spc="15" dirty="0">
                <a:solidFill>
                  <a:srgbClr val="2B2C30"/>
                </a:solidFill>
                <a:latin typeface="Playfair Display"/>
              </a:rPr>
              <a:t> models offer the potential to process and analyze dermatological images quickly, possibly surpassing human accuracy and consistency.</a:t>
            </a:r>
          </a:p>
          <a:p>
            <a:pPr marL="673124" lvl="1" indent="-336562">
              <a:lnSpc>
                <a:spcPts val="4053"/>
              </a:lnSpc>
              <a:buFont typeface="Arial"/>
              <a:buChar char="•"/>
            </a:pPr>
            <a:r>
              <a:rPr lang="en-US" sz="3117" spc="15" dirty="0">
                <a:solidFill>
                  <a:srgbClr val="2B2C30"/>
                </a:solidFill>
                <a:latin typeface="Playfair Display"/>
              </a:rPr>
              <a:t>The accessibility of ML models could transform diagnostic service availability, especially in areas lacking dermatological expertise.</a:t>
            </a:r>
          </a:p>
          <a:p>
            <a:pPr marL="673124" lvl="1" indent="-336562">
              <a:lnSpc>
                <a:spcPts val="4053"/>
              </a:lnSpc>
              <a:buFont typeface="Arial"/>
              <a:buChar char="•"/>
            </a:pPr>
            <a:r>
              <a:rPr lang="en-US" sz="3117" spc="15" dirty="0">
                <a:solidFill>
                  <a:srgbClr val="2B2C30"/>
                </a:solidFill>
                <a:latin typeface="Playfair Display"/>
              </a:rPr>
              <a:t>ML models' ability to efficiently handle vast image datasets can greatly decrease the time needed for skin cancer screenings.</a:t>
            </a:r>
          </a:p>
          <a:p>
            <a:pPr marL="673124" lvl="1" indent="-336562">
              <a:lnSpc>
                <a:spcPts val="4053"/>
              </a:lnSpc>
              <a:buFont typeface="Arial"/>
              <a:buChar char="•"/>
            </a:pPr>
            <a:r>
              <a:rPr lang="en-US" sz="3117" spc="15" dirty="0">
                <a:solidFill>
                  <a:srgbClr val="2B2C30"/>
                </a:solidFill>
                <a:latin typeface="Playfair Display"/>
              </a:rPr>
              <a:t>Advancements in ML could alleviate healthcare system burdens and ensure timely diagnoses for a larger number of patients at risk.</a:t>
            </a:r>
          </a:p>
          <a:p>
            <a:pPr>
              <a:lnSpc>
                <a:spcPts val="4053"/>
              </a:lnSpc>
            </a:pPr>
            <a:endParaRPr lang="en-US" sz="3117" spc="15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MOTIVATION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852158"/>
            <a:ext cx="168804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solidFill>
                  <a:srgbClr val="0D0D0D"/>
                </a:solidFill>
                <a:effectLst/>
                <a:latin typeface="Playfair Display" pitchFamily="2" charset="77"/>
              </a:rPr>
              <a:t>Harnessing the power of computer vision to analyze skin lesion imagery.</a:t>
            </a:r>
          </a:p>
          <a:p>
            <a:pPr algn="l"/>
            <a:endParaRPr lang="en-US" sz="3200" b="0" i="0" u="none" strike="noStrike" dirty="0">
              <a:solidFill>
                <a:srgbClr val="0D0D0D"/>
              </a:solidFill>
              <a:effectLst/>
              <a:latin typeface="Playfair Display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solidFill>
                  <a:srgbClr val="0D0D0D"/>
                </a:solidFill>
                <a:effectLst/>
                <a:latin typeface="Playfair Display" pitchFamily="2" charset="77"/>
              </a:rPr>
              <a:t>Integrating deep learning techniques to improve accuracy and reliability.</a:t>
            </a:r>
          </a:p>
          <a:p>
            <a:pPr algn="l"/>
            <a:endParaRPr lang="en-US" sz="3200" b="0" i="0" u="none" strike="noStrike" dirty="0">
              <a:solidFill>
                <a:srgbClr val="0D0D0D"/>
              </a:solidFill>
              <a:effectLst/>
              <a:latin typeface="Playfair Display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solidFill>
                  <a:srgbClr val="0D0D0D"/>
                </a:solidFill>
                <a:effectLst/>
                <a:latin typeface="Playfair Display" pitchFamily="2" charset="77"/>
              </a:rPr>
              <a:t>Utilizing parallel computing for efficient model training and performance enhancement.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0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GOAL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DATASET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122290"/>
            <a:ext cx="7877184" cy="126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Melanoma Cancer Image Dataset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HAM10000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METHODLOGY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2208015"/>
            <a:ext cx="17793129" cy="618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2B2C30"/>
                </a:solidFill>
                <a:latin typeface="Public Sans Bold"/>
              </a:rPr>
              <a:t>Preparing the Dataset</a:t>
            </a:r>
          </a:p>
          <a:p>
            <a:pPr>
              <a:lnSpc>
                <a:spcPts val="4500"/>
              </a:lnSpc>
            </a:pPr>
            <a:endParaRPr lang="en-US" sz="3000" dirty="0">
              <a:solidFill>
                <a:srgbClr val="2B2C30"/>
              </a:solidFill>
              <a:latin typeface="Public Sans Bold"/>
            </a:endParaRPr>
          </a:p>
          <a:p>
            <a:pPr marL="582927" lvl="1" indent="-291463">
              <a:lnSpc>
                <a:spcPts val="4049"/>
              </a:lnSpc>
              <a:buFont typeface="Arial"/>
              <a:buChar char="•"/>
            </a:pPr>
            <a:r>
              <a:rPr lang="en-US" sz="2699" dirty="0">
                <a:solidFill>
                  <a:srgbClr val="2B2C30"/>
                </a:solidFill>
                <a:latin typeface="Public Sans"/>
              </a:rPr>
              <a:t>The methodology begins with preparing the </a:t>
            </a:r>
            <a:r>
              <a:rPr lang="en-US" sz="2699" b="1" dirty="0">
                <a:solidFill>
                  <a:srgbClr val="2B2C30"/>
                </a:solidFill>
                <a:latin typeface="Public Sans"/>
              </a:rPr>
              <a:t>HAM10000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 dataset, comprising over 10,000 </a:t>
            </a:r>
            <a:r>
              <a:rPr lang="en-US" sz="2699" dirty="0" err="1">
                <a:solidFill>
                  <a:srgbClr val="2B2C30"/>
                </a:solidFill>
                <a:latin typeface="Public Sans"/>
              </a:rPr>
              <a:t>dermatoscopic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 images of various skin conditions, for model training. </a:t>
            </a:r>
          </a:p>
          <a:p>
            <a:pPr marL="582927" lvl="1" indent="-291463">
              <a:lnSpc>
                <a:spcPts val="4049"/>
              </a:lnSpc>
              <a:buFont typeface="Arial"/>
              <a:buChar char="•"/>
            </a:pPr>
            <a:r>
              <a:rPr lang="en-US" sz="2699" dirty="0">
                <a:solidFill>
                  <a:srgbClr val="2B2C30"/>
                </a:solidFill>
                <a:latin typeface="Public Sans"/>
              </a:rPr>
              <a:t>Accompanying the </a:t>
            </a:r>
            <a:r>
              <a:rPr lang="en-US" sz="2699" b="1" dirty="0">
                <a:solidFill>
                  <a:srgbClr val="2B2C30"/>
                </a:solidFill>
                <a:latin typeface="Public Sans"/>
              </a:rPr>
              <a:t>HAM10000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 images is a ground truth CSV file detailing the correct diagnosis for each image, essential for the supervised learning model to validate its predictions.</a:t>
            </a:r>
          </a:p>
          <a:p>
            <a:pPr marL="582927" lvl="1" indent="-291463">
              <a:lnSpc>
                <a:spcPts val="4049"/>
              </a:lnSpc>
              <a:buFont typeface="Arial"/>
              <a:buChar char="•"/>
            </a:pPr>
            <a:r>
              <a:rPr lang="en-US" sz="2699" dirty="0">
                <a:solidFill>
                  <a:srgbClr val="2B2C30"/>
                </a:solidFill>
                <a:latin typeface="Public Sans"/>
              </a:rPr>
              <a:t>Organizing the raw image data involves meticulous directory management, creating separate directories for each lesion category as specified in the ground truth CSV.</a:t>
            </a:r>
          </a:p>
          <a:p>
            <a:pPr marL="582927" lvl="1" indent="-291463">
              <a:lnSpc>
                <a:spcPts val="4049"/>
              </a:lnSpc>
              <a:buFont typeface="Arial"/>
              <a:buChar char="•"/>
            </a:pPr>
            <a:r>
              <a:rPr lang="en-US" sz="2699" dirty="0">
                <a:solidFill>
                  <a:srgbClr val="2B2C30"/>
                </a:solidFill>
                <a:latin typeface="Public Sans"/>
              </a:rPr>
              <a:t>In the </a:t>
            </a:r>
            <a:r>
              <a:rPr lang="en-US" sz="2699" b="1" dirty="0">
                <a:solidFill>
                  <a:srgbClr val="2B2C30"/>
                </a:solidFill>
                <a:latin typeface="Public Sans"/>
              </a:rPr>
              <a:t>Melanoma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 </a:t>
            </a:r>
            <a:r>
              <a:rPr lang="en-US" sz="2699" b="1" dirty="0">
                <a:solidFill>
                  <a:srgbClr val="2B2C30"/>
                </a:solidFill>
                <a:latin typeface="Public Sans"/>
              </a:rPr>
              <a:t>dataset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, we only took images classified as benign, which is used as the HAM10000 dataset didn’t have benign images. </a:t>
            </a:r>
          </a:p>
          <a:p>
            <a:pPr marL="582927" lvl="1" indent="-291463">
              <a:lnSpc>
                <a:spcPts val="4049"/>
              </a:lnSpc>
              <a:buFont typeface="Arial"/>
              <a:buChar char="•"/>
            </a:pPr>
            <a:r>
              <a:rPr lang="en-US" sz="2699" dirty="0">
                <a:solidFill>
                  <a:srgbClr val="2B2C30"/>
                </a:solidFill>
                <a:latin typeface="Public Sans"/>
              </a:rPr>
              <a:t>The final step involves compiling images from both the HAM10000 and BENIGN datasets to create a comprehensive training set using </a:t>
            </a:r>
            <a:r>
              <a:rPr lang="en-US" sz="2699" b="1" dirty="0" err="1">
                <a:solidFill>
                  <a:srgbClr val="2B2C30"/>
                </a:solidFill>
                <a:latin typeface="Public Sans"/>
              </a:rPr>
              <a:t>ThreadPoolExecutor</a:t>
            </a:r>
            <a:r>
              <a:rPr lang="en-US" sz="2699" dirty="0">
                <a:solidFill>
                  <a:srgbClr val="2B2C30"/>
                </a:solidFill>
                <a:latin typeface="Public Sans"/>
              </a:rPr>
              <a:t> for faster copying.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03537"/>
            <a:ext cx="17069610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ublic Sans"/>
              </a:rPr>
              <a:t>Addressing class imbalance is identified as a critical next step in the methodology.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ublic Sans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ublic Sans"/>
              </a:rPr>
              <a:t>Class imbalance refers to the scenario where some lesion types are underrepresented in the dataset, risking a model bias towards more frequent classes.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ublic Sans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 dirty="0">
                <a:solidFill>
                  <a:srgbClr val="2B2C30"/>
                </a:solidFill>
                <a:latin typeface="Public Sans"/>
              </a:rPr>
              <a:t>To mitigate this issue, class weights are calculated to adjust the model’s focus, ensuring it pays more attention to the less-represented classes.</a:t>
            </a:r>
          </a:p>
          <a:p>
            <a:pPr>
              <a:lnSpc>
                <a:spcPts val="3900"/>
              </a:lnSpc>
            </a:pPr>
            <a:endParaRPr lang="en-US" sz="3000" spc="15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HANDLING CLASS IMBALANCE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1453B-8744-A11E-7967-389CC2857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7" y="6063781"/>
            <a:ext cx="6324600" cy="255270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564BFC1-D76D-7495-C062-81E25D796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6063781"/>
            <a:ext cx="3810000" cy="2916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94579" y="2226258"/>
            <a:ext cx="16242893" cy="347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ublic Sans"/>
              </a:rPr>
              <a:t>Given the model architecture (ResNet50) necessitates a uniform input size, all images are resized to a consistent resolution of 224x224 pixels. This uniformity is critical for efficient model training and optimal performance.</a:t>
            </a: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ublic Sans"/>
              </a:rPr>
              <a:t>The process involves significant use of </a:t>
            </a:r>
            <a:r>
              <a:rPr lang="en-US" sz="3000" spc="15">
                <a:solidFill>
                  <a:srgbClr val="2B2C30"/>
                </a:solidFill>
                <a:latin typeface="Public Sans Bold"/>
              </a:rPr>
              <a:t>PIL</a:t>
            </a:r>
            <a:r>
              <a:rPr lang="en-US" sz="3000" spc="15">
                <a:solidFill>
                  <a:srgbClr val="2B2C30"/>
                </a:solidFill>
                <a:latin typeface="Public Sans"/>
              </a:rPr>
              <a:t> to ensure the resized images maintain their quality and relevance for training, aiding in the development of a more accurate and robust model.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IMAGE RESIZING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1E568-2A33-1062-B816-1E0E5CEE8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725" y="4914900"/>
            <a:ext cx="75946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16407" y="2181545"/>
            <a:ext cx="16242893" cy="494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We use an </a:t>
            </a:r>
            <a:r>
              <a:rPr lang="en-US" sz="3000" spc="15">
                <a:solidFill>
                  <a:srgbClr val="2B2C30"/>
                </a:solidFill>
                <a:latin typeface="Playfair Display Bold"/>
              </a:rPr>
              <a:t>80/10/10</a:t>
            </a:r>
            <a:r>
              <a:rPr lang="en-US" sz="3000" spc="15">
                <a:solidFill>
                  <a:srgbClr val="2B2C30"/>
                </a:solidFill>
                <a:latin typeface="Playfair Display"/>
              </a:rPr>
              <a:t> split for training 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DataLoaders for training, validation, and testing were created with a batch size of </a:t>
            </a:r>
            <a:r>
              <a:rPr lang="en-US" sz="3000" spc="15">
                <a:solidFill>
                  <a:srgbClr val="2B2C30"/>
                </a:solidFill>
                <a:latin typeface="Playfair Display Bold"/>
              </a:rPr>
              <a:t>32</a:t>
            </a:r>
            <a:r>
              <a:rPr lang="en-US" sz="3000" spc="15">
                <a:solidFill>
                  <a:srgbClr val="2B2C30"/>
                </a:solidFill>
                <a:latin typeface="Playfair Display"/>
              </a:rPr>
              <a:t>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Training </a:t>
            </a:r>
            <a:r>
              <a:rPr lang="en-US" sz="3000" spc="15">
                <a:solidFill>
                  <a:srgbClr val="2B2C30"/>
                </a:solidFill>
                <a:latin typeface="Playfair Display Bold"/>
              </a:rPr>
              <a:t>DataLoader</a:t>
            </a:r>
            <a:r>
              <a:rPr lang="en-US" sz="3000" spc="15">
                <a:solidFill>
                  <a:srgbClr val="2B2C30"/>
                </a:solidFill>
                <a:latin typeface="Playfair Display"/>
              </a:rPr>
              <a:t> shuffles images to prevent the model from learning the order of the data.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3000" spc="15">
                <a:solidFill>
                  <a:srgbClr val="2B2C30"/>
                </a:solidFill>
                <a:latin typeface="Playfair Display"/>
              </a:rPr>
              <a:t>The number of workers was set to 2, optimizing the loading process based on system capabilities and dataset characteristics</a:t>
            </a:r>
          </a:p>
          <a:p>
            <a:pPr>
              <a:lnSpc>
                <a:spcPts val="3900"/>
              </a:lnSpc>
            </a:pPr>
            <a:endParaRPr lang="en-US" sz="3000" spc="15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TRAINING SPLIT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1096</Words>
  <Application>Microsoft Macintosh PowerPoint</Application>
  <PresentationFormat>Custom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Playfair Display</vt:lpstr>
      <vt:lpstr>Bukhari Script Bold</vt:lpstr>
      <vt:lpstr>Public Sans Bold</vt:lpstr>
      <vt:lpstr>Calibri</vt:lpstr>
      <vt:lpstr>Playfair Display Semi-Bold</vt:lpstr>
      <vt:lpstr>Playfair Display Bold</vt:lpstr>
      <vt:lpstr>Public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Model</dc:title>
  <cp:lastModifiedBy>Sahil Padyal</cp:lastModifiedBy>
  <cp:revision>2</cp:revision>
  <dcterms:created xsi:type="dcterms:W3CDTF">2006-08-16T00:00:00Z</dcterms:created>
  <dcterms:modified xsi:type="dcterms:W3CDTF">2024-04-09T18:55:30Z</dcterms:modified>
  <dc:identifier>DAGBxqpr3Zk</dc:identifier>
</cp:coreProperties>
</file>