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Lst>
  <p:notesMasterIdLst>
    <p:notesMasterId r:id="rId25"/>
  </p:notesMasterIdLst>
  <p:handoutMasterIdLst>
    <p:handoutMasterId r:id="rId26"/>
  </p:handoutMasterIdLst>
  <p:sldIdLst>
    <p:sldId id="256" r:id="rId5"/>
    <p:sldId id="257" r:id="rId6"/>
    <p:sldId id="262" r:id="rId7"/>
    <p:sldId id="258" r:id="rId8"/>
    <p:sldId id="259" r:id="rId9"/>
    <p:sldId id="263" r:id="rId10"/>
    <p:sldId id="268" r:id="rId11"/>
    <p:sldId id="264" r:id="rId12"/>
    <p:sldId id="267" r:id="rId13"/>
    <p:sldId id="269" r:id="rId14"/>
    <p:sldId id="270" r:id="rId15"/>
    <p:sldId id="278" r:id="rId16"/>
    <p:sldId id="280" r:id="rId17"/>
    <p:sldId id="273" r:id="rId18"/>
    <p:sldId id="274" r:id="rId19"/>
    <p:sldId id="279" r:id="rId20"/>
    <p:sldId id="276" r:id="rId21"/>
    <p:sldId id="277" r:id="rId22"/>
    <p:sldId id="265" r:id="rId23"/>
    <p:sldId id="261" r:id="rId2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A0"/>
    <a:srgbClr val="D51067"/>
    <a:srgbClr val="00833E"/>
    <a:srgbClr val="D75F00"/>
    <a:srgbClr val="9ACAEB"/>
    <a:srgbClr val="F0B3CA"/>
    <a:srgbClr val="BDE093"/>
    <a:srgbClr val="FFB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78"/>
      </p:cViewPr>
      <p:guideLst>
        <p:guide orient="horz" pos="1620"/>
        <p:guide pos="2880"/>
      </p:guideLst>
    </p:cSldViewPr>
  </p:slideViewPr>
  <p:notesTextViewPr>
    <p:cViewPr>
      <p:scale>
        <a:sx n="1" d="1"/>
        <a:sy n="1" d="1"/>
      </p:scale>
      <p:origin x="0" y="0"/>
    </p:cViewPr>
  </p:notesTextViewPr>
  <p:notesViewPr>
    <p:cSldViewPr>
      <p:cViewPr>
        <p:scale>
          <a:sx n="100" d="100"/>
          <a:sy n="100" d="100"/>
        </p:scale>
        <p:origin x="-2592" y="6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灯片编号占位符 4"/>
          <p:cNvSpPr>
            <a:spLocks noGrp="1"/>
          </p:cNvSpPr>
          <p:nvPr>
            <p:ph type="sldNum" sz="quarter" idx="3"/>
          </p:nvPr>
        </p:nvSpPr>
        <p:spPr>
          <a:xfrm>
            <a:off x="177800" y="8763000"/>
            <a:ext cx="127000" cy="127000"/>
          </a:xfrm>
          <a:prstGeom prst="rect">
            <a:avLst/>
          </a:prstGeom>
        </p:spPr>
        <p:txBody>
          <a:bodyPr vert="horz" lIns="0" tIns="0" rIns="0" bIns="0" rtlCol="0" anchor="b"/>
          <a:lstStyle>
            <a:lvl1pPr algn="r">
              <a:defRPr sz="1200"/>
            </a:lvl1pPr>
          </a:lstStyle>
          <a:p>
            <a:fld id="{17FC9962-22A7-4B6F-A44D-4026F410EFE2}" type="slidenum">
              <a:rPr lang="zh-CN" altLang="en-US" sz="800" smtClean="0">
                <a:solidFill>
                  <a:srgbClr val="000000"/>
                </a:solidFill>
                <a:latin typeface="Arial"/>
              </a:rPr>
              <a:pPr/>
              <a:t>‹#›</a:t>
            </a:fld>
            <a:endParaRPr lang="zh-CN" altLang="en-US" sz="800">
              <a:solidFill>
                <a:srgbClr val="000000"/>
              </a:solidFill>
              <a:latin typeface="Arial"/>
            </a:endParaRPr>
          </a:p>
        </p:txBody>
      </p:sp>
      <p:sp>
        <p:nvSpPr>
          <p:cNvPr id="6" name="TextBox 5"/>
          <p:cNvSpPr txBox="1"/>
          <p:nvPr/>
        </p:nvSpPr>
        <p:spPr>
          <a:xfrm rot="16200000">
            <a:off x="5689600" y="7886700"/>
            <a:ext cx="1866900" cy="127000"/>
          </a:xfrm>
          <a:prstGeom prst="rect">
            <a:avLst/>
          </a:prstGeom>
          <a:noFill/>
        </p:spPr>
        <p:txBody>
          <a:bodyPr vert="horz" wrap="none" lIns="0" tIns="0" rIns="0" bIns="0" rtlCol="0" anchor="t">
            <a:spAutoFit/>
          </a:bodyPr>
          <a:lstStyle/>
          <a:p>
            <a:r>
              <a:rPr lang="en-US" altLang="zh-CN" sz="800" smtClean="0">
                <a:solidFill>
                  <a:srgbClr val="000000"/>
                </a:solidFill>
                <a:latin typeface="Arial"/>
              </a:rPr>
              <a:t>© Tieto Corporation</a:t>
            </a:r>
            <a:endParaRPr lang="zh-CN" altLang="en-US" sz="800">
              <a:solidFill>
                <a:srgbClr val="000000"/>
              </a:solidFill>
              <a:latin typeface="Arial"/>
            </a:endParaRPr>
          </a:p>
        </p:txBody>
      </p:sp>
    </p:spTree>
    <p:extLst>
      <p:ext uri="{BB962C8B-B14F-4D97-AF65-F5344CB8AC3E}">
        <p14:creationId xmlns:p14="http://schemas.microsoft.com/office/powerpoint/2010/main" val="14034310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500380" y="690325"/>
            <a:ext cx="5930900" cy="33361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31800" y="4716019"/>
            <a:ext cx="5994400" cy="3852037"/>
          </a:xfrm>
          <a:prstGeom prst="rect">
            <a:avLst/>
          </a:prstGeom>
        </p:spPr>
        <p:txBody>
          <a:bodyPr vert="horz" lIns="0" tIns="0" rIns="0" bIns="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5"/>
          </p:nvPr>
        </p:nvSpPr>
        <p:spPr>
          <a:xfrm>
            <a:off x="177800" y="8763000"/>
            <a:ext cx="127000" cy="127000"/>
          </a:xfrm>
          <a:prstGeom prst="rect">
            <a:avLst/>
          </a:prstGeom>
        </p:spPr>
        <p:txBody>
          <a:bodyPr vert="horz" lIns="0" tIns="0" rIns="0" bIns="0" rtlCol="0" anchor="b"/>
          <a:lstStyle>
            <a:lvl1pPr algn="r">
              <a:defRPr sz="800">
                <a:solidFill>
                  <a:srgbClr val="000000"/>
                </a:solidFill>
                <a:latin typeface="Arial"/>
              </a:defRPr>
            </a:lvl1pPr>
          </a:lstStyle>
          <a:p>
            <a:fld id="{0E4BA19C-BCC6-4515-BBC8-C91FF78B52F0}" type="slidenum">
              <a:rPr lang="zh-CN" altLang="en-US" smtClean="0"/>
              <a:pPr/>
              <a:t>‹#›</a:t>
            </a:fld>
            <a:endParaRPr lang="zh-CN" altLang="en-US"/>
          </a:p>
        </p:txBody>
      </p:sp>
      <p:sp>
        <p:nvSpPr>
          <p:cNvPr id="8" name="TextBox 7"/>
          <p:cNvSpPr txBox="1"/>
          <p:nvPr/>
        </p:nvSpPr>
        <p:spPr>
          <a:xfrm rot="16200000">
            <a:off x="5689600" y="7886700"/>
            <a:ext cx="1866900" cy="127000"/>
          </a:xfrm>
          <a:prstGeom prst="rect">
            <a:avLst/>
          </a:prstGeom>
          <a:noFill/>
        </p:spPr>
        <p:txBody>
          <a:bodyPr vert="horz" wrap="none" lIns="0" tIns="0" rIns="0" bIns="0" rtlCol="0" anchor="t">
            <a:spAutoFit/>
          </a:bodyPr>
          <a:lstStyle/>
          <a:p>
            <a:pPr algn="l"/>
            <a:r>
              <a:rPr lang="en-US" altLang="zh-CN" sz="800" smtClean="0">
                <a:solidFill>
                  <a:srgbClr val="000000"/>
                </a:solidFill>
                <a:latin typeface="Arial"/>
              </a:rPr>
              <a:t>© Tieto Corporation</a:t>
            </a:r>
            <a:endParaRPr lang="zh-CN" altLang="en-US" sz="800">
              <a:solidFill>
                <a:srgbClr val="000000"/>
              </a:solidFill>
              <a:latin typeface="Arial"/>
            </a:endParaRPr>
          </a:p>
        </p:txBody>
      </p:sp>
    </p:spTree>
    <p:extLst>
      <p:ext uri="{BB962C8B-B14F-4D97-AF65-F5344CB8AC3E}">
        <p14:creationId xmlns:p14="http://schemas.microsoft.com/office/powerpoint/2010/main" val="3519382233"/>
      </p:ext>
    </p:extLst>
  </p:cSld>
  <p:clrMap bg1="lt1" tx1="dk1" bg2="lt2" tx2="dk2" accent1="accent1" accent2="accent2" accent3="accent3" accent4="accent4" accent5="accent5" accent6="accent6" hlink="hlink" folHlink="folHlink"/>
  <p:hf hdr="0" ftr="0" dt="0"/>
  <p:notesStyle>
    <a:lvl1pPr marL="228600" indent="-228600" algn="l" defTabSz="914400" rtl="0" eaLnBrk="1" latinLnBrk="0" hangingPunct="1">
      <a:buClr>
        <a:srgbClr val="000000"/>
      </a:buClr>
      <a:buChar char="•"/>
      <a:defRPr sz="1200" kern="1200">
        <a:solidFill>
          <a:srgbClr val="000000"/>
        </a:solidFill>
        <a:latin typeface="Arial"/>
        <a:ea typeface="+mn-ea"/>
        <a:cs typeface="+mn-cs"/>
      </a:defRPr>
    </a:lvl1pPr>
    <a:lvl2pPr marL="685800" indent="-228600" algn="l" defTabSz="914400" rtl="0" eaLnBrk="1" latinLnBrk="0" hangingPunct="1">
      <a:buClr>
        <a:srgbClr val="000000"/>
      </a:buClr>
      <a:buChar char="•"/>
      <a:defRPr sz="1200" kern="1200">
        <a:solidFill>
          <a:srgbClr val="000000"/>
        </a:solidFill>
        <a:latin typeface="Arial"/>
        <a:ea typeface="+mn-ea"/>
        <a:cs typeface="+mn-cs"/>
      </a:defRPr>
    </a:lvl2pPr>
    <a:lvl3pPr marL="1143000" indent="-228600" algn="l" defTabSz="914400" rtl="0" eaLnBrk="1" latinLnBrk="0" hangingPunct="1">
      <a:buClr>
        <a:srgbClr val="000000"/>
      </a:buClr>
      <a:buChar char="•"/>
      <a:defRPr sz="1200" kern="1200">
        <a:solidFill>
          <a:srgbClr val="000000"/>
        </a:solidFill>
        <a:latin typeface="Arial"/>
        <a:ea typeface="+mn-ea"/>
        <a:cs typeface="+mn-cs"/>
      </a:defRPr>
    </a:lvl3pPr>
    <a:lvl4pPr marL="1600200" indent="-228600" algn="l" defTabSz="914400" rtl="0" eaLnBrk="1" latinLnBrk="0" hangingPunct="1">
      <a:buClr>
        <a:srgbClr val="000000"/>
      </a:buClr>
      <a:buChar char="•"/>
      <a:defRPr sz="1200" kern="1200">
        <a:solidFill>
          <a:srgbClr val="000000"/>
        </a:solidFill>
        <a:latin typeface="Arial"/>
        <a:ea typeface="+mn-ea"/>
        <a:cs typeface="+mn-cs"/>
      </a:defRPr>
    </a:lvl4pPr>
    <a:lvl5pPr marL="2057400" indent="-228600" algn="l" defTabSz="914400" rtl="0" eaLnBrk="1" latinLnBrk="0" hangingPunct="1">
      <a:buClr>
        <a:srgbClr val="000000"/>
      </a:buClr>
      <a:buChar char="•"/>
      <a:defRPr sz="1200" kern="1200">
        <a:solidFill>
          <a:srgbClr val="000000"/>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7277273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0875622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9F9D2F46-BE7A-4BE5-868C-44CB20E94AB2}" type="slidenum">
              <a:rPr lang="zh-CN" altLang="en-US" smtClean="0"/>
              <a:t>‹#›</a:t>
            </a:fld>
            <a:endParaRPr lang="zh-CN" altLang="en-US"/>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65A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1049802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4253203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0B3C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9435541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5739118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2353599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88650004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a:xfrm>
            <a:off x="396000" y="1266826"/>
            <a:ext cx="8229600" cy="3105149"/>
          </a:xfrm>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84084995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5359078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5999" y="2792889"/>
            <a:ext cx="5766675"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43758995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88557816"/>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13112838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02423051"/>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51067"/>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79728579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BDE09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90606067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8" y="2797067"/>
            <a:ext cx="5528551"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03452505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91548212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5714796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7768636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7082238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514165278"/>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22798733"/>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22248536"/>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09755888"/>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833E"/>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318705832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FBE8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rgbClr val="FFFFFF"/>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0857751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0345250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page 2">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the story</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6472245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803354705"/>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23584404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264485050"/>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7323959"/>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178374440"/>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146042537"/>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23626711"/>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75F0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528037515"/>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3">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587671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93655988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9891540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9124635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2217657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9F9D2F46-BE7A-4BE5-868C-44CB20E94AB2}" type="slidenum">
              <a:rPr lang="zh-CN" altLang="en-US" smtClean="0"/>
              <a:t>‹#›</a:t>
            </a:fld>
            <a:endParaRPr lang="zh-CN" altLang="en-US"/>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2" name="Picture 1"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3"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4"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723264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800" b="1" kern="0" spc="0" baseline="0">
          <a:solidFill>
            <a:srgbClr val="0065A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225222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1" fontAlgn="base" hangingPunct="1">
        <a:spcBef>
          <a:spcPct val="0"/>
        </a:spcBef>
        <a:spcAft>
          <a:spcPct val="0"/>
        </a:spcAft>
        <a:defRPr sz="3800" b="1" kern="0" spc="0" baseline="0">
          <a:solidFill>
            <a:srgbClr val="D51067"/>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333673530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spcBef>
          <a:spcPct val="0"/>
        </a:spcBef>
        <a:spcAft>
          <a:spcPct val="0"/>
        </a:spcAft>
        <a:defRPr sz="3800" b="1" kern="0" spc="0" baseline="0">
          <a:solidFill>
            <a:srgbClr val="00833E"/>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82458895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1" fontAlgn="base" hangingPunct="1">
        <a:spcBef>
          <a:spcPct val="0"/>
        </a:spcBef>
        <a:spcAft>
          <a:spcPct val="0"/>
        </a:spcAft>
        <a:defRPr sz="3800" b="1" kern="0" spc="0" baseline="0">
          <a:solidFill>
            <a:srgbClr val="D75F0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30.xml"/><Relationship Id="rId4" Type="http://schemas.openxmlformats.org/officeDocument/2006/relationships/image" Target="../media/image2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GB" dirty="0" smtClean="0"/>
              <a:t>Hand-Held Environment Monitor</a:t>
            </a:r>
            <a:endParaRPr lang="en-GB" dirty="0"/>
          </a:p>
        </p:txBody>
      </p:sp>
      <p:sp>
        <p:nvSpPr>
          <p:cNvPr id="8" name="Subtitle 7"/>
          <p:cNvSpPr>
            <a:spLocks noGrp="1"/>
          </p:cNvSpPr>
          <p:nvPr>
            <p:ph type="subTitle" idx="1"/>
          </p:nvPr>
        </p:nvSpPr>
        <p:spPr/>
        <p:txBody>
          <a:bodyPr/>
          <a:lstStyle/>
          <a:p>
            <a:r>
              <a:rPr lang="en-GB" dirty="0" smtClean="0"/>
              <a:t>Hackathon </a:t>
            </a:r>
            <a:r>
              <a:rPr lang="en-GB" dirty="0" err="1" smtClean="0"/>
              <a:t>IoT</a:t>
            </a:r>
            <a:r>
              <a:rPr lang="en-GB" dirty="0"/>
              <a:t> </a:t>
            </a:r>
            <a:r>
              <a:rPr lang="en-GB" dirty="0" smtClean="0"/>
              <a:t>Project</a:t>
            </a:r>
            <a:endParaRPr lang="en-GB" dirty="0"/>
          </a:p>
        </p:txBody>
      </p:sp>
      <p:sp>
        <p:nvSpPr>
          <p:cNvPr id="2" name="CONTACTINFO"/>
          <p:cNvSpPr txBox="1"/>
          <p:nvPr/>
        </p:nvSpPr>
        <p:spPr>
          <a:xfrm>
            <a:off x="406400" y="3982303"/>
            <a:ext cx="1035540" cy="830997"/>
          </a:xfrm>
          <a:prstGeom prst="rect">
            <a:avLst/>
          </a:prstGeom>
          <a:noFill/>
        </p:spPr>
        <p:txBody>
          <a:bodyPr vert="horz" wrap="none" lIns="0" tIns="0" rIns="0" bIns="0" rtlCol="0" anchor="b">
            <a:spAutoFit/>
          </a:bodyPr>
          <a:lstStyle/>
          <a:p>
            <a:r>
              <a:rPr lang="pl-PL" altLang="zh-CN" sz="1400" b="1" dirty="0" smtClean="0">
                <a:solidFill>
                  <a:schemeClr val="bg1"/>
                </a:solidFill>
                <a:latin typeface="Arial"/>
                <a:sym typeface="Arial"/>
              </a:rPr>
              <a:t>Pan Hu</a:t>
            </a:r>
          </a:p>
          <a:p>
            <a:endParaRPr lang="pl-PL" altLang="zh-CN" sz="1000" dirty="0" smtClean="0">
              <a:solidFill>
                <a:schemeClr val="bg1"/>
              </a:solidFill>
              <a:latin typeface="Arial"/>
              <a:sym typeface="Arial"/>
            </a:endParaRPr>
          </a:p>
          <a:p>
            <a:r>
              <a:rPr lang="pl-PL" altLang="zh-CN" sz="1000" dirty="0" smtClean="0">
                <a:solidFill>
                  <a:schemeClr val="bg1"/>
                </a:solidFill>
                <a:latin typeface="Arial"/>
                <a:sym typeface="Arial"/>
              </a:rPr>
              <a:t>Tester</a:t>
            </a:r>
          </a:p>
          <a:p>
            <a:r>
              <a:rPr lang="pl-PL" altLang="zh-CN" sz="1000" dirty="0" smtClean="0">
                <a:solidFill>
                  <a:schemeClr val="bg1"/>
                </a:solidFill>
                <a:latin typeface="Arial"/>
                <a:sym typeface="Arial"/>
              </a:rPr>
              <a:t>Tieto</a:t>
            </a:r>
          </a:p>
          <a:p>
            <a:r>
              <a:rPr lang="pl-PL" altLang="zh-CN" sz="1000" dirty="0" smtClean="0">
                <a:solidFill>
                  <a:schemeClr val="bg1"/>
                </a:solidFill>
                <a:latin typeface="Arial"/>
                <a:sym typeface="Arial"/>
              </a:rPr>
              <a:t>pan.hu@tieto.com</a:t>
            </a:r>
            <a:endParaRPr lang="zh-CN" altLang="en-US" sz="1000" dirty="0">
              <a:solidFill>
                <a:schemeClr val="bg1"/>
              </a:solidFill>
              <a:latin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Monitor Indicator</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1539575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Temperature and Humidity</a:t>
            </a:r>
            <a:endParaRPr lang="en-GB" dirty="0"/>
          </a:p>
        </p:txBody>
      </p:sp>
      <p:sp>
        <p:nvSpPr>
          <p:cNvPr id="3" name="Content Placeholder 2"/>
          <p:cNvSpPr>
            <a:spLocks noGrp="1"/>
          </p:cNvSpPr>
          <p:nvPr>
            <p:ph idx="1"/>
          </p:nvPr>
        </p:nvSpPr>
        <p:spPr/>
        <p:txBody>
          <a:bodyPr/>
          <a:lstStyle/>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11</a:t>
            </a:fld>
            <a:endParaRPr lang="en-GB" dirty="0"/>
          </a:p>
        </p:txBody>
      </p:sp>
    </p:spTree>
    <p:extLst>
      <p:ext uri="{BB962C8B-B14F-4D97-AF65-F5344CB8AC3E}">
        <p14:creationId xmlns:p14="http://schemas.microsoft.com/office/powerpoint/2010/main" val="110743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Dust</a:t>
            </a:r>
            <a:endParaRPr lang="en-GB"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39552" y="1419622"/>
            <a:ext cx="2952328" cy="2952328"/>
          </a:xfrm>
        </p:spPr>
      </p:pic>
      <p:sp>
        <p:nvSpPr>
          <p:cNvPr id="4" name="Content Placeholder 3"/>
          <p:cNvSpPr>
            <a:spLocks noGrp="1"/>
          </p:cNvSpPr>
          <p:nvPr>
            <p:ph sz="half" idx="2"/>
          </p:nvPr>
        </p:nvSpPr>
        <p:spPr>
          <a:xfrm>
            <a:off x="4320000" y="1267199"/>
            <a:ext cx="3731102" cy="3176759"/>
          </a:xfrm>
        </p:spPr>
        <p:txBody>
          <a:bodyPr/>
          <a:lstStyle/>
          <a:p>
            <a:r>
              <a:rPr lang="en-US" sz="1050" dirty="0" smtClean="0"/>
              <a:t>This </a:t>
            </a:r>
            <a:r>
              <a:rPr lang="en-US" sz="1050" dirty="0"/>
              <a:t>Dust Sensor measures the Particulate Matter level in air by counting the Lo Pulse Occupancy time(LPO time) in given time unit. LPO time is in proportion to PM concentration. This sensor can provide you pretty reliable data for air purifier system because it's still responsive to particulates whose </a:t>
            </a:r>
            <a:r>
              <a:rPr lang="en-US" sz="1050" dirty="0" smtClean="0"/>
              <a:t>diameter </a:t>
            </a:r>
            <a:r>
              <a:rPr lang="en-US" sz="1050" dirty="0"/>
              <a:t>is 1um</a:t>
            </a:r>
            <a:r>
              <a:rPr lang="en-US" sz="1050" dirty="0" smtClean="0"/>
              <a:t>.</a:t>
            </a:r>
          </a:p>
          <a:p>
            <a:pPr marL="0" indent="0">
              <a:buNone/>
            </a:pP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12</a:t>
            </a:fld>
            <a:endParaRPr lang="en-GB"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4" y="2355726"/>
            <a:ext cx="4955323" cy="1857738"/>
          </a:xfrm>
          <a:prstGeom prst="rect">
            <a:avLst/>
          </a:prstGeom>
        </p:spPr>
      </p:pic>
    </p:spTree>
    <p:extLst>
      <p:ext uri="{BB962C8B-B14F-4D97-AF65-F5344CB8AC3E}">
        <p14:creationId xmlns:p14="http://schemas.microsoft.com/office/powerpoint/2010/main" val="91675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HCHO</a:t>
            </a:r>
            <a:endParaRPr lang="en-GB" dirty="0"/>
          </a:p>
        </p:txBody>
      </p:sp>
      <p:sp>
        <p:nvSpPr>
          <p:cNvPr id="4" name="Content Placeholder 3"/>
          <p:cNvSpPr>
            <a:spLocks noGrp="1"/>
          </p:cNvSpPr>
          <p:nvPr>
            <p:ph sz="half" idx="2"/>
          </p:nvPr>
        </p:nvSpPr>
        <p:spPr>
          <a:xfrm>
            <a:off x="3995936" y="1267199"/>
            <a:ext cx="4055166" cy="3176759"/>
          </a:xfrm>
        </p:spPr>
        <p:txBody>
          <a:bodyPr/>
          <a:lstStyle/>
          <a:p>
            <a:r>
              <a:rPr lang="en-US" altLang="zh-CN" sz="1050" dirty="0" smtClean="0"/>
              <a:t>HCHO </a:t>
            </a:r>
            <a:r>
              <a:rPr lang="en-US" altLang="zh-CN" sz="1050" dirty="0"/>
              <a:t>Sensor is a semiconductor VOC gas </a:t>
            </a:r>
            <a:r>
              <a:rPr lang="en-US" altLang="zh-CN" sz="1050" dirty="0" smtClean="0"/>
              <a:t>sensor, which covert the circuit conductivity to the output </a:t>
            </a:r>
            <a:r>
              <a:rPr lang="en-US" altLang="zh-CN" sz="1050" dirty="0"/>
              <a:t>signal that corresponding to the gas </a:t>
            </a:r>
            <a:r>
              <a:rPr lang="en-US" altLang="zh-CN" sz="1050" dirty="0" smtClean="0"/>
              <a:t>concentration. It </a:t>
            </a:r>
            <a:r>
              <a:rPr lang="en-US" altLang="zh-CN" sz="1050" dirty="0"/>
              <a:t>has a very high sensitivity and </a:t>
            </a:r>
            <a:r>
              <a:rPr lang="en-US" altLang="zh-CN" sz="1050" dirty="0" smtClean="0"/>
              <a:t>stability, </a:t>
            </a:r>
            <a:r>
              <a:rPr lang="en-US" altLang="zh-CN" sz="1050" dirty="0"/>
              <a:t>can be used to detect harmful </a:t>
            </a:r>
            <a:r>
              <a:rPr lang="en-US" altLang="zh-CN" sz="1050" dirty="0" smtClean="0"/>
              <a:t>HCHO in </a:t>
            </a:r>
            <a:r>
              <a:rPr lang="en-US" altLang="zh-CN" sz="1050" dirty="0"/>
              <a:t>the home environment. Therefore, it’s a good assistant for you to improve indoor environment quality of life.</a:t>
            </a: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13</a:t>
            </a:fld>
            <a:endParaRPr lang="en-GB" dirty="0"/>
          </a:p>
        </p:txBody>
      </p:sp>
      <p:pic>
        <p:nvPicPr>
          <p:cNvPr id="1028" name="Picture 4" descr="http://www.seeedstudio.com/wiki/images/9/96/HCHO_Hardware_Conn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966" y="1425982"/>
            <a:ext cx="3332203" cy="28591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3851920" y="2427734"/>
            <a:ext cx="4896544" cy="1728192"/>
          </a:xfrm>
          <a:prstGeom prst="rect">
            <a:avLst/>
          </a:prstGeom>
        </p:spPr>
      </p:pic>
    </p:spTree>
    <p:extLst>
      <p:ext uri="{BB962C8B-B14F-4D97-AF65-F5344CB8AC3E}">
        <p14:creationId xmlns:p14="http://schemas.microsoft.com/office/powerpoint/2010/main" val="124018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CH4</a:t>
            </a:r>
            <a:endParaRPr lang="en-GB" dirty="0"/>
          </a:p>
        </p:txBody>
      </p:sp>
      <p:sp>
        <p:nvSpPr>
          <p:cNvPr id="3" name="Content Placeholder 2"/>
          <p:cNvSpPr>
            <a:spLocks noGrp="1"/>
          </p:cNvSpPr>
          <p:nvPr>
            <p:ph idx="1"/>
          </p:nvPr>
        </p:nvSpPr>
        <p:spPr/>
        <p:txBody>
          <a:bodyPr/>
          <a:lstStyle/>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14</a:t>
            </a:fld>
            <a:endParaRPr lang="en-GB" dirty="0"/>
          </a:p>
        </p:txBody>
      </p:sp>
    </p:spTree>
    <p:extLst>
      <p:ext uri="{BB962C8B-B14F-4D97-AF65-F5344CB8AC3E}">
        <p14:creationId xmlns:p14="http://schemas.microsoft.com/office/powerpoint/2010/main" val="1107435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Air Quality</a:t>
            </a:r>
            <a:endParaRPr lang="en-GB" dirty="0"/>
          </a:p>
        </p:txBody>
      </p:sp>
      <p:sp>
        <p:nvSpPr>
          <p:cNvPr id="3" name="Content Placeholder 2"/>
          <p:cNvSpPr>
            <a:spLocks noGrp="1"/>
          </p:cNvSpPr>
          <p:nvPr>
            <p:ph idx="1"/>
          </p:nvPr>
        </p:nvSpPr>
        <p:spPr/>
        <p:txBody>
          <a:bodyPr/>
          <a:lstStyle/>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15</a:t>
            </a:fld>
            <a:endParaRPr lang="en-GB" dirty="0"/>
          </a:p>
        </p:txBody>
      </p:sp>
    </p:spTree>
    <p:extLst>
      <p:ext uri="{BB962C8B-B14F-4D97-AF65-F5344CB8AC3E}">
        <p14:creationId xmlns:p14="http://schemas.microsoft.com/office/powerpoint/2010/main" val="110743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a:t>
            </a:r>
            <a:endParaRPr lang="en-GB"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1418376"/>
            <a:ext cx="3672408" cy="2621986"/>
          </a:xfrm>
        </p:spPr>
      </p:pic>
      <p:sp>
        <p:nvSpPr>
          <p:cNvPr id="5" name="灯片编号占位符 4"/>
          <p:cNvSpPr>
            <a:spLocks noGrp="1"/>
          </p:cNvSpPr>
          <p:nvPr>
            <p:ph type="sldNum" sz="quarter" idx="10"/>
          </p:nvPr>
        </p:nvSpPr>
        <p:spPr/>
        <p:txBody>
          <a:bodyPr/>
          <a:lstStyle/>
          <a:p>
            <a:fld id="{F7E2903A-6526-4E0B-828D-C31687035264}" type="slidenum">
              <a:rPr lang="en-GB" smtClean="0"/>
              <a:pPr/>
              <a:t>16</a:t>
            </a:fld>
            <a:endParaRPr lang="en-GB"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235576"/>
            <a:ext cx="1728192" cy="2439475"/>
          </a:xfrm>
          <a:prstGeom prst="rect">
            <a:avLst/>
          </a:prstGeom>
        </p:spPr>
      </p:pic>
      <p:sp>
        <p:nvSpPr>
          <p:cNvPr id="7" name="右箭头 6"/>
          <p:cNvSpPr/>
          <p:nvPr/>
        </p:nvSpPr>
        <p:spPr bwMode="auto">
          <a:xfrm>
            <a:off x="4067944" y="1851670"/>
            <a:ext cx="1944216" cy="2160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charset="0"/>
            </a:endParaRPr>
          </a:p>
        </p:txBody>
      </p:sp>
      <p:sp>
        <p:nvSpPr>
          <p:cNvPr id="8" name="左箭头 7"/>
          <p:cNvSpPr/>
          <p:nvPr/>
        </p:nvSpPr>
        <p:spPr bwMode="auto">
          <a:xfrm>
            <a:off x="4067944" y="3147814"/>
            <a:ext cx="1944216" cy="21602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charset="0"/>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2180" y="2931790"/>
            <a:ext cx="2232248" cy="1335533"/>
          </a:xfrm>
          <a:prstGeom prst="rect">
            <a:avLst/>
          </a:prstGeom>
        </p:spPr>
      </p:pic>
    </p:spTree>
    <p:extLst>
      <p:ext uri="{BB962C8B-B14F-4D97-AF65-F5344CB8AC3E}">
        <p14:creationId xmlns:p14="http://schemas.microsoft.com/office/powerpoint/2010/main" val="3277749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Enhancement</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643548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Proposal</a:t>
            </a:r>
            <a:endParaRPr lang="en-GB" dirty="0"/>
          </a:p>
        </p:txBody>
      </p:sp>
      <p:sp>
        <p:nvSpPr>
          <p:cNvPr id="3" name="Content Placeholder 2"/>
          <p:cNvSpPr>
            <a:spLocks noGrp="1"/>
          </p:cNvSpPr>
          <p:nvPr>
            <p:ph idx="1"/>
          </p:nvPr>
        </p:nvSpPr>
        <p:spPr/>
        <p:txBody>
          <a:bodyPr/>
          <a:lstStyle/>
          <a:p>
            <a:r>
              <a:rPr lang="en-GB" dirty="0" smtClean="0"/>
              <a:t>Human Detecting</a:t>
            </a:r>
          </a:p>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18</a:t>
            </a:fld>
            <a:endParaRPr lang="en-GB" dirty="0"/>
          </a:p>
        </p:txBody>
      </p:sp>
    </p:spTree>
    <p:extLst>
      <p:ext uri="{BB962C8B-B14F-4D97-AF65-F5344CB8AC3E}">
        <p14:creationId xmlns:p14="http://schemas.microsoft.com/office/powerpoint/2010/main" val="373264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lstStyle/>
          <a:p>
            <a:endParaRPr lang="en-GB" dirty="0"/>
          </a:p>
        </p:txBody>
      </p:sp>
      <p:sp>
        <p:nvSpPr>
          <p:cNvPr id="4" name="Content Placeholder 3"/>
          <p:cNvSpPr>
            <a:spLocks noGrp="1"/>
          </p:cNvSpPr>
          <p:nvPr>
            <p:ph sz="half" idx="2"/>
          </p:nvPr>
        </p:nvSpPr>
        <p:spPr/>
        <p:txBody>
          <a:bodyPr/>
          <a:lstStyle/>
          <a:p>
            <a:endParaRPr lang="en-GB" dirty="0"/>
          </a:p>
        </p:txBody>
      </p:sp>
      <p:sp>
        <p:nvSpPr>
          <p:cNvPr id="6" name="灯片编号占位符 5"/>
          <p:cNvSpPr>
            <a:spLocks noGrp="1"/>
          </p:cNvSpPr>
          <p:nvPr>
            <p:ph type="sldNum" sz="quarter" idx="10"/>
          </p:nvPr>
        </p:nvSpPr>
        <p:spPr/>
        <p:txBody>
          <a:bodyPr/>
          <a:lstStyle/>
          <a:p>
            <a:fld id="{F7E2903A-6526-4E0B-828D-C31687035264}" type="slidenum">
              <a:rPr lang="en-GB" smtClean="0"/>
              <a:pPr/>
              <a:t>19</a:t>
            </a:fld>
            <a:endParaRPr lang="en-GB" dirty="0"/>
          </a:p>
        </p:txBody>
      </p:sp>
    </p:spTree>
    <p:extLst>
      <p:ext uri="{BB962C8B-B14F-4D97-AF65-F5344CB8AC3E}">
        <p14:creationId xmlns:p14="http://schemas.microsoft.com/office/powerpoint/2010/main" val="247198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p:txBody>
          <a:bodyPr/>
          <a:lstStyle/>
          <a:p>
            <a:r>
              <a:rPr lang="en-GB" dirty="0" smtClean="0"/>
              <a:t>With health we are interested in both indoor and outdoor air quality beside us. Though so many official monitoring station exist, they can’t offer </a:t>
            </a:r>
            <a:r>
              <a:rPr lang="en-GB" dirty="0"/>
              <a:t>more </a:t>
            </a:r>
            <a:r>
              <a:rPr lang="en-GB" dirty="0" smtClean="0"/>
              <a:t>accurate value for our office place. </a:t>
            </a:r>
          </a:p>
          <a:p>
            <a:r>
              <a:rPr lang="en-GB" dirty="0" smtClean="0"/>
              <a:t>Take this opportunity we use powerful </a:t>
            </a:r>
            <a:r>
              <a:rPr lang="en-GB" dirty="0" err="1" smtClean="0"/>
              <a:t>arduino</a:t>
            </a:r>
            <a:r>
              <a:rPr lang="en-GB" dirty="0" smtClean="0"/>
              <a:t> open-source resources to provide a cheapest solution of nongovernmental environment monitoring.</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2</a:t>
            </a:fld>
            <a:endParaRPr lang="en-GB" dirty="0"/>
          </a:p>
        </p:txBody>
      </p:sp>
    </p:spTree>
    <p:extLst>
      <p:ext uri="{BB962C8B-B14F-4D97-AF65-F5344CB8AC3E}">
        <p14:creationId xmlns:p14="http://schemas.microsoft.com/office/powerpoint/2010/main" val="3446196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ACTINFO"/>
          <p:cNvSpPr txBox="1"/>
          <p:nvPr/>
        </p:nvSpPr>
        <p:spPr>
          <a:xfrm>
            <a:off x="406400" y="4071203"/>
            <a:ext cx="1035540" cy="830997"/>
          </a:xfrm>
          <a:prstGeom prst="rect">
            <a:avLst/>
          </a:prstGeom>
          <a:noFill/>
        </p:spPr>
        <p:txBody>
          <a:bodyPr vert="horz" wrap="none" lIns="0" tIns="0" rIns="0" bIns="0" rtlCol="0" anchor="b">
            <a:spAutoFit/>
          </a:bodyPr>
          <a:lstStyle/>
          <a:p>
            <a:r>
              <a:rPr lang="pl-PL" altLang="zh-CN" sz="1400" b="1" dirty="0" smtClean="0">
                <a:solidFill>
                  <a:schemeClr val="bg1"/>
                </a:solidFill>
                <a:latin typeface="Arial"/>
                <a:sym typeface="Arial"/>
              </a:rPr>
              <a:t>Pan Hu</a:t>
            </a:r>
          </a:p>
          <a:p>
            <a:endParaRPr lang="pl-PL" altLang="zh-CN" sz="1000" dirty="0" smtClean="0">
              <a:solidFill>
                <a:schemeClr val="bg1"/>
              </a:solidFill>
              <a:latin typeface="Arial"/>
              <a:sym typeface="Arial"/>
            </a:endParaRPr>
          </a:p>
          <a:p>
            <a:r>
              <a:rPr lang="pl-PL" altLang="zh-CN" sz="1000" dirty="0" smtClean="0">
                <a:solidFill>
                  <a:schemeClr val="bg1"/>
                </a:solidFill>
                <a:latin typeface="Arial"/>
                <a:sym typeface="Arial"/>
              </a:rPr>
              <a:t>Tester</a:t>
            </a:r>
          </a:p>
          <a:p>
            <a:r>
              <a:rPr lang="pl-PL" altLang="zh-CN" sz="1000" dirty="0" smtClean="0">
                <a:solidFill>
                  <a:schemeClr val="bg1"/>
                </a:solidFill>
                <a:latin typeface="Arial"/>
                <a:sym typeface="Arial"/>
              </a:rPr>
              <a:t>Tieto</a:t>
            </a:r>
          </a:p>
          <a:p>
            <a:r>
              <a:rPr lang="pl-PL" altLang="zh-CN" sz="1000" dirty="0" smtClean="0">
                <a:solidFill>
                  <a:schemeClr val="bg1"/>
                </a:solidFill>
                <a:latin typeface="Arial"/>
                <a:sym typeface="Arial"/>
              </a:rPr>
              <a:t>pan.hu@tieto.com</a:t>
            </a:r>
            <a:endParaRPr lang="zh-CN" altLang="en-US" sz="1000" dirty="0">
              <a:solidFill>
                <a:schemeClr val="bg1"/>
              </a:solidFill>
              <a:latin typeface="Arial"/>
              <a:sym typeface="Arial"/>
            </a:endParaRPr>
          </a:p>
        </p:txBody>
      </p:sp>
    </p:spTree>
    <p:extLst>
      <p:ext uri="{BB962C8B-B14F-4D97-AF65-F5344CB8AC3E}">
        <p14:creationId xmlns:p14="http://schemas.microsoft.com/office/powerpoint/2010/main" val="3147490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lstStyle/>
          <a:p>
            <a:r>
              <a:rPr lang="en-GB" dirty="0" smtClean="0"/>
              <a:t>Hand-Held Environment Monitor(HHEM) is comprised of three parts:</a:t>
            </a:r>
          </a:p>
          <a:p>
            <a:r>
              <a:rPr lang="en-GB" dirty="0" smtClean="0"/>
              <a:t>Sampling Part</a:t>
            </a:r>
          </a:p>
          <a:p>
            <a:pPr marL="0" indent="0">
              <a:buNone/>
            </a:pPr>
            <a:r>
              <a:rPr lang="en-GB" dirty="0"/>
              <a:t> </a:t>
            </a:r>
            <a:r>
              <a:rPr lang="en-GB" dirty="0" smtClean="0"/>
              <a:t>    multiple sensors to supply accurate value</a:t>
            </a:r>
          </a:p>
          <a:p>
            <a:r>
              <a:rPr lang="en-GB" dirty="0" err="1" smtClean="0"/>
              <a:t>Analyzing</a:t>
            </a:r>
            <a:r>
              <a:rPr lang="en-GB" dirty="0" smtClean="0"/>
              <a:t> Part</a:t>
            </a:r>
          </a:p>
          <a:p>
            <a:pPr marL="0" indent="0">
              <a:buNone/>
            </a:pPr>
            <a:r>
              <a:rPr lang="en-GB" dirty="0"/>
              <a:t> </a:t>
            </a:r>
            <a:r>
              <a:rPr lang="en-GB" dirty="0" smtClean="0"/>
              <a:t>    calculate sampling value to output value </a:t>
            </a:r>
          </a:p>
          <a:p>
            <a:r>
              <a:rPr lang="en-GB" dirty="0" smtClean="0"/>
              <a:t>Displaying Part</a:t>
            </a:r>
          </a:p>
          <a:p>
            <a:pPr marL="0" indent="0">
              <a:buNone/>
            </a:pPr>
            <a:r>
              <a:rPr lang="en-GB" dirty="0"/>
              <a:t> </a:t>
            </a:r>
            <a:r>
              <a:rPr lang="en-GB" dirty="0" smtClean="0"/>
              <a:t>    multiple ways to display monitor value</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3</a:t>
            </a:fld>
            <a:endParaRPr lang="en-GB" dirty="0"/>
          </a:p>
        </p:txBody>
      </p:sp>
    </p:spTree>
    <p:extLst>
      <p:ext uri="{BB962C8B-B14F-4D97-AF65-F5344CB8AC3E}">
        <p14:creationId xmlns:p14="http://schemas.microsoft.com/office/powerpoint/2010/main" val="136877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Sampling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23326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Sensors</a:t>
            </a:r>
            <a:endParaRPr lang="en-GB" dirty="0"/>
          </a:p>
        </p:txBody>
      </p:sp>
      <p:sp>
        <p:nvSpPr>
          <p:cNvPr id="3" name="Content Placeholder 2"/>
          <p:cNvSpPr>
            <a:spLocks noGrp="1"/>
          </p:cNvSpPr>
          <p:nvPr>
            <p:ph idx="1"/>
          </p:nvPr>
        </p:nvSpPr>
        <p:spPr/>
        <p:txBody>
          <a:bodyPr/>
          <a:lstStyle/>
          <a:p>
            <a:r>
              <a:rPr lang="en-GB" dirty="0" smtClean="0"/>
              <a:t>Air Quality Sensor</a:t>
            </a:r>
          </a:p>
          <a:p>
            <a:r>
              <a:rPr lang="en-GB" dirty="0"/>
              <a:t>Temperature and Humidity </a:t>
            </a:r>
            <a:r>
              <a:rPr lang="en-GB" dirty="0" smtClean="0"/>
              <a:t>Sensor</a:t>
            </a:r>
          </a:p>
          <a:p>
            <a:r>
              <a:rPr lang="en-GB" dirty="0" smtClean="0"/>
              <a:t>Dust Sensor</a:t>
            </a:r>
          </a:p>
          <a:p>
            <a:r>
              <a:rPr lang="en-GB" dirty="0" smtClean="0"/>
              <a:t>Gas Sensor(MQ2)</a:t>
            </a:r>
          </a:p>
          <a:p>
            <a:r>
              <a:rPr lang="en-GB" dirty="0" smtClean="0"/>
              <a:t>HCHO Sensor</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5</a:t>
            </a:fld>
            <a:endParaRPr lang="en-GB" dirty="0"/>
          </a:p>
        </p:txBody>
      </p:sp>
    </p:spTree>
    <p:extLst>
      <p:ext uri="{BB962C8B-B14F-4D97-AF65-F5344CB8AC3E}">
        <p14:creationId xmlns:p14="http://schemas.microsoft.com/office/powerpoint/2010/main" val="172523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dirty="0" err="1"/>
              <a:t>Analyzing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2099753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Control Board</a:t>
            </a:r>
            <a:endParaRPr lang="en-GB"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95536" y="1563638"/>
            <a:ext cx="3600400" cy="2315012"/>
          </a:xfrm>
        </p:spPr>
      </p:pic>
      <p:pic>
        <p:nvPicPr>
          <p:cNvPr id="7" name="内容占位符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99992" y="915566"/>
            <a:ext cx="3384376" cy="3364623"/>
          </a:xfrm>
        </p:spPr>
      </p:pic>
      <p:sp>
        <p:nvSpPr>
          <p:cNvPr id="6" name="灯片编号占位符 5"/>
          <p:cNvSpPr>
            <a:spLocks noGrp="1"/>
          </p:cNvSpPr>
          <p:nvPr>
            <p:ph type="sldNum" sz="quarter" idx="10"/>
          </p:nvPr>
        </p:nvSpPr>
        <p:spPr/>
        <p:txBody>
          <a:bodyPr/>
          <a:lstStyle/>
          <a:p>
            <a:fld id="{F7E2903A-6526-4E0B-828D-C31687035264}" type="slidenum">
              <a:rPr lang="en-GB" smtClean="0"/>
              <a:pPr/>
              <a:t>7</a:t>
            </a:fld>
            <a:endParaRPr lang="en-GB" dirty="0"/>
          </a:p>
        </p:txBody>
      </p:sp>
    </p:spTree>
    <p:extLst>
      <p:ext uri="{BB962C8B-B14F-4D97-AF65-F5344CB8AC3E}">
        <p14:creationId xmlns:p14="http://schemas.microsoft.com/office/powerpoint/2010/main" val="276814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dirty="0"/>
              <a:t>Displaying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58280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OLED &amp; Network</a:t>
            </a:r>
            <a:endParaRPr lang="en-GB" dirty="0"/>
          </a:p>
        </p:txBody>
      </p:sp>
      <p:sp>
        <p:nvSpPr>
          <p:cNvPr id="3" name="Content Placeholder 2"/>
          <p:cNvSpPr>
            <a:spLocks noGrp="1"/>
          </p:cNvSpPr>
          <p:nvPr>
            <p:ph idx="1"/>
          </p:nvPr>
        </p:nvSpPr>
        <p:spPr/>
        <p:txBody>
          <a:bodyPr/>
          <a:lstStyle/>
          <a:p>
            <a:r>
              <a:rPr lang="en-GB" dirty="0" smtClean="0"/>
              <a:t>OLED Display 128X64</a:t>
            </a:r>
          </a:p>
          <a:p>
            <a:r>
              <a:rPr lang="en-GB" dirty="0" smtClean="0"/>
              <a:t>Yun Shield Arduino</a:t>
            </a:r>
          </a:p>
        </p:txBody>
      </p:sp>
      <p:sp>
        <p:nvSpPr>
          <p:cNvPr id="5" name="灯片编号占位符 4"/>
          <p:cNvSpPr>
            <a:spLocks noGrp="1"/>
          </p:cNvSpPr>
          <p:nvPr>
            <p:ph type="sldNum" sz="quarter" idx="10"/>
          </p:nvPr>
        </p:nvSpPr>
        <p:spPr/>
        <p:txBody>
          <a:bodyPr/>
          <a:lstStyle/>
          <a:p>
            <a:fld id="{F7E2903A-6526-4E0B-828D-C31687035264}" type="slidenum">
              <a:rPr lang="en-GB" smtClean="0"/>
              <a:pPr/>
              <a:t>9</a:t>
            </a:fld>
            <a:endParaRPr lang="en-GB" dirty="0"/>
          </a:p>
        </p:txBody>
      </p:sp>
    </p:spTree>
    <p:extLst>
      <p:ext uri="{BB962C8B-B14F-4D97-AF65-F5344CB8AC3E}">
        <p14:creationId xmlns:p14="http://schemas.microsoft.com/office/powerpoint/2010/main" val="4144393374"/>
      </p:ext>
    </p:extLst>
  </p:cSld>
  <p:clrMapOvr>
    <a:masterClrMapping/>
  </p:clrMapOvr>
</p:sld>
</file>

<file path=ppt/theme/theme1.xml><?xml version="1.0" encoding="utf-8"?>
<a:theme xmlns:a="http://schemas.openxmlformats.org/drawingml/2006/main" name="Content page blu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D1606DFC-6FAD-4E06-AAC4-8659CF7D3AA4}"/>
    </a:ext>
  </a:extLst>
</a:theme>
</file>

<file path=ppt/theme/theme2.xml><?xml version="1.0" encoding="utf-8"?>
<a:theme xmlns:a="http://schemas.openxmlformats.org/drawingml/2006/main" name="Content page red">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28909277-7591-4C81-9516-753778D0A93A}"/>
    </a:ext>
  </a:extLst>
</a:theme>
</file>

<file path=ppt/theme/theme3.xml><?xml version="1.0" encoding="utf-8"?>
<a:theme xmlns:a="http://schemas.openxmlformats.org/drawingml/2006/main" name="Content page green">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21F28A9E-4B05-468D-95BF-99C04B67B517}"/>
    </a:ext>
  </a:extLst>
</a:theme>
</file>

<file path=ppt/theme/theme4.xml><?xml version="1.0" encoding="utf-8"?>
<a:theme xmlns:a="http://schemas.openxmlformats.org/drawingml/2006/main" name="Content page orang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F89F9D2D-6F40-4A37-93D4-5871285F8B21}"/>
    </a:ext>
  </a:extLst>
</a:theme>
</file>

<file path=ppt/theme/theme5.xml><?xml version="1.0" encoding="utf-8"?>
<a:theme xmlns:a="http://schemas.openxmlformats.org/drawingml/2006/main" name="Office 主题​​">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TietoWide</Template>
  <TotalTime>184</TotalTime>
  <Words>289</Words>
  <Application>Microsoft Office PowerPoint</Application>
  <PresentationFormat>On-screen Show (16:9)</PresentationFormat>
  <Paragraphs>66</Paragraphs>
  <Slides>20</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20</vt:i4>
      </vt:variant>
    </vt:vector>
  </HeadingPairs>
  <TitlesOfParts>
    <vt:vector size="27" baseType="lpstr">
      <vt:lpstr>宋体</vt:lpstr>
      <vt:lpstr>Arial</vt:lpstr>
      <vt:lpstr>Helvetica</vt:lpstr>
      <vt:lpstr>Content page blue</vt:lpstr>
      <vt:lpstr>Content page red</vt:lpstr>
      <vt:lpstr>Content page green</vt:lpstr>
      <vt:lpstr>Content page orange</vt:lpstr>
      <vt:lpstr>Hand-Held Environment Monitor</vt:lpstr>
      <vt:lpstr>Background</vt:lpstr>
      <vt:lpstr>Overview</vt:lpstr>
      <vt:lpstr>Sampling</vt:lpstr>
      <vt:lpstr>Sensors</vt:lpstr>
      <vt:lpstr>Analyzing</vt:lpstr>
      <vt:lpstr>Main Control Board</vt:lpstr>
      <vt:lpstr>Displaying</vt:lpstr>
      <vt:lpstr>OLED &amp; Network</vt:lpstr>
      <vt:lpstr>Monitor Indicator</vt:lpstr>
      <vt:lpstr>Temperature and Humidity</vt:lpstr>
      <vt:lpstr>Dust</vt:lpstr>
      <vt:lpstr>HCHO</vt:lpstr>
      <vt:lpstr>CH4</vt:lpstr>
      <vt:lpstr>Air Quality</vt:lpstr>
      <vt:lpstr>Scenario</vt:lpstr>
      <vt:lpstr>Enhancement</vt:lpstr>
      <vt:lpstr>Proposal</vt:lpstr>
      <vt:lpstr>PowerPoint Presentation</vt:lpstr>
      <vt:lpstr>PowerPoint Presentation</vt:lpstr>
    </vt:vector>
  </TitlesOfParts>
  <Company>Tieto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 Pan</dc:creator>
  <cp:lastModifiedBy>Liu Mingyuan</cp:lastModifiedBy>
  <cp:revision>45</cp:revision>
  <dcterms:created xsi:type="dcterms:W3CDTF">2015-10-15T06:54:23Z</dcterms:created>
  <dcterms:modified xsi:type="dcterms:W3CDTF">2015-10-16T02:01:55Z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our8">
    <vt:lpwstr>255,190,133</vt:lpwstr>
  </property>
  <property fmtid="{D5CDD505-2E9C-101B-9397-08002B2CF9AE}" pid="3" name="Colour7">
    <vt:lpwstr>189,224,147</vt:lpwstr>
  </property>
  <property fmtid="{D5CDD505-2E9C-101B-9397-08002B2CF9AE}" pid="4" name="Colour6">
    <vt:lpwstr>240,179,202</vt:lpwstr>
  </property>
  <property fmtid="{D5CDD505-2E9C-101B-9397-08002B2CF9AE}" pid="5" name="Colour5">
    <vt:lpwstr>154,202,235</vt:lpwstr>
  </property>
  <property fmtid="{D5CDD505-2E9C-101B-9397-08002B2CF9AE}" pid="6" name="Colour4">
    <vt:lpwstr>215,95,0</vt:lpwstr>
  </property>
  <property fmtid="{D5CDD505-2E9C-101B-9397-08002B2CF9AE}" pid="7" name="Colour3">
    <vt:lpwstr>0,131,62</vt:lpwstr>
  </property>
  <property fmtid="{D5CDD505-2E9C-101B-9397-08002B2CF9AE}" pid="8" name="Colour2">
    <vt:lpwstr>213,16,103</vt:lpwstr>
  </property>
  <property fmtid="{D5CDD505-2E9C-101B-9397-08002B2CF9AE}" pid="9" name="Colour1">
    <vt:lpwstr>0,101,160</vt:lpwstr>
  </property>
</Properties>
</file>