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4"/>
  </p:sldMasterIdLst>
  <p:notesMasterIdLst>
    <p:notesMasterId r:id="rId16"/>
  </p:notesMasterIdLst>
  <p:handoutMasterIdLst>
    <p:handoutMasterId r:id="rId17"/>
  </p:handoutMasterIdLst>
  <p:sldIdLst>
    <p:sldId id="2147309208" r:id="rId5"/>
    <p:sldId id="2147309214" r:id="rId6"/>
    <p:sldId id="2147309217" r:id="rId7"/>
    <p:sldId id="2147309218" r:id="rId8"/>
    <p:sldId id="2147309216" r:id="rId9"/>
    <p:sldId id="2147309220" r:id="rId10"/>
    <p:sldId id="2147309221" r:id="rId11"/>
    <p:sldId id="2147309215" r:id="rId12"/>
    <p:sldId id="2147309212" r:id="rId13"/>
    <p:sldId id="2147309213" r:id="rId14"/>
    <p:sldId id="214730920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DB18E48-A59D-5FEB-8FC7-80BFB97E7415}" name="Stephanie Kim-Poston" initials="SK" userId="S::skimpost@global.cadence.com::1f57b9cf-50aa-4983-a41a-a4ec674019e8" providerId="AD"/>
  <p188:author id="{D6B6D08F-3E8A-128C-FA9F-0CAA1C4C177D}" name="Yesenia Carrillo" initials="YC" userId="S::yesenia@global.cadence.com::cbcd6db8-3c7c-4082-98e5-42c97f03ebab" providerId="AD"/>
  <p188:author id="{38C811A7-212C-6438-0352-F0B55EF02F09}" name="Nicole Johnson" initials="NJ" userId="S::njohnson@global.cadence.com::8d088d6c-2a72-450a-8647-982fee02c432" providerId="AD"/>
  <p188:author id="{4A3F96F0-282A-0AA3-19F3-63588C4FEC09}" name="Tina Jones" initials="" userId="S::tinaj@global.cadence.com::d526dd4a-88dc-4c3d-a7ed-eb063684ca66"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93DA49"/>
    <a:srgbClr val="2CCCD3"/>
    <a:srgbClr val="FEC400"/>
    <a:srgbClr val="FA4616"/>
    <a:srgbClr val="E4002B"/>
    <a:srgbClr val="FF9334"/>
    <a:srgbClr val="C8D616"/>
    <a:srgbClr val="FFB81C"/>
    <a:srgbClr val="FF944E"/>
    <a:srgbClr val="9CEB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282"/>
    <p:restoredTop sz="94694"/>
  </p:normalViewPr>
  <p:slideViewPr>
    <p:cSldViewPr snapToGrid="0">
      <p:cViewPr varScale="1">
        <p:scale>
          <a:sx n="81" d="100"/>
          <a:sy n="81" d="100"/>
        </p:scale>
        <p:origin x="970" y="62"/>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TextBox 5"/>
          <p:cNvSpPr txBox="1"/>
          <p:nvPr/>
        </p:nvSpPr>
        <p:spPr bwMode="gray">
          <a:xfrm>
            <a:off x="107140" y="8757395"/>
            <a:ext cx="347445" cy="238400"/>
          </a:xfrm>
          <a:prstGeom prst="rect">
            <a:avLst/>
          </a:prstGeom>
          <a:noFill/>
        </p:spPr>
        <p:txBody>
          <a:bodyPr wrap="none" lIns="95610" tIns="47805" rIns="95610" bIns="47805" rtlCol="0">
            <a:spAutoFit/>
          </a:bodyPr>
          <a:lstStyle/>
          <a:p>
            <a:pPr algn="r"/>
            <a:fld id="{2B7AF141-2B95-496E-A444-1A6308939B01}" type="slidenum">
              <a:rPr lang="en-US" sz="900">
                <a:solidFill>
                  <a:schemeClr val="accent3"/>
                </a:solidFill>
              </a:rPr>
              <a:pPr algn="r"/>
              <a:t>‹#›</a:t>
            </a:fld>
            <a:endParaRPr lang="en-US" sz="900">
              <a:solidFill>
                <a:schemeClr val="accent3"/>
              </a:solidFill>
            </a:endParaRPr>
          </a:p>
        </p:txBody>
      </p:sp>
      <p:sp>
        <p:nvSpPr>
          <p:cNvPr id="7" name="TextBox 6"/>
          <p:cNvSpPr txBox="1"/>
          <p:nvPr/>
        </p:nvSpPr>
        <p:spPr bwMode="gray">
          <a:xfrm>
            <a:off x="378553" y="8757395"/>
            <a:ext cx="3851140" cy="235043"/>
          </a:xfrm>
          <a:prstGeom prst="rect">
            <a:avLst/>
          </a:prstGeom>
          <a:noFill/>
        </p:spPr>
        <p:txBody>
          <a:bodyPr wrap="none" lIns="95610" tIns="47805" rIns="95610" bIns="47805" rtlCol="0">
            <a:spAutoFit/>
          </a:bodyPr>
          <a:lstStyle/>
          <a:p>
            <a:pPr>
              <a:defRPr/>
            </a:pPr>
            <a:r>
              <a:rPr lang="en-US" sz="900">
                <a:solidFill>
                  <a:schemeClr val="bg1">
                    <a:lumMod val="75000"/>
                  </a:schemeClr>
                </a:solidFill>
              </a:rPr>
              <a:t>© 2019 Cadence Design Systems, Inc. Cadence confidential.  Internal use only.</a:t>
            </a:r>
          </a:p>
        </p:txBody>
      </p:sp>
      <p:pic>
        <p:nvPicPr>
          <p:cNvPr id="8" name="Picture 7"/>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5428713" y="8718965"/>
            <a:ext cx="1234884" cy="226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76464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Box 7"/>
          <p:cNvSpPr txBox="1"/>
          <p:nvPr/>
        </p:nvSpPr>
        <p:spPr bwMode="gray">
          <a:xfrm>
            <a:off x="107140" y="8757395"/>
            <a:ext cx="347445" cy="238400"/>
          </a:xfrm>
          <a:prstGeom prst="rect">
            <a:avLst/>
          </a:prstGeom>
          <a:noFill/>
        </p:spPr>
        <p:txBody>
          <a:bodyPr wrap="none" lIns="95610" tIns="47805" rIns="95610" bIns="47805" rtlCol="0">
            <a:spAutoFit/>
          </a:bodyPr>
          <a:lstStyle/>
          <a:p>
            <a:pPr algn="r"/>
            <a:fld id="{2B7AF141-2B95-496E-A444-1A6308939B01}" type="slidenum">
              <a:rPr lang="en-US" sz="900">
                <a:solidFill>
                  <a:schemeClr val="accent3"/>
                </a:solidFill>
              </a:rPr>
              <a:pPr algn="r"/>
              <a:t>‹#›</a:t>
            </a:fld>
            <a:endParaRPr lang="en-US" sz="900">
              <a:solidFill>
                <a:schemeClr val="accent3"/>
              </a:solidFill>
            </a:endParaRPr>
          </a:p>
        </p:txBody>
      </p:sp>
      <p:sp>
        <p:nvSpPr>
          <p:cNvPr id="9" name="TextBox 8"/>
          <p:cNvSpPr txBox="1"/>
          <p:nvPr/>
        </p:nvSpPr>
        <p:spPr bwMode="gray">
          <a:xfrm>
            <a:off x="378553" y="8757395"/>
            <a:ext cx="3851140" cy="235043"/>
          </a:xfrm>
          <a:prstGeom prst="rect">
            <a:avLst/>
          </a:prstGeom>
          <a:noFill/>
        </p:spPr>
        <p:txBody>
          <a:bodyPr wrap="none" lIns="95610" tIns="47805" rIns="95610" bIns="47805" rtlCol="0">
            <a:spAutoFit/>
          </a:bodyPr>
          <a:lstStyle/>
          <a:p>
            <a:pPr>
              <a:defRPr/>
            </a:pPr>
            <a:r>
              <a:rPr lang="en-US" sz="900">
                <a:solidFill>
                  <a:schemeClr val="bg1">
                    <a:lumMod val="75000"/>
                  </a:schemeClr>
                </a:solidFill>
              </a:rPr>
              <a:t>© 2019 Cadence Design Systems, Inc. Cadence confidential.  Internal use only.</a:t>
            </a:r>
          </a:p>
        </p:txBody>
      </p:sp>
      <p:pic>
        <p:nvPicPr>
          <p:cNvPr id="10" name="Picture 9"/>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5428713" y="8718965"/>
            <a:ext cx="1234884" cy="226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515709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s://www.cadence.com/go/trademarks" TargetMode="External"/><Relationship Id="rId2" Type="http://schemas.openxmlformats.org/officeDocument/2006/relationships/image" Target="../media/image9.jpeg"/><Relationship Id="rId1" Type="http://schemas.openxmlformats.org/officeDocument/2006/relationships/slideMaster" Target="../slideMasters/slideMaster1.xml"/><Relationship Id="rId5" Type="http://schemas.openxmlformats.org/officeDocument/2006/relationships/image" Target="../media/image11.svg"/><Relationship Id="rId4" Type="http://schemas.openxmlformats.org/officeDocument/2006/relationships/image" Target="../media/image10.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977568FD-77DF-454B-8FA9-65F949BAE143}"/>
              </a:ext>
            </a:extLst>
          </p:cNvPr>
          <p:cNvSpPr>
            <a:spLocks noGrp="1"/>
          </p:cNvSpPr>
          <p:nvPr>
            <p:ph type="title"/>
          </p:nvPr>
        </p:nvSpPr>
        <p:spPr>
          <a:xfrm>
            <a:off x="425956" y="4755280"/>
            <a:ext cx="11147785" cy="561155"/>
          </a:xfrm>
        </p:spPr>
        <p:txBody>
          <a:bodyPr vert="horz" lIns="91440" tIns="45720" rIns="91440" bIns="45720" rtlCol="0" anchor="t">
            <a:noAutofit/>
          </a:bodyPr>
          <a:lstStyle>
            <a:lvl1pPr>
              <a:defRPr lang="en-US" sz="3600">
                <a:solidFill>
                  <a:schemeClr val="tx1"/>
                </a:solidFill>
              </a:defRPr>
            </a:lvl1pPr>
          </a:lstStyle>
          <a:p>
            <a:pPr marL="0" lvl="0" indent="-228600">
              <a:buFont typeface="Arial" panose="020B0604020202020204" pitchFamily="34" charset="0"/>
            </a:pPr>
            <a:r>
              <a:rPr lang="en-US"/>
              <a:t>Click to edit Master title style</a:t>
            </a:r>
          </a:p>
        </p:txBody>
      </p:sp>
      <p:sp>
        <p:nvSpPr>
          <p:cNvPr id="10" name="Text Placeholder 2">
            <a:extLst>
              <a:ext uri="{FF2B5EF4-FFF2-40B4-BE49-F238E27FC236}">
                <a16:creationId xmlns:a16="http://schemas.microsoft.com/office/drawing/2014/main" id="{DA52E7B5-532F-4A58-B33A-C39E337D4223}"/>
              </a:ext>
            </a:extLst>
          </p:cNvPr>
          <p:cNvSpPr>
            <a:spLocks noGrp="1"/>
          </p:cNvSpPr>
          <p:nvPr>
            <p:ph type="body" idx="11" hasCustomPrompt="1"/>
          </p:nvPr>
        </p:nvSpPr>
        <p:spPr>
          <a:xfrm>
            <a:off x="425957" y="5879209"/>
            <a:ext cx="11147786" cy="907483"/>
          </a:xfrm>
          <a:prstGeom prst="rect">
            <a:avLst/>
          </a:prstGeom>
        </p:spPr>
        <p:txBody>
          <a:bodyPr lIns="91440">
            <a:noAutofit/>
          </a:bodyPr>
          <a:lstStyle>
            <a:lvl1pPr marL="0" indent="0">
              <a:lnSpc>
                <a:spcPct val="100000"/>
              </a:lnSpc>
              <a:spcBef>
                <a:spcPts val="400"/>
              </a:spcBef>
              <a:spcAft>
                <a:spcPts val="0"/>
              </a:spcAft>
              <a:buNone/>
              <a:defRPr sz="1800">
                <a:solidFill>
                  <a:schemeClr val="tx1"/>
                </a:solidFill>
                <a:latin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Presenter Name and Title</a:t>
            </a:r>
          </a:p>
          <a:p>
            <a:pPr lvl="0"/>
            <a:r>
              <a:rPr lang="en-US"/>
              <a:t>Date</a:t>
            </a:r>
          </a:p>
        </p:txBody>
      </p:sp>
      <p:pic>
        <p:nvPicPr>
          <p:cNvPr id="13" name="Graphic 12">
            <a:extLst>
              <a:ext uri="{FF2B5EF4-FFF2-40B4-BE49-F238E27FC236}">
                <a16:creationId xmlns:a16="http://schemas.microsoft.com/office/drawing/2014/main" id="{E8CF044C-A8C1-4FD8-9439-9B7589E21E1D}"/>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43711" y="4449020"/>
            <a:ext cx="322627" cy="86034"/>
          </a:xfrm>
          <a:prstGeom prst="rect">
            <a:avLst/>
          </a:prstGeom>
        </p:spPr>
      </p:pic>
      <p:sp>
        <p:nvSpPr>
          <p:cNvPr id="3" name="Subtitle 2"/>
          <p:cNvSpPr>
            <a:spLocks noGrp="1"/>
          </p:cNvSpPr>
          <p:nvPr>
            <p:ph type="subTitle" idx="1" hasCustomPrompt="1"/>
          </p:nvPr>
        </p:nvSpPr>
        <p:spPr>
          <a:xfrm>
            <a:off x="527552" y="5316435"/>
            <a:ext cx="11147785" cy="384814"/>
          </a:xfrm>
          <a:prstGeom prst="rect">
            <a:avLst/>
          </a:prstGeom>
        </p:spPr>
        <p:txBody>
          <a:bodyPr/>
          <a:lstStyle>
            <a:lvl1pPr marL="0" indent="0" algn="l">
              <a:spcBef>
                <a:spcPts val="0"/>
              </a:spcBef>
              <a:buNone/>
              <a:defRPr sz="2400">
                <a:solidFill>
                  <a:srgbClr val="262626"/>
                </a:solidFill>
                <a:latin typeface="+mn-lt"/>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subtitle style</a:t>
            </a:r>
          </a:p>
        </p:txBody>
      </p:sp>
      <p:sp>
        <p:nvSpPr>
          <p:cNvPr id="7" name="TextBox 6">
            <a:extLst>
              <a:ext uri="{FF2B5EF4-FFF2-40B4-BE49-F238E27FC236}">
                <a16:creationId xmlns:a16="http://schemas.microsoft.com/office/drawing/2014/main" id="{E75BAE5C-2CF3-43E3-BFF7-5E24E5AFA231}"/>
              </a:ext>
            </a:extLst>
          </p:cNvPr>
          <p:cNvSpPr txBox="1"/>
          <p:nvPr userDrawn="1"/>
        </p:nvSpPr>
        <p:spPr>
          <a:xfrm>
            <a:off x="10106231" y="271858"/>
            <a:ext cx="1770035" cy="338554"/>
          </a:xfrm>
          <a:prstGeom prst="rect">
            <a:avLst/>
          </a:prstGeom>
          <a:noFill/>
        </p:spPr>
        <p:txBody>
          <a:bodyPr wrap="none" rtlCol="0">
            <a:spAutoFit/>
          </a:bodyPr>
          <a:lstStyle/>
          <a:p>
            <a:pPr algn="r"/>
            <a:r>
              <a:rPr lang="en-US" sz="1600">
                <a:solidFill>
                  <a:schemeClr val="bg1"/>
                </a:solidFill>
              </a:rPr>
              <a:t>Internal Use Only</a:t>
            </a:r>
          </a:p>
        </p:txBody>
      </p:sp>
      <p:pic>
        <p:nvPicPr>
          <p:cNvPr id="2" name="Picture 5" descr="Picture 5">
            <a:extLst>
              <a:ext uri="{FF2B5EF4-FFF2-40B4-BE49-F238E27FC236}">
                <a16:creationId xmlns:a16="http://schemas.microsoft.com/office/drawing/2014/main" id="{FEEF7AEB-E037-E913-8D4C-870FED3011E4}"/>
              </a:ext>
            </a:extLst>
          </p:cNvPr>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527551" y="427899"/>
            <a:ext cx="1520003" cy="267839"/>
          </a:xfrm>
          <a:prstGeom prst="rect">
            <a:avLst/>
          </a:prstGeom>
          <a:ln w="12700">
            <a:miter lim="400000"/>
          </a:ln>
        </p:spPr>
      </p:pic>
    </p:spTree>
    <p:extLst>
      <p:ext uri="{BB962C8B-B14F-4D97-AF65-F5344CB8AC3E}">
        <p14:creationId xmlns:p14="http://schemas.microsoft.com/office/powerpoint/2010/main" val="3203576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1_Segue Slide Blue">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4373" y="5087772"/>
            <a:ext cx="10744200" cy="1188720"/>
          </a:xfrm>
        </p:spPr>
        <p:txBody>
          <a:bodyPr anchor="t" anchorCtr="0">
            <a:noAutofit/>
          </a:bodyPr>
          <a:lstStyle>
            <a:lvl1pPr>
              <a:defRPr sz="3600">
                <a:solidFill>
                  <a:schemeClr val="tx1"/>
                </a:solidFill>
              </a:defRPr>
            </a:lvl1pPr>
          </a:lstStyle>
          <a:p>
            <a:r>
              <a:rPr lang="en-US" dirty="0"/>
              <a:t>Click to edit Segue title style</a:t>
            </a:r>
          </a:p>
        </p:txBody>
      </p:sp>
      <p:pic>
        <p:nvPicPr>
          <p:cNvPr id="7" name="Picture 15">
            <a:extLst>
              <a:ext uri="{FF2B5EF4-FFF2-40B4-BE49-F238E27FC236}">
                <a16:creationId xmlns:a16="http://schemas.microsoft.com/office/drawing/2014/main" id="{7C6F4BE9-C360-464C-BE24-BEA22214003A}"/>
              </a:ext>
            </a:extLst>
          </p:cNvPr>
          <p:cNvPicPr>
            <a:picLocks noChangeAspect="1" noChangeArrowheads="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p:blipFill>
        <p:spPr bwMode="auto">
          <a:xfrm>
            <a:off x="10950729" y="6507729"/>
            <a:ext cx="967340" cy="182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a:extLst>
              <a:ext uri="{FF2B5EF4-FFF2-40B4-BE49-F238E27FC236}">
                <a16:creationId xmlns:a16="http://schemas.microsoft.com/office/drawing/2014/main" id="{D0324130-A4CC-4480-B3E5-E8052135BCBE}"/>
              </a:ext>
            </a:extLst>
          </p:cNvPr>
          <p:cNvSpPr/>
          <p:nvPr userDrawn="1"/>
        </p:nvSpPr>
        <p:spPr>
          <a:xfrm>
            <a:off x="757609" y="6517423"/>
            <a:ext cx="6096000" cy="200055"/>
          </a:xfrm>
          <a:prstGeom prst="rect">
            <a:avLst/>
          </a:prstGeom>
        </p:spPr>
        <p:txBody>
          <a:bodyPr>
            <a:spAutoFit/>
          </a:bodyPr>
          <a:lstStyle/>
          <a:p>
            <a:r>
              <a:rPr lang="en-US" sz="700" dirty="0">
                <a:solidFill>
                  <a:srgbClr val="BFBFBF"/>
                </a:solidFill>
                <a:latin typeface="Arial" panose="020B0604020202020204" pitchFamily="34" charset="0"/>
                <a:cs typeface="Arial" panose="020B0604020202020204" pitchFamily="34" charset="0"/>
              </a:rPr>
              <a:t>© 2024 Cadence Design Systems, Inc. Cadence confidential. Internal use only.</a:t>
            </a:r>
          </a:p>
        </p:txBody>
      </p:sp>
      <p:sp>
        <p:nvSpPr>
          <p:cNvPr id="9" name="TextBox 8">
            <a:extLst>
              <a:ext uri="{FF2B5EF4-FFF2-40B4-BE49-F238E27FC236}">
                <a16:creationId xmlns:a16="http://schemas.microsoft.com/office/drawing/2014/main" id="{4BC35269-6A8A-4483-9D10-09B51732AE86}"/>
              </a:ext>
            </a:extLst>
          </p:cNvPr>
          <p:cNvSpPr txBox="1"/>
          <p:nvPr userDrawn="1"/>
        </p:nvSpPr>
        <p:spPr>
          <a:xfrm>
            <a:off x="371583" y="6517423"/>
            <a:ext cx="456364" cy="20005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fld id="{E9C6F3DA-F5B5-479A-BC2D-A29C88AE9940}" type="slidenum">
              <a:rPr kumimoji="0" lang="en-US" sz="700" b="0" i="0" u="none" strike="noStrike" kern="0" cap="none" spc="0" normalizeH="0" baseline="0" noProof="0" smtClean="0">
                <a:ln>
                  <a:noFill/>
                </a:ln>
                <a:solidFill>
                  <a:srgbClr val="FFFFFF">
                    <a:lumMod val="75000"/>
                  </a:srgbClr>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a:t>
            </a:fld>
            <a:endParaRPr kumimoji="0" lang="en-US" sz="700" b="0" i="0" u="none" strike="noStrike" kern="0" cap="none" spc="0" normalizeH="0" baseline="0" noProof="0">
              <a:ln>
                <a:noFill/>
              </a:ln>
              <a:solidFill>
                <a:srgbClr val="FFFFFF">
                  <a:lumMod val="75000"/>
                </a:srgbClr>
              </a:solidFill>
              <a:effectLst/>
              <a:uLnTx/>
              <a:uFillTx/>
            </a:endParaRPr>
          </a:p>
        </p:txBody>
      </p:sp>
      <p:sp>
        <p:nvSpPr>
          <p:cNvPr id="17" name="Text Placeholder 2">
            <a:extLst>
              <a:ext uri="{FF2B5EF4-FFF2-40B4-BE49-F238E27FC236}">
                <a16:creationId xmlns:a16="http://schemas.microsoft.com/office/drawing/2014/main" id="{D929B34E-4B95-40EC-AF9F-8C2F5BDB85C9}"/>
              </a:ext>
            </a:extLst>
          </p:cNvPr>
          <p:cNvSpPr>
            <a:spLocks noGrp="1"/>
          </p:cNvSpPr>
          <p:nvPr>
            <p:ph type="body" idx="1" hasCustomPrompt="1"/>
          </p:nvPr>
        </p:nvSpPr>
        <p:spPr>
          <a:xfrm>
            <a:off x="456744" y="5598695"/>
            <a:ext cx="10827604" cy="677797"/>
          </a:xfrm>
          <a:prstGeom prst="rect">
            <a:avLst/>
          </a:prstGeom>
        </p:spPr>
        <p:txBody>
          <a:bodyPr lIns="91440">
            <a:noAutofit/>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subtitle style</a:t>
            </a:r>
          </a:p>
        </p:txBody>
      </p:sp>
    </p:spTree>
    <p:extLst>
      <p:ext uri="{BB962C8B-B14F-4D97-AF65-F5344CB8AC3E}">
        <p14:creationId xmlns:p14="http://schemas.microsoft.com/office/powerpoint/2010/main" val="56477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End">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572805" y="5693163"/>
            <a:ext cx="10771470" cy="461665"/>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00" i="1" kern="1200">
                <a:solidFill>
                  <a:srgbClr val="BFBFBF"/>
                </a:solidFill>
                <a:effectLst/>
                <a:latin typeface="+mn-lt"/>
                <a:ea typeface="+mn-ea"/>
                <a:cs typeface="+mn-cs"/>
              </a:rPr>
              <a:t>© 2024 Cadence Design Systems, Inc. All rights reserved worldwide. Cadence, the Cadence logo, and the other Cadence marks found at </a:t>
            </a:r>
            <a:r>
              <a:rPr lang="en-US" sz="800" i="1" kern="1200">
                <a:solidFill>
                  <a:srgbClr val="BFBFBF"/>
                </a:solidFill>
                <a:effectLst/>
                <a:latin typeface="+mn-lt"/>
                <a:ea typeface="+mn-ea"/>
                <a:cs typeface="+mn-cs"/>
                <a:hlinkClick r:id="rId3">
                  <a:extLst>
                    <a:ext uri="{A12FA001-AC4F-418D-AE19-62706E023703}">
                      <ahyp:hlinkClr xmlns:ahyp="http://schemas.microsoft.com/office/drawing/2018/hyperlinkcolor" val="tx"/>
                    </a:ext>
                  </a:extLst>
                </a:hlinkClick>
              </a:rPr>
              <a:t>https://</a:t>
            </a:r>
            <a:r>
              <a:rPr lang="en-US" sz="800" i="1" u="sng" kern="1200">
                <a:solidFill>
                  <a:srgbClr val="BFBFBF"/>
                </a:solidFill>
                <a:effectLst/>
                <a:latin typeface="+mn-lt"/>
                <a:ea typeface="+mn-ea"/>
                <a:cs typeface="+mn-cs"/>
                <a:hlinkClick r:id="rId3">
                  <a:extLst>
                    <a:ext uri="{A12FA001-AC4F-418D-AE19-62706E023703}">
                      <ahyp:hlinkClr xmlns:ahyp="http://schemas.microsoft.com/office/drawing/2018/hyperlinkcolor" val="tx"/>
                    </a:ext>
                  </a:extLst>
                </a:hlinkClick>
              </a:rPr>
              <a:t>www.cadence.com/go/trademarks</a:t>
            </a:r>
            <a:r>
              <a:rPr lang="en-US" sz="800" i="1" kern="1200">
                <a:solidFill>
                  <a:srgbClr val="BFBFBF"/>
                </a:solidFill>
                <a:effectLst/>
                <a:latin typeface="+mn-lt"/>
                <a:ea typeface="+mn-ea"/>
                <a:cs typeface="+mn-cs"/>
                <a:hlinkClick r:id="rId3">
                  <a:extLst>
                    <a:ext uri="{A12FA001-AC4F-418D-AE19-62706E023703}">
                      <ahyp:hlinkClr xmlns:ahyp="http://schemas.microsoft.com/office/drawing/2018/hyperlinkcolor" val="tx"/>
                    </a:ext>
                  </a:extLst>
                </a:hlinkClick>
              </a:rPr>
              <a:t> </a:t>
            </a:r>
            <a:r>
              <a:rPr lang="en-US" sz="800" i="1" kern="1200">
                <a:solidFill>
                  <a:srgbClr val="BFBFBF"/>
                </a:solidFill>
                <a:effectLst/>
                <a:latin typeface="+mn-lt"/>
                <a:ea typeface="+mn-ea"/>
                <a:cs typeface="+mn-cs"/>
              </a:rPr>
              <a:t>are trademarks or registered trademarks of </a:t>
            </a:r>
            <a:br>
              <a:rPr lang="en-US" sz="800" i="1" kern="1200">
                <a:solidFill>
                  <a:srgbClr val="BFBFBF"/>
                </a:solidFill>
                <a:effectLst/>
                <a:latin typeface="+mn-lt"/>
                <a:ea typeface="+mn-ea"/>
                <a:cs typeface="+mn-cs"/>
              </a:rPr>
            </a:br>
            <a:r>
              <a:rPr lang="en-US" sz="800" i="1" kern="1200">
                <a:solidFill>
                  <a:srgbClr val="BFBFBF"/>
                </a:solidFill>
                <a:effectLst/>
                <a:latin typeface="+mn-lt"/>
                <a:ea typeface="+mn-ea"/>
                <a:cs typeface="+mn-cs"/>
              </a:rPr>
              <a:t>Cadence Design Systems, Inc. Accellera and SystemC are trademarks of Accellera Systems Initiative Inc. All Arm products are registered trademarks or trademarks of Arm Limited (or its subsidiaries) in the US and/or elsewhere. All MIPI specifications are registered trademarks or service marks owned by MIPI Alliance. All PCI-SIG specifications are registered trademarks or trademarks of PCI-SIG. All other trademarks are the property of their respective owners.</a:t>
            </a:r>
            <a:endParaRPr lang="en-US" sz="800">
              <a:solidFill>
                <a:srgbClr val="BFBFBF"/>
              </a:solidFill>
              <a:effectLst/>
            </a:endParaRPr>
          </a:p>
        </p:txBody>
      </p:sp>
      <p:pic>
        <p:nvPicPr>
          <p:cNvPr id="5" name="Graphic 4">
            <a:extLst>
              <a:ext uri="{FF2B5EF4-FFF2-40B4-BE49-F238E27FC236}">
                <a16:creationId xmlns:a16="http://schemas.microsoft.com/office/drawing/2014/main" id="{5B4FD8CC-F52C-45BA-9409-3279606FB35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4023808" y="2679232"/>
            <a:ext cx="4353025" cy="822960"/>
          </a:xfrm>
          <a:prstGeom prst="rect">
            <a:avLst/>
          </a:prstGeom>
        </p:spPr>
      </p:pic>
      <p:grpSp>
        <p:nvGrpSpPr>
          <p:cNvPr id="6" name="Group 5">
            <a:extLst>
              <a:ext uri="{FF2B5EF4-FFF2-40B4-BE49-F238E27FC236}">
                <a16:creationId xmlns:a16="http://schemas.microsoft.com/office/drawing/2014/main" id="{C355CB13-4131-493A-B637-837BC74B3818}"/>
              </a:ext>
            </a:extLst>
          </p:cNvPr>
          <p:cNvGrpSpPr/>
          <p:nvPr userDrawn="1"/>
        </p:nvGrpSpPr>
        <p:grpSpPr>
          <a:xfrm>
            <a:off x="0" y="368"/>
            <a:ext cx="12192000" cy="43178"/>
            <a:chOff x="0" y="368"/>
            <a:chExt cx="12192000" cy="43178"/>
          </a:xfrm>
        </p:grpSpPr>
        <p:sp>
          <p:nvSpPr>
            <p:cNvPr id="7" name="Rectangle 6">
              <a:extLst>
                <a:ext uri="{FF2B5EF4-FFF2-40B4-BE49-F238E27FC236}">
                  <a16:creationId xmlns:a16="http://schemas.microsoft.com/office/drawing/2014/main" id="{F9BA40B7-FB75-4C9A-85CD-0AF3ED79AF6A}"/>
                </a:ext>
              </a:extLst>
            </p:cNvPr>
            <p:cNvSpPr/>
            <p:nvPr userDrawn="1"/>
          </p:nvSpPr>
          <p:spPr>
            <a:xfrm>
              <a:off x="4064000" y="368"/>
              <a:ext cx="4064000" cy="43178"/>
            </a:xfrm>
            <a:prstGeom prst="rect">
              <a:avLst/>
            </a:prstGeom>
            <a:gradFill>
              <a:gsLst>
                <a:gs pos="100000">
                  <a:srgbClr val="2DCCD3"/>
                </a:gs>
                <a:gs pos="0">
                  <a:srgbClr val="147BD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C62FE18-D2FC-45E3-898B-224F9DAA381A}"/>
                </a:ext>
              </a:extLst>
            </p:cNvPr>
            <p:cNvSpPr/>
            <p:nvPr userDrawn="1"/>
          </p:nvSpPr>
          <p:spPr>
            <a:xfrm>
              <a:off x="8128000" y="368"/>
              <a:ext cx="4064000" cy="43178"/>
            </a:xfrm>
            <a:prstGeom prst="rect">
              <a:avLst/>
            </a:prstGeom>
            <a:gradFill>
              <a:gsLst>
                <a:gs pos="100000">
                  <a:srgbClr val="FFB81C"/>
                </a:gs>
                <a:gs pos="0">
                  <a:srgbClr val="84DB0F"/>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087D51E-0340-46EE-9382-8E2F29A794B2}"/>
                </a:ext>
              </a:extLst>
            </p:cNvPr>
            <p:cNvSpPr/>
            <p:nvPr userDrawn="1"/>
          </p:nvSpPr>
          <p:spPr>
            <a:xfrm>
              <a:off x="0" y="368"/>
              <a:ext cx="4064000" cy="43178"/>
            </a:xfrm>
            <a:prstGeom prst="rect">
              <a:avLst/>
            </a:prstGeom>
            <a:gradFill>
              <a:gsLst>
                <a:gs pos="50000">
                  <a:srgbClr val="E4002B"/>
                </a:gs>
                <a:gs pos="100000">
                  <a:srgbClr val="CE0058"/>
                </a:gs>
                <a:gs pos="0">
                  <a:srgbClr val="FF902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99835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nd Title with Tighter Content Leading">
    <p:spTree>
      <p:nvGrpSpPr>
        <p:cNvPr id="1" name=""/>
        <p:cNvGrpSpPr/>
        <p:nvPr/>
      </p:nvGrpSpPr>
      <p:grpSpPr>
        <a:xfrm>
          <a:off x="0" y="0"/>
          <a:ext cx="0" cy="0"/>
          <a:chOff x="0" y="0"/>
          <a:chExt cx="0" cy="0"/>
        </a:xfrm>
      </p:grpSpPr>
      <p:sp>
        <p:nvSpPr>
          <p:cNvPr id="3" name="Content Placeholder 2"/>
          <p:cNvSpPr>
            <a:spLocks noGrp="1"/>
          </p:cNvSpPr>
          <p:nvPr>
            <p:ph idx="1"/>
          </p:nvPr>
        </p:nvSpPr>
        <p:spPr>
          <a:xfrm>
            <a:off x="435430" y="1188720"/>
            <a:ext cx="11255827" cy="5146766"/>
          </a:xfrm>
          <a:prstGeom prst="rect">
            <a:avLst/>
          </a:prstGeom>
        </p:spPr>
        <p:txBody>
          <a:bodyPr vert="horz" lIns="0" tIns="45720" rIns="91440" bIns="45720" rtlCol="0">
            <a:noAutofit/>
          </a:bodyPr>
          <a:lstStyle>
            <a:lvl1pPr>
              <a:defRPr lang="en-US" dirty="0"/>
            </a:lvl1pPr>
            <a:lvl2pPr>
              <a:spcBef>
                <a:spcPts val="400"/>
              </a:spcBef>
              <a:spcAft>
                <a:spcPts val="0"/>
              </a:spcAft>
              <a:defRPr lang="en-US" dirty="0"/>
            </a:lvl2pPr>
            <a:lvl3pPr>
              <a:spcBef>
                <a:spcPts val="400"/>
              </a:spcBef>
              <a:spcAft>
                <a:spcPts val="0"/>
              </a:spcAft>
              <a:defRPr lang="en-US" dirty="0"/>
            </a:lvl3pPr>
            <a:lvl4pPr>
              <a:defRPr lang="en-US" dirty="0"/>
            </a:lvl4pPr>
          </a:lstStyle>
          <a:p>
            <a:pPr lvl="0"/>
            <a:r>
              <a:rPr lang="en-US"/>
              <a:t>Click to edit Master text styles</a:t>
            </a:r>
          </a:p>
          <a:p>
            <a:pPr lvl="1"/>
            <a:r>
              <a:rPr lang="en-US"/>
              <a:t>Second level</a:t>
            </a:r>
          </a:p>
          <a:p>
            <a:pPr lvl="2"/>
            <a:r>
              <a:rPr lang="en-US"/>
              <a:t>Third level</a:t>
            </a:r>
          </a:p>
        </p:txBody>
      </p:sp>
      <p:sp>
        <p:nvSpPr>
          <p:cNvPr id="6" name="Title 1">
            <a:extLst>
              <a:ext uri="{FF2B5EF4-FFF2-40B4-BE49-F238E27FC236}">
                <a16:creationId xmlns:a16="http://schemas.microsoft.com/office/drawing/2014/main" id="{15ACACC4-4AF0-4A8A-B447-116F2CD731D9}"/>
              </a:ext>
            </a:extLst>
          </p:cNvPr>
          <p:cNvSpPr>
            <a:spLocks noGrp="1"/>
          </p:cNvSpPr>
          <p:nvPr>
            <p:ph type="title"/>
          </p:nvPr>
        </p:nvSpPr>
        <p:spPr>
          <a:xfrm>
            <a:off x="446313" y="365125"/>
            <a:ext cx="11612880" cy="565150"/>
          </a:xfrm>
        </p:spPr>
        <p:txBody>
          <a:bodyPr/>
          <a:lstStyle/>
          <a:p>
            <a:r>
              <a:rPr lang="en-US"/>
              <a:t>Click to edit Master title style</a:t>
            </a:r>
          </a:p>
        </p:txBody>
      </p:sp>
    </p:spTree>
    <p:extLst>
      <p:ext uri="{BB962C8B-B14F-4D97-AF65-F5344CB8AC3E}">
        <p14:creationId xmlns:p14="http://schemas.microsoft.com/office/powerpoint/2010/main" val="4151683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and Heavy Conten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643118-ABF9-4BD2-9A31-197F242B8F4E}"/>
              </a:ext>
            </a:extLst>
          </p:cNvPr>
          <p:cNvSpPr>
            <a:spLocks noGrp="1"/>
          </p:cNvSpPr>
          <p:nvPr>
            <p:ph type="title"/>
          </p:nvPr>
        </p:nvSpPr>
        <p:spPr>
          <a:xfrm>
            <a:off x="446313" y="365125"/>
            <a:ext cx="11493439" cy="430849"/>
          </a:xfrm>
        </p:spPr>
        <p:txBody>
          <a:bodyPr>
            <a:noAutofit/>
          </a:bodyPr>
          <a:lstStyle>
            <a:lvl1pPr>
              <a:defRPr>
                <a:solidFill>
                  <a:schemeClr val="tx1"/>
                </a:solidFill>
              </a:defRPr>
            </a:lvl1pPr>
          </a:lstStyle>
          <a:p>
            <a:r>
              <a:rPr lang="en-US"/>
              <a:t>Click to edit Master title style</a:t>
            </a:r>
          </a:p>
        </p:txBody>
      </p:sp>
      <p:sp>
        <p:nvSpPr>
          <p:cNvPr id="5" name="Text Placeholder 4">
            <a:extLst>
              <a:ext uri="{FF2B5EF4-FFF2-40B4-BE49-F238E27FC236}">
                <a16:creationId xmlns:a16="http://schemas.microsoft.com/office/drawing/2014/main" id="{E46CA9FA-08E0-5E48-A52C-09623E7AA4CB}"/>
              </a:ext>
            </a:extLst>
          </p:cNvPr>
          <p:cNvSpPr>
            <a:spLocks noGrp="1"/>
          </p:cNvSpPr>
          <p:nvPr>
            <p:ph type="body" sz="quarter" idx="12" hasCustomPrompt="1"/>
          </p:nvPr>
        </p:nvSpPr>
        <p:spPr>
          <a:xfrm>
            <a:off x="446314" y="795974"/>
            <a:ext cx="11310712" cy="565150"/>
          </a:xfrm>
          <a:prstGeom prst="rect">
            <a:avLst/>
          </a:prstGeom>
        </p:spPr>
        <p:txBody>
          <a:bodyPr lIns="45720">
            <a:noAutofit/>
          </a:bodyPr>
          <a:lstStyle>
            <a:lvl1pPr marL="0" indent="0">
              <a:buNone/>
              <a:defRPr sz="2400">
                <a:solidFill>
                  <a:srgbClr val="5C5C5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Subhead style</a:t>
            </a:r>
          </a:p>
        </p:txBody>
      </p:sp>
      <p:sp>
        <p:nvSpPr>
          <p:cNvPr id="7" name="Content Placeholder 2">
            <a:extLst>
              <a:ext uri="{FF2B5EF4-FFF2-40B4-BE49-F238E27FC236}">
                <a16:creationId xmlns:a16="http://schemas.microsoft.com/office/drawing/2014/main" id="{0A18622F-FFFB-4753-BBB2-156957187B43}"/>
              </a:ext>
            </a:extLst>
          </p:cNvPr>
          <p:cNvSpPr>
            <a:spLocks noGrp="1"/>
          </p:cNvSpPr>
          <p:nvPr>
            <p:ph idx="13"/>
          </p:nvPr>
        </p:nvSpPr>
        <p:spPr>
          <a:xfrm>
            <a:off x="446313" y="1591056"/>
            <a:ext cx="11335784" cy="4688363"/>
          </a:xfrm>
          <a:prstGeom prst="rect">
            <a:avLst/>
          </a:prstGeom>
        </p:spPr>
        <p:txBody>
          <a:bodyPr vert="horz" lIns="0" tIns="45720" rIns="91440" bIns="45720" rtlCol="0">
            <a:noAutofit/>
          </a:bodyPr>
          <a:lstStyle>
            <a:lvl1pPr>
              <a:spcBef>
                <a:spcPts val="1000"/>
              </a:spcBef>
              <a:spcAft>
                <a:spcPts val="0"/>
              </a:spcAft>
              <a:defRPr lang="en-US" sz="2000" dirty="0"/>
            </a:lvl1pPr>
            <a:lvl2pPr>
              <a:spcBef>
                <a:spcPts val="300"/>
              </a:spcBef>
              <a:spcAft>
                <a:spcPts val="400"/>
              </a:spcAft>
              <a:defRPr lang="en-US" sz="1600" dirty="0"/>
            </a:lvl2pPr>
            <a:lvl3pPr>
              <a:spcBef>
                <a:spcPts val="300"/>
              </a:spcBef>
              <a:spcAft>
                <a:spcPts val="400"/>
              </a:spcAft>
              <a:defRPr lang="en-US" sz="1200" dirty="0"/>
            </a:lvl3pPr>
            <a:lvl4pPr marL="1652588" indent="-280988">
              <a:buClr>
                <a:schemeClr val="bg2"/>
              </a:buClr>
              <a:buSzPct val="100000"/>
              <a:buFont typeface="Arial" panose="020B0604020202020204" pitchFamily="34" charset="0"/>
              <a:buChar char="•"/>
              <a:defRPr sz="1200">
                <a:solidFill>
                  <a:schemeClr val="tx1"/>
                </a:solidFill>
              </a:defRPr>
            </a:lvl4pPr>
          </a:lstStyle>
          <a:p>
            <a:pPr lvl="0">
              <a:spcAft>
                <a:spcPts val="300"/>
              </a:spcAft>
            </a:pPr>
            <a:r>
              <a:rPr lang="en-US"/>
              <a:t>Click to edit Master text styles</a:t>
            </a:r>
          </a:p>
          <a:p>
            <a:pPr lvl="1">
              <a:spcAft>
                <a:spcPts val="300"/>
              </a:spcAft>
            </a:pPr>
            <a:r>
              <a:rPr lang="en-US"/>
              <a:t>Second level</a:t>
            </a:r>
          </a:p>
          <a:p>
            <a:pPr lvl="2">
              <a:spcAft>
                <a:spcPts val="300"/>
              </a:spcAft>
            </a:pPr>
            <a:r>
              <a:rPr lang="en-US"/>
              <a:t>Third level</a:t>
            </a:r>
          </a:p>
          <a:p>
            <a:pPr lvl="3">
              <a:spcAft>
                <a:spcPts val="300"/>
              </a:spcAft>
            </a:pPr>
            <a:r>
              <a:rPr lang="en-US"/>
              <a:t>Fourth level</a:t>
            </a:r>
          </a:p>
        </p:txBody>
      </p:sp>
    </p:spTree>
    <p:extLst>
      <p:ext uri="{BB962C8B-B14F-4D97-AF65-F5344CB8AC3E}">
        <p14:creationId xmlns:p14="http://schemas.microsoft.com/office/powerpoint/2010/main" val="3972274105"/>
      </p:ext>
    </p:extLst>
  </p:cSld>
  <p:clrMapOvr>
    <a:masterClrMapping/>
  </p:clrMapOvr>
  <p:extLst>
    <p:ext uri="{DCECCB84-F9BA-43D5-87BE-67443E8EF086}">
      <p15:sldGuideLst xmlns:p15="http://schemas.microsoft.com/office/powerpoint/2012/main">
        <p15:guide id="1" orient="horz" pos="403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Column Heavy Conten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643118-ABF9-4BD2-9A31-197F242B8F4E}"/>
              </a:ext>
            </a:extLst>
          </p:cNvPr>
          <p:cNvSpPr>
            <a:spLocks noGrp="1"/>
          </p:cNvSpPr>
          <p:nvPr>
            <p:ph type="title"/>
          </p:nvPr>
        </p:nvSpPr>
        <p:spPr>
          <a:xfrm>
            <a:off x="446313" y="365125"/>
            <a:ext cx="11310257" cy="430849"/>
          </a:xfrm>
        </p:spPr>
        <p:txBody>
          <a:bodyPr>
            <a:noAutofit/>
          </a:bodyPr>
          <a:lstStyle>
            <a:lvl1pPr>
              <a:defRPr>
                <a:solidFill>
                  <a:schemeClr val="tx1"/>
                </a:solidFill>
              </a:defRPr>
            </a:lvl1pPr>
          </a:lstStyle>
          <a:p>
            <a:r>
              <a:rPr lang="en-US"/>
              <a:t>Click to edit Master title style</a:t>
            </a:r>
          </a:p>
        </p:txBody>
      </p:sp>
      <p:sp>
        <p:nvSpPr>
          <p:cNvPr id="5" name="Text Placeholder 4">
            <a:extLst>
              <a:ext uri="{FF2B5EF4-FFF2-40B4-BE49-F238E27FC236}">
                <a16:creationId xmlns:a16="http://schemas.microsoft.com/office/drawing/2014/main" id="{E46CA9FA-08E0-5E48-A52C-09623E7AA4CB}"/>
              </a:ext>
            </a:extLst>
          </p:cNvPr>
          <p:cNvSpPr>
            <a:spLocks noGrp="1"/>
          </p:cNvSpPr>
          <p:nvPr>
            <p:ph type="body" sz="quarter" idx="12" hasCustomPrompt="1"/>
          </p:nvPr>
        </p:nvSpPr>
        <p:spPr>
          <a:xfrm>
            <a:off x="446314" y="795974"/>
            <a:ext cx="11310712" cy="565150"/>
          </a:xfrm>
          <a:prstGeom prst="rect">
            <a:avLst/>
          </a:prstGeom>
        </p:spPr>
        <p:txBody>
          <a:bodyPr lIns="45720">
            <a:noAutofit/>
          </a:bodyPr>
          <a:lstStyle>
            <a:lvl1pPr marL="0" indent="0">
              <a:buNone/>
              <a:defRPr sz="2400">
                <a:solidFill>
                  <a:srgbClr val="5C5C5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Subhead style</a:t>
            </a:r>
          </a:p>
        </p:txBody>
      </p:sp>
      <p:sp>
        <p:nvSpPr>
          <p:cNvPr id="7" name="Content Placeholder 2">
            <a:extLst>
              <a:ext uri="{FF2B5EF4-FFF2-40B4-BE49-F238E27FC236}">
                <a16:creationId xmlns:a16="http://schemas.microsoft.com/office/drawing/2014/main" id="{0A18622F-FFFB-4753-BBB2-156957187B43}"/>
              </a:ext>
            </a:extLst>
          </p:cNvPr>
          <p:cNvSpPr>
            <a:spLocks noGrp="1"/>
          </p:cNvSpPr>
          <p:nvPr>
            <p:ph idx="13"/>
          </p:nvPr>
        </p:nvSpPr>
        <p:spPr>
          <a:xfrm>
            <a:off x="446313" y="1591056"/>
            <a:ext cx="5528441" cy="4688363"/>
          </a:xfrm>
          <a:prstGeom prst="rect">
            <a:avLst/>
          </a:prstGeom>
        </p:spPr>
        <p:txBody>
          <a:bodyPr vert="horz" lIns="0" tIns="45720" rIns="91440" bIns="45720" rtlCol="0">
            <a:noAutofit/>
          </a:bodyPr>
          <a:lstStyle>
            <a:lvl1pPr>
              <a:defRPr lang="en-US" sz="2000" dirty="0"/>
            </a:lvl1pPr>
            <a:lvl2pPr>
              <a:defRPr lang="en-US" sz="1600" dirty="0"/>
            </a:lvl2pPr>
            <a:lvl3pPr>
              <a:defRPr lang="en-US" sz="1200" dirty="0"/>
            </a:lvl3pPr>
            <a:lvl4pPr>
              <a:defRPr lang="en-US" dirty="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2">
            <a:extLst>
              <a:ext uri="{FF2B5EF4-FFF2-40B4-BE49-F238E27FC236}">
                <a16:creationId xmlns:a16="http://schemas.microsoft.com/office/drawing/2014/main" id="{32C4F24A-B06A-4364-928C-62F9F1DDE508}"/>
              </a:ext>
            </a:extLst>
          </p:cNvPr>
          <p:cNvSpPr>
            <a:spLocks noGrp="1"/>
          </p:cNvSpPr>
          <p:nvPr>
            <p:ph idx="15"/>
          </p:nvPr>
        </p:nvSpPr>
        <p:spPr>
          <a:xfrm>
            <a:off x="6095998" y="1591056"/>
            <a:ext cx="5660571" cy="4688363"/>
          </a:xfrm>
          <a:prstGeom prst="rect">
            <a:avLst/>
          </a:prstGeom>
        </p:spPr>
        <p:txBody>
          <a:bodyPr vert="horz" lIns="0" tIns="45720" rIns="91440" bIns="45720" rtlCol="0">
            <a:noAutofit/>
          </a:bodyPr>
          <a:lstStyle>
            <a:lvl1pPr>
              <a:defRPr lang="en-US" sz="2000" smtClean="0"/>
            </a:lvl1pPr>
            <a:lvl2pPr>
              <a:defRPr lang="en-US" sz="1600" smtClean="0"/>
            </a:lvl2pPr>
            <a:lvl3pPr>
              <a:defRPr lang="en-US" sz="1200" smtClean="0"/>
            </a:lvl3pPr>
            <a:lvl4pPr marL="1652588" indent="-280988">
              <a:buClr>
                <a:schemeClr val="bg2"/>
              </a:buClr>
              <a:buSzPct val="100000"/>
              <a:buFont typeface="Arial" panose="020B0604020202020204" pitchFamily="34" charset="0"/>
              <a:buChar char="•"/>
              <a:defRPr lang="en-US" sz="1200" smtClean="0">
                <a:solidFill>
                  <a:schemeClr val="tx1"/>
                </a:solidFill>
              </a:defRPr>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457177365"/>
      </p:ext>
    </p:extLst>
  </p:cSld>
  <p:clrMapOvr>
    <a:masterClrMapping/>
  </p:clrMapOvr>
  <p:extLst>
    <p:ext uri="{DCECCB84-F9BA-43D5-87BE-67443E8EF086}">
      <p15:sldGuideLst xmlns:p15="http://schemas.microsoft.com/office/powerpoint/2012/main">
        <p15:guide id="1" orient="horz" pos="403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Column Content with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603CA47B-D942-47BA-BDF5-2703D6AC814F}"/>
              </a:ext>
            </a:extLst>
          </p:cNvPr>
          <p:cNvSpPr>
            <a:spLocks noGrp="1"/>
          </p:cNvSpPr>
          <p:nvPr>
            <p:ph type="pic" sz="quarter" idx="16"/>
          </p:nvPr>
        </p:nvSpPr>
        <p:spPr>
          <a:xfrm>
            <a:off x="6096000" y="1587500"/>
            <a:ext cx="5654675" cy="4708525"/>
          </a:xfrm>
          <a:ln w="25400">
            <a:gradFill>
              <a:gsLst>
                <a:gs pos="0">
                  <a:srgbClr val="9EDA12"/>
                </a:gs>
                <a:gs pos="65000">
                  <a:srgbClr val="EECB1A"/>
                </a:gs>
                <a:gs pos="35000">
                  <a:srgbClr val="C8D616"/>
                </a:gs>
                <a:gs pos="100000">
                  <a:srgbClr val="FFB91C"/>
                </a:gs>
              </a:gsLst>
              <a:lin ang="5400000" scaled="1"/>
            </a:gradFill>
          </a:ln>
        </p:spPr>
        <p:txBody>
          <a:bodyPr/>
          <a:lstStyle/>
          <a:p>
            <a:r>
              <a:rPr lang="en-US"/>
              <a:t>Click icon to add picture</a:t>
            </a:r>
          </a:p>
        </p:txBody>
      </p:sp>
      <p:sp>
        <p:nvSpPr>
          <p:cNvPr id="4" name="Title 3">
            <a:extLst>
              <a:ext uri="{FF2B5EF4-FFF2-40B4-BE49-F238E27FC236}">
                <a16:creationId xmlns:a16="http://schemas.microsoft.com/office/drawing/2014/main" id="{02643118-ABF9-4BD2-9A31-197F242B8F4E}"/>
              </a:ext>
            </a:extLst>
          </p:cNvPr>
          <p:cNvSpPr>
            <a:spLocks noGrp="1"/>
          </p:cNvSpPr>
          <p:nvPr>
            <p:ph type="title"/>
          </p:nvPr>
        </p:nvSpPr>
        <p:spPr>
          <a:xfrm>
            <a:off x="446313" y="365125"/>
            <a:ext cx="11310257" cy="430849"/>
          </a:xfrm>
        </p:spPr>
        <p:txBody>
          <a:bodyPr>
            <a:noAutofit/>
          </a:bodyPr>
          <a:lstStyle>
            <a:lvl1pPr>
              <a:defRPr>
                <a:solidFill>
                  <a:schemeClr val="tx1"/>
                </a:solidFill>
              </a:defRPr>
            </a:lvl1pPr>
          </a:lstStyle>
          <a:p>
            <a:r>
              <a:rPr lang="en-US"/>
              <a:t>Click to edit Master title style</a:t>
            </a:r>
          </a:p>
        </p:txBody>
      </p:sp>
      <p:sp>
        <p:nvSpPr>
          <p:cNvPr id="5" name="Text Placeholder 4">
            <a:extLst>
              <a:ext uri="{FF2B5EF4-FFF2-40B4-BE49-F238E27FC236}">
                <a16:creationId xmlns:a16="http://schemas.microsoft.com/office/drawing/2014/main" id="{E46CA9FA-08E0-5E48-A52C-09623E7AA4CB}"/>
              </a:ext>
            </a:extLst>
          </p:cNvPr>
          <p:cNvSpPr>
            <a:spLocks noGrp="1"/>
          </p:cNvSpPr>
          <p:nvPr>
            <p:ph type="body" sz="quarter" idx="12" hasCustomPrompt="1"/>
          </p:nvPr>
        </p:nvSpPr>
        <p:spPr>
          <a:xfrm>
            <a:off x="446314" y="795974"/>
            <a:ext cx="11310712" cy="565150"/>
          </a:xfrm>
          <a:prstGeom prst="rect">
            <a:avLst/>
          </a:prstGeom>
        </p:spPr>
        <p:txBody>
          <a:bodyPr lIns="45720">
            <a:noAutofit/>
          </a:bodyPr>
          <a:lstStyle>
            <a:lvl1pPr marL="0" indent="0">
              <a:buNone/>
              <a:defRPr sz="2400">
                <a:solidFill>
                  <a:srgbClr val="5C5C5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Subhead style</a:t>
            </a:r>
          </a:p>
        </p:txBody>
      </p:sp>
      <p:sp>
        <p:nvSpPr>
          <p:cNvPr id="7" name="Content Placeholder 2">
            <a:extLst>
              <a:ext uri="{FF2B5EF4-FFF2-40B4-BE49-F238E27FC236}">
                <a16:creationId xmlns:a16="http://schemas.microsoft.com/office/drawing/2014/main" id="{0A18622F-FFFB-4753-BBB2-156957187B43}"/>
              </a:ext>
            </a:extLst>
          </p:cNvPr>
          <p:cNvSpPr>
            <a:spLocks noGrp="1"/>
          </p:cNvSpPr>
          <p:nvPr>
            <p:ph idx="13"/>
          </p:nvPr>
        </p:nvSpPr>
        <p:spPr>
          <a:xfrm>
            <a:off x="446313" y="1591056"/>
            <a:ext cx="5528441" cy="4688363"/>
          </a:xfrm>
          <a:prstGeom prst="rect">
            <a:avLst/>
          </a:prstGeom>
        </p:spPr>
        <p:txBody>
          <a:bodyPr vert="horz" lIns="0" tIns="45720" rIns="91440" bIns="45720" rtlCol="0">
            <a:noAutofit/>
          </a:bodyPr>
          <a:lstStyle>
            <a:lvl1pPr>
              <a:spcBef>
                <a:spcPts val="1000"/>
              </a:spcBef>
              <a:spcAft>
                <a:spcPts val="0"/>
              </a:spcAft>
              <a:defRPr lang="en-US" sz="2000" dirty="0"/>
            </a:lvl1pPr>
            <a:lvl2pPr>
              <a:spcBef>
                <a:spcPts val="500"/>
              </a:spcBef>
              <a:spcAft>
                <a:spcPts val="400"/>
              </a:spcAft>
              <a:defRPr lang="en-US" sz="1600" dirty="0"/>
            </a:lvl2pPr>
            <a:lvl3pPr>
              <a:spcBef>
                <a:spcPts val="500"/>
              </a:spcBef>
              <a:spcAft>
                <a:spcPts val="400"/>
              </a:spcAft>
              <a:defRPr lang="en-US" sz="1200" dirty="0"/>
            </a:lvl3pPr>
            <a:lvl4pPr marL="1652588" indent="-280988">
              <a:buClr>
                <a:schemeClr val="bg2"/>
              </a:buClr>
              <a:buSzPct val="100000"/>
              <a:buFont typeface="Arial" panose="020B0604020202020204" pitchFamily="34" charset="0"/>
              <a:buChar char="•"/>
              <a:defRPr sz="1200">
                <a:solidFill>
                  <a:schemeClr val="tx1"/>
                </a:solidFill>
              </a:defRPr>
            </a:lvl4pPr>
          </a:lstStyle>
          <a:p>
            <a:pPr lvl="0">
              <a:spcAft>
                <a:spcPts val="300"/>
              </a:spcAft>
            </a:pPr>
            <a:r>
              <a:rPr lang="en-US"/>
              <a:t>Click to edit Master text styles</a:t>
            </a:r>
          </a:p>
          <a:p>
            <a:pPr lvl="1">
              <a:spcAft>
                <a:spcPts val="300"/>
              </a:spcAft>
            </a:pPr>
            <a:r>
              <a:rPr lang="en-US"/>
              <a:t>Second level</a:t>
            </a:r>
          </a:p>
          <a:p>
            <a:pPr lvl="2">
              <a:spcAft>
                <a:spcPts val="300"/>
              </a:spcAft>
            </a:pPr>
            <a:r>
              <a:rPr lang="en-US"/>
              <a:t>Third level</a:t>
            </a:r>
          </a:p>
          <a:p>
            <a:pPr lvl="3">
              <a:spcAft>
                <a:spcPts val="300"/>
              </a:spcAft>
            </a:pPr>
            <a:r>
              <a:rPr lang="en-US"/>
              <a:t>Fourth level</a:t>
            </a:r>
          </a:p>
        </p:txBody>
      </p:sp>
    </p:spTree>
    <p:extLst>
      <p:ext uri="{BB962C8B-B14F-4D97-AF65-F5344CB8AC3E}">
        <p14:creationId xmlns:p14="http://schemas.microsoft.com/office/powerpoint/2010/main" val="2154220852"/>
      </p:ext>
    </p:extLst>
  </p:cSld>
  <p:clrMapOvr>
    <a:masterClrMapping/>
  </p:clrMapOvr>
  <p:extLst>
    <p:ext uri="{DCECCB84-F9BA-43D5-87BE-67443E8EF086}">
      <p15:sldGuideLst xmlns:p15="http://schemas.microsoft.com/office/powerpoint/2012/main">
        <p15:guide id="1" orient="horz" pos="403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ft Column- Right Graphic-Char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643118-ABF9-4BD2-9A31-197F242B8F4E}"/>
              </a:ext>
            </a:extLst>
          </p:cNvPr>
          <p:cNvSpPr>
            <a:spLocks noGrp="1"/>
          </p:cNvSpPr>
          <p:nvPr>
            <p:ph type="title"/>
          </p:nvPr>
        </p:nvSpPr>
        <p:spPr>
          <a:xfrm>
            <a:off x="446313" y="365125"/>
            <a:ext cx="11310257" cy="430849"/>
          </a:xfrm>
        </p:spPr>
        <p:txBody>
          <a:bodyPr>
            <a:noAutofit/>
          </a:bodyPr>
          <a:lstStyle>
            <a:lvl1pPr>
              <a:defRPr>
                <a:solidFill>
                  <a:schemeClr val="tx1"/>
                </a:solidFill>
              </a:defRPr>
            </a:lvl1pPr>
          </a:lstStyle>
          <a:p>
            <a:r>
              <a:rPr lang="en-US"/>
              <a:t>Click to edit Master title style</a:t>
            </a:r>
          </a:p>
        </p:txBody>
      </p:sp>
      <p:sp>
        <p:nvSpPr>
          <p:cNvPr id="5" name="Text Placeholder 4">
            <a:extLst>
              <a:ext uri="{FF2B5EF4-FFF2-40B4-BE49-F238E27FC236}">
                <a16:creationId xmlns:a16="http://schemas.microsoft.com/office/drawing/2014/main" id="{E46CA9FA-08E0-5E48-A52C-09623E7AA4CB}"/>
              </a:ext>
            </a:extLst>
          </p:cNvPr>
          <p:cNvSpPr>
            <a:spLocks noGrp="1"/>
          </p:cNvSpPr>
          <p:nvPr>
            <p:ph type="body" sz="quarter" idx="12" hasCustomPrompt="1"/>
          </p:nvPr>
        </p:nvSpPr>
        <p:spPr>
          <a:xfrm>
            <a:off x="446314" y="795974"/>
            <a:ext cx="11310712" cy="565150"/>
          </a:xfrm>
          <a:prstGeom prst="rect">
            <a:avLst/>
          </a:prstGeom>
        </p:spPr>
        <p:txBody>
          <a:bodyPr lIns="45720">
            <a:noAutofit/>
          </a:bodyPr>
          <a:lstStyle>
            <a:lvl1pPr marL="0" indent="0">
              <a:buNone/>
              <a:defRPr sz="2400">
                <a:solidFill>
                  <a:srgbClr val="5C5C5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Subhead style</a:t>
            </a:r>
          </a:p>
        </p:txBody>
      </p:sp>
      <p:sp>
        <p:nvSpPr>
          <p:cNvPr id="7" name="Content Placeholder 2">
            <a:extLst>
              <a:ext uri="{FF2B5EF4-FFF2-40B4-BE49-F238E27FC236}">
                <a16:creationId xmlns:a16="http://schemas.microsoft.com/office/drawing/2014/main" id="{0A18622F-FFFB-4753-BBB2-156957187B43}"/>
              </a:ext>
            </a:extLst>
          </p:cNvPr>
          <p:cNvSpPr>
            <a:spLocks noGrp="1"/>
          </p:cNvSpPr>
          <p:nvPr>
            <p:ph idx="13"/>
          </p:nvPr>
        </p:nvSpPr>
        <p:spPr>
          <a:xfrm>
            <a:off x="446313" y="1591056"/>
            <a:ext cx="5528441" cy="4688363"/>
          </a:xfrm>
          <a:prstGeom prst="rect">
            <a:avLst/>
          </a:prstGeom>
        </p:spPr>
        <p:txBody>
          <a:bodyPr vert="horz" lIns="0" tIns="45720" rIns="91440" bIns="45720" rtlCol="0">
            <a:noAutofit/>
          </a:bodyPr>
          <a:lstStyle>
            <a:lvl1pPr>
              <a:spcBef>
                <a:spcPts val="1000"/>
              </a:spcBef>
              <a:spcAft>
                <a:spcPts val="0"/>
              </a:spcAft>
              <a:defRPr lang="en-US" sz="2000" dirty="0"/>
            </a:lvl1pPr>
            <a:lvl2pPr>
              <a:spcBef>
                <a:spcPts val="500"/>
              </a:spcBef>
              <a:spcAft>
                <a:spcPts val="400"/>
              </a:spcAft>
              <a:defRPr lang="en-US" sz="1600" dirty="0"/>
            </a:lvl2pPr>
            <a:lvl3pPr>
              <a:spcBef>
                <a:spcPts val="500"/>
              </a:spcBef>
              <a:spcAft>
                <a:spcPts val="400"/>
              </a:spcAft>
              <a:defRPr lang="en-US" sz="1200" dirty="0"/>
            </a:lvl3pPr>
            <a:lvl4pPr marL="1652588" indent="-280988">
              <a:buClr>
                <a:schemeClr val="bg2"/>
              </a:buClr>
              <a:buSzPct val="100000"/>
              <a:buFont typeface="Arial" panose="020B0604020202020204" pitchFamily="34" charset="0"/>
              <a:buChar char="•"/>
              <a:defRPr sz="1200">
                <a:solidFill>
                  <a:schemeClr val="tx1"/>
                </a:solidFill>
              </a:defRPr>
            </a:lvl4pPr>
          </a:lstStyle>
          <a:p>
            <a:pPr lvl="0">
              <a:spcAft>
                <a:spcPts val="300"/>
              </a:spcAft>
            </a:pPr>
            <a:r>
              <a:rPr lang="en-US"/>
              <a:t>Click to edit Master text styles</a:t>
            </a:r>
          </a:p>
          <a:p>
            <a:pPr lvl="1">
              <a:spcAft>
                <a:spcPts val="300"/>
              </a:spcAft>
            </a:pPr>
            <a:r>
              <a:rPr lang="en-US"/>
              <a:t>Second level</a:t>
            </a:r>
          </a:p>
          <a:p>
            <a:pPr lvl="2">
              <a:spcAft>
                <a:spcPts val="300"/>
              </a:spcAft>
            </a:pPr>
            <a:r>
              <a:rPr lang="en-US"/>
              <a:t>Third level</a:t>
            </a:r>
          </a:p>
          <a:p>
            <a:pPr lvl="3">
              <a:spcAft>
                <a:spcPts val="300"/>
              </a:spcAft>
            </a:pPr>
            <a:r>
              <a:rPr lang="en-US"/>
              <a:t>Fourth level</a:t>
            </a:r>
          </a:p>
        </p:txBody>
      </p:sp>
    </p:spTree>
    <p:extLst>
      <p:ext uri="{BB962C8B-B14F-4D97-AF65-F5344CB8AC3E}">
        <p14:creationId xmlns:p14="http://schemas.microsoft.com/office/powerpoint/2010/main" val="199829632"/>
      </p:ext>
    </p:extLst>
  </p:cSld>
  <p:clrMapOvr>
    <a:masterClrMapping/>
  </p:clrMapOvr>
  <p:extLst>
    <p:ext uri="{DCECCB84-F9BA-43D5-87BE-67443E8EF086}">
      <p15:sldGuideLst xmlns:p15="http://schemas.microsoft.com/office/powerpoint/2012/main">
        <p15:guide id="1" orient="horz" pos="403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6313" y="365126"/>
            <a:ext cx="11310257" cy="580806"/>
          </a:xfrm>
        </p:spPr>
        <p:txBody>
          <a:bodyPr/>
          <a:lstStyle>
            <a:lvl1pPr>
              <a:defRPr>
                <a:solidFill>
                  <a:srgbClr val="262626"/>
                </a:solidFill>
              </a:defRPr>
            </a:lvl1pPr>
          </a:lstStyle>
          <a:p>
            <a:r>
              <a:rPr lang="en-US"/>
              <a:t>Click to edit Master title style</a:t>
            </a:r>
          </a:p>
        </p:txBody>
      </p:sp>
    </p:spTree>
    <p:extLst>
      <p:ext uri="{BB962C8B-B14F-4D97-AF65-F5344CB8AC3E}">
        <p14:creationId xmlns:p14="http://schemas.microsoft.com/office/powerpoint/2010/main" val="2510494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a:xfrm>
            <a:off x="446313" y="365125"/>
            <a:ext cx="11612880" cy="454682"/>
          </a:xfrm>
        </p:spPr>
        <p:txBody>
          <a:bodyPr/>
          <a:lstStyle/>
          <a:p>
            <a:r>
              <a:rPr lang="en-US"/>
              <a:t>Click to edit Master title style</a:t>
            </a:r>
          </a:p>
        </p:txBody>
      </p:sp>
      <p:sp>
        <p:nvSpPr>
          <p:cNvPr id="4" name="Text Placeholder 4">
            <a:extLst>
              <a:ext uri="{FF2B5EF4-FFF2-40B4-BE49-F238E27FC236}">
                <a16:creationId xmlns:a16="http://schemas.microsoft.com/office/drawing/2014/main" id="{4F47D3DE-0C27-4D0B-95F1-32219C097A72}"/>
              </a:ext>
            </a:extLst>
          </p:cNvPr>
          <p:cNvSpPr>
            <a:spLocks noGrp="1"/>
          </p:cNvSpPr>
          <p:nvPr>
            <p:ph type="body" sz="quarter" idx="12" hasCustomPrompt="1"/>
          </p:nvPr>
        </p:nvSpPr>
        <p:spPr>
          <a:xfrm>
            <a:off x="446314" y="795974"/>
            <a:ext cx="11310712" cy="565150"/>
          </a:xfrm>
          <a:prstGeom prst="rect">
            <a:avLst/>
          </a:prstGeom>
        </p:spPr>
        <p:txBody>
          <a:bodyPr lIns="45720">
            <a:noAutofit/>
          </a:bodyPr>
          <a:lstStyle>
            <a:lvl1pPr marL="0" indent="0">
              <a:spcBef>
                <a:spcPts val="0"/>
              </a:spcBef>
              <a:buNone/>
              <a:defRPr sz="2400">
                <a:solidFill>
                  <a:srgbClr val="5C5C5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Subhead style</a:t>
            </a:r>
          </a:p>
        </p:txBody>
      </p:sp>
    </p:spTree>
    <p:extLst>
      <p:ext uri="{BB962C8B-B14F-4D97-AF65-F5344CB8AC3E}">
        <p14:creationId xmlns:p14="http://schemas.microsoft.com/office/powerpoint/2010/main" val="177436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7518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sv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7" name="Picture 16" descr="A picture containing shape&#10;&#10;Description automatically generated">
            <a:extLst>
              <a:ext uri="{FF2B5EF4-FFF2-40B4-BE49-F238E27FC236}">
                <a16:creationId xmlns:a16="http://schemas.microsoft.com/office/drawing/2014/main" id="{712250CC-5D72-458B-8B32-C9C5EF24038A}"/>
              </a:ext>
            </a:extLst>
          </p:cNvPr>
          <p:cNvPicPr>
            <a:picLocks noChangeAspect="1"/>
          </p:cNvPicPr>
          <p:nvPr userDrawn="1"/>
        </p:nvPicPr>
        <p:blipFill rotWithShape="1">
          <a:blip r:embed="rId13" cstate="email">
            <a:extLst>
              <a:ext uri="{28A0092B-C50C-407E-A947-70E740481C1C}">
                <a14:useLocalDpi xmlns:a14="http://schemas.microsoft.com/office/drawing/2010/main"/>
              </a:ext>
            </a:extLst>
          </a:blip>
          <a:srcRect t="-4167"/>
          <a:stretch/>
        </p:blipFill>
        <p:spPr>
          <a:xfrm>
            <a:off x="10016358" y="0"/>
            <a:ext cx="2175641" cy="6858000"/>
          </a:xfrm>
          <a:prstGeom prst="rect">
            <a:avLst/>
          </a:prstGeom>
        </p:spPr>
      </p:pic>
      <p:sp>
        <p:nvSpPr>
          <p:cNvPr id="2" name="Title Placeholder 1">
            <a:extLst>
              <a:ext uri="{FF2B5EF4-FFF2-40B4-BE49-F238E27FC236}">
                <a16:creationId xmlns:a16="http://schemas.microsoft.com/office/drawing/2014/main" id="{452829E3-42AA-4ECB-90DB-F36F704F4837}"/>
              </a:ext>
            </a:extLst>
          </p:cNvPr>
          <p:cNvSpPr>
            <a:spLocks noGrp="1"/>
          </p:cNvSpPr>
          <p:nvPr>
            <p:ph type="title"/>
          </p:nvPr>
        </p:nvSpPr>
        <p:spPr>
          <a:xfrm>
            <a:off x="446313" y="365125"/>
            <a:ext cx="11310257" cy="666871"/>
          </a:xfrm>
          <a:prstGeom prst="rect">
            <a:avLst/>
          </a:prstGeom>
        </p:spPr>
        <p:txBody>
          <a:bodyPr vert="horz" lIns="45720" tIns="45720" rIns="91440" bIns="4572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2F5B3634-BE53-4DAC-8B5E-4015CDEC9CF1}"/>
              </a:ext>
            </a:extLst>
          </p:cNvPr>
          <p:cNvSpPr>
            <a:spLocks noGrp="1"/>
          </p:cNvSpPr>
          <p:nvPr>
            <p:ph type="body" idx="1"/>
          </p:nvPr>
        </p:nvSpPr>
        <p:spPr>
          <a:xfrm>
            <a:off x="446313" y="1825625"/>
            <a:ext cx="11310257" cy="4351338"/>
          </a:xfrm>
          <a:prstGeom prst="rect">
            <a:avLst/>
          </a:prstGeom>
        </p:spPr>
        <p:txBody>
          <a:bodyPr vert="horz" lIns="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p:txBody>
      </p:sp>
      <p:pic>
        <p:nvPicPr>
          <p:cNvPr id="183" name="Picture 15">
            <a:extLst>
              <a:ext uri="{FF2B5EF4-FFF2-40B4-BE49-F238E27FC236}">
                <a16:creationId xmlns:a16="http://schemas.microsoft.com/office/drawing/2014/main" id="{D6EA127D-FF02-4206-AAB0-6F7BA3DB9F11}"/>
              </a:ext>
            </a:extLst>
          </p:cNvPr>
          <p:cNvPicPr>
            <a:picLocks noChangeAspect="1" noChangeArrowheads="1"/>
          </p:cNvPicPr>
          <p:nvPr userDrawn="1"/>
        </p:nvPicPr>
        <p:blipFill>
          <a:blip r:embed="rId14" cstate="email">
            <a:extLst>
              <a:ext uri="{28A0092B-C50C-407E-A947-70E740481C1C}">
                <a14:useLocalDpi xmlns:a14="http://schemas.microsoft.com/office/drawing/2010/main"/>
              </a:ext>
              <a:ext uri="{96DAC541-7B7A-43D3-8B79-37D633B846F1}">
                <asvg:svgBlip xmlns:asvg="http://schemas.microsoft.com/office/drawing/2016/SVG/main" r:embed="rId15"/>
              </a:ext>
            </a:extLst>
          </a:blip>
          <a:srcRect/>
          <a:stretch/>
        </p:blipFill>
        <p:spPr bwMode="auto">
          <a:xfrm>
            <a:off x="10950729" y="6507729"/>
            <a:ext cx="967340" cy="182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a:extLst>
              <a:ext uri="{FF2B5EF4-FFF2-40B4-BE49-F238E27FC236}">
                <a16:creationId xmlns:a16="http://schemas.microsoft.com/office/drawing/2014/main" id="{C6238415-51E2-4B57-8686-3A7BE463A002}"/>
              </a:ext>
            </a:extLst>
          </p:cNvPr>
          <p:cNvSpPr/>
          <p:nvPr userDrawn="1"/>
        </p:nvSpPr>
        <p:spPr>
          <a:xfrm>
            <a:off x="757609" y="6517423"/>
            <a:ext cx="6096000" cy="200055"/>
          </a:xfrm>
          <a:prstGeom prst="rect">
            <a:avLst/>
          </a:prstGeom>
        </p:spPr>
        <p:txBody>
          <a:bodyPr>
            <a:spAutoFit/>
          </a:bodyPr>
          <a:lstStyle/>
          <a:p>
            <a:r>
              <a:rPr lang="en-US" sz="700">
                <a:solidFill>
                  <a:srgbClr val="BFBFBF"/>
                </a:solidFill>
                <a:latin typeface="Arial" panose="020B0604020202020204" pitchFamily="34" charset="0"/>
                <a:cs typeface="Arial" panose="020B0604020202020204" pitchFamily="34" charset="0"/>
              </a:rPr>
              <a:t>© 2024 Cadence Design Systems, Inc. Cadence confidential. Internal use only.</a:t>
            </a:r>
          </a:p>
        </p:txBody>
      </p:sp>
      <p:sp>
        <p:nvSpPr>
          <p:cNvPr id="11" name="TextBox 10">
            <a:extLst>
              <a:ext uri="{FF2B5EF4-FFF2-40B4-BE49-F238E27FC236}">
                <a16:creationId xmlns:a16="http://schemas.microsoft.com/office/drawing/2014/main" id="{2C55A0A3-C444-42C3-B99D-6C7C3F66445E}"/>
              </a:ext>
            </a:extLst>
          </p:cNvPr>
          <p:cNvSpPr txBox="1"/>
          <p:nvPr userDrawn="1"/>
        </p:nvSpPr>
        <p:spPr>
          <a:xfrm>
            <a:off x="371583" y="6517423"/>
            <a:ext cx="456364" cy="200055"/>
          </a:xfrm>
          <a:prstGeom prst="rect">
            <a:avLst/>
          </a:prstGeom>
          <a:noFill/>
        </p:spPr>
        <p:txBody>
          <a:bodyPr wrap="square" rtlCol="0">
            <a:spAutoFit/>
          </a:bodyPr>
          <a:lstStyle/>
          <a:p>
            <a:fld id="{E9C6F3DA-F5B5-479A-BC2D-A29C88AE9940}" type="slidenum">
              <a:rPr lang="en-US" sz="700" smtClean="0">
                <a:solidFill>
                  <a:schemeClr val="bg1">
                    <a:lumMod val="75000"/>
                  </a:schemeClr>
                </a:solidFill>
                <a:latin typeface="Arial" panose="020B0604020202020204" pitchFamily="34" charset="0"/>
              </a:rPr>
              <a:pPr/>
              <a:t>‹#›</a:t>
            </a:fld>
            <a:endParaRPr lang="en-US" sz="700">
              <a:solidFill>
                <a:schemeClr val="bg1">
                  <a:lumMod val="75000"/>
                </a:schemeClr>
              </a:solidFill>
              <a:latin typeface="Arial" panose="020B0604020202020204" pitchFamily="34" charset="0"/>
            </a:endParaRPr>
          </a:p>
        </p:txBody>
      </p:sp>
      <p:grpSp>
        <p:nvGrpSpPr>
          <p:cNvPr id="4" name="Group 3">
            <a:extLst>
              <a:ext uri="{FF2B5EF4-FFF2-40B4-BE49-F238E27FC236}">
                <a16:creationId xmlns:a16="http://schemas.microsoft.com/office/drawing/2014/main" id="{97759A8F-77E8-4D40-9CCB-2B62D203A2C0}"/>
              </a:ext>
            </a:extLst>
          </p:cNvPr>
          <p:cNvGrpSpPr/>
          <p:nvPr userDrawn="1"/>
        </p:nvGrpSpPr>
        <p:grpSpPr>
          <a:xfrm>
            <a:off x="0" y="368"/>
            <a:ext cx="12192000" cy="43178"/>
            <a:chOff x="0" y="368"/>
            <a:chExt cx="12192000" cy="43178"/>
          </a:xfrm>
        </p:grpSpPr>
        <p:sp>
          <p:nvSpPr>
            <p:cNvPr id="14" name="Rectangle 13">
              <a:extLst>
                <a:ext uri="{FF2B5EF4-FFF2-40B4-BE49-F238E27FC236}">
                  <a16:creationId xmlns:a16="http://schemas.microsoft.com/office/drawing/2014/main" id="{CAE802DC-8993-41C3-8D5A-890FF5017424}"/>
                </a:ext>
              </a:extLst>
            </p:cNvPr>
            <p:cNvSpPr/>
            <p:nvPr userDrawn="1"/>
          </p:nvSpPr>
          <p:spPr>
            <a:xfrm>
              <a:off x="4064000" y="368"/>
              <a:ext cx="4064000" cy="43178"/>
            </a:xfrm>
            <a:prstGeom prst="rect">
              <a:avLst/>
            </a:prstGeom>
            <a:gradFill>
              <a:gsLst>
                <a:gs pos="100000">
                  <a:srgbClr val="2DCCD3"/>
                </a:gs>
                <a:gs pos="0">
                  <a:srgbClr val="147BD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4CBE109-0F11-4D87-8D5D-63B1E2F7E26D}"/>
                </a:ext>
              </a:extLst>
            </p:cNvPr>
            <p:cNvSpPr/>
            <p:nvPr userDrawn="1"/>
          </p:nvSpPr>
          <p:spPr>
            <a:xfrm>
              <a:off x="8128000" y="368"/>
              <a:ext cx="4064000" cy="43178"/>
            </a:xfrm>
            <a:prstGeom prst="rect">
              <a:avLst/>
            </a:prstGeom>
            <a:gradFill>
              <a:gsLst>
                <a:gs pos="100000">
                  <a:srgbClr val="FFB81C"/>
                </a:gs>
                <a:gs pos="0">
                  <a:srgbClr val="84DB0F"/>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69C7D2E-BEB6-4F0E-96C2-5A7B3776B7FE}"/>
                </a:ext>
              </a:extLst>
            </p:cNvPr>
            <p:cNvSpPr/>
            <p:nvPr userDrawn="1"/>
          </p:nvSpPr>
          <p:spPr>
            <a:xfrm>
              <a:off x="0" y="368"/>
              <a:ext cx="4064000" cy="43178"/>
            </a:xfrm>
            <a:prstGeom prst="rect">
              <a:avLst/>
            </a:prstGeom>
            <a:gradFill>
              <a:gsLst>
                <a:gs pos="50000">
                  <a:srgbClr val="E4002B"/>
                </a:gs>
                <a:gs pos="100000">
                  <a:srgbClr val="CE0058"/>
                </a:gs>
                <a:gs pos="0">
                  <a:srgbClr val="FF902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30205924"/>
      </p:ext>
    </p:extLst>
  </p:cSld>
  <p:clrMap bg1="lt1" tx1="dk1" bg2="lt2" tx2="dk2" accent1="accent1" accent2="accent2" accent3="accent3" accent4="accent4" accent5="accent5" accent6="accent6" hlink="hlink" folHlink="folHlink"/>
  <p:sldLayoutIdLst>
    <p:sldLayoutId id="2147483663" r:id="rId1"/>
    <p:sldLayoutId id="2147483650" r:id="rId2"/>
    <p:sldLayoutId id="2147483672" r:id="rId3"/>
    <p:sldLayoutId id="2147483670" r:id="rId4"/>
    <p:sldLayoutId id="2147483673" r:id="rId5"/>
    <p:sldLayoutId id="2147483676" r:id="rId6"/>
    <p:sldLayoutId id="2147483654" r:id="rId7"/>
    <p:sldLayoutId id="2147483665" r:id="rId8"/>
    <p:sldLayoutId id="2147483671" r:id="rId9"/>
    <p:sldLayoutId id="2147483677" r:id="rId10"/>
    <p:sldLayoutId id="2147483657" r:id="rId11"/>
  </p:sldLayoutIdLst>
  <p:hf hdr="0" ftr="0" dt="0"/>
  <p:txStyles>
    <p:titleStyle>
      <a:lvl1pPr marL="0" indent="0" algn="l" defTabSz="914400" rtl="0" eaLnBrk="1" latinLnBrk="0" hangingPunct="1">
        <a:lnSpc>
          <a:spcPct val="90000"/>
        </a:lnSpc>
        <a:spcBef>
          <a:spcPct val="0"/>
        </a:spcBef>
        <a:buFont typeface="Arial" panose="020B0604020202020204" pitchFamily="34" charset="0"/>
        <a:buNone/>
        <a:defRPr sz="3000" kern="1200">
          <a:solidFill>
            <a:schemeClr val="tx1"/>
          </a:solidFill>
          <a:latin typeface="Arial" panose="020B0604020202020204" pitchFamily="34" charset="0"/>
          <a:ea typeface="+mj-ea"/>
          <a:cs typeface="+mj-cs"/>
        </a:defRPr>
      </a:lvl1pPr>
    </p:titleStyle>
    <p:bodyStyle>
      <a:lvl1pPr marL="346075" indent="-288925" algn="l" defTabSz="914400" rtl="0" eaLnBrk="1" latinLnBrk="0" hangingPunct="1">
        <a:lnSpc>
          <a:spcPct val="90000"/>
        </a:lnSpc>
        <a:spcBef>
          <a:spcPts val="1000"/>
        </a:spcBef>
        <a:spcAft>
          <a:spcPts val="0"/>
        </a:spcAft>
        <a:buClr>
          <a:schemeClr val="bg2"/>
        </a:buClr>
        <a:buSzPct val="100000"/>
        <a:buFont typeface="Arial" panose="020B0604020202020204" pitchFamily="34" charset="0"/>
        <a:buChar char="•"/>
        <a:tabLst/>
        <a:defRPr sz="2400" kern="1200">
          <a:solidFill>
            <a:schemeClr val="tx1"/>
          </a:solidFill>
          <a:latin typeface="Arial" panose="020B0604020202020204" pitchFamily="34" charset="0"/>
          <a:ea typeface="+mn-ea"/>
          <a:cs typeface="+mn-cs"/>
        </a:defRPr>
      </a:lvl1pPr>
      <a:lvl2pPr marL="738188" indent="-280988" algn="l" defTabSz="914400" rtl="0" eaLnBrk="1" latinLnBrk="0" hangingPunct="1">
        <a:lnSpc>
          <a:spcPct val="90000"/>
        </a:lnSpc>
        <a:spcBef>
          <a:spcPts val="500"/>
        </a:spcBef>
        <a:spcAft>
          <a:spcPts val="300"/>
        </a:spcAft>
        <a:buClr>
          <a:schemeClr val="bg2"/>
        </a:buClr>
        <a:buSzPct val="60000"/>
        <a:buFont typeface="Courier New" panose="02070309020205020404" pitchFamily="49" charset="0"/>
        <a:buChar char="o"/>
        <a:tabLst/>
        <a:defRPr sz="2000" kern="1200">
          <a:solidFill>
            <a:schemeClr val="tx1"/>
          </a:solidFill>
          <a:latin typeface="Arial" panose="020B0604020202020204" pitchFamily="34" charset="0"/>
          <a:ea typeface="+mn-ea"/>
          <a:cs typeface="+mn-cs"/>
        </a:defRPr>
      </a:lvl2pPr>
      <a:lvl3pPr marL="1200150" indent="-285750" algn="l" defTabSz="914400" rtl="0" eaLnBrk="1" latinLnBrk="0" hangingPunct="1">
        <a:lnSpc>
          <a:spcPct val="90000"/>
        </a:lnSpc>
        <a:spcBef>
          <a:spcPts val="500"/>
        </a:spcBef>
        <a:spcAft>
          <a:spcPts val="300"/>
        </a:spcAft>
        <a:buClr>
          <a:schemeClr val="bg2"/>
        </a:buClr>
        <a:buSzPct val="100000"/>
        <a:buFont typeface="Rubik Light" panose="00000400000000000000" pitchFamily="2" charset="-79"/>
        <a:buChar char="–"/>
        <a:tabLst/>
        <a:defRPr sz="1600" kern="1200">
          <a:solidFill>
            <a:schemeClr val="tx1"/>
          </a:solidFill>
          <a:latin typeface="Arial" panose="020B0604020202020204" pitchFamily="34" charset="0"/>
          <a:ea typeface="+mn-ea"/>
          <a:cs typeface="+mn-cs"/>
        </a:defRPr>
      </a:lvl3pPr>
      <a:lvl4pPr marL="1652588" indent="-280988" algn="l" defTabSz="914400" rtl="0" eaLnBrk="1" latinLnBrk="0" hangingPunct="1">
        <a:lnSpc>
          <a:spcPct val="90000"/>
        </a:lnSpc>
        <a:spcBef>
          <a:spcPts val="500"/>
        </a:spcBef>
        <a:spcAft>
          <a:spcPts val="300"/>
        </a:spcAft>
        <a:buClr>
          <a:schemeClr val="bg2"/>
        </a:buClr>
        <a:buSzPct val="100000"/>
        <a:buFont typeface="Arial" panose="020B0604020202020204" pitchFamily="34" charset="0"/>
        <a:buChar char="•"/>
        <a:tabLst/>
        <a:defRPr sz="1200" kern="1200">
          <a:solidFill>
            <a:schemeClr val="tx1"/>
          </a:solidFill>
          <a:latin typeface="+mn-lt"/>
          <a:ea typeface="+mn-ea"/>
          <a:cs typeface="+mn-cs"/>
        </a:defRPr>
      </a:lvl4pPr>
      <a:lvl5pPr marL="2170113" indent="-341313" algn="l" defTabSz="914400" rtl="0" eaLnBrk="1" latinLnBrk="0" hangingPunct="1">
        <a:lnSpc>
          <a:spcPct val="90000"/>
        </a:lnSpc>
        <a:spcBef>
          <a:spcPts val="500"/>
        </a:spcBef>
        <a:spcAft>
          <a:spcPts val="1200"/>
        </a:spcAft>
        <a:buClr>
          <a:schemeClr val="accent2"/>
        </a:buClr>
        <a:buSzPct val="115000"/>
        <a:buFont typeface=".Lucida Grande UI Regular"/>
        <a:buChar char="▹"/>
        <a:tabLst/>
        <a:defRPr sz="15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13A80-FB54-4892-DF8C-92906F63ABA9}"/>
              </a:ext>
            </a:extLst>
          </p:cNvPr>
          <p:cNvSpPr>
            <a:spLocks noGrp="1"/>
          </p:cNvSpPr>
          <p:nvPr>
            <p:ph type="title"/>
          </p:nvPr>
        </p:nvSpPr>
        <p:spPr/>
        <p:txBody>
          <a:bodyPr/>
          <a:lstStyle/>
          <a:p>
            <a:r>
              <a:rPr lang="en-US" dirty="0">
                <a:solidFill>
                  <a:schemeClr val="bg1"/>
                </a:solidFill>
              </a:rPr>
              <a:t>CIC Global 2025</a:t>
            </a:r>
          </a:p>
        </p:txBody>
      </p:sp>
      <p:sp>
        <p:nvSpPr>
          <p:cNvPr id="3" name="Text Placeholder 2">
            <a:extLst>
              <a:ext uri="{FF2B5EF4-FFF2-40B4-BE49-F238E27FC236}">
                <a16:creationId xmlns:a16="http://schemas.microsoft.com/office/drawing/2014/main" id="{987EC2B8-3DE7-1701-DB4C-157AE8FF3F3F}"/>
              </a:ext>
            </a:extLst>
          </p:cNvPr>
          <p:cNvSpPr>
            <a:spLocks noGrp="1"/>
          </p:cNvSpPr>
          <p:nvPr>
            <p:ph type="body" idx="11"/>
          </p:nvPr>
        </p:nvSpPr>
        <p:spPr/>
        <p:txBody>
          <a:bodyPr/>
          <a:lstStyle/>
          <a:p>
            <a:r>
              <a:rPr lang="en-US" dirty="0">
                <a:solidFill>
                  <a:schemeClr val="bg1"/>
                </a:solidFill>
              </a:rPr>
              <a:t>Pengcheng Xin</a:t>
            </a:r>
          </a:p>
        </p:txBody>
      </p:sp>
      <p:sp>
        <p:nvSpPr>
          <p:cNvPr id="4" name="Subtitle 3">
            <a:extLst>
              <a:ext uri="{FF2B5EF4-FFF2-40B4-BE49-F238E27FC236}">
                <a16:creationId xmlns:a16="http://schemas.microsoft.com/office/drawing/2014/main" id="{8F3AA6E7-10B7-0001-1A05-E19B9C4E1CC9}"/>
              </a:ext>
            </a:extLst>
          </p:cNvPr>
          <p:cNvSpPr>
            <a:spLocks noGrp="1"/>
          </p:cNvSpPr>
          <p:nvPr>
            <p:ph type="subTitle" idx="1"/>
          </p:nvPr>
        </p:nvSpPr>
        <p:spPr/>
        <p:txBody>
          <a:bodyPr/>
          <a:lstStyle/>
          <a:p>
            <a:r>
              <a:rPr lang="en-US" dirty="0">
                <a:solidFill>
                  <a:schemeClr val="bg1"/>
                </a:solidFill>
              </a:rPr>
              <a:t>ADE Copilot</a:t>
            </a:r>
          </a:p>
        </p:txBody>
      </p:sp>
    </p:spTree>
    <p:extLst>
      <p:ext uri="{BB962C8B-B14F-4D97-AF65-F5344CB8AC3E}">
        <p14:creationId xmlns:p14="http://schemas.microsoft.com/office/powerpoint/2010/main" val="24274000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4D3AFC-DD18-8348-0D8D-D1A81365CA40}"/>
              </a:ext>
            </a:extLst>
          </p:cNvPr>
          <p:cNvSpPr>
            <a:spLocks noGrp="1"/>
          </p:cNvSpPr>
          <p:nvPr>
            <p:ph type="title"/>
          </p:nvPr>
        </p:nvSpPr>
        <p:spPr/>
        <p:txBody>
          <a:bodyPr/>
          <a:lstStyle/>
          <a:p>
            <a:r>
              <a:rPr lang="en-US" dirty="0"/>
              <a:t>Job Policy Optimization</a:t>
            </a:r>
          </a:p>
        </p:txBody>
      </p:sp>
      <p:sp>
        <p:nvSpPr>
          <p:cNvPr id="9" name="Content Placeholder 8">
            <a:extLst>
              <a:ext uri="{FF2B5EF4-FFF2-40B4-BE49-F238E27FC236}">
                <a16:creationId xmlns:a16="http://schemas.microsoft.com/office/drawing/2014/main" id="{8ACA9132-46BF-181E-1665-517FD2CC6CC7}"/>
              </a:ext>
            </a:extLst>
          </p:cNvPr>
          <p:cNvSpPr>
            <a:spLocks noGrp="1"/>
          </p:cNvSpPr>
          <p:nvPr>
            <p:ph idx="1"/>
          </p:nvPr>
        </p:nvSpPr>
        <p:spPr/>
        <p:txBody>
          <a:bodyPr/>
          <a:lstStyle/>
          <a:p>
            <a:r>
              <a:rPr lang="en-US" dirty="0"/>
              <a:t>How ADE Copilot solves this problem</a:t>
            </a:r>
          </a:p>
          <a:p>
            <a:pPr lvl="1"/>
            <a:r>
              <a:rPr lang="en-US" dirty="0"/>
              <a:t>Get the optimal settings for job policy</a:t>
            </a:r>
          </a:p>
        </p:txBody>
      </p:sp>
      <p:pic>
        <p:nvPicPr>
          <p:cNvPr id="12" name="Picture 2">
            <a:extLst>
              <a:ext uri="{FF2B5EF4-FFF2-40B4-BE49-F238E27FC236}">
                <a16:creationId xmlns:a16="http://schemas.microsoft.com/office/drawing/2014/main" id="{D34180B9-04B2-3BBB-3736-50D368AC83E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90840" y="1631162"/>
            <a:ext cx="2600325" cy="260032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a:extLst>
              <a:ext uri="{FF2B5EF4-FFF2-40B4-BE49-F238E27FC236}">
                <a16:creationId xmlns:a16="http://schemas.microsoft.com/office/drawing/2014/main" id="{2DBDC030-813C-DE05-449D-61B2BDD2C410}"/>
              </a:ext>
            </a:extLst>
          </p:cNvPr>
          <p:cNvPicPr>
            <a:picLocks noChangeAspect="1"/>
          </p:cNvPicPr>
          <p:nvPr/>
        </p:nvPicPr>
        <p:blipFill>
          <a:blip r:embed="rId3"/>
          <a:stretch>
            <a:fillRect/>
          </a:stretch>
        </p:blipFill>
        <p:spPr>
          <a:xfrm>
            <a:off x="3264341" y="4296099"/>
            <a:ext cx="4569675" cy="2196776"/>
          </a:xfrm>
          <a:prstGeom prst="rect">
            <a:avLst/>
          </a:prstGeom>
        </p:spPr>
      </p:pic>
      <p:pic>
        <p:nvPicPr>
          <p:cNvPr id="18" name="Picture 2">
            <a:extLst>
              <a:ext uri="{FF2B5EF4-FFF2-40B4-BE49-F238E27FC236}">
                <a16:creationId xmlns:a16="http://schemas.microsoft.com/office/drawing/2014/main" id="{125D0818-E1C9-ABD6-2C20-7A5FA9B03DF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7557" y="1871351"/>
            <a:ext cx="2647950" cy="2295525"/>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31BE00B9-3847-4F15-E584-85DAC2CAFB66}"/>
              </a:ext>
            </a:extLst>
          </p:cNvPr>
          <p:cNvGrpSpPr/>
          <p:nvPr/>
        </p:nvGrpSpPr>
        <p:grpSpPr>
          <a:xfrm>
            <a:off x="8630951" y="1726565"/>
            <a:ext cx="3060306" cy="4124338"/>
            <a:chOff x="7225857" y="391588"/>
            <a:chExt cx="3060306" cy="4124338"/>
          </a:xfrm>
        </p:grpSpPr>
        <p:pic>
          <p:nvPicPr>
            <p:cNvPr id="20" name="Picture 19">
              <a:extLst>
                <a:ext uri="{FF2B5EF4-FFF2-40B4-BE49-F238E27FC236}">
                  <a16:creationId xmlns:a16="http://schemas.microsoft.com/office/drawing/2014/main" id="{8FD8092A-CB86-0DD7-3DE3-216E50C31A40}"/>
                </a:ext>
              </a:extLst>
            </p:cNvPr>
            <p:cNvPicPr>
              <a:picLocks noChangeAspect="1"/>
            </p:cNvPicPr>
            <p:nvPr/>
          </p:nvPicPr>
          <p:blipFill>
            <a:blip r:embed="rId5"/>
            <a:stretch>
              <a:fillRect/>
            </a:stretch>
          </p:blipFill>
          <p:spPr>
            <a:xfrm>
              <a:off x="7225857" y="391588"/>
              <a:ext cx="2140385" cy="3371740"/>
            </a:xfrm>
            <a:prstGeom prst="rect">
              <a:avLst/>
            </a:prstGeom>
          </p:spPr>
        </p:pic>
        <p:pic>
          <p:nvPicPr>
            <p:cNvPr id="22" name="Picture 21">
              <a:extLst>
                <a:ext uri="{FF2B5EF4-FFF2-40B4-BE49-F238E27FC236}">
                  <a16:creationId xmlns:a16="http://schemas.microsoft.com/office/drawing/2014/main" id="{19E25E11-1E48-898C-F636-269443F05A14}"/>
                </a:ext>
              </a:extLst>
            </p:cNvPr>
            <p:cNvPicPr>
              <a:picLocks noChangeAspect="1"/>
            </p:cNvPicPr>
            <p:nvPr/>
          </p:nvPicPr>
          <p:blipFill>
            <a:blip r:embed="rId6"/>
            <a:stretch>
              <a:fillRect/>
            </a:stretch>
          </p:blipFill>
          <p:spPr>
            <a:xfrm>
              <a:off x="8296049" y="1414973"/>
              <a:ext cx="1990114" cy="3100953"/>
            </a:xfrm>
            <a:prstGeom prst="rect">
              <a:avLst/>
            </a:prstGeom>
          </p:spPr>
        </p:pic>
      </p:grpSp>
      <p:sp>
        <p:nvSpPr>
          <p:cNvPr id="24" name="Arrow: Right 23">
            <a:extLst>
              <a:ext uri="{FF2B5EF4-FFF2-40B4-BE49-F238E27FC236}">
                <a16:creationId xmlns:a16="http://schemas.microsoft.com/office/drawing/2014/main" id="{75CB98C7-7A03-DFEB-AABB-075B529846A0}"/>
              </a:ext>
            </a:extLst>
          </p:cNvPr>
          <p:cNvSpPr/>
          <p:nvPr/>
        </p:nvSpPr>
        <p:spPr>
          <a:xfrm>
            <a:off x="3637234" y="2690504"/>
            <a:ext cx="1036949" cy="367645"/>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Right 24">
            <a:extLst>
              <a:ext uri="{FF2B5EF4-FFF2-40B4-BE49-F238E27FC236}">
                <a16:creationId xmlns:a16="http://schemas.microsoft.com/office/drawing/2014/main" id="{5D43769B-395F-00E8-586F-3520F13A75EE}"/>
              </a:ext>
            </a:extLst>
          </p:cNvPr>
          <p:cNvSpPr/>
          <p:nvPr/>
        </p:nvSpPr>
        <p:spPr>
          <a:xfrm>
            <a:off x="7160401" y="2849910"/>
            <a:ext cx="1036949" cy="367645"/>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Arrow: Right 25">
            <a:extLst>
              <a:ext uri="{FF2B5EF4-FFF2-40B4-BE49-F238E27FC236}">
                <a16:creationId xmlns:a16="http://schemas.microsoft.com/office/drawing/2014/main" id="{62441F5F-CACE-E405-C253-89F622015019}"/>
              </a:ext>
            </a:extLst>
          </p:cNvPr>
          <p:cNvSpPr/>
          <p:nvPr/>
        </p:nvSpPr>
        <p:spPr>
          <a:xfrm>
            <a:off x="1490657" y="5098305"/>
            <a:ext cx="1036949" cy="367645"/>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0573BC21-EC70-A3E1-381E-0B3E75542F7E}"/>
              </a:ext>
            </a:extLst>
          </p:cNvPr>
          <p:cNvSpPr/>
          <p:nvPr/>
        </p:nvSpPr>
        <p:spPr>
          <a:xfrm>
            <a:off x="9332536" y="2749950"/>
            <a:ext cx="368607" cy="228920"/>
          </a:xfrm>
          <a:prstGeom prst="rect">
            <a:avLst/>
          </a:prstGeom>
          <a:noFill/>
          <a:ln w="19050">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E6091A1-97F5-37DF-8416-948895DEC3F7}"/>
              </a:ext>
            </a:extLst>
          </p:cNvPr>
          <p:cNvSpPr/>
          <p:nvPr/>
        </p:nvSpPr>
        <p:spPr>
          <a:xfrm>
            <a:off x="10327593" y="3742441"/>
            <a:ext cx="315269" cy="134122"/>
          </a:xfrm>
          <a:prstGeom prst="rect">
            <a:avLst/>
          </a:prstGeom>
          <a:noFill/>
          <a:ln w="19050">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38F4A91F-B0ED-F36A-4DF5-7EC2D67F3997}"/>
              </a:ext>
            </a:extLst>
          </p:cNvPr>
          <p:cNvSpPr txBox="1"/>
          <p:nvPr/>
        </p:nvSpPr>
        <p:spPr>
          <a:xfrm>
            <a:off x="936938" y="4060905"/>
            <a:ext cx="1922321"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Schematic Design</a:t>
            </a:r>
          </a:p>
        </p:txBody>
      </p:sp>
      <p:sp>
        <p:nvSpPr>
          <p:cNvPr id="31" name="TextBox 30">
            <a:extLst>
              <a:ext uri="{FF2B5EF4-FFF2-40B4-BE49-F238E27FC236}">
                <a16:creationId xmlns:a16="http://schemas.microsoft.com/office/drawing/2014/main" id="{35C619F3-8DF7-4C76-C595-497ED662BB03}"/>
              </a:ext>
            </a:extLst>
          </p:cNvPr>
          <p:cNvSpPr txBox="1"/>
          <p:nvPr/>
        </p:nvSpPr>
        <p:spPr>
          <a:xfrm>
            <a:off x="4644982" y="3799810"/>
            <a:ext cx="2450351"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ADE Copilot Inference</a:t>
            </a:r>
          </a:p>
        </p:txBody>
      </p:sp>
      <p:sp>
        <p:nvSpPr>
          <p:cNvPr id="1025" name="TextBox 1024">
            <a:extLst>
              <a:ext uri="{FF2B5EF4-FFF2-40B4-BE49-F238E27FC236}">
                <a16:creationId xmlns:a16="http://schemas.microsoft.com/office/drawing/2014/main" id="{4A9DB17D-B6E3-4CDD-E908-286C36438AEA}"/>
              </a:ext>
            </a:extLst>
          </p:cNvPr>
          <p:cNvSpPr txBox="1"/>
          <p:nvPr/>
        </p:nvSpPr>
        <p:spPr>
          <a:xfrm>
            <a:off x="8630951" y="5937024"/>
            <a:ext cx="3397148"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Setting Job Policy </a:t>
            </a:r>
            <a:r>
              <a:rPr lang="en-US" altLang="zh-CN" b="1" dirty="0">
                <a:latin typeface="Times New Roman" panose="02020603050405020304" pitchFamily="18" charset="0"/>
                <a:cs typeface="Times New Roman" panose="02020603050405020304" pitchFamily="18" charset="0"/>
              </a:rPr>
              <a:t>A</a:t>
            </a:r>
            <a:r>
              <a:rPr lang="en-US" b="1" dirty="0">
                <a:latin typeface="Times New Roman" panose="02020603050405020304" pitchFamily="18" charset="0"/>
                <a:cs typeface="Times New Roman" panose="02020603050405020304" pitchFamily="18" charset="0"/>
              </a:rPr>
              <a:t>utomatically</a:t>
            </a:r>
          </a:p>
        </p:txBody>
      </p:sp>
      <p:sp>
        <p:nvSpPr>
          <p:cNvPr id="1027" name="TextBox 1026">
            <a:extLst>
              <a:ext uri="{FF2B5EF4-FFF2-40B4-BE49-F238E27FC236}">
                <a16:creationId xmlns:a16="http://schemas.microsoft.com/office/drawing/2014/main" id="{2B7F092C-8290-5ACA-3EF8-7EDAC2CB0691}"/>
              </a:ext>
            </a:extLst>
          </p:cNvPr>
          <p:cNvSpPr txBox="1"/>
          <p:nvPr/>
        </p:nvSpPr>
        <p:spPr>
          <a:xfrm>
            <a:off x="4082884" y="6424829"/>
            <a:ext cx="3675109"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Reasonable Allocation of Resources</a:t>
            </a:r>
          </a:p>
        </p:txBody>
      </p:sp>
    </p:spTree>
    <p:extLst>
      <p:ext uri="{BB962C8B-B14F-4D97-AF65-F5344CB8AC3E}">
        <p14:creationId xmlns:p14="http://schemas.microsoft.com/office/powerpoint/2010/main" val="4107902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5182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4D3AFC-DD18-8348-0D8D-D1A81365CA40}"/>
              </a:ext>
            </a:extLst>
          </p:cNvPr>
          <p:cNvSpPr>
            <a:spLocks noGrp="1"/>
          </p:cNvSpPr>
          <p:nvPr>
            <p:ph type="title"/>
          </p:nvPr>
        </p:nvSpPr>
        <p:spPr/>
        <p:txBody>
          <a:bodyPr/>
          <a:lstStyle/>
          <a:p>
            <a:r>
              <a:rPr lang="en-US" dirty="0"/>
              <a:t>What ADE Copilot can do</a:t>
            </a:r>
          </a:p>
        </p:txBody>
      </p:sp>
      <p:pic>
        <p:nvPicPr>
          <p:cNvPr id="12" name="Picture 11">
            <a:extLst>
              <a:ext uri="{FF2B5EF4-FFF2-40B4-BE49-F238E27FC236}">
                <a16:creationId xmlns:a16="http://schemas.microsoft.com/office/drawing/2014/main" id="{088BD5F9-3577-5F8D-AC33-BBFEB842E8B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1039" y="930275"/>
            <a:ext cx="10083427" cy="5814130"/>
          </a:xfrm>
          <a:prstGeom prst="rect">
            <a:avLst/>
          </a:prstGeom>
        </p:spPr>
      </p:pic>
    </p:spTree>
    <p:extLst>
      <p:ext uri="{BB962C8B-B14F-4D97-AF65-F5344CB8AC3E}">
        <p14:creationId xmlns:p14="http://schemas.microsoft.com/office/powerpoint/2010/main" val="3804005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4D3AFC-DD18-8348-0D8D-D1A81365CA40}"/>
              </a:ext>
            </a:extLst>
          </p:cNvPr>
          <p:cNvSpPr>
            <a:spLocks noGrp="1"/>
          </p:cNvSpPr>
          <p:nvPr>
            <p:ph type="title"/>
          </p:nvPr>
        </p:nvSpPr>
        <p:spPr/>
        <p:txBody>
          <a:bodyPr/>
          <a:lstStyle/>
          <a:p>
            <a:r>
              <a:rPr lang="en-US" dirty="0"/>
              <a:t>Assistant Chat</a:t>
            </a:r>
            <a:r>
              <a:rPr lang="en-US" altLang="zh-CN" dirty="0"/>
              <a:t>bot</a:t>
            </a:r>
            <a:endParaRPr lang="en-US" dirty="0"/>
          </a:p>
        </p:txBody>
      </p:sp>
      <p:sp>
        <p:nvSpPr>
          <p:cNvPr id="9" name="Content Placeholder 8">
            <a:extLst>
              <a:ext uri="{FF2B5EF4-FFF2-40B4-BE49-F238E27FC236}">
                <a16:creationId xmlns:a16="http://schemas.microsoft.com/office/drawing/2014/main" id="{8ACA9132-46BF-181E-1665-517FD2CC6CC7}"/>
              </a:ext>
            </a:extLst>
          </p:cNvPr>
          <p:cNvSpPr>
            <a:spLocks noGrp="1"/>
          </p:cNvSpPr>
          <p:nvPr>
            <p:ph idx="1"/>
          </p:nvPr>
        </p:nvSpPr>
        <p:spPr>
          <a:xfrm>
            <a:off x="435431" y="1188720"/>
            <a:ext cx="9462714" cy="5146766"/>
          </a:xfrm>
        </p:spPr>
        <p:txBody>
          <a:bodyPr/>
          <a:lstStyle/>
          <a:p>
            <a:r>
              <a:rPr lang="en-US" dirty="0"/>
              <a:t>Problem to resolve</a:t>
            </a:r>
          </a:p>
          <a:p>
            <a:pPr lvl="1"/>
            <a:r>
              <a:rPr lang="en-US" dirty="0"/>
              <a:t>ADE has many complex features and are related to each other.</a:t>
            </a:r>
          </a:p>
          <a:p>
            <a:pPr lvl="1"/>
            <a:r>
              <a:rPr lang="en-US" dirty="0"/>
              <a:t>Traditional learning methods can no longer meet the needs</a:t>
            </a:r>
          </a:p>
          <a:p>
            <a:pPr lvl="1"/>
            <a:r>
              <a:rPr lang="en-US" dirty="0"/>
              <a:t>An interactive engineering assistant based on LLM is a better choice</a:t>
            </a:r>
          </a:p>
          <a:p>
            <a:pPr lvl="1"/>
            <a:endParaRPr lang="en-US" dirty="0"/>
          </a:p>
        </p:txBody>
      </p:sp>
      <p:pic>
        <p:nvPicPr>
          <p:cNvPr id="11" name="Picture 10">
            <a:extLst>
              <a:ext uri="{FF2B5EF4-FFF2-40B4-BE49-F238E27FC236}">
                <a16:creationId xmlns:a16="http://schemas.microsoft.com/office/drawing/2014/main" id="{7572B7C6-BFF1-FA29-C3FC-EDDFEFF3C5E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6371" y="2848049"/>
            <a:ext cx="2728066" cy="2785798"/>
          </a:xfrm>
          <a:prstGeom prst="rect">
            <a:avLst/>
          </a:prstGeom>
        </p:spPr>
      </p:pic>
      <p:sp>
        <p:nvSpPr>
          <p:cNvPr id="12" name="TextBox 11">
            <a:extLst>
              <a:ext uri="{FF2B5EF4-FFF2-40B4-BE49-F238E27FC236}">
                <a16:creationId xmlns:a16="http://schemas.microsoft.com/office/drawing/2014/main" id="{E4E4F58C-CAE6-13A5-88E0-EFA121F7B33E}"/>
              </a:ext>
            </a:extLst>
          </p:cNvPr>
          <p:cNvSpPr txBox="1"/>
          <p:nvPr/>
        </p:nvSpPr>
        <p:spPr>
          <a:xfrm>
            <a:off x="1334885" y="5815390"/>
            <a:ext cx="2851230" cy="338554"/>
          </a:xfrm>
          <a:prstGeom prst="rect">
            <a:avLst/>
          </a:prstGeom>
          <a:noFill/>
        </p:spPr>
        <p:txBody>
          <a:bodyPr wrap="none" rtlCol="0">
            <a:spAutoFit/>
          </a:bodyPr>
          <a:lstStyle/>
          <a:p>
            <a:r>
              <a:rPr lang="en-US" sz="1600" b="1" dirty="0">
                <a:solidFill>
                  <a:srgbClr val="93DA49"/>
                </a:solidFill>
                <a:latin typeface="Times New Roman" panose="02020603050405020304" pitchFamily="18" charset="0"/>
                <a:cs typeface="Times New Roman" panose="02020603050405020304" pitchFamily="18" charset="0"/>
              </a:rPr>
              <a:t>Traditional Learning Methods</a:t>
            </a:r>
          </a:p>
        </p:txBody>
      </p:sp>
      <p:pic>
        <p:nvPicPr>
          <p:cNvPr id="13" name="Picture 12">
            <a:extLst>
              <a:ext uri="{FF2B5EF4-FFF2-40B4-BE49-F238E27FC236}">
                <a16:creationId xmlns:a16="http://schemas.microsoft.com/office/drawing/2014/main" id="{206DA350-73CC-A6EA-6B38-81CB651CE05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71770" y="2871360"/>
            <a:ext cx="7217741" cy="2762487"/>
          </a:xfrm>
          <a:prstGeom prst="rect">
            <a:avLst/>
          </a:prstGeom>
        </p:spPr>
      </p:pic>
      <p:sp>
        <p:nvSpPr>
          <p:cNvPr id="14" name="TextBox 13">
            <a:extLst>
              <a:ext uri="{FF2B5EF4-FFF2-40B4-BE49-F238E27FC236}">
                <a16:creationId xmlns:a16="http://schemas.microsoft.com/office/drawing/2014/main" id="{17A5B4D4-44B6-8B08-29BB-18DCA96E97EB}"/>
              </a:ext>
            </a:extLst>
          </p:cNvPr>
          <p:cNvSpPr txBox="1"/>
          <p:nvPr/>
        </p:nvSpPr>
        <p:spPr>
          <a:xfrm>
            <a:off x="6615467" y="5815390"/>
            <a:ext cx="3108415" cy="338554"/>
          </a:xfrm>
          <a:prstGeom prst="rect">
            <a:avLst/>
          </a:prstGeom>
          <a:noFill/>
        </p:spPr>
        <p:txBody>
          <a:bodyPr wrap="none" rtlCol="0">
            <a:spAutoFit/>
          </a:bodyPr>
          <a:lstStyle/>
          <a:p>
            <a:r>
              <a:rPr lang="en-US" sz="1600" b="1" dirty="0">
                <a:solidFill>
                  <a:srgbClr val="93DA49"/>
                </a:solidFill>
                <a:latin typeface="Times New Roman" panose="02020603050405020304" pitchFamily="18" charset="0"/>
                <a:cs typeface="Times New Roman" panose="02020603050405020304" pitchFamily="18" charset="0"/>
              </a:rPr>
              <a:t>Interactive Engineering </a:t>
            </a:r>
            <a:r>
              <a:rPr lang="en-US" altLang="zh-CN" sz="1600" b="1" dirty="0">
                <a:solidFill>
                  <a:srgbClr val="93DA49"/>
                </a:solidFill>
                <a:latin typeface="Times New Roman" panose="02020603050405020304" pitchFamily="18" charset="0"/>
                <a:cs typeface="Times New Roman" panose="02020603050405020304" pitchFamily="18" charset="0"/>
              </a:rPr>
              <a:t>A</a:t>
            </a:r>
            <a:r>
              <a:rPr lang="en-US" sz="1600" b="1" dirty="0">
                <a:solidFill>
                  <a:srgbClr val="93DA49"/>
                </a:solidFill>
                <a:latin typeface="Times New Roman" panose="02020603050405020304" pitchFamily="18" charset="0"/>
                <a:cs typeface="Times New Roman" panose="02020603050405020304" pitchFamily="18" charset="0"/>
              </a:rPr>
              <a:t>ssistant</a:t>
            </a:r>
          </a:p>
        </p:txBody>
      </p:sp>
    </p:spTree>
    <p:extLst>
      <p:ext uri="{BB962C8B-B14F-4D97-AF65-F5344CB8AC3E}">
        <p14:creationId xmlns:p14="http://schemas.microsoft.com/office/powerpoint/2010/main" val="3095703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4D3AFC-DD18-8348-0D8D-D1A81365CA40}"/>
              </a:ext>
            </a:extLst>
          </p:cNvPr>
          <p:cNvSpPr>
            <a:spLocks noGrp="1"/>
          </p:cNvSpPr>
          <p:nvPr>
            <p:ph type="title"/>
          </p:nvPr>
        </p:nvSpPr>
        <p:spPr/>
        <p:txBody>
          <a:bodyPr/>
          <a:lstStyle/>
          <a:p>
            <a:r>
              <a:rPr lang="en-US" dirty="0"/>
              <a:t>Assistant Chat</a:t>
            </a:r>
            <a:r>
              <a:rPr lang="en-US" altLang="zh-CN" dirty="0"/>
              <a:t>bot</a:t>
            </a:r>
            <a:endParaRPr lang="en-US" dirty="0"/>
          </a:p>
        </p:txBody>
      </p:sp>
      <p:sp>
        <p:nvSpPr>
          <p:cNvPr id="9" name="Content Placeholder 8">
            <a:extLst>
              <a:ext uri="{FF2B5EF4-FFF2-40B4-BE49-F238E27FC236}">
                <a16:creationId xmlns:a16="http://schemas.microsoft.com/office/drawing/2014/main" id="{8ACA9132-46BF-181E-1665-517FD2CC6CC7}"/>
              </a:ext>
            </a:extLst>
          </p:cNvPr>
          <p:cNvSpPr>
            <a:spLocks noGrp="1"/>
          </p:cNvSpPr>
          <p:nvPr>
            <p:ph idx="1"/>
          </p:nvPr>
        </p:nvSpPr>
        <p:spPr>
          <a:xfrm>
            <a:off x="435431" y="1188720"/>
            <a:ext cx="9462714" cy="5146766"/>
          </a:xfrm>
        </p:spPr>
        <p:txBody>
          <a:bodyPr/>
          <a:lstStyle/>
          <a:p>
            <a:r>
              <a:rPr lang="en-US" dirty="0"/>
              <a:t>How ADE Copilot solves this problem</a:t>
            </a:r>
          </a:p>
          <a:p>
            <a:pPr lvl="1"/>
            <a:r>
              <a:rPr lang="en-US" dirty="0"/>
              <a:t>Implement interactive engineering assistant based on pre-trained LLM(Large Language Model) and RAG(Retrieval Enhancement Generation)</a:t>
            </a:r>
          </a:p>
        </p:txBody>
      </p:sp>
      <p:pic>
        <p:nvPicPr>
          <p:cNvPr id="5" name="Picture 4">
            <a:extLst>
              <a:ext uri="{FF2B5EF4-FFF2-40B4-BE49-F238E27FC236}">
                <a16:creationId xmlns:a16="http://schemas.microsoft.com/office/drawing/2014/main" id="{C5901744-30EF-A702-3150-1FDB2E35B61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08669" y="2222200"/>
            <a:ext cx="9265999" cy="4270675"/>
          </a:xfrm>
          <a:prstGeom prst="rect">
            <a:avLst/>
          </a:prstGeom>
        </p:spPr>
      </p:pic>
    </p:spTree>
    <p:extLst>
      <p:ext uri="{BB962C8B-B14F-4D97-AF65-F5344CB8AC3E}">
        <p14:creationId xmlns:p14="http://schemas.microsoft.com/office/powerpoint/2010/main" val="2274113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4D3AFC-DD18-8348-0D8D-D1A81365CA40}"/>
              </a:ext>
            </a:extLst>
          </p:cNvPr>
          <p:cNvSpPr>
            <a:spLocks noGrp="1"/>
          </p:cNvSpPr>
          <p:nvPr>
            <p:ph type="title"/>
          </p:nvPr>
        </p:nvSpPr>
        <p:spPr/>
        <p:txBody>
          <a:bodyPr/>
          <a:lstStyle/>
          <a:p>
            <a:r>
              <a:rPr lang="en-US" dirty="0"/>
              <a:t>Verifier Requirements Automation</a:t>
            </a:r>
          </a:p>
        </p:txBody>
      </p:sp>
      <p:sp>
        <p:nvSpPr>
          <p:cNvPr id="9" name="Content Placeholder 8">
            <a:extLst>
              <a:ext uri="{FF2B5EF4-FFF2-40B4-BE49-F238E27FC236}">
                <a16:creationId xmlns:a16="http://schemas.microsoft.com/office/drawing/2014/main" id="{8ACA9132-46BF-181E-1665-517FD2CC6CC7}"/>
              </a:ext>
            </a:extLst>
          </p:cNvPr>
          <p:cNvSpPr>
            <a:spLocks noGrp="1"/>
          </p:cNvSpPr>
          <p:nvPr>
            <p:ph idx="1"/>
          </p:nvPr>
        </p:nvSpPr>
        <p:spPr/>
        <p:txBody>
          <a:bodyPr/>
          <a:lstStyle/>
          <a:p>
            <a:r>
              <a:rPr lang="en-US" dirty="0"/>
              <a:t>Problem to resolve</a:t>
            </a:r>
          </a:p>
          <a:p>
            <a:pPr lvl="1"/>
            <a:r>
              <a:rPr lang="en-US" dirty="0"/>
              <a:t>Designer need to manually  edit expression according to requirements</a:t>
            </a:r>
          </a:p>
        </p:txBody>
      </p:sp>
      <p:graphicFrame>
        <p:nvGraphicFramePr>
          <p:cNvPr id="7" name="Table 6">
            <a:extLst>
              <a:ext uri="{FF2B5EF4-FFF2-40B4-BE49-F238E27FC236}">
                <a16:creationId xmlns:a16="http://schemas.microsoft.com/office/drawing/2014/main" id="{9808EE9E-24E1-4E7E-6445-F999756E968F}"/>
              </a:ext>
            </a:extLst>
          </p:cNvPr>
          <p:cNvGraphicFramePr>
            <a:graphicFrameLocks noGrp="1"/>
          </p:cNvGraphicFramePr>
          <p:nvPr>
            <p:extLst>
              <p:ext uri="{D42A27DB-BD31-4B8C-83A1-F6EECF244321}">
                <p14:modId xmlns:p14="http://schemas.microsoft.com/office/powerpoint/2010/main" val="916899997"/>
              </p:ext>
            </p:extLst>
          </p:nvPr>
        </p:nvGraphicFramePr>
        <p:xfrm>
          <a:off x="870394" y="1906624"/>
          <a:ext cx="6762576" cy="2474862"/>
        </p:xfrm>
        <a:graphic>
          <a:graphicData uri="http://schemas.openxmlformats.org/drawingml/2006/table">
            <a:tbl>
              <a:tblPr>
                <a:tableStyleId>{5C22544A-7EE6-4342-B048-85BDC9FD1C3A}</a:tableStyleId>
              </a:tblPr>
              <a:tblGrid>
                <a:gridCol w="616812">
                  <a:extLst>
                    <a:ext uri="{9D8B030D-6E8A-4147-A177-3AD203B41FA5}">
                      <a16:colId xmlns:a16="http://schemas.microsoft.com/office/drawing/2014/main" val="1761461332"/>
                    </a:ext>
                  </a:extLst>
                </a:gridCol>
                <a:gridCol w="492625">
                  <a:extLst>
                    <a:ext uri="{9D8B030D-6E8A-4147-A177-3AD203B41FA5}">
                      <a16:colId xmlns:a16="http://schemas.microsoft.com/office/drawing/2014/main" val="542940297"/>
                    </a:ext>
                  </a:extLst>
                </a:gridCol>
                <a:gridCol w="975140">
                  <a:extLst>
                    <a:ext uri="{9D8B030D-6E8A-4147-A177-3AD203B41FA5}">
                      <a16:colId xmlns:a16="http://schemas.microsoft.com/office/drawing/2014/main" val="1983025353"/>
                    </a:ext>
                  </a:extLst>
                </a:gridCol>
                <a:gridCol w="1856003">
                  <a:extLst>
                    <a:ext uri="{9D8B030D-6E8A-4147-A177-3AD203B41FA5}">
                      <a16:colId xmlns:a16="http://schemas.microsoft.com/office/drawing/2014/main" val="935884399"/>
                    </a:ext>
                  </a:extLst>
                </a:gridCol>
                <a:gridCol w="1606602">
                  <a:extLst>
                    <a:ext uri="{9D8B030D-6E8A-4147-A177-3AD203B41FA5}">
                      <a16:colId xmlns:a16="http://schemas.microsoft.com/office/drawing/2014/main" val="370398248"/>
                    </a:ext>
                  </a:extLst>
                </a:gridCol>
                <a:gridCol w="1215394">
                  <a:extLst>
                    <a:ext uri="{9D8B030D-6E8A-4147-A177-3AD203B41FA5}">
                      <a16:colId xmlns:a16="http://schemas.microsoft.com/office/drawing/2014/main" val="1214936113"/>
                    </a:ext>
                  </a:extLst>
                </a:gridCol>
              </a:tblGrid>
              <a:tr h="248143">
                <a:tc>
                  <a:txBody>
                    <a:bodyPr/>
                    <a:lstStyle/>
                    <a:p>
                      <a:pPr algn="ctr" fontAlgn="b"/>
                      <a:r>
                        <a:rPr lang="en-US" sz="1000" b="1" u="none" strike="noStrike" dirty="0">
                          <a:solidFill>
                            <a:schemeClr val="bg1"/>
                          </a:solidFill>
                          <a:effectLst/>
                          <a:latin typeface="Times New Roman" panose="02020603050405020304" pitchFamily="18" charset="0"/>
                          <a:cs typeface="Times New Roman" panose="02020603050405020304" pitchFamily="18" charset="0"/>
                        </a:rPr>
                        <a:t>Priority</a:t>
                      </a:r>
                      <a:endParaRPr lang="en-US" sz="1000" b="1" i="0" u="none" strike="noStrike" dirty="0">
                        <a:solidFill>
                          <a:schemeClr val="bg1"/>
                        </a:solidFill>
                        <a:effectLst/>
                        <a:latin typeface="Times New Roman" panose="02020603050405020304" pitchFamily="18" charset="0"/>
                        <a:cs typeface="Times New Roman" panose="02020603050405020304" pitchFamily="18" charset="0"/>
                      </a:endParaRPr>
                    </a:p>
                  </a:txBody>
                  <a:tcPr marL="4945" marR="4945" marT="494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algn="ctr" fontAlgn="b"/>
                      <a:r>
                        <a:rPr lang="en-US" sz="1000" b="1" u="none" strike="noStrike" dirty="0">
                          <a:solidFill>
                            <a:schemeClr val="bg1"/>
                          </a:solidFill>
                          <a:effectLst/>
                          <a:latin typeface="Times New Roman" panose="02020603050405020304" pitchFamily="18" charset="0"/>
                          <a:cs typeface="Times New Roman" panose="02020603050405020304" pitchFamily="18" charset="0"/>
                        </a:rPr>
                        <a:t>Sim Type</a:t>
                      </a:r>
                      <a:endParaRPr lang="en-US" sz="1000" b="1" i="0" u="none" strike="noStrike" dirty="0">
                        <a:solidFill>
                          <a:schemeClr val="bg1"/>
                        </a:solidFill>
                        <a:effectLst/>
                        <a:latin typeface="Times New Roman" panose="02020603050405020304" pitchFamily="18" charset="0"/>
                        <a:cs typeface="Times New Roman" panose="02020603050405020304" pitchFamily="18" charset="0"/>
                      </a:endParaRPr>
                    </a:p>
                  </a:txBody>
                  <a:tcPr marL="4945" marR="4945" marT="4945" marB="0" anchor="b">
                    <a:lnL w="12700" cmpd="sng">
                      <a:noFill/>
                    </a:lnL>
                    <a:solidFill>
                      <a:srgbClr val="0070C0"/>
                    </a:solidFill>
                  </a:tcPr>
                </a:tc>
                <a:tc>
                  <a:txBody>
                    <a:bodyPr/>
                    <a:lstStyle/>
                    <a:p>
                      <a:pPr algn="ctr" fontAlgn="b"/>
                      <a:r>
                        <a:rPr lang="en-US" sz="1000" b="1" u="none" strike="noStrike">
                          <a:solidFill>
                            <a:schemeClr val="bg1"/>
                          </a:solidFill>
                          <a:effectLst/>
                          <a:latin typeface="Times New Roman" panose="02020603050405020304" pitchFamily="18" charset="0"/>
                          <a:cs typeface="Times New Roman" panose="02020603050405020304" pitchFamily="18" charset="0"/>
                        </a:rPr>
                        <a:t>Simulation Name</a:t>
                      </a:r>
                      <a:endParaRPr lang="en-US" sz="1000" b="1" i="0" u="none" strike="noStrike">
                        <a:solidFill>
                          <a:schemeClr val="bg1"/>
                        </a:solidFill>
                        <a:effectLst/>
                        <a:latin typeface="Times New Roman" panose="02020603050405020304" pitchFamily="18" charset="0"/>
                        <a:cs typeface="Times New Roman" panose="02020603050405020304" pitchFamily="18" charset="0"/>
                      </a:endParaRPr>
                    </a:p>
                  </a:txBody>
                  <a:tcPr marL="4945" marR="4945" marT="4945" marB="0" anchor="b">
                    <a:solidFill>
                      <a:srgbClr val="0070C0"/>
                    </a:solidFill>
                  </a:tcPr>
                </a:tc>
                <a:tc>
                  <a:txBody>
                    <a:bodyPr/>
                    <a:lstStyle/>
                    <a:p>
                      <a:pPr algn="ctr" fontAlgn="b"/>
                      <a:r>
                        <a:rPr lang="en-US" sz="1000" b="1" u="none" strike="noStrike" dirty="0">
                          <a:solidFill>
                            <a:schemeClr val="bg1"/>
                          </a:solidFill>
                          <a:effectLst/>
                          <a:latin typeface="Times New Roman" panose="02020603050405020304" pitchFamily="18" charset="0"/>
                          <a:cs typeface="Times New Roman" panose="02020603050405020304" pitchFamily="18" charset="0"/>
                        </a:rPr>
                        <a:t>Simulation Description</a:t>
                      </a:r>
                      <a:endParaRPr lang="en-US" sz="1000" b="1" i="0" u="none" strike="noStrike" dirty="0">
                        <a:solidFill>
                          <a:schemeClr val="bg1"/>
                        </a:solidFill>
                        <a:effectLst/>
                        <a:latin typeface="Times New Roman" panose="02020603050405020304" pitchFamily="18" charset="0"/>
                        <a:cs typeface="Times New Roman" panose="02020603050405020304" pitchFamily="18" charset="0"/>
                      </a:endParaRPr>
                    </a:p>
                  </a:txBody>
                  <a:tcPr marL="4945" marR="4945" marT="4945" marB="0" anchor="b">
                    <a:lnR w="12700" cap="flat" cmpd="sng" algn="ctr">
                      <a:solidFill>
                        <a:schemeClr val="tx1"/>
                      </a:solidFill>
                      <a:prstDash val="solid"/>
                      <a:round/>
                      <a:headEnd type="none" w="med" len="med"/>
                      <a:tailEnd type="none" w="med" len="med"/>
                    </a:lnR>
                    <a:solidFill>
                      <a:srgbClr val="0070C0"/>
                    </a:solidFill>
                  </a:tcPr>
                </a:tc>
                <a:tc>
                  <a:txBody>
                    <a:bodyPr/>
                    <a:lstStyle/>
                    <a:p>
                      <a:pPr algn="ctr" fontAlgn="b"/>
                      <a:r>
                        <a:rPr lang="en-US" sz="1000" b="1" u="none" strike="noStrike" dirty="0">
                          <a:solidFill>
                            <a:schemeClr val="bg1"/>
                          </a:solidFill>
                          <a:effectLst/>
                          <a:latin typeface="Times New Roman" panose="02020603050405020304" pitchFamily="18" charset="0"/>
                          <a:cs typeface="Times New Roman" panose="02020603050405020304" pitchFamily="18" charset="0"/>
                        </a:rPr>
                        <a:t>Measurements</a:t>
                      </a:r>
                      <a:endParaRPr lang="en-US" sz="1000" b="1" i="0" u="none" strike="noStrike" dirty="0">
                        <a:solidFill>
                          <a:schemeClr val="bg1"/>
                        </a:solidFill>
                        <a:effectLst/>
                        <a:latin typeface="Times New Roman" panose="02020603050405020304" pitchFamily="18" charset="0"/>
                        <a:cs typeface="Times New Roman" panose="02020603050405020304" pitchFamily="18" charset="0"/>
                      </a:endParaRPr>
                    </a:p>
                  </a:txBody>
                  <a:tcPr marL="4945" marR="4945" marT="49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0070C0"/>
                    </a:solidFill>
                  </a:tcPr>
                </a:tc>
                <a:tc>
                  <a:txBody>
                    <a:bodyPr/>
                    <a:lstStyle/>
                    <a:p>
                      <a:pPr algn="ctr" fontAlgn="b"/>
                      <a:r>
                        <a:rPr lang="en-US" sz="1000" b="1" u="none" strike="noStrike" dirty="0">
                          <a:solidFill>
                            <a:schemeClr val="bg1"/>
                          </a:solidFill>
                          <a:effectLst/>
                          <a:latin typeface="Times New Roman" panose="02020603050405020304" pitchFamily="18" charset="0"/>
                          <a:cs typeface="Times New Roman" panose="02020603050405020304" pitchFamily="18" charset="0"/>
                        </a:rPr>
                        <a:t>Corners</a:t>
                      </a:r>
                      <a:endParaRPr lang="en-US" sz="1000" b="1" i="0" u="none" strike="noStrike" dirty="0">
                        <a:solidFill>
                          <a:schemeClr val="bg1"/>
                        </a:solidFill>
                        <a:effectLst/>
                        <a:latin typeface="Times New Roman" panose="02020603050405020304" pitchFamily="18" charset="0"/>
                        <a:cs typeface="Times New Roman" panose="02020603050405020304" pitchFamily="18" charset="0"/>
                      </a:endParaRPr>
                    </a:p>
                  </a:txBody>
                  <a:tcPr marL="4945" marR="4945" marT="4945" marB="0" anchor="b">
                    <a:lnL w="12700" cap="flat" cmpd="sng" algn="ctr">
                      <a:solidFill>
                        <a:schemeClr val="tx1"/>
                      </a:solidFill>
                      <a:prstDash val="solid"/>
                      <a:round/>
                      <a:headEnd type="none" w="med" len="med"/>
                      <a:tailEnd type="none" w="med" len="med"/>
                    </a:lnL>
                    <a:solidFill>
                      <a:srgbClr val="0070C0"/>
                    </a:solidFill>
                  </a:tcPr>
                </a:tc>
                <a:extLst>
                  <a:ext uri="{0D108BD9-81ED-4DB2-BD59-A6C34878D82A}">
                    <a16:rowId xmlns:a16="http://schemas.microsoft.com/office/drawing/2014/main" val="3520806761"/>
                  </a:ext>
                </a:extLst>
              </a:tr>
              <a:tr h="980688">
                <a:tc>
                  <a:txBody>
                    <a:bodyPr/>
                    <a:lstStyle/>
                    <a:p>
                      <a:pPr algn="ctr" fontAlgn="b"/>
                      <a:r>
                        <a:rPr lang="en-US" sz="1000" u="none" strike="noStrike" dirty="0">
                          <a:effectLst/>
                          <a:latin typeface="Times New Roman" panose="02020603050405020304" pitchFamily="18" charset="0"/>
                          <a:cs typeface="Times New Roman" panose="02020603050405020304" pitchFamily="18" charset="0"/>
                        </a:rPr>
                        <a:t>2</a:t>
                      </a:r>
                      <a:endParaRPr lang="en-US" sz="1000" b="0" i="0" u="none" strike="noStrike" dirty="0">
                        <a:effectLst/>
                        <a:latin typeface="Times New Roman" panose="02020603050405020304" pitchFamily="18" charset="0"/>
                        <a:cs typeface="Times New Roman" panose="02020603050405020304" pitchFamily="18" charset="0"/>
                      </a:endParaRPr>
                    </a:p>
                  </a:txBody>
                  <a:tcPr marL="4945" marR="4945" marT="4945" marB="0" anchor="b">
                    <a:lnT w="12700" cmpd="sng">
                      <a:noFill/>
                    </a:lnT>
                  </a:tcPr>
                </a:tc>
                <a:tc>
                  <a:txBody>
                    <a:bodyPr/>
                    <a:lstStyle/>
                    <a:p>
                      <a:pPr algn="ctr" fontAlgn="b"/>
                      <a:r>
                        <a:rPr lang="en-US" sz="1000" u="none" strike="noStrike" dirty="0">
                          <a:effectLst/>
                          <a:latin typeface="Times New Roman" panose="02020603050405020304" pitchFamily="18" charset="0"/>
                          <a:cs typeface="Times New Roman" panose="02020603050405020304" pitchFamily="18" charset="0"/>
                        </a:rPr>
                        <a:t>TRAN</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945" marR="4945" marT="4945" marB="0" anchor="b"/>
                </a:tc>
                <a:tc>
                  <a:txBody>
                    <a:bodyPr/>
                    <a:lstStyle/>
                    <a:p>
                      <a:pPr algn="ctr" fontAlgn="b"/>
                      <a:r>
                        <a:rPr lang="en-US" sz="1000" u="none" strike="noStrike" dirty="0">
                          <a:effectLst/>
                          <a:latin typeface="Times New Roman" panose="02020603050405020304" pitchFamily="18" charset="0"/>
                          <a:cs typeface="Times New Roman" panose="02020603050405020304" pitchFamily="18" charset="0"/>
                        </a:rPr>
                        <a:t>Functional</a:t>
                      </a:r>
                      <a:endParaRPr lang="en-US" sz="1000" b="0" i="0" u="none" strike="noStrike" dirty="0">
                        <a:effectLst/>
                        <a:latin typeface="Times New Roman" panose="02020603050405020304" pitchFamily="18" charset="0"/>
                        <a:cs typeface="Times New Roman" panose="02020603050405020304" pitchFamily="18" charset="0"/>
                      </a:endParaRPr>
                    </a:p>
                  </a:txBody>
                  <a:tcPr marL="4945" marR="4945" marT="4945" marB="0" anchor="b"/>
                </a:tc>
                <a:tc>
                  <a:txBody>
                    <a:bodyPr/>
                    <a:lstStyle/>
                    <a:p>
                      <a:pPr algn="ctr" fontAlgn="b"/>
                      <a:r>
                        <a:rPr lang="en-US" sz="1000" u="none" strike="noStrike" dirty="0">
                          <a:effectLst/>
                          <a:latin typeface="Times New Roman" panose="02020603050405020304" pitchFamily="18" charset="0"/>
                          <a:cs typeface="Times New Roman" panose="02020603050405020304" pitchFamily="18" charset="0"/>
                        </a:rPr>
                        <a:t>Verification of all functional modes</a:t>
                      </a:r>
                      <a:endParaRPr lang="en-US" sz="1000" b="0" i="0" u="none" strike="noStrike" dirty="0">
                        <a:effectLst/>
                        <a:latin typeface="Times New Roman" panose="02020603050405020304" pitchFamily="18" charset="0"/>
                        <a:cs typeface="Times New Roman" panose="02020603050405020304" pitchFamily="18" charset="0"/>
                      </a:endParaRPr>
                    </a:p>
                  </a:txBody>
                  <a:tcPr marL="4945" marR="4945" marT="4945" marB="0" anchor="b">
                    <a:lnR w="12700" cap="flat" cmpd="sng" algn="ctr">
                      <a:solidFill>
                        <a:schemeClr val="tx1"/>
                      </a:solidFill>
                      <a:prstDash val="solid"/>
                      <a:round/>
                      <a:headEnd type="none" w="med" len="med"/>
                      <a:tailEnd type="none" w="med" len="med"/>
                    </a:lnR>
                  </a:tcPr>
                </a:tc>
                <a:tc>
                  <a:txBody>
                    <a:bodyPr/>
                    <a:lstStyle/>
                    <a:p>
                      <a:pPr algn="ctr" fontAlgn="b"/>
                      <a:r>
                        <a:rPr lang="en-US" sz="1000" u="none" strike="noStrike" dirty="0">
                          <a:effectLst/>
                          <a:latin typeface="Times New Roman" panose="02020603050405020304" pitchFamily="18" charset="0"/>
                          <a:cs typeface="Times New Roman" panose="02020603050405020304" pitchFamily="18" charset="0"/>
                        </a:rPr>
                        <a:t>– Check diff amp and CMOS modes</a:t>
                      </a:r>
                      <a:br>
                        <a:rPr lang="en-US" sz="1000" u="none" strike="noStrike" dirty="0">
                          <a:effectLst/>
                          <a:latin typeface="Times New Roman" panose="02020603050405020304" pitchFamily="18" charset="0"/>
                          <a:cs typeface="Times New Roman" panose="02020603050405020304" pitchFamily="18" charset="0"/>
                        </a:rPr>
                      </a:br>
                      <a:r>
                        <a:rPr lang="en-US" sz="1000" u="none" strike="noStrike" dirty="0">
                          <a:effectLst/>
                          <a:latin typeface="Times New Roman" panose="02020603050405020304" pitchFamily="18" charset="0"/>
                          <a:cs typeface="Times New Roman" panose="02020603050405020304" pitchFamily="18" charset="0"/>
                        </a:rPr>
                        <a:t>– Check SE vs Differential mode of operation</a:t>
                      </a:r>
                      <a:br>
                        <a:rPr lang="en-US" sz="1000" u="none" strike="noStrike" dirty="0">
                          <a:effectLst/>
                          <a:latin typeface="Times New Roman" panose="02020603050405020304" pitchFamily="18" charset="0"/>
                          <a:cs typeface="Times New Roman" panose="02020603050405020304" pitchFamily="18" charset="0"/>
                        </a:rPr>
                      </a:br>
                      <a:r>
                        <a:rPr lang="en-US" sz="1000" u="none" strike="noStrike" dirty="0">
                          <a:effectLst/>
                          <a:latin typeface="Times New Roman" panose="02020603050405020304" pitchFamily="18" charset="0"/>
                          <a:cs typeface="Times New Roman" panose="02020603050405020304" pitchFamily="18" charset="0"/>
                        </a:rPr>
                        <a:t>– Effect of POC signal </a:t>
                      </a:r>
                      <a:br>
                        <a:rPr lang="en-US" sz="1000" u="none" strike="noStrike" dirty="0">
                          <a:effectLst/>
                          <a:latin typeface="Times New Roman" panose="02020603050405020304" pitchFamily="18" charset="0"/>
                          <a:cs typeface="Times New Roman" panose="02020603050405020304" pitchFamily="18" charset="0"/>
                        </a:rPr>
                      </a:br>
                      <a:r>
                        <a:rPr lang="en-US" sz="1000" u="none" strike="noStrike" dirty="0">
                          <a:effectLst/>
                          <a:latin typeface="Times New Roman" panose="02020603050405020304" pitchFamily="18" charset="0"/>
                          <a:cs typeface="Times New Roman" panose="02020603050405020304" pitchFamily="18" charset="0"/>
                        </a:rPr>
                        <a:t>– Effect of RX_DQ_EN  </a:t>
                      </a:r>
                      <a:br>
                        <a:rPr lang="en-US" sz="1000" u="none" strike="noStrike" dirty="0">
                          <a:effectLst/>
                          <a:latin typeface="Times New Roman" panose="02020603050405020304" pitchFamily="18" charset="0"/>
                          <a:cs typeface="Times New Roman" panose="02020603050405020304" pitchFamily="18" charset="0"/>
                        </a:rPr>
                      </a:br>
                      <a:r>
                        <a:rPr lang="en-US" sz="1000" u="none" strike="noStrike" dirty="0">
                          <a:effectLst/>
                          <a:latin typeface="Times New Roman" panose="02020603050405020304" pitchFamily="18" charset="0"/>
                          <a:cs typeface="Times New Roman" panose="02020603050405020304" pitchFamily="18" charset="0"/>
                        </a:rPr>
                        <a:t>– ATB functionality</a:t>
                      </a:r>
                      <a:br>
                        <a:rPr lang="en-US" sz="1000" u="none" strike="noStrike" dirty="0">
                          <a:effectLst/>
                          <a:latin typeface="Times New Roman" panose="02020603050405020304" pitchFamily="18" charset="0"/>
                          <a:cs typeface="Times New Roman" panose="02020603050405020304" pitchFamily="18" charset="0"/>
                        </a:rPr>
                      </a:br>
                      <a:r>
                        <a:rPr lang="en-US" sz="1000" u="none" strike="noStrike" dirty="0">
                          <a:effectLst/>
                          <a:latin typeface="Times New Roman" panose="02020603050405020304" pitchFamily="18" charset="0"/>
                          <a:cs typeface="Times New Roman" panose="02020603050405020304" pitchFamily="18" charset="0"/>
                        </a:rPr>
                        <a:t>- Effect of POC* signals</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945" marR="4945" marT="49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000" u="none" strike="noStrike" dirty="0">
                          <a:effectLst/>
                          <a:latin typeface="Times New Roman" panose="02020603050405020304" pitchFamily="18" charset="0"/>
                          <a:cs typeface="Times New Roman" panose="02020603050405020304" pitchFamily="18" charset="0"/>
                        </a:rPr>
                        <a:t>SS, FF, extreme VT</a:t>
                      </a:r>
                      <a:endParaRPr lang="en-US" sz="1000" b="0" i="0" u="none" strike="noStrike" dirty="0">
                        <a:effectLst/>
                        <a:latin typeface="Times New Roman" panose="02020603050405020304" pitchFamily="18" charset="0"/>
                        <a:cs typeface="Times New Roman" panose="02020603050405020304" pitchFamily="18" charset="0"/>
                      </a:endParaRPr>
                    </a:p>
                  </a:txBody>
                  <a:tcPr marL="4945" marR="4945" marT="4945"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159085082"/>
                  </a:ext>
                </a:extLst>
              </a:tr>
              <a:tr h="492325">
                <a:tc>
                  <a:txBody>
                    <a:bodyPr/>
                    <a:lstStyle/>
                    <a:p>
                      <a:pPr algn="ctr" fontAlgn="b"/>
                      <a:r>
                        <a:rPr lang="en-US" sz="1000" u="none" strike="noStrike" dirty="0">
                          <a:effectLst/>
                          <a:latin typeface="Times New Roman" panose="02020603050405020304" pitchFamily="18" charset="0"/>
                          <a:cs typeface="Times New Roman" panose="02020603050405020304" pitchFamily="18" charset="0"/>
                        </a:rPr>
                        <a:t>1</a:t>
                      </a:r>
                      <a:endParaRPr lang="en-US" sz="1000" b="0" i="0" u="none" strike="noStrike" dirty="0">
                        <a:effectLst/>
                        <a:latin typeface="Times New Roman" panose="02020603050405020304" pitchFamily="18" charset="0"/>
                        <a:cs typeface="Times New Roman" panose="02020603050405020304" pitchFamily="18" charset="0"/>
                      </a:endParaRPr>
                    </a:p>
                  </a:txBody>
                  <a:tcPr marL="4945" marR="4945" marT="4945" marB="0" anchor="b"/>
                </a:tc>
                <a:tc>
                  <a:txBody>
                    <a:bodyPr/>
                    <a:lstStyle/>
                    <a:p>
                      <a:pPr algn="ctr" fontAlgn="b"/>
                      <a:r>
                        <a:rPr lang="en-US" sz="1000" u="none" strike="noStrike" dirty="0">
                          <a:effectLst/>
                          <a:latin typeface="Times New Roman" panose="02020603050405020304" pitchFamily="18" charset="0"/>
                          <a:cs typeface="Times New Roman" panose="02020603050405020304" pitchFamily="18" charset="0"/>
                        </a:rPr>
                        <a:t>DC</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945" marR="4945" marT="4945" marB="0" anchor="b"/>
                </a:tc>
                <a:tc>
                  <a:txBody>
                    <a:bodyPr/>
                    <a:lstStyle/>
                    <a:p>
                      <a:pPr algn="ctr" fontAlgn="b"/>
                      <a:r>
                        <a:rPr lang="en-US" sz="1000" u="none" strike="noStrike">
                          <a:effectLst/>
                          <a:latin typeface="Times New Roman" panose="02020603050405020304" pitchFamily="18" charset="0"/>
                          <a:cs typeface="Times New Roman" panose="02020603050405020304" pitchFamily="18" charset="0"/>
                        </a:rPr>
                        <a:t>Power</a:t>
                      </a:r>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4945" marR="4945" marT="4945" marB="0" anchor="b"/>
                </a:tc>
                <a:tc>
                  <a:txBody>
                    <a:bodyPr/>
                    <a:lstStyle/>
                    <a:p>
                      <a:pPr algn="ctr" fontAlgn="b"/>
                      <a:r>
                        <a:rPr lang="en-US" sz="1000" u="none" strike="noStrike" dirty="0">
                          <a:effectLst/>
                          <a:latin typeface="Times New Roman" panose="02020603050405020304" pitchFamily="18" charset="0"/>
                          <a:cs typeface="Times New Roman" panose="02020603050405020304" pitchFamily="18" charset="0"/>
                        </a:rPr>
                        <a:t>Active power in all modes; leakage in disabled modes. Power is measured using a  110011 bit pattern at 533Mbps</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945" marR="4945" marT="4945" marB="0" anchor="b">
                    <a:lnR w="12700" cap="flat" cmpd="sng" algn="ctr">
                      <a:solidFill>
                        <a:schemeClr val="tx1"/>
                      </a:solidFill>
                      <a:prstDash val="solid"/>
                      <a:round/>
                      <a:headEnd type="none" w="med" len="med"/>
                      <a:tailEnd type="none" w="med" len="med"/>
                    </a:lnR>
                  </a:tcPr>
                </a:tc>
                <a:tc>
                  <a:txBody>
                    <a:bodyPr/>
                    <a:lstStyle/>
                    <a:p>
                      <a:pPr algn="ctr" fontAlgn="b"/>
                      <a:r>
                        <a:rPr lang="en-US" sz="1000" u="none" strike="noStrike" dirty="0">
                          <a:effectLst/>
                          <a:latin typeface="Times New Roman" panose="02020603050405020304" pitchFamily="18" charset="0"/>
                          <a:cs typeface="Times New Roman" panose="02020603050405020304" pitchFamily="18" charset="0"/>
                        </a:rPr>
                        <a:t>Measure current/power for each supply</a:t>
                      </a:r>
                      <a:br>
                        <a:rPr lang="en-US" sz="1000" u="none" strike="noStrike" dirty="0">
                          <a:effectLst/>
                          <a:latin typeface="Times New Roman" panose="02020603050405020304" pitchFamily="18" charset="0"/>
                          <a:cs typeface="Times New Roman" panose="02020603050405020304" pitchFamily="18" charset="0"/>
                        </a:rPr>
                      </a:br>
                      <a:r>
                        <a:rPr lang="en-US" sz="1000" u="none" strike="noStrike" dirty="0" err="1">
                          <a:effectLst/>
                          <a:latin typeface="Times New Roman" panose="02020603050405020304" pitchFamily="18" charset="0"/>
                          <a:cs typeface="Times New Roman" panose="02020603050405020304" pitchFamily="18" charset="0"/>
                        </a:rPr>
                        <a:t>Tstart</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945" marR="4945" marT="49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000" u="none" strike="noStrike" dirty="0">
                          <a:effectLst/>
                          <a:latin typeface="Times New Roman" panose="02020603050405020304" pitchFamily="18" charset="0"/>
                          <a:cs typeface="Times New Roman" panose="02020603050405020304" pitchFamily="18" charset="0"/>
                        </a:rPr>
                        <a:t>Power corners</a:t>
                      </a:r>
                      <a:endParaRPr lang="en-US" sz="1000" b="0" i="0" u="none" strike="noStrike" dirty="0">
                        <a:effectLst/>
                        <a:latin typeface="Times New Roman" panose="02020603050405020304" pitchFamily="18" charset="0"/>
                        <a:cs typeface="Times New Roman" panose="02020603050405020304" pitchFamily="18" charset="0"/>
                      </a:endParaRPr>
                    </a:p>
                  </a:txBody>
                  <a:tcPr marL="4945" marR="4945" marT="4945"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846800410"/>
                  </a:ext>
                </a:extLst>
              </a:tr>
              <a:tr h="326427">
                <a:tc>
                  <a:txBody>
                    <a:bodyPr/>
                    <a:lstStyle/>
                    <a:p>
                      <a:pPr algn="ctr" fontAlgn="b"/>
                      <a:r>
                        <a:rPr lang="en-US" sz="1000" u="none" strike="noStrike" dirty="0">
                          <a:effectLst/>
                          <a:latin typeface="Times New Roman" panose="02020603050405020304" pitchFamily="18" charset="0"/>
                          <a:cs typeface="Times New Roman" panose="02020603050405020304" pitchFamily="18" charset="0"/>
                        </a:rPr>
                        <a:t>2</a:t>
                      </a:r>
                      <a:endParaRPr lang="en-US" sz="1000" b="0" i="0" u="none" strike="noStrike" dirty="0">
                        <a:effectLst/>
                        <a:latin typeface="Times New Roman" panose="02020603050405020304" pitchFamily="18" charset="0"/>
                        <a:cs typeface="Times New Roman" panose="02020603050405020304" pitchFamily="18" charset="0"/>
                      </a:endParaRPr>
                    </a:p>
                  </a:txBody>
                  <a:tcPr marL="4945" marR="4945" marT="4945" marB="0" anchor="b"/>
                </a:tc>
                <a:tc>
                  <a:txBody>
                    <a:bodyPr/>
                    <a:lstStyle/>
                    <a:p>
                      <a:pPr algn="ctr" fontAlgn="b"/>
                      <a:r>
                        <a:rPr lang="en-US" sz="1000" u="none" strike="noStrike" dirty="0">
                          <a:effectLst/>
                          <a:latin typeface="Times New Roman" panose="02020603050405020304" pitchFamily="18" charset="0"/>
                          <a:cs typeface="Times New Roman" panose="02020603050405020304" pitchFamily="18" charset="0"/>
                        </a:rPr>
                        <a:t>…</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945" marR="4945" marT="4945" marB="0" anchor="b"/>
                </a:tc>
                <a:tc>
                  <a:txBody>
                    <a:bodyPr/>
                    <a:lstStyle/>
                    <a:p>
                      <a:pPr algn="ctr" fontAlgn="b"/>
                      <a:r>
                        <a:rPr lang="en-US" sz="1000" u="none" strike="noStrike" dirty="0">
                          <a:effectLst/>
                          <a:latin typeface="Times New Roman" panose="02020603050405020304" pitchFamily="18" charset="0"/>
                          <a:cs typeface="Times New Roman" panose="02020603050405020304" pitchFamily="18" charset="0"/>
                        </a:rPr>
                        <a:t>…</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945" marR="4945" marT="4945" marB="0" anchor="b"/>
                </a:tc>
                <a:tc>
                  <a:txBody>
                    <a:bodyPr/>
                    <a:lstStyle/>
                    <a:p>
                      <a:pPr algn="ctr" fontAlgn="b"/>
                      <a:r>
                        <a:rPr lang="en-US" sz="1000" b="0" i="0" u="sng" strike="noStrike" dirty="0">
                          <a:solidFill>
                            <a:srgbClr val="0000FF"/>
                          </a:solidFill>
                          <a:effectLst/>
                          <a:latin typeface="Times New Roman" panose="02020603050405020304" pitchFamily="18" charset="0"/>
                          <a:cs typeface="Times New Roman" panose="02020603050405020304" pitchFamily="18" charset="0"/>
                        </a:rPr>
                        <a:t>…</a:t>
                      </a:r>
                    </a:p>
                  </a:txBody>
                  <a:tcPr marL="4945" marR="4945" marT="4945" marB="0" anchor="b">
                    <a:lnR w="12700" cap="flat" cmpd="sng" algn="ctr">
                      <a:solidFill>
                        <a:schemeClr val="tx1"/>
                      </a:solidFill>
                      <a:prstDash val="solid"/>
                      <a:round/>
                      <a:headEnd type="none" w="med" len="med"/>
                      <a:tailEnd type="none" w="med" len="med"/>
                    </a:lnR>
                  </a:tcPr>
                </a:tc>
                <a:tc>
                  <a:txBody>
                    <a:bodyPr/>
                    <a:lstStyle/>
                    <a:p>
                      <a:pPr algn="ctr" fontAlgn="b"/>
                      <a:r>
                        <a:rPr lang="en-US" sz="1000" u="none" strike="noStrike" dirty="0">
                          <a:effectLst/>
                          <a:latin typeface="Times New Roman" panose="02020603050405020304" pitchFamily="18" charset="0"/>
                          <a:cs typeface="Times New Roman" panose="02020603050405020304" pitchFamily="18" charset="0"/>
                        </a:rPr>
                        <a:t>…</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945" marR="4945" marT="49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fontAlgn="b"/>
                      <a:r>
                        <a:rPr lang="en-US" sz="1000" b="0" i="0" u="sng" strike="noStrike" dirty="0">
                          <a:solidFill>
                            <a:srgbClr val="0000FF"/>
                          </a:solidFill>
                          <a:effectLst/>
                          <a:latin typeface="Times New Roman" panose="02020603050405020304" pitchFamily="18" charset="0"/>
                          <a:cs typeface="Times New Roman" panose="02020603050405020304" pitchFamily="18" charset="0"/>
                        </a:rPr>
                        <a:t>…</a:t>
                      </a:r>
                    </a:p>
                  </a:txBody>
                  <a:tcPr marL="4945" marR="4945" marT="4945"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031220931"/>
                  </a:ext>
                </a:extLst>
              </a:tr>
            </a:tbl>
          </a:graphicData>
        </a:graphic>
      </p:graphicFrame>
      <p:pic>
        <p:nvPicPr>
          <p:cNvPr id="10" name="Picture 9">
            <a:extLst>
              <a:ext uri="{FF2B5EF4-FFF2-40B4-BE49-F238E27FC236}">
                <a16:creationId xmlns:a16="http://schemas.microsoft.com/office/drawing/2014/main" id="{1CE7B1D0-D2D5-CAA5-B31A-1BF3099F6F45}"/>
              </a:ext>
            </a:extLst>
          </p:cNvPr>
          <p:cNvPicPr>
            <a:picLocks noChangeAspect="1"/>
          </p:cNvPicPr>
          <p:nvPr/>
        </p:nvPicPr>
        <p:blipFill>
          <a:blip r:embed="rId2"/>
          <a:stretch>
            <a:fillRect/>
          </a:stretch>
        </p:blipFill>
        <p:spPr>
          <a:xfrm>
            <a:off x="3710208" y="4267450"/>
            <a:ext cx="8264679" cy="2208013"/>
          </a:xfrm>
          <a:prstGeom prst="rect">
            <a:avLst/>
          </a:prstGeom>
        </p:spPr>
      </p:pic>
      <p:sp>
        <p:nvSpPr>
          <p:cNvPr id="11" name="Arrow: Bent 10">
            <a:extLst>
              <a:ext uri="{FF2B5EF4-FFF2-40B4-BE49-F238E27FC236}">
                <a16:creationId xmlns:a16="http://schemas.microsoft.com/office/drawing/2014/main" id="{DF4DDD65-9D0C-53F7-A7DA-162B0C9434A5}"/>
              </a:ext>
            </a:extLst>
          </p:cNvPr>
          <p:cNvSpPr/>
          <p:nvPr/>
        </p:nvSpPr>
        <p:spPr>
          <a:xfrm flipV="1">
            <a:off x="1459150" y="4753582"/>
            <a:ext cx="1770826" cy="824349"/>
          </a:xfrm>
          <a:prstGeom prst="bentArrow">
            <a:avLst>
              <a:gd name="adj1" fmla="val 25000"/>
              <a:gd name="adj2" fmla="val 25000"/>
              <a:gd name="adj3" fmla="val 25000"/>
              <a:gd name="adj4" fmla="val 47172"/>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3" name="Picture 12">
            <a:extLst>
              <a:ext uri="{FF2B5EF4-FFF2-40B4-BE49-F238E27FC236}">
                <a16:creationId xmlns:a16="http://schemas.microsoft.com/office/drawing/2014/main" id="{18E83D0F-E271-CD61-FDBB-5A951A8A3EF8}"/>
              </a:ext>
            </a:extLst>
          </p:cNvPr>
          <p:cNvPicPr>
            <a:picLocks noChangeAspect="1"/>
          </p:cNvPicPr>
          <p:nvPr/>
        </p:nvPicPr>
        <p:blipFill>
          <a:blip r:embed="rId3"/>
          <a:stretch>
            <a:fillRect/>
          </a:stretch>
        </p:blipFill>
        <p:spPr>
          <a:xfrm>
            <a:off x="2133303" y="4522981"/>
            <a:ext cx="565191" cy="461202"/>
          </a:xfrm>
          <a:prstGeom prst="rect">
            <a:avLst/>
          </a:prstGeom>
        </p:spPr>
      </p:pic>
      <p:sp>
        <p:nvSpPr>
          <p:cNvPr id="14" name="TextBox 13">
            <a:extLst>
              <a:ext uri="{FF2B5EF4-FFF2-40B4-BE49-F238E27FC236}">
                <a16:creationId xmlns:a16="http://schemas.microsoft.com/office/drawing/2014/main" id="{9D944149-25E1-F60D-9BF8-4FA1CCA241AB}"/>
              </a:ext>
            </a:extLst>
          </p:cNvPr>
          <p:cNvSpPr txBox="1"/>
          <p:nvPr/>
        </p:nvSpPr>
        <p:spPr>
          <a:xfrm>
            <a:off x="1735263" y="4996407"/>
            <a:ext cx="1361270" cy="246221"/>
          </a:xfrm>
          <a:prstGeom prst="rect">
            <a:avLst/>
          </a:prstGeom>
          <a:noFill/>
        </p:spPr>
        <p:txBody>
          <a:bodyPr wrap="none" rtlCol="0">
            <a:spAutoFit/>
          </a:bodyPr>
          <a:lstStyle/>
          <a:p>
            <a:r>
              <a:rPr lang="en-US" sz="1000" b="1" dirty="0">
                <a:latin typeface="Times New Roman" panose="02020603050405020304" pitchFamily="18" charset="0"/>
                <a:cs typeface="Times New Roman" panose="02020603050405020304" pitchFamily="18" charset="0"/>
              </a:rPr>
              <a:t>Heavy Manual Effort</a:t>
            </a:r>
          </a:p>
        </p:txBody>
      </p:sp>
      <p:sp>
        <p:nvSpPr>
          <p:cNvPr id="15" name="TextBox 14">
            <a:extLst>
              <a:ext uri="{FF2B5EF4-FFF2-40B4-BE49-F238E27FC236}">
                <a16:creationId xmlns:a16="http://schemas.microsoft.com/office/drawing/2014/main" id="{288C4CEC-0613-FE18-BA88-1110FF0FE7F4}"/>
              </a:ext>
            </a:extLst>
          </p:cNvPr>
          <p:cNvSpPr txBox="1"/>
          <p:nvPr/>
        </p:nvSpPr>
        <p:spPr>
          <a:xfrm>
            <a:off x="1234050" y="5765361"/>
            <a:ext cx="1798506" cy="369332"/>
          </a:xfrm>
          <a:prstGeom prst="rect">
            <a:avLst/>
          </a:prstGeom>
          <a:noFill/>
        </p:spPr>
        <p:txBody>
          <a:bodyPr wrap="none" rtlCol="0">
            <a:spAutoFit/>
          </a:bodyPr>
          <a:lstStyle/>
          <a:p>
            <a:r>
              <a:rPr lang="en-US" b="1" dirty="0">
                <a:solidFill>
                  <a:srgbClr val="92D050"/>
                </a:solidFill>
                <a:latin typeface="Times New Roman" panose="02020603050405020304" pitchFamily="18" charset="0"/>
                <a:cs typeface="Times New Roman" panose="02020603050405020304" pitchFamily="18" charset="0"/>
              </a:rPr>
              <a:t>Traditional Way</a:t>
            </a:r>
          </a:p>
        </p:txBody>
      </p:sp>
      <p:sp>
        <p:nvSpPr>
          <p:cNvPr id="16" name="Arrow: Bent 15">
            <a:extLst>
              <a:ext uri="{FF2B5EF4-FFF2-40B4-BE49-F238E27FC236}">
                <a16:creationId xmlns:a16="http://schemas.microsoft.com/office/drawing/2014/main" id="{6BB9D5BF-B3AD-F54E-1BAE-D22DB97A5EA9}"/>
              </a:ext>
            </a:extLst>
          </p:cNvPr>
          <p:cNvSpPr/>
          <p:nvPr/>
        </p:nvSpPr>
        <p:spPr>
          <a:xfrm rot="5400000">
            <a:off x="9080016" y="1575295"/>
            <a:ext cx="783959" cy="3431618"/>
          </a:xfrm>
          <a:prstGeom prst="bentArrow">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030" name="Picture 6" descr="ChatGPT icon PNG and SVG Vector Free Download">
            <a:extLst>
              <a:ext uri="{FF2B5EF4-FFF2-40B4-BE49-F238E27FC236}">
                <a16:creationId xmlns:a16="http://schemas.microsoft.com/office/drawing/2014/main" id="{9A58CB81-C9EF-F4BD-515E-F8B7A192856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000894" y="2108329"/>
            <a:ext cx="403597" cy="403597"/>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577234F2-5B96-D30F-38BB-CFD346EF1B4B}"/>
              </a:ext>
            </a:extLst>
          </p:cNvPr>
          <p:cNvSpPr txBox="1"/>
          <p:nvPr/>
        </p:nvSpPr>
        <p:spPr>
          <a:xfrm>
            <a:off x="7577172" y="2634518"/>
            <a:ext cx="3789645" cy="246221"/>
          </a:xfrm>
          <a:prstGeom prst="rect">
            <a:avLst/>
          </a:prstGeom>
          <a:noFill/>
        </p:spPr>
        <p:txBody>
          <a:bodyPr wrap="square" rtlCol="0">
            <a:spAutoFit/>
          </a:bodyPr>
          <a:lstStyle/>
          <a:p>
            <a:r>
              <a:rPr lang="en-US" sz="1000" b="1" dirty="0">
                <a:latin typeface="Times New Roman" panose="02020603050405020304" pitchFamily="18" charset="0"/>
                <a:cs typeface="Times New Roman" panose="02020603050405020304" pitchFamily="18" charset="0"/>
              </a:rPr>
              <a:t>Natural Language Processing  And Skill expression Generation</a:t>
            </a:r>
          </a:p>
        </p:txBody>
      </p:sp>
      <p:sp>
        <p:nvSpPr>
          <p:cNvPr id="22" name="TextBox 21">
            <a:extLst>
              <a:ext uri="{FF2B5EF4-FFF2-40B4-BE49-F238E27FC236}">
                <a16:creationId xmlns:a16="http://schemas.microsoft.com/office/drawing/2014/main" id="{1F4590A2-7B4C-A70D-287D-5E262C13229C}"/>
              </a:ext>
            </a:extLst>
          </p:cNvPr>
          <p:cNvSpPr txBox="1"/>
          <p:nvPr/>
        </p:nvSpPr>
        <p:spPr>
          <a:xfrm>
            <a:off x="8596244" y="3404875"/>
            <a:ext cx="943592" cy="369332"/>
          </a:xfrm>
          <a:prstGeom prst="rect">
            <a:avLst/>
          </a:prstGeom>
          <a:noFill/>
        </p:spPr>
        <p:txBody>
          <a:bodyPr wrap="none" rtlCol="0">
            <a:spAutoFit/>
          </a:bodyPr>
          <a:lstStyle/>
          <a:p>
            <a:r>
              <a:rPr lang="en-US" b="1" dirty="0">
                <a:solidFill>
                  <a:srgbClr val="92D050"/>
                </a:solidFill>
                <a:latin typeface="Times New Roman" panose="02020603050405020304" pitchFamily="18" charset="0"/>
                <a:cs typeface="Times New Roman" panose="02020603050405020304" pitchFamily="18" charset="0"/>
              </a:rPr>
              <a:t>AI Way</a:t>
            </a:r>
          </a:p>
        </p:txBody>
      </p:sp>
      <p:sp>
        <p:nvSpPr>
          <p:cNvPr id="2" name="Rectangle 1">
            <a:extLst>
              <a:ext uri="{FF2B5EF4-FFF2-40B4-BE49-F238E27FC236}">
                <a16:creationId xmlns:a16="http://schemas.microsoft.com/office/drawing/2014/main" id="{06C84EF7-6772-A207-FDE8-A94C661B69F5}"/>
              </a:ext>
            </a:extLst>
          </p:cNvPr>
          <p:cNvSpPr/>
          <p:nvPr/>
        </p:nvSpPr>
        <p:spPr>
          <a:xfrm>
            <a:off x="4807670" y="1906624"/>
            <a:ext cx="1637153" cy="2474862"/>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84447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4D3AFC-DD18-8348-0D8D-D1A81365CA40}"/>
              </a:ext>
            </a:extLst>
          </p:cNvPr>
          <p:cNvSpPr>
            <a:spLocks noGrp="1"/>
          </p:cNvSpPr>
          <p:nvPr>
            <p:ph type="title"/>
          </p:nvPr>
        </p:nvSpPr>
        <p:spPr/>
        <p:txBody>
          <a:bodyPr/>
          <a:lstStyle/>
          <a:p>
            <a:r>
              <a:rPr lang="en-US" dirty="0"/>
              <a:t>Verifier Requirements Automation</a:t>
            </a:r>
          </a:p>
        </p:txBody>
      </p:sp>
      <p:sp>
        <p:nvSpPr>
          <p:cNvPr id="9" name="Content Placeholder 8">
            <a:extLst>
              <a:ext uri="{FF2B5EF4-FFF2-40B4-BE49-F238E27FC236}">
                <a16:creationId xmlns:a16="http://schemas.microsoft.com/office/drawing/2014/main" id="{8ACA9132-46BF-181E-1665-517FD2CC6CC7}"/>
              </a:ext>
            </a:extLst>
          </p:cNvPr>
          <p:cNvSpPr>
            <a:spLocks noGrp="1"/>
          </p:cNvSpPr>
          <p:nvPr>
            <p:ph idx="1"/>
          </p:nvPr>
        </p:nvSpPr>
        <p:spPr/>
        <p:txBody>
          <a:bodyPr/>
          <a:lstStyle/>
          <a:p>
            <a:r>
              <a:rPr lang="en-US" dirty="0"/>
              <a:t>How ADE Copilot solve this problem</a:t>
            </a:r>
          </a:p>
          <a:p>
            <a:pPr lvl="1"/>
            <a:r>
              <a:rPr lang="en-US" dirty="0"/>
              <a:t>Fine Tune Pre-trained LLM </a:t>
            </a:r>
            <a:r>
              <a:rPr lang="en-US" altLang="zh-CN" dirty="0"/>
              <a:t>based on skill source code</a:t>
            </a:r>
            <a:endParaRPr lang="en-US" dirty="0"/>
          </a:p>
        </p:txBody>
      </p:sp>
      <p:graphicFrame>
        <p:nvGraphicFramePr>
          <p:cNvPr id="2" name="Table 3">
            <a:extLst>
              <a:ext uri="{FF2B5EF4-FFF2-40B4-BE49-F238E27FC236}">
                <a16:creationId xmlns:a16="http://schemas.microsoft.com/office/drawing/2014/main" id="{00A79C84-1664-BE3A-FE88-5CB735406983}"/>
              </a:ext>
            </a:extLst>
          </p:cNvPr>
          <p:cNvGraphicFramePr>
            <a:graphicFrameLocks noGrp="1"/>
          </p:cNvGraphicFramePr>
          <p:nvPr>
            <p:extLst>
              <p:ext uri="{D42A27DB-BD31-4B8C-83A1-F6EECF244321}">
                <p14:modId xmlns:p14="http://schemas.microsoft.com/office/powerpoint/2010/main" val="2147498445"/>
              </p:ext>
            </p:extLst>
          </p:nvPr>
        </p:nvGraphicFramePr>
        <p:xfrm>
          <a:off x="1098145" y="1959978"/>
          <a:ext cx="5471268" cy="2290304"/>
        </p:xfrm>
        <a:graphic>
          <a:graphicData uri="http://schemas.openxmlformats.org/drawingml/2006/table">
            <a:tbl>
              <a:tblPr firstRow="1" bandRow="1">
                <a:tableStyleId>{5C22544A-7EE6-4342-B048-85BDC9FD1C3A}</a:tableStyleId>
              </a:tblPr>
              <a:tblGrid>
                <a:gridCol w="1385925">
                  <a:extLst>
                    <a:ext uri="{9D8B030D-6E8A-4147-A177-3AD203B41FA5}">
                      <a16:colId xmlns:a16="http://schemas.microsoft.com/office/drawing/2014/main" val="612624613"/>
                    </a:ext>
                  </a:extLst>
                </a:gridCol>
                <a:gridCol w="4085343">
                  <a:extLst>
                    <a:ext uri="{9D8B030D-6E8A-4147-A177-3AD203B41FA5}">
                      <a16:colId xmlns:a16="http://schemas.microsoft.com/office/drawing/2014/main" val="2184955252"/>
                    </a:ext>
                  </a:extLst>
                </a:gridCol>
              </a:tblGrid>
              <a:tr h="229496">
                <a:tc>
                  <a:txBody>
                    <a:bodyPr/>
                    <a:lstStyle/>
                    <a:p>
                      <a:pPr algn="ctr"/>
                      <a:r>
                        <a:rPr lang="en-US" altLang="zh-CN" sz="1800" dirty="0"/>
                        <a:t>ID</a:t>
                      </a:r>
                      <a:endParaRPr lang="en-US" sz="1800" dirty="0"/>
                    </a:p>
                  </a:txBody>
                  <a:tcPr/>
                </a:tc>
                <a:tc>
                  <a:txBody>
                    <a:bodyPr/>
                    <a:lstStyle/>
                    <a:p>
                      <a:pPr algn="ctr"/>
                      <a:r>
                        <a:rPr lang="en-US" sz="1800" dirty="0"/>
                        <a:t>Instruction</a:t>
                      </a:r>
                    </a:p>
                  </a:txBody>
                  <a:tcPr/>
                </a:tc>
                <a:extLst>
                  <a:ext uri="{0D108BD9-81ED-4DB2-BD59-A6C34878D82A}">
                    <a16:rowId xmlns:a16="http://schemas.microsoft.com/office/drawing/2014/main" val="246115639"/>
                  </a:ext>
                </a:extLst>
              </a:tr>
              <a:tr h="550792">
                <a:tc>
                  <a:txBody>
                    <a:bodyPr/>
                    <a:lstStyle/>
                    <a:p>
                      <a:pPr marL="0" algn="ctr" defTabSz="914400" rtl="0" eaLnBrk="1" latinLnBrk="0" hangingPunct="1"/>
                      <a:r>
                        <a:rPr lang="en-US" sz="1400" kern="1200" dirty="0">
                          <a:solidFill>
                            <a:schemeClr val="dk1"/>
                          </a:solidFill>
                          <a:latin typeface="+mn-lt"/>
                          <a:ea typeface="+mn-ea"/>
                          <a:cs typeface="+mn-cs"/>
                        </a:rPr>
                        <a:t>1</a:t>
                      </a:r>
                    </a:p>
                  </a:txBody>
                  <a:tcPr/>
                </a:tc>
                <a:tc>
                  <a:txBody>
                    <a:bodyPr/>
                    <a:lstStyle/>
                    <a:p>
                      <a:pPr marL="0" algn="ctr" defTabSz="914400" rtl="0" eaLnBrk="1" latinLnBrk="0" hangingPunct="1"/>
                      <a:r>
                        <a:rPr lang="en-US" sz="1400" kern="1200" dirty="0">
                          <a:solidFill>
                            <a:schemeClr val="dk1"/>
                          </a:solidFill>
                          <a:latin typeface="+mn-lt"/>
                          <a:ea typeface="+mn-ea"/>
                          <a:cs typeface="+mn-cs"/>
                        </a:rPr>
                        <a:t>Returns the X value where a signal crosses the threshold Y value</a:t>
                      </a:r>
                    </a:p>
                  </a:txBody>
                  <a:tcPr/>
                </a:tc>
                <a:extLst>
                  <a:ext uri="{0D108BD9-81ED-4DB2-BD59-A6C34878D82A}">
                    <a16:rowId xmlns:a16="http://schemas.microsoft.com/office/drawing/2014/main" val="2778738142"/>
                  </a:ext>
                </a:extLst>
              </a:tr>
              <a:tr h="390144">
                <a:tc>
                  <a:txBody>
                    <a:bodyPr/>
                    <a:lstStyle/>
                    <a:p>
                      <a:pPr marL="0" algn="ctr" defTabSz="914400" rtl="0" eaLnBrk="1" latinLnBrk="0" hangingPunct="1"/>
                      <a:r>
                        <a:rPr lang="en-US" sz="1400" kern="1200" dirty="0">
                          <a:solidFill>
                            <a:schemeClr val="dk1"/>
                          </a:solidFill>
                          <a:latin typeface="+mn-lt"/>
                          <a:ea typeface="+mn-ea"/>
                          <a:cs typeface="+mn-cs"/>
                        </a:rPr>
                        <a:t>2</a:t>
                      </a:r>
                    </a:p>
                  </a:txBody>
                  <a:tcPr/>
                </a:tc>
                <a:tc>
                  <a:txBody>
                    <a:bodyPr/>
                    <a:lstStyle/>
                    <a:p>
                      <a:pPr marL="0" algn="ctr" defTabSz="914400" rtl="0" eaLnBrk="1" latinLnBrk="0" hangingPunct="1"/>
                      <a:r>
                        <a:rPr lang="en-US" sz="1400" dirty="0"/>
                        <a:t>Computes the average of a waveform over its entire range</a:t>
                      </a:r>
                      <a:endParaRPr lang="en-US" sz="1400" kern="1200" dirty="0">
                        <a:solidFill>
                          <a:schemeClr val="dk1"/>
                        </a:solidFill>
                        <a:latin typeface="+mn-lt"/>
                        <a:ea typeface="+mn-ea"/>
                        <a:cs typeface="+mn-cs"/>
                      </a:endParaRPr>
                    </a:p>
                  </a:txBody>
                  <a:tcPr/>
                </a:tc>
                <a:extLst>
                  <a:ext uri="{0D108BD9-81ED-4DB2-BD59-A6C34878D82A}">
                    <a16:rowId xmlns:a16="http://schemas.microsoft.com/office/drawing/2014/main" val="1877399100"/>
                  </a:ext>
                </a:extLst>
              </a:tr>
              <a:tr h="550792">
                <a:tc>
                  <a:txBody>
                    <a:bodyPr/>
                    <a:lstStyle/>
                    <a:p>
                      <a:pPr marL="0" algn="ctr" defTabSz="914400" rtl="0" eaLnBrk="1" latinLnBrk="0" hangingPunct="1"/>
                      <a:r>
                        <a:rPr lang="en-US" sz="1400" kern="1200" dirty="0">
                          <a:solidFill>
                            <a:schemeClr val="dk1"/>
                          </a:solidFill>
                          <a:latin typeface="+mn-lt"/>
                          <a:ea typeface="+mn-ea"/>
                          <a:cs typeface="+mn-cs"/>
                        </a:rPr>
                        <a:t>3</a:t>
                      </a:r>
                    </a:p>
                  </a:txBody>
                  <a:tcPr/>
                </a:tc>
                <a:tc>
                  <a:txBody>
                    <a:bodyPr/>
                    <a:lstStyle/>
                    <a:p>
                      <a:pPr marL="0" algn="ctr" defTabSz="914400" rtl="0" eaLnBrk="1" latinLnBrk="0" hangingPunct="1"/>
                      <a:r>
                        <a:rPr lang="en-US" sz="1400" dirty="0"/>
                        <a:t>Stores the output value from one test and passes it on to another test.</a:t>
                      </a:r>
                      <a:endParaRPr lang="en-US" sz="1400" kern="1200" dirty="0">
                        <a:solidFill>
                          <a:schemeClr val="dk1"/>
                        </a:solidFill>
                        <a:latin typeface="+mn-lt"/>
                        <a:ea typeface="+mn-ea"/>
                        <a:cs typeface="+mn-cs"/>
                      </a:endParaRPr>
                    </a:p>
                  </a:txBody>
                  <a:tcPr/>
                </a:tc>
                <a:extLst>
                  <a:ext uri="{0D108BD9-81ED-4DB2-BD59-A6C34878D82A}">
                    <a16:rowId xmlns:a16="http://schemas.microsoft.com/office/drawing/2014/main" val="3971168402"/>
                  </a:ext>
                </a:extLst>
              </a:tr>
              <a:tr h="229496">
                <a:tc>
                  <a:txBody>
                    <a:bodyPr/>
                    <a:lstStyle/>
                    <a:p>
                      <a:pPr marL="0" algn="ctr" defTabSz="914400" rtl="0" eaLnBrk="1" latinLnBrk="0" hangingPunct="1"/>
                      <a:r>
                        <a:rPr lang="en-US" sz="1400" kern="1200" dirty="0">
                          <a:solidFill>
                            <a:schemeClr val="dk1"/>
                          </a:solidFill>
                          <a:latin typeface="+mn-lt"/>
                          <a:ea typeface="+mn-ea"/>
                          <a:cs typeface="+mn-cs"/>
                        </a:rPr>
                        <a:t>…</a:t>
                      </a:r>
                    </a:p>
                  </a:txBody>
                  <a:tcPr/>
                </a:tc>
                <a:tc>
                  <a:txBody>
                    <a:bodyPr/>
                    <a:lstStyle/>
                    <a:p>
                      <a:pPr marL="0" algn="ctr" defTabSz="914400" rtl="0" eaLnBrk="1" latinLnBrk="0" hangingPunct="1"/>
                      <a:r>
                        <a:rPr lang="en-US" sz="1400" kern="1200" dirty="0">
                          <a:solidFill>
                            <a:schemeClr val="dk1"/>
                          </a:solidFill>
                          <a:latin typeface="+mn-lt"/>
                          <a:ea typeface="+mn-ea"/>
                          <a:cs typeface="+mn-cs"/>
                        </a:rPr>
                        <a:t>…</a:t>
                      </a:r>
                    </a:p>
                  </a:txBody>
                  <a:tcPr/>
                </a:tc>
                <a:extLst>
                  <a:ext uri="{0D108BD9-81ED-4DB2-BD59-A6C34878D82A}">
                    <a16:rowId xmlns:a16="http://schemas.microsoft.com/office/drawing/2014/main" val="1668837078"/>
                  </a:ext>
                </a:extLst>
              </a:tr>
            </a:tbl>
          </a:graphicData>
        </a:graphic>
      </p:graphicFrame>
      <p:graphicFrame>
        <p:nvGraphicFramePr>
          <p:cNvPr id="4" name="Table 3">
            <a:extLst>
              <a:ext uri="{FF2B5EF4-FFF2-40B4-BE49-F238E27FC236}">
                <a16:creationId xmlns:a16="http://schemas.microsoft.com/office/drawing/2014/main" id="{4CB1682E-9194-6158-2BE9-F2FF316BCF63}"/>
              </a:ext>
            </a:extLst>
          </p:cNvPr>
          <p:cNvGraphicFramePr>
            <a:graphicFrameLocks noGrp="1"/>
          </p:cNvGraphicFramePr>
          <p:nvPr>
            <p:extLst>
              <p:ext uri="{D42A27DB-BD31-4B8C-83A1-F6EECF244321}">
                <p14:modId xmlns:p14="http://schemas.microsoft.com/office/powerpoint/2010/main" val="2576568371"/>
              </p:ext>
            </p:extLst>
          </p:nvPr>
        </p:nvGraphicFramePr>
        <p:xfrm>
          <a:off x="1054911" y="4607021"/>
          <a:ext cx="5471268" cy="1891702"/>
        </p:xfrm>
        <a:graphic>
          <a:graphicData uri="http://schemas.openxmlformats.org/drawingml/2006/table">
            <a:tbl>
              <a:tblPr firstRow="1" bandRow="1">
                <a:tableStyleId>{5C22544A-7EE6-4342-B048-85BDC9FD1C3A}</a:tableStyleId>
              </a:tblPr>
              <a:tblGrid>
                <a:gridCol w="1342465">
                  <a:extLst>
                    <a:ext uri="{9D8B030D-6E8A-4147-A177-3AD203B41FA5}">
                      <a16:colId xmlns:a16="http://schemas.microsoft.com/office/drawing/2014/main" val="612624613"/>
                    </a:ext>
                  </a:extLst>
                </a:gridCol>
                <a:gridCol w="4128803">
                  <a:extLst>
                    <a:ext uri="{9D8B030D-6E8A-4147-A177-3AD203B41FA5}">
                      <a16:colId xmlns:a16="http://schemas.microsoft.com/office/drawing/2014/main" val="2184955252"/>
                    </a:ext>
                  </a:extLst>
                </a:gridCol>
              </a:tblGrid>
              <a:tr h="269512">
                <a:tc>
                  <a:txBody>
                    <a:bodyPr/>
                    <a:lstStyle/>
                    <a:p>
                      <a:pPr marL="0" algn="ctr" defTabSz="914400" rtl="0" eaLnBrk="1" latinLnBrk="0" hangingPunct="1"/>
                      <a:r>
                        <a:rPr lang="en-US" altLang="zh-CN" sz="1800" kern="1200" dirty="0">
                          <a:solidFill>
                            <a:schemeClr val="dk1"/>
                          </a:solidFill>
                          <a:latin typeface="+mn-lt"/>
                          <a:ea typeface="+mn-ea"/>
                          <a:cs typeface="+mn-cs"/>
                        </a:rPr>
                        <a:t>ID</a:t>
                      </a:r>
                      <a:endParaRPr lang="en-US" sz="1800" kern="1200" dirty="0">
                        <a:solidFill>
                          <a:schemeClr val="dk1"/>
                        </a:solidFill>
                        <a:latin typeface="+mn-lt"/>
                        <a:ea typeface="+mn-ea"/>
                        <a:cs typeface="+mn-cs"/>
                      </a:endParaRPr>
                    </a:p>
                  </a:txBody>
                  <a:tcPr/>
                </a:tc>
                <a:tc>
                  <a:txBody>
                    <a:bodyPr/>
                    <a:lstStyle/>
                    <a:p>
                      <a:pPr marL="0" algn="ctr" defTabSz="914400" rtl="0" eaLnBrk="1" latinLnBrk="0" hangingPunct="1"/>
                      <a:r>
                        <a:rPr lang="en-US" sz="1800" kern="1200" dirty="0">
                          <a:solidFill>
                            <a:schemeClr val="dk1"/>
                          </a:solidFill>
                          <a:latin typeface="+mn-lt"/>
                          <a:ea typeface="+mn-ea"/>
                          <a:cs typeface="+mn-cs"/>
                        </a:rPr>
                        <a:t>Ref Method</a:t>
                      </a:r>
                    </a:p>
                  </a:txBody>
                  <a:tcPr/>
                </a:tc>
                <a:extLst>
                  <a:ext uri="{0D108BD9-81ED-4DB2-BD59-A6C34878D82A}">
                    <a16:rowId xmlns:a16="http://schemas.microsoft.com/office/drawing/2014/main" val="246115639"/>
                  </a:ext>
                </a:extLst>
              </a:tr>
              <a:tr h="458171">
                <a:tc>
                  <a:txBody>
                    <a:bodyPr/>
                    <a:lstStyle/>
                    <a:p>
                      <a:pPr marL="0" algn="ctr" defTabSz="914400" rtl="0" eaLnBrk="1" latinLnBrk="0" hangingPunct="1"/>
                      <a:r>
                        <a:rPr lang="en-US" sz="1400" kern="1200" dirty="0">
                          <a:solidFill>
                            <a:schemeClr val="dk1"/>
                          </a:solidFill>
                          <a:latin typeface="+mn-lt"/>
                          <a:ea typeface="+mn-ea"/>
                          <a:cs typeface="+mn-cs"/>
                        </a:rPr>
                        <a:t>1</a:t>
                      </a:r>
                    </a:p>
                  </a:txBody>
                  <a:tcPr/>
                </a:tc>
                <a:tc>
                  <a:txBody>
                    <a:bodyPr/>
                    <a:lstStyle/>
                    <a:p>
                      <a:pPr marL="0" algn="ctr" defTabSz="914400" rtl="0" eaLnBrk="1" latinLnBrk="0" hangingPunct="1"/>
                      <a:r>
                        <a:rPr lang="en-US" sz="1400" kern="1200" dirty="0">
                          <a:solidFill>
                            <a:schemeClr val="dk1"/>
                          </a:solidFill>
                          <a:latin typeface="+mn-lt"/>
                          <a:ea typeface="+mn-ea"/>
                          <a:cs typeface="+mn-cs"/>
                        </a:rPr>
                        <a:t>cross(v("1" ?result "</a:t>
                      </a:r>
                      <a:r>
                        <a:rPr lang="en-US" sz="1400" kern="1200" dirty="0" err="1">
                          <a:solidFill>
                            <a:schemeClr val="dk1"/>
                          </a:solidFill>
                          <a:latin typeface="+mn-lt"/>
                          <a:ea typeface="+mn-ea"/>
                          <a:cs typeface="+mn-cs"/>
                        </a:rPr>
                        <a:t>tran</a:t>
                      </a:r>
                      <a:r>
                        <a:rPr lang="en-US" sz="1400" kern="1200" dirty="0">
                          <a:solidFill>
                            <a:schemeClr val="dk1"/>
                          </a:solidFill>
                          <a:latin typeface="+mn-lt"/>
                          <a:ea typeface="+mn-ea"/>
                          <a:cs typeface="+mn-cs"/>
                        </a:rPr>
                        <a:t>") 2.5 1 "either" t "time" ) </a:t>
                      </a:r>
                    </a:p>
                  </a:txBody>
                  <a:tcPr/>
                </a:tc>
                <a:extLst>
                  <a:ext uri="{0D108BD9-81ED-4DB2-BD59-A6C34878D82A}">
                    <a16:rowId xmlns:a16="http://schemas.microsoft.com/office/drawing/2014/main" val="2778738142"/>
                  </a:ext>
                </a:extLst>
              </a:tr>
              <a:tr h="458171">
                <a:tc>
                  <a:txBody>
                    <a:bodyPr/>
                    <a:lstStyle/>
                    <a:p>
                      <a:pPr marL="0" algn="ctr" defTabSz="914400" rtl="0" eaLnBrk="1" latinLnBrk="0" hangingPunct="1"/>
                      <a:r>
                        <a:rPr lang="en-US" sz="1400" kern="1200" dirty="0">
                          <a:solidFill>
                            <a:schemeClr val="dk1"/>
                          </a:solidFill>
                          <a:latin typeface="+mn-lt"/>
                          <a:ea typeface="+mn-ea"/>
                          <a:cs typeface="+mn-cs"/>
                        </a:rPr>
                        <a:t>2</a:t>
                      </a:r>
                    </a:p>
                  </a:txBody>
                  <a:tcPr/>
                </a:tc>
                <a:tc>
                  <a:txBody>
                    <a:bodyPr/>
                    <a:lstStyle/>
                    <a:p>
                      <a:pPr marL="0" algn="ctr" defTabSz="914400" rtl="0" eaLnBrk="1" latinLnBrk="0" hangingPunct="1"/>
                      <a:r>
                        <a:rPr lang="en-US" sz="1400" dirty="0"/>
                        <a:t>average(v("out" ?result "</a:t>
                      </a:r>
                      <a:r>
                        <a:rPr lang="en-US" sz="1400" dirty="0" err="1"/>
                        <a:t>tran-tran</a:t>
                      </a:r>
                      <a:r>
                        <a:rPr lang="en-US" sz="1400" dirty="0"/>
                        <a:t>"))</a:t>
                      </a:r>
                      <a:endParaRPr lang="en-US" sz="1400" kern="1200" dirty="0">
                        <a:solidFill>
                          <a:schemeClr val="dk1"/>
                        </a:solidFill>
                        <a:latin typeface="+mn-lt"/>
                        <a:ea typeface="+mn-ea"/>
                        <a:cs typeface="+mn-cs"/>
                      </a:endParaRPr>
                    </a:p>
                  </a:txBody>
                  <a:tcPr/>
                </a:tc>
                <a:extLst>
                  <a:ext uri="{0D108BD9-81ED-4DB2-BD59-A6C34878D82A}">
                    <a16:rowId xmlns:a16="http://schemas.microsoft.com/office/drawing/2014/main" val="1877399100"/>
                  </a:ext>
                </a:extLst>
              </a:tr>
              <a:tr h="269512">
                <a:tc>
                  <a:txBody>
                    <a:bodyPr/>
                    <a:lstStyle/>
                    <a:p>
                      <a:pPr marL="0" algn="ctr" defTabSz="914400" rtl="0" eaLnBrk="1" latinLnBrk="0" hangingPunct="1"/>
                      <a:r>
                        <a:rPr lang="en-US" sz="1400" kern="1200" dirty="0">
                          <a:solidFill>
                            <a:schemeClr val="dk1"/>
                          </a:solidFill>
                          <a:latin typeface="+mn-lt"/>
                          <a:ea typeface="+mn-ea"/>
                          <a:cs typeface="+mn-cs"/>
                        </a:rPr>
                        <a:t>3</a:t>
                      </a:r>
                    </a:p>
                  </a:txBody>
                  <a:tcPr/>
                </a:tc>
                <a:tc>
                  <a:txBody>
                    <a:bodyPr/>
                    <a:lstStyle/>
                    <a:p>
                      <a:pPr marL="0" algn="ctr" defTabSz="914400" rtl="0" eaLnBrk="1" latinLnBrk="0" hangingPunct="1"/>
                      <a:r>
                        <a:rPr lang="en-US" sz="1400" kern="1200" dirty="0">
                          <a:solidFill>
                            <a:schemeClr val="dk1"/>
                          </a:solidFill>
                          <a:latin typeface="+mn-lt"/>
                          <a:ea typeface="+mn-ea"/>
                          <a:cs typeface="+mn-cs"/>
                        </a:rPr>
                        <a:t>calcVal(“trim” “</a:t>
                      </a:r>
                      <a:r>
                        <a:rPr lang="en-US" sz="1400" kern="1200" dirty="0" err="1">
                          <a:solidFill>
                            <a:schemeClr val="dk1"/>
                          </a:solidFill>
                          <a:latin typeface="+mn-lt"/>
                          <a:ea typeface="+mn-ea"/>
                          <a:cs typeface="+mn-cs"/>
                        </a:rPr>
                        <a:t>myTest</a:t>
                      </a:r>
                      <a:r>
                        <a:rPr lang="en-US" sz="1400" kern="1200" dirty="0">
                          <a:solidFill>
                            <a:schemeClr val="dk1"/>
                          </a:solidFill>
                          <a:latin typeface="+mn-lt"/>
                          <a:ea typeface="+mn-ea"/>
                          <a:cs typeface="+mn-cs"/>
                        </a:rPr>
                        <a:t>”)</a:t>
                      </a:r>
                    </a:p>
                  </a:txBody>
                  <a:tcPr/>
                </a:tc>
                <a:extLst>
                  <a:ext uri="{0D108BD9-81ED-4DB2-BD59-A6C34878D82A}">
                    <a16:rowId xmlns:a16="http://schemas.microsoft.com/office/drawing/2014/main" val="3971168402"/>
                  </a:ext>
                </a:extLst>
              </a:tr>
              <a:tr h="269512">
                <a:tc>
                  <a:txBody>
                    <a:bodyPr/>
                    <a:lstStyle/>
                    <a:p>
                      <a:pPr marL="0" algn="ctr" defTabSz="914400" rtl="0" eaLnBrk="1" latinLnBrk="0" hangingPunct="1"/>
                      <a:r>
                        <a:rPr lang="en-US" sz="1400" kern="1200" dirty="0">
                          <a:solidFill>
                            <a:schemeClr val="dk1"/>
                          </a:solidFill>
                          <a:latin typeface="+mn-lt"/>
                          <a:ea typeface="+mn-ea"/>
                          <a:cs typeface="+mn-cs"/>
                        </a:rPr>
                        <a:t>…</a:t>
                      </a:r>
                    </a:p>
                  </a:txBody>
                  <a:tcPr/>
                </a:tc>
                <a:tc>
                  <a:txBody>
                    <a:bodyPr/>
                    <a:lstStyle/>
                    <a:p>
                      <a:pPr marL="0" algn="ctr" defTabSz="914400" rtl="0" eaLnBrk="1" latinLnBrk="0" hangingPunct="1"/>
                      <a:r>
                        <a:rPr lang="en-US" sz="1400" kern="1200" dirty="0">
                          <a:solidFill>
                            <a:schemeClr val="dk1"/>
                          </a:solidFill>
                          <a:latin typeface="+mn-lt"/>
                          <a:ea typeface="+mn-ea"/>
                          <a:cs typeface="+mn-cs"/>
                        </a:rPr>
                        <a:t>…</a:t>
                      </a:r>
                    </a:p>
                  </a:txBody>
                  <a:tcPr/>
                </a:tc>
                <a:extLst>
                  <a:ext uri="{0D108BD9-81ED-4DB2-BD59-A6C34878D82A}">
                    <a16:rowId xmlns:a16="http://schemas.microsoft.com/office/drawing/2014/main" val="1668837078"/>
                  </a:ext>
                </a:extLst>
              </a:tr>
            </a:tbl>
          </a:graphicData>
        </a:graphic>
      </p:graphicFrame>
      <p:pic>
        <p:nvPicPr>
          <p:cNvPr id="5" name="Picture 2">
            <a:extLst>
              <a:ext uri="{FF2B5EF4-FFF2-40B4-BE49-F238E27FC236}">
                <a16:creationId xmlns:a16="http://schemas.microsoft.com/office/drawing/2014/main" id="{D1CE5286-7072-7B7E-8162-65D1E0749A4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71632" y="2523043"/>
            <a:ext cx="2472503" cy="2472503"/>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33539E7A-AF42-23ED-C74D-2468BA07B24F}"/>
              </a:ext>
            </a:extLst>
          </p:cNvPr>
          <p:cNvSpPr/>
          <p:nvPr/>
        </p:nvSpPr>
        <p:spPr>
          <a:xfrm>
            <a:off x="490286" y="2777283"/>
            <a:ext cx="607859" cy="584775"/>
          </a:xfrm>
          <a:prstGeom prst="rect">
            <a:avLst/>
          </a:prstGeom>
          <a:noFill/>
        </p:spPr>
        <p:txBody>
          <a:bodyPr wrap="square" lIns="91440" tIns="45720" rIns="91440" bIns="45720">
            <a:spAutoFit/>
          </a:bodyPr>
          <a:lstStyle/>
          <a:p>
            <a:pPr algn="ctr"/>
            <a:r>
              <a:rPr lang="en-US" sz="3200" b="0" i="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X</a:t>
            </a:r>
          </a:p>
        </p:txBody>
      </p:sp>
      <p:sp>
        <p:nvSpPr>
          <p:cNvPr id="10" name="Rectangle 9">
            <a:extLst>
              <a:ext uri="{FF2B5EF4-FFF2-40B4-BE49-F238E27FC236}">
                <a16:creationId xmlns:a16="http://schemas.microsoft.com/office/drawing/2014/main" id="{04FF646C-D9B8-5282-8DF3-4D45690A95DC}"/>
              </a:ext>
            </a:extLst>
          </p:cNvPr>
          <p:cNvSpPr/>
          <p:nvPr/>
        </p:nvSpPr>
        <p:spPr>
          <a:xfrm>
            <a:off x="447052" y="5277291"/>
            <a:ext cx="607859" cy="584775"/>
          </a:xfrm>
          <a:prstGeom prst="rect">
            <a:avLst/>
          </a:prstGeom>
          <a:noFill/>
        </p:spPr>
        <p:txBody>
          <a:bodyPr wrap="square" lIns="91440" tIns="45720" rIns="91440" bIns="45720">
            <a:spAutoFit/>
          </a:bodyPr>
          <a:lstStyle/>
          <a:p>
            <a:pPr algn="ctr"/>
            <a:r>
              <a:rPr lang="en-US" sz="3200" i="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Y</a:t>
            </a:r>
            <a:endParaRPr lang="en-US" sz="3200" b="0" i="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193322DE-9807-93FC-701D-824B59AA398F}"/>
              </a:ext>
            </a:extLst>
          </p:cNvPr>
          <p:cNvSpPr txBox="1"/>
          <p:nvPr/>
        </p:nvSpPr>
        <p:spPr>
          <a:xfrm>
            <a:off x="8623328" y="4810880"/>
            <a:ext cx="2369110"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ADE Copilot Training</a:t>
            </a:r>
          </a:p>
        </p:txBody>
      </p:sp>
      <p:sp>
        <p:nvSpPr>
          <p:cNvPr id="12" name="Arrow: Right 11">
            <a:extLst>
              <a:ext uri="{FF2B5EF4-FFF2-40B4-BE49-F238E27FC236}">
                <a16:creationId xmlns:a16="http://schemas.microsoft.com/office/drawing/2014/main" id="{1F38D297-D29D-52BD-1AC6-95894B185807}"/>
              </a:ext>
            </a:extLst>
          </p:cNvPr>
          <p:cNvSpPr/>
          <p:nvPr/>
        </p:nvSpPr>
        <p:spPr>
          <a:xfrm>
            <a:off x="7232128" y="3755450"/>
            <a:ext cx="1084083" cy="377072"/>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58073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4D3AFC-DD18-8348-0D8D-D1A81365CA40}"/>
              </a:ext>
            </a:extLst>
          </p:cNvPr>
          <p:cNvSpPr>
            <a:spLocks noGrp="1"/>
          </p:cNvSpPr>
          <p:nvPr>
            <p:ph type="title"/>
          </p:nvPr>
        </p:nvSpPr>
        <p:spPr/>
        <p:txBody>
          <a:bodyPr/>
          <a:lstStyle/>
          <a:p>
            <a:r>
              <a:rPr lang="en-US" dirty="0"/>
              <a:t>Verifier Requirements Automation</a:t>
            </a:r>
          </a:p>
        </p:txBody>
      </p:sp>
      <p:sp>
        <p:nvSpPr>
          <p:cNvPr id="9" name="Content Placeholder 8">
            <a:extLst>
              <a:ext uri="{FF2B5EF4-FFF2-40B4-BE49-F238E27FC236}">
                <a16:creationId xmlns:a16="http://schemas.microsoft.com/office/drawing/2014/main" id="{8ACA9132-46BF-181E-1665-517FD2CC6CC7}"/>
              </a:ext>
            </a:extLst>
          </p:cNvPr>
          <p:cNvSpPr>
            <a:spLocks noGrp="1"/>
          </p:cNvSpPr>
          <p:nvPr>
            <p:ph idx="1"/>
          </p:nvPr>
        </p:nvSpPr>
        <p:spPr/>
        <p:txBody>
          <a:bodyPr/>
          <a:lstStyle/>
          <a:p>
            <a:r>
              <a:rPr lang="en-US" dirty="0"/>
              <a:t>How ADE Copilot solve this problem</a:t>
            </a:r>
          </a:p>
          <a:p>
            <a:pPr lvl="1"/>
            <a:r>
              <a:rPr lang="en-US" altLang="zh-CN" dirty="0"/>
              <a:t>Task analysis</a:t>
            </a:r>
            <a:r>
              <a:rPr lang="en-US" dirty="0"/>
              <a:t> and </a:t>
            </a:r>
            <a:r>
              <a:rPr lang="en-US" altLang="zh-CN" dirty="0"/>
              <a:t>measurement generation</a:t>
            </a:r>
            <a:endParaRPr lang="en-US" dirty="0"/>
          </a:p>
        </p:txBody>
      </p:sp>
      <p:graphicFrame>
        <p:nvGraphicFramePr>
          <p:cNvPr id="6" name="Table 6">
            <a:extLst>
              <a:ext uri="{FF2B5EF4-FFF2-40B4-BE49-F238E27FC236}">
                <a16:creationId xmlns:a16="http://schemas.microsoft.com/office/drawing/2014/main" id="{435EB0BC-2D6D-60E2-8E77-248BEDBEFA4B}"/>
              </a:ext>
            </a:extLst>
          </p:cNvPr>
          <p:cNvGraphicFramePr>
            <a:graphicFrameLocks noGrp="1"/>
          </p:cNvGraphicFramePr>
          <p:nvPr>
            <p:extLst>
              <p:ext uri="{D42A27DB-BD31-4B8C-83A1-F6EECF244321}">
                <p14:modId xmlns:p14="http://schemas.microsoft.com/office/powerpoint/2010/main" val="2226357739"/>
              </p:ext>
            </p:extLst>
          </p:nvPr>
        </p:nvGraphicFramePr>
        <p:xfrm>
          <a:off x="435430" y="2723410"/>
          <a:ext cx="3151832" cy="2565400"/>
        </p:xfrm>
        <a:graphic>
          <a:graphicData uri="http://schemas.openxmlformats.org/drawingml/2006/table">
            <a:tbl>
              <a:tblPr firstRow="1" bandRow="1">
                <a:tableStyleId>{5C22544A-7EE6-4342-B048-85BDC9FD1C3A}</a:tableStyleId>
              </a:tblPr>
              <a:tblGrid>
                <a:gridCol w="427884">
                  <a:extLst>
                    <a:ext uri="{9D8B030D-6E8A-4147-A177-3AD203B41FA5}">
                      <a16:colId xmlns:a16="http://schemas.microsoft.com/office/drawing/2014/main" val="1900746793"/>
                    </a:ext>
                  </a:extLst>
                </a:gridCol>
                <a:gridCol w="2723948">
                  <a:extLst>
                    <a:ext uri="{9D8B030D-6E8A-4147-A177-3AD203B41FA5}">
                      <a16:colId xmlns:a16="http://schemas.microsoft.com/office/drawing/2014/main" val="3790268417"/>
                    </a:ext>
                  </a:extLst>
                </a:gridCol>
              </a:tblGrid>
              <a:tr h="217881">
                <a:tc>
                  <a:txBody>
                    <a:bodyPr/>
                    <a:lstStyle/>
                    <a:p>
                      <a:pPr algn="ctr"/>
                      <a:r>
                        <a:rPr lang="en-US"/>
                        <a:t>ID</a:t>
                      </a:r>
                      <a:endParaRPr lang="en-US" dirty="0"/>
                    </a:p>
                  </a:txBody>
                  <a:tcPr/>
                </a:tc>
                <a:tc>
                  <a:txBody>
                    <a:bodyPr/>
                    <a:lstStyle/>
                    <a:p>
                      <a:pPr algn="ctr"/>
                      <a:r>
                        <a:rPr lang="en-US" dirty="0"/>
                        <a:t>Requirements</a:t>
                      </a:r>
                    </a:p>
                  </a:txBody>
                  <a:tcPr/>
                </a:tc>
                <a:extLst>
                  <a:ext uri="{0D108BD9-81ED-4DB2-BD59-A6C34878D82A}">
                    <a16:rowId xmlns:a16="http://schemas.microsoft.com/office/drawing/2014/main" val="1158463288"/>
                  </a:ext>
                </a:extLst>
              </a:tr>
              <a:tr h="370840">
                <a:tc>
                  <a:txBody>
                    <a:bodyPr/>
                    <a:lstStyle/>
                    <a:p>
                      <a:pPr algn="ctr"/>
                      <a:r>
                        <a:rPr lang="en-US" sz="1400" b="0" i="0" kern="1200" dirty="0">
                          <a:solidFill>
                            <a:schemeClr val="dk1"/>
                          </a:solidFill>
                          <a:effectLst/>
                          <a:latin typeface="+mn-lt"/>
                          <a:ea typeface="+mn-ea"/>
                          <a:cs typeface="+mn-cs"/>
                        </a:rPr>
                        <a:t>1</a:t>
                      </a:r>
                      <a:endParaRPr lang="en-US" sz="1400" dirty="0"/>
                    </a:p>
                  </a:txBody>
                  <a:tcPr/>
                </a:tc>
                <a:tc>
                  <a:txBody>
                    <a:bodyPr/>
                    <a:lstStyle/>
                    <a:p>
                      <a:pPr algn="l"/>
                      <a:r>
                        <a:rPr lang="en-US" sz="1800" b="0" i="0" kern="1200" dirty="0">
                          <a:solidFill>
                            <a:schemeClr val="dk1"/>
                          </a:solidFill>
                          <a:effectLst/>
                          <a:latin typeface="+mn-lt"/>
                          <a:ea typeface="+mn-ea"/>
                          <a:cs typeface="+mn-cs"/>
                        </a:rPr>
                        <a:t>High pulse width at vdd/2.0 / period</a:t>
                      </a:r>
                      <a:endParaRPr lang="en-US" sz="1400" dirty="0"/>
                    </a:p>
                  </a:txBody>
                  <a:tcPr/>
                </a:tc>
                <a:extLst>
                  <a:ext uri="{0D108BD9-81ED-4DB2-BD59-A6C34878D82A}">
                    <a16:rowId xmlns:a16="http://schemas.microsoft.com/office/drawing/2014/main" val="2955363936"/>
                  </a:ext>
                </a:extLst>
              </a:tr>
              <a:tr h="370840">
                <a:tc>
                  <a:txBody>
                    <a:bodyPr/>
                    <a:lstStyle/>
                    <a:p>
                      <a:pPr algn="ctr"/>
                      <a:r>
                        <a:rPr lang="en-US" sz="1400" dirty="0"/>
                        <a:t>2</a:t>
                      </a:r>
                    </a:p>
                  </a:txBody>
                  <a:tcPr/>
                </a:tc>
                <a:tc>
                  <a:txBody>
                    <a:bodyPr/>
                    <a:lstStyle/>
                    <a:p>
                      <a:pPr algn="l"/>
                      <a:r>
                        <a:rPr lang="en-US" sz="1800" b="0" i="0" kern="1200" dirty="0">
                          <a:solidFill>
                            <a:schemeClr val="dk1"/>
                          </a:solidFill>
                          <a:effectLst/>
                          <a:latin typeface="+mn-lt"/>
                          <a:ea typeface="+mn-ea"/>
                          <a:cs typeface="+mn-cs"/>
                        </a:rPr>
                        <a:t>Measure the peak current on each supply</a:t>
                      </a:r>
                      <a:br>
                        <a:rPr lang="en-US" sz="1400" dirty="0"/>
                      </a:br>
                      <a:r>
                        <a:rPr lang="en-US" sz="1800" b="0" i="0" kern="1200" dirty="0">
                          <a:solidFill>
                            <a:schemeClr val="dk1"/>
                          </a:solidFill>
                          <a:effectLst/>
                          <a:latin typeface="+mn-lt"/>
                          <a:ea typeface="+mn-ea"/>
                          <a:cs typeface="+mn-cs"/>
                        </a:rPr>
                        <a:t>and ensure that it meets project targets</a:t>
                      </a:r>
                      <a:endParaRPr lang="en-US" sz="1400" dirty="0"/>
                    </a:p>
                  </a:txBody>
                  <a:tcPr/>
                </a:tc>
                <a:extLst>
                  <a:ext uri="{0D108BD9-81ED-4DB2-BD59-A6C34878D82A}">
                    <a16:rowId xmlns:a16="http://schemas.microsoft.com/office/drawing/2014/main" val="3569874541"/>
                  </a:ext>
                </a:extLst>
              </a:tr>
              <a:tr h="370840">
                <a:tc>
                  <a:txBody>
                    <a:bodyPr/>
                    <a:lstStyle/>
                    <a:p>
                      <a:pPr algn="ctr"/>
                      <a:r>
                        <a:rPr lang="en-US" sz="1400" dirty="0"/>
                        <a:t>…</a:t>
                      </a:r>
                    </a:p>
                  </a:txBody>
                  <a:tcPr/>
                </a:tc>
                <a:tc>
                  <a:txBody>
                    <a:bodyPr/>
                    <a:lstStyle/>
                    <a:p>
                      <a:pPr algn="ctr"/>
                      <a:r>
                        <a:rPr lang="en-US" sz="1400" dirty="0"/>
                        <a:t>…</a:t>
                      </a:r>
                    </a:p>
                  </a:txBody>
                  <a:tcPr/>
                </a:tc>
                <a:extLst>
                  <a:ext uri="{0D108BD9-81ED-4DB2-BD59-A6C34878D82A}">
                    <a16:rowId xmlns:a16="http://schemas.microsoft.com/office/drawing/2014/main" val="173256453"/>
                  </a:ext>
                </a:extLst>
              </a:tr>
            </a:tbl>
          </a:graphicData>
        </a:graphic>
      </p:graphicFrame>
      <p:graphicFrame>
        <p:nvGraphicFramePr>
          <p:cNvPr id="12" name="Table 6">
            <a:extLst>
              <a:ext uri="{FF2B5EF4-FFF2-40B4-BE49-F238E27FC236}">
                <a16:creationId xmlns:a16="http://schemas.microsoft.com/office/drawing/2014/main" id="{A4364B51-E7E9-5889-FDE0-019886B1F9E8}"/>
              </a:ext>
            </a:extLst>
          </p:cNvPr>
          <p:cNvGraphicFramePr>
            <a:graphicFrameLocks noGrp="1"/>
          </p:cNvGraphicFramePr>
          <p:nvPr>
            <p:extLst>
              <p:ext uri="{D42A27DB-BD31-4B8C-83A1-F6EECF244321}">
                <p14:modId xmlns:p14="http://schemas.microsoft.com/office/powerpoint/2010/main" val="957261442"/>
              </p:ext>
            </p:extLst>
          </p:nvPr>
        </p:nvGraphicFramePr>
        <p:xfrm>
          <a:off x="8090097" y="2954522"/>
          <a:ext cx="3666474" cy="1838960"/>
        </p:xfrm>
        <a:graphic>
          <a:graphicData uri="http://schemas.openxmlformats.org/drawingml/2006/table">
            <a:tbl>
              <a:tblPr firstRow="1" bandRow="1">
                <a:tableStyleId>{5C22544A-7EE6-4342-B048-85BDC9FD1C3A}</a:tableStyleId>
              </a:tblPr>
              <a:tblGrid>
                <a:gridCol w="497751">
                  <a:extLst>
                    <a:ext uri="{9D8B030D-6E8A-4147-A177-3AD203B41FA5}">
                      <a16:colId xmlns:a16="http://schemas.microsoft.com/office/drawing/2014/main" val="1900746793"/>
                    </a:ext>
                  </a:extLst>
                </a:gridCol>
                <a:gridCol w="3168723">
                  <a:extLst>
                    <a:ext uri="{9D8B030D-6E8A-4147-A177-3AD203B41FA5}">
                      <a16:colId xmlns:a16="http://schemas.microsoft.com/office/drawing/2014/main" val="3790268417"/>
                    </a:ext>
                  </a:extLst>
                </a:gridCol>
              </a:tblGrid>
              <a:tr h="217881">
                <a:tc>
                  <a:txBody>
                    <a:bodyPr/>
                    <a:lstStyle/>
                    <a:p>
                      <a:pPr algn="ctr"/>
                      <a:r>
                        <a:rPr lang="en-US"/>
                        <a:t>ID</a:t>
                      </a:r>
                      <a:endParaRPr lang="en-US" dirty="0"/>
                    </a:p>
                  </a:txBody>
                  <a:tcPr/>
                </a:tc>
                <a:tc>
                  <a:txBody>
                    <a:bodyPr/>
                    <a:lstStyle/>
                    <a:p>
                      <a:pPr algn="ctr"/>
                      <a:r>
                        <a:rPr lang="en-US" dirty="0"/>
                        <a:t>Requirements</a:t>
                      </a:r>
                    </a:p>
                  </a:txBody>
                  <a:tcPr/>
                </a:tc>
                <a:extLst>
                  <a:ext uri="{0D108BD9-81ED-4DB2-BD59-A6C34878D82A}">
                    <a16:rowId xmlns:a16="http://schemas.microsoft.com/office/drawing/2014/main" val="1158463288"/>
                  </a:ext>
                </a:extLst>
              </a:tr>
              <a:tr h="370840">
                <a:tc>
                  <a:txBody>
                    <a:bodyPr/>
                    <a:lstStyle/>
                    <a:p>
                      <a:pPr algn="ctr"/>
                      <a:r>
                        <a:rPr lang="en-US" sz="1400" b="0" i="0" kern="1200" dirty="0">
                          <a:solidFill>
                            <a:schemeClr val="dk1"/>
                          </a:solidFill>
                          <a:effectLst/>
                          <a:latin typeface="+mn-lt"/>
                          <a:ea typeface="+mn-ea"/>
                          <a:cs typeface="+mn-cs"/>
                        </a:rPr>
                        <a:t>1</a:t>
                      </a:r>
                      <a:endParaRPr lang="en-US" sz="1400" dirty="0"/>
                    </a:p>
                  </a:txBody>
                  <a:tcPr/>
                </a:tc>
                <a:tc>
                  <a:txBody>
                    <a:bodyPr/>
                    <a:lstStyle/>
                    <a:p>
                      <a:pPr algn="l"/>
                      <a:r>
                        <a:rPr lang="en-US" sz="1400" dirty="0"/>
                        <a:t>fallTime(VT("/net12") 0 nil 0 nil 10 90 nil "time" )-riseTime(VT("/net12") 0 nil 0 nil 10 90 nil "time" )</a:t>
                      </a:r>
                    </a:p>
                  </a:txBody>
                  <a:tcPr/>
                </a:tc>
                <a:extLst>
                  <a:ext uri="{0D108BD9-81ED-4DB2-BD59-A6C34878D82A}">
                    <a16:rowId xmlns:a16="http://schemas.microsoft.com/office/drawing/2014/main" val="2955363936"/>
                  </a:ext>
                </a:extLst>
              </a:tr>
              <a:tr h="370840">
                <a:tc>
                  <a:txBody>
                    <a:bodyPr/>
                    <a:lstStyle/>
                    <a:p>
                      <a:pPr algn="ctr"/>
                      <a:r>
                        <a:rPr lang="en-US" sz="1400" dirty="0"/>
                        <a:t>2</a:t>
                      </a:r>
                    </a:p>
                  </a:txBody>
                  <a:tcPr/>
                </a:tc>
                <a:tc>
                  <a:txBody>
                    <a:bodyPr/>
                    <a:lstStyle/>
                    <a:p>
                      <a:pPr algn="l"/>
                      <a:r>
                        <a:rPr lang="en-US" sz="1400" dirty="0"/>
                        <a:t>ymax(IT("/M1/D"))</a:t>
                      </a:r>
                    </a:p>
                  </a:txBody>
                  <a:tcPr/>
                </a:tc>
                <a:extLst>
                  <a:ext uri="{0D108BD9-81ED-4DB2-BD59-A6C34878D82A}">
                    <a16:rowId xmlns:a16="http://schemas.microsoft.com/office/drawing/2014/main" val="3569874541"/>
                  </a:ext>
                </a:extLst>
              </a:tr>
              <a:tr h="370840">
                <a:tc>
                  <a:txBody>
                    <a:bodyPr/>
                    <a:lstStyle/>
                    <a:p>
                      <a:pPr algn="ctr"/>
                      <a:r>
                        <a:rPr lang="en-US" sz="1400" dirty="0"/>
                        <a:t>…</a:t>
                      </a:r>
                    </a:p>
                  </a:txBody>
                  <a:tcPr/>
                </a:tc>
                <a:tc>
                  <a:txBody>
                    <a:bodyPr/>
                    <a:lstStyle/>
                    <a:p>
                      <a:pPr algn="ctr"/>
                      <a:r>
                        <a:rPr lang="en-US" sz="1400" dirty="0"/>
                        <a:t>…</a:t>
                      </a:r>
                    </a:p>
                  </a:txBody>
                  <a:tcPr/>
                </a:tc>
                <a:extLst>
                  <a:ext uri="{0D108BD9-81ED-4DB2-BD59-A6C34878D82A}">
                    <a16:rowId xmlns:a16="http://schemas.microsoft.com/office/drawing/2014/main" val="173256453"/>
                  </a:ext>
                </a:extLst>
              </a:tr>
            </a:tbl>
          </a:graphicData>
        </a:graphic>
      </p:graphicFrame>
      <p:sp>
        <p:nvSpPr>
          <p:cNvPr id="13" name="Arrow: Right 12">
            <a:extLst>
              <a:ext uri="{FF2B5EF4-FFF2-40B4-BE49-F238E27FC236}">
                <a16:creationId xmlns:a16="http://schemas.microsoft.com/office/drawing/2014/main" id="{94E9AF12-35D6-8DC6-B74E-9ABEFBD1CB9A}"/>
              </a:ext>
            </a:extLst>
          </p:cNvPr>
          <p:cNvSpPr/>
          <p:nvPr/>
        </p:nvSpPr>
        <p:spPr>
          <a:xfrm>
            <a:off x="3748035" y="3429000"/>
            <a:ext cx="462698" cy="333103"/>
          </a:xfrm>
          <a:prstGeom prst="rightArrow">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5D59B80E-0367-CB67-A960-EC9264938E62}"/>
              </a:ext>
            </a:extLst>
          </p:cNvPr>
          <p:cNvSpPr/>
          <p:nvPr/>
        </p:nvSpPr>
        <p:spPr>
          <a:xfrm>
            <a:off x="7466625" y="3429000"/>
            <a:ext cx="462698" cy="333103"/>
          </a:xfrm>
          <a:prstGeom prst="rightArrow">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76B9EAE2-1DBD-4A06-1016-C412B6F3F3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70802" y="2723410"/>
            <a:ext cx="3115436" cy="2484984"/>
          </a:xfrm>
          <a:prstGeom prst="rect">
            <a:avLst/>
          </a:prstGeom>
        </p:spPr>
      </p:pic>
    </p:spTree>
    <p:extLst>
      <p:ext uri="{BB962C8B-B14F-4D97-AF65-F5344CB8AC3E}">
        <p14:creationId xmlns:p14="http://schemas.microsoft.com/office/powerpoint/2010/main" val="3322809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4D3AFC-DD18-8348-0D8D-D1A81365CA40}"/>
              </a:ext>
            </a:extLst>
          </p:cNvPr>
          <p:cNvSpPr>
            <a:spLocks noGrp="1"/>
          </p:cNvSpPr>
          <p:nvPr>
            <p:ph type="title"/>
          </p:nvPr>
        </p:nvSpPr>
        <p:spPr/>
        <p:txBody>
          <a:bodyPr/>
          <a:lstStyle/>
          <a:p>
            <a:r>
              <a:rPr lang="en-US" dirty="0"/>
              <a:t>Job Policy Optimization</a:t>
            </a:r>
          </a:p>
        </p:txBody>
      </p:sp>
      <p:sp>
        <p:nvSpPr>
          <p:cNvPr id="9" name="Content Placeholder 8">
            <a:extLst>
              <a:ext uri="{FF2B5EF4-FFF2-40B4-BE49-F238E27FC236}">
                <a16:creationId xmlns:a16="http://schemas.microsoft.com/office/drawing/2014/main" id="{8ACA9132-46BF-181E-1665-517FD2CC6CC7}"/>
              </a:ext>
            </a:extLst>
          </p:cNvPr>
          <p:cNvSpPr>
            <a:spLocks noGrp="1"/>
          </p:cNvSpPr>
          <p:nvPr>
            <p:ph idx="1"/>
          </p:nvPr>
        </p:nvSpPr>
        <p:spPr/>
        <p:txBody>
          <a:bodyPr/>
          <a:lstStyle/>
          <a:p>
            <a:r>
              <a:rPr lang="en-US" dirty="0"/>
              <a:t>Problem to resolve</a:t>
            </a:r>
          </a:p>
          <a:p>
            <a:pPr lvl="1"/>
            <a:r>
              <a:rPr lang="en-US" dirty="0"/>
              <a:t>Improper setting of job policy leads to waste of resources</a:t>
            </a:r>
          </a:p>
        </p:txBody>
      </p:sp>
      <p:pic>
        <p:nvPicPr>
          <p:cNvPr id="8" name="Picture 7">
            <a:extLst>
              <a:ext uri="{FF2B5EF4-FFF2-40B4-BE49-F238E27FC236}">
                <a16:creationId xmlns:a16="http://schemas.microsoft.com/office/drawing/2014/main" id="{B5AC88E1-5E7D-28C1-3094-583F2DDA9307}"/>
              </a:ext>
            </a:extLst>
          </p:cNvPr>
          <p:cNvPicPr>
            <a:picLocks noChangeAspect="1"/>
          </p:cNvPicPr>
          <p:nvPr/>
        </p:nvPicPr>
        <p:blipFill>
          <a:blip r:embed="rId2"/>
          <a:stretch>
            <a:fillRect/>
          </a:stretch>
        </p:blipFill>
        <p:spPr>
          <a:xfrm>
            <a:off x="5601248" y="2638921"/>
            <a:ext cx="6364852" cy="3134009"/>
          </a:xfrm>
          <a:prstGeom prst="rect">
            <a:avLst/>
          </a:prstGeom>
        </p:spPr>
      </p:pic>
      <p:pic>
        <p:nvPicPr>
          <p:cNvPr id="16" name="Picture 15">
            <a:extLst>
              <a:ext uri="{FF2B5EF4-FFF2-40B4-BE49-F238E27FC236}">
                <a16:creationId xmlns:a16="http://schemas.microsoft.com/office/drawing/2014/main" id="{56A15DF9-1319-8253-E52E-83B45906542D}"/>
              </a:ext>
            </a:extLst>
          </p:cNvPr>
          <p:cNvPicPr>
            <a:picLocks noChangeAspect="1"/>
          </p:cNvPicPr>
          <p:nvPr/>
        </p:nvPicPr>
        <p:blipFill>
          <a:blip r:embed="rId3"/>
          <a:stretch>
            <a:fillRect/>
          </a:stretch>
        </p:blipFill>
        <p:spPr>
          <a:xfrm>
            <a:off x="970609" y="2089185"/>
            <a:ext cx="2156850" cy="3345836"/>
          </a:xfrm>
          <a:prstGeom prst="rect">
            <a:avLst/>
          </a:prstGeom>
        </p:spPr>
      </p:pic>
      <p:pic>
        <p:nvPicPr>
          <p:cNvPr id="18" name="Picture 17">
            <a:extLst>
              <a:ext uri="{FF2B5EF4-FFF2-40B4-BE49-F238E27FC236}">
                <a16:creationId xmlns:a16="http://schemas.microsoft.com/office/drawing/2014/main" id="{83DB3980-D200-A24E-0C78-FD7A1CE23B82}"/>
              </a:ext>
            </a:extLst>
          </p:cNvPr>
          <p:cNvPicPr>
            <a:picLocks noChangeAspect="1"/>
          </p:cNvPicPr>
          <p:nvPr/>
        </p:nvPicPr>
        <p:blipFill>
          <a:blip r:embed="rId4"/>
          <a:stretch>
            <a:fillRect/>
          </a:stretch>
        </p:blipFill>
        <p:spPr>
          <a:xfrm>
            <a:off x="2034393" y="3283177"/>
            <a:ext cx="2053517" cy="3209698"/>
          </a:xfrm>
          <a:prstGeom prst="rect">
            <a:avLst/>
          </a:prstGeom>
        </p:spPr>
      </p:pic>
      <p:sp>
        <p:nvSpPr>
          <p:cNvPr id="19" name="Arrow: Right 18">
            <a:extLst>
              <a:ext uri="{FF2B5EF4-FFF2-40B4-BE49-F238E27FC236}">
                <a16:creationId xmlns:a16="http://schemas.microsoft.com/office/drawing/2014/main" id="{F5B76E69-25F0-A3C9-098C-80E01410123D}"/>
              </a:ext>
            </a:extLst>
          </p:cNvPr>
          <p:cNvSpPr/>
          <p:nvPr/>
        </p:nvSpPr>
        <p:spPr>
          <a:xfrm>
            <a:off x="4343305" y="3828854"/>
            <a:ext cx="1084083" cy="377072"/>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1C1DC7E4-26CA-61D8-C351-FC8088F3D9A3}"/>
              </a:ext>
            </a:extLst>
          </p:cNvPr>
          <p:cNvSpPr/>
          <p:nvPr/>
        </p:nvSpPr>
        <p:spPr>
          <a:xfrm>
            <a:off x="1665786" y="3168717"/>
            <a:ext cx="368607" cy="228920"/>
          </a:xfrm>
          <a:prstGeom prst="rect">
            <a:avLst/>
          </a:prstGeom>
          <a:noFill/>
          <a:ln w="19050">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13F6A03-189E-D41A-C212-1E9C32B81D5B}"/>
              </a:ext>
            </a:extLst>
          </p:cNvPr>
          <p:cNvSpPr/>
          <p:nvPr/>
        </p:nvSpPr>
        <p:spPr>
          <a:xfrm>
            <a:off x="2702246" y="4298855"/>
            <a:ext cx="368607" cy="228920"/>
          </a:xfrm>
          <a:prstGeom prst="rect">
            <a:avLst/>
          </a:prstGeom>
          <a:noFill/>
          <a:ln w="19050">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7248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4D3AFC-DD18-8348-0D8D-D1A81365CA40}"/>
              </a:ext>
            </a:extLst>
          </p:cNvPr>
          <p:cNvSpPr>
            <a:spLocks noGrp="1"/>
          </p:cNvSpPr>
          <p:nvPr>
            <p:ph type="title"/>
          </p:nvPr>
        </p:nvSpPr>
        <p:spPr/>
        <p:txBody>
          <a:bodyPr/>
          <a:lstStyle/>
          <a:p>
            <a:r>
              <a:rPr lang="en-US" dirty="0"/>
              <a:t>Job Policy Optimization</a:t>
            </a:r>
          </a:p>
        </p:txBody>
      </p:sp>
      <p:sp>
        <p:nvSpPr>
          <p:cNvPr id="9" name="Content Placeholder 8">
            <a:extLst>
              <a:ext uri="{FF2B5EF4-FFF2-40B4-BE49-F238E27FC236}">
                <a16:creationId xmlns:a16="http://schemas.microsoft.com/office/drawing/2014/main" id="{8ACA9132-46BF-181E-1665-517FD2CC6CC7}"/>
              </a:ext>
            </a:extLst>
          </p:cNvPr>
          <p:cNvSpPr>
            <a:spLocks noGrp="1"/>
          </p:cNvSpPr>
          <p:nvPr>
            <p:ph idx="1"/>
          </p:nvPr>
        </p:nvSpPr>
        <p:spPr/>
        <p:txBody>
          <a:bodyPr/>
          <a:lstStyle/>
          <a:p>
            <a:r>
              <a:rPr lang="en-US" dirty="0"/>
              <a:t>How ADE Copilot solves this problem</a:t>
            </a:r>
          </a:p>
          <a:p>
            <a:pPr lvl="1"/>
            <a:r>
              <a:rPr lang="en-US" altLang="zh-CN" dirty="0"/>
              <a:t>Fine Tune pre-trained LLM based on circuit dataset</a:t>
            </a:r>
            <a:endParaRPr lang="en-US" dirty="0"/>
          </a:p>
          <a:p>
            <a:endParaRPr lang="en-US" dirty="0"/>
          </a:p>
        </p:txBody>
      </p:sp>
      <p:graphicFrame>
        <p:nvGraphicFramePr>
          <p:cNvPr id="2" name="Table 4">
            <a:extLst>
              <a:ext uri="{FF2B5EF4-FFF2-40B4-BE49-F238E27FC236}">
                <a16:creationId xmlns:a16="http://schemas.microsoft.com/office/drawing/2014/main" id="{B7E96FCF-F117-F838-D2A5-0CE5A6642968}"/>
              </a:ext>
            </a:extLst>
          </p:cNvPr>
          <p:cNvGraphicFramePr>
            <a:graphicFrameLocks/>
          </p:cNvGraphicFramePr>
          <p:nvPr>
            <p:extLst>
              <p:ext uri="{D42A27DB-BD31-4B8C-83A1-F6EECF244321}">
                <p14:modId xmlns:p14="http://schemas.microsoft.com/office/powerpoint/2010/main" val="907597501"/>
              </p:ext>
            </p:extLst>
          </p:nvPr>
        </p:nvGraphicFramePr>
        <p:xfrm>
          <a:off x="1423443" y="1958502"/>
          <a:ext cx="6407603" cy="2536249"/>
        </p:xfrm>
        <a:graphic>
          <a:graphicData uri="http://schemas.openxmlformats.org/drawingml/2006/table">
            <a:tbl>
              <a:tblPr firstRow="1" bandRow="1">
                <a:tableStyleId>{5C22544A-7EE6-4342-B048-85BDC9FD1C3A}</a:tableStyleId>
              </a:tblPr>
              <a:tblGrid>
                <a:gridCol w="685776">
                  <a:extLst>
                    <a:ext uri="{9D8B030D-6E8A-4147-A177-3AD203B41FA5}">
                      <a16:colId xmlns:a16="http://schemas.microsoft.com/office/drawing/2014/main" val="91098938"/>
                    </a:ext>
                  </a:extLst>
                </a:gridCol>
                <a:gridCol w="2235528">
                  <a:extLst>
                    <a:ext uri="{9D8B030D-6E8A-4147-A177-3AD203B41FA5}">
                      <a16:colId xmlns:a16="http://schemas.microsoft.com/office/drawing/2014/main" val="2762325257"/>
                    </a:ext>
                  </a:extLst>
                </a:gridCol>
                <a:gridCol w="1792670">
                  <a:extLst>
                    <a:ext uri="{9D8B030D-6E8A-4147-A177-3AD203B41FA5}">
                      <a16:colId xmlns:a16="http://schemas.microsoft.com/office/drawing/2014/main" val="1613270278"/>
                    </a:ext>
                  </a:extLst>
                </a:gridCol>
                <a:gridCol w="1693629">
                  <a:extLst>
                    <a:ext uri="{9D8B030D-6E8A-4147-A177-3AD203B41FA5}">
                      <a16:colId xmlns:a16="http://schemas.microsoft.com/office/drawing/2014/main" val="2038463498"/>
                    </a:ext>
                  </a:extLst>
                </a:gridCol>
              </a:tblGrid>
              <a:tr h="613740">
                <a:tc>
                  <a:txBody>
                    <a:bodyPr/>
                    <a:lstStyle/>
                    <a:p>
                      <a:pPr algn="ctr"/>
                      <a:r>
                        <a:rPr lang="en-US" altLang="zh-CN" sz="1800" dirty="0"/>
                        <a:t>ID</a:t>
                      </a:r>
                      <a:endParaRPr lang="en-US" sz="1800" dirty="0"/>
                    </a:p>
                  </a:txBody>
                  <a:tcPr/>
                </a:tc>
                <a:tc>
                  <a:txBody>
                    <a:bodyPr/>
                    <a:lstStyle/>
                    <a:p>
                      <a:pPr algn="ctr"/>
                      <a:r>
                        <a:rPr lang="en-US" sz="1800" dirty="0"/>
                        <a:t>Circuit</a:t>
                      </a:r>
                    </a:p>
                  </a:txBody>
                  <a:tcPr/>
                </a:tc>
                <a:tc>
                  <a:txBody>
                    <a:bodyPr/>
                    <a:lstStyle/>
                    <a:p>
                      <a:pPr algn="ctr"/>
                      <a:r>
                        <a:rPr lang="en-US" sz="1800" dirty="0"/>
                        <a:t>Tran analysis stop time</a:t>
                      </a:r>
                    </a:p>
                  </a:txBody>
                  <a:tcPr/>
                </a:tc>
                <a:tc>
                  <a:txBody>
                    <a:bodyPr/>
                    <a:lstStyle/>
                    <a:p>
                      <a:pPr algn="ctr"/>
                      <a:r>
                        <a:rPr lang="en-US" sz="1800" dirty="0"/>
                        <a:t>Simulation points</a:t>
                      </a:r>
                    </a:p>
                  </a:txBody>
                  <a:tcPr/>
                </a:tc>
                <a:extLst>
                  <a:ext uri="{0D108BD9-81ED-4DB2-BD59-A6C34878D82A}">
                    <a16:rowId xmlns:a16="http://schemas.microsoft.com/office/drawing/2014/main" val="1675166178"/>
                  </a:ext>
                </a:extLst>
              </a:tr>
              <a:tr h="529750">
                <a:tc>
                  <a:txBody>
                    <a:bodyPr/>
                    <a:lstStyle/>
                    <a:p>
                      <a:pPr algn="ctr"/>
                      <a:r>
                        <a:rPr lang="en-US" sz="1400" dirty="0"/>
                        <a:t>1</a:t>
                      </a:r>
                    </a:p>
                  </a:txBody>
                  <a:tcPr/>
                </a:tc>
                <a:tc>
                  <a:txBody>
                    <a:bodyPr/>
                    <a:lstStyle/>
                    <a:p>
                      <a:pPr algn="ctr"/>
                      <a:r>
                        <a:rPr lang="en-US" sz="1400" b="1" i="0" kern="1200" dirty="0">
                          <a:solidFill>
                            <a:schemeClr val="dk1"/>
                          </a:solidFill>
                          <a:effectLst/>
                          <a:latin typeface="+mn-lt"/>
                          <a:ea typeface="+mn-ea"/>
                          <a:cs typeface="+mn-cs"/>
                        </a:rPr>
                        <a:t>1-stage common-source amplifier</a:t>
                      </a:r>
                      <a:endParaRPr lang="en-US" sz="1400" dirty="0"/>
                    </a:p>
                  </a:txBody>
                  <a:tcPr/>
                </a:tc>
                <a:tc>
                  <a:txBody>
                    <a:bodyPr/>
                    <a:lstStyle/>
                    <a:p>
                      <a:pPr algn="ctr"/>
                      <a:r>
                        <a:rPr lang="en-US" sz="1400" dirty="0"/>
                        <a:t>10s</a:t>
                      </a:r>
                    </a:p>
                  </a:txBody>
                  <a:tcPr/>
                </a:tc>
                <a:tc>
                  <a:txBody>
                    <a:bodyPr/>
                    <a:lstStyle/>
                    <a:p>
                      <a:pPr algn="ctr"/>
                      <a:r>
                        <a:rPr lang="en-US" sz="1400" dirty="0"/>
                        <a:t>1000</a:t>
                      </a:r>
                    </a:p>
                  </a:txBody>
                  <a:tcPr/>
                </a:tc>
                <a:extLst>
                  <a:ext uri="{0D108BD9-81ED-4DB2-BD59-A6C34878D82A}">
                    <a16:rowId xmlns:a16="http://schemas.microsoft.com/office/drawing/2014/main" val="268084305"/>
                  </a:ext>
                </a:extLst>
              </a:tr>
              <a:tr h="529750">
                <a:tc>
                  <a:txBody>
                    <a:bodyPr/>
                    <a:lstStyle/>
                    <a:p>
                      <a:pPr algn="ctr"/>
                      <a:r>
                        <a:rPr lang="en-US" sz="1400" dirty="0"/>
                        <a:t>2</a:t>
                      </a:r>
                    </a:p>
                  </a:txBody>
                  <a:tcPr/>
                </a:tc>
                <a:tc>
                  <a:txBody>
                    <a:bodyPr/>
                    <a:lstStyle/>
                    <a:p>
                      <a:pPr algn="ctr"/>
                      <a:r>
                        <a:rPr lang="en-US" sz="1400" b="1" i="0" kern="1200" dirty="0">
                          <a:solidFill>
                            <a:schemeClr val="dk1"/>
                          </a:solidFill>
                          <a:effectLst/>
                          <a:latin typeface="+mn-lt"/>
                          <a:ea typeface="+mn-ea"/>
                          <a:cs typeface="+mn-cs"/>
                        </a:rPr>
                        <a:t>3-stage common-source amplifier</a:t>
                      </a:r>
                      <a:endParaRPr lang="en-US" sz="1400" dirty="0"/>
                    </a:p>
                  </a:txBody>
                  <a:tcPr/>
                </a:tc>
                <a:tc>
                  <a:txBody>
                    <a:bodyPr/>
                    <a:lstStyle/>
                    <a:p>
                      <a:pPr algn="ctr"/>
                      <a:r>
                        <a:rPr lang="en-US" sz="1400" dirty="0"/>
                        <a:t>100s</a:t>
                      </a:r>
                    </a:p>
                  </a:txBody>
                  <a:tcPr/>
                </a:tc>
                <a:tc>
                  <a:txBody>
                    <a:bodyPr/>
                    <a:lstStyle/>
                    <a:p>
                      <a:pPr algn="ctr"/>
                      <a:r>
                        <a:rPr lang="en-US" sz="1400" dirty="0"/>
                        <a:t>600</a:t>
                      </a:r>
                    </a:p>
                  </a:txBody>
                  <a:tcPr/>
                </a:tc>
                <a:extLst>
                  <a:ext uri="{0D108BD9-81ED-4DB2-BD59-A6C34878D82A}">
                    <a16:rowId xmlns:a16="http://schemas.microsoft.com/office/drawing/2014/main" val="929966497"/>
                  </a:ext>
                </a:extLst>
              </a:tr>
              <a:tr h="529750">
                <a:tc>
                  <a:txBody>
                    <a:bodyPr/>
                    <a:lstStyle/>
                    <a:p>
                      <a:pPr algn="ctr"/>
                      <a:r>
                        <a:rPr lang="en-US" sz="1400" dirty="0"/>
                        <a:t>3</a:t>
                      </a:r>
                    </a:p>
                  </a:txBody>
                  <a:tcPr/>
                </a:tc>
                <a:tc>
                  <a:txBody>
                    <a:bodyPr/>
                    <a:lstStyle/>
                    <a:p>
                      <a:pPr algn="ctr"/>
                      <a:r>
                        <a:rPr lang="en-US" sz="1400" b="1" i="0" kern="1200" dirty="0">
                          <a:solidFill>
                            <a:schemeClr val="dk1"/>
                          </a:solidFill>
                          <a:effectLst/>
                          <a:latin typeface="+mn-lt"/>
                          <a:ea typeface="+mn-ea"/>
                          <a:cs typeface="+mn-cs"/>
                        </a:rPr>
                        <a:t>common-drain amplifier</a:t>
                      </a:r>
                      <a:endParaRPr lang="en-US" sz="1400" dirty="0"/>
                    </a:p>
                  </a:txBody>
                  <a:tcPr/>
                </a:tc>
                <a:tc>
                  <a:txBody>
                    <a:bodyPr/>
                    <a:lstStyle/>
                    <a:p>
                      <a:pPr algn="ctr"/>
                      <a:r>
                        <a:rPr lang="en-US" sz="1400" dirty="0"/>
                        <a:t>80s</a:t>
                      </a:r>
                    </a:p>
                  </a:txBody>
                  <a:tcPr/>
                </a:tc>
                <a:tc>
                  <a:txBody>
                    <a:bodyPr/>
                    <a:lstStyle/>
                    <a:p>
                      <a:pPr algn="ctr"/>
                      <a:r>
                        <a:rPr lang="en-US" sz="1400" dirty="0"/>
                        <a:t>500</a:t>
                      </a:r>
                    </a:p>
                  </a:txBody>
                  <a:tcPr/>
                </a:tc>
                <a:extLst>
                  <a:ext uri="{0D108BD9-81ED-4DB2-BD59-A6C34878D82A}">
                    <a16:rowId xmlns:a16="http://schemas.microsoft.com/office/drawing/2014/main" val="1715829047"/>
                  </a:ext>
                </a:extLst>
              </a:tr>
              <a:tr h="306919">
                <a:tc>
                  <a:txBody>
                    <a:bodyPr/>
                    <a:lstStyle/>
                    <a:p>
                      <a:pPr algn="ctr"/>
                      <a:r>
                        <a:rPr lang="en-US" sz="1400" dirty="0"/>
                        <a:t>…</a:t>
                      </a:r>
                    </a:p>
                  </a:txBody>
                  <a:tcPr/>
                </a:tc>
                <a:tc>
                  <a:txBody>
                    <a:bodyPr/>
                    <a:lstStyle/>
                    <a:p>
                      <a:pPr algn="ctr"/>
                      <a:r>
                        <a:rPr lang="en-US" sz="1400" dirty="0"/>
                        <a:t>…</a:t>
                      </a:r>
                    </a:p>
                  </a:txBody>
                  <a:tcPr/>
                </a:tc>
                <a:tc>
                  <a:txBody>
                    <a:bodyPr/>
                    <a:lstStyle/>
                    <a:p>
                      <a:pPr algn="ctr"/>
                      <a:r>
                        <a:rPr lang="en-US" sz="1400" dirty="0"/>
                        <a:t>…</a:t>
                      </a:r>
                    </a:p>
                  </a:txBody>
                  <a:tcPr/>
                </a:tc>
                <a:tc>
                  <a:txBody>
                    <a:bodyPr/>
                    <a:lstStyle/>
                    <a:p>
                      <a:pPr algn="ctr"/>
                      <a:r>
                        <a:rPr lang="en-US" sz="1400" dirty="0"/>
                        <a:t>…</a:t>
                      </a:r>
                    </a:p>
                  </a:txBody>
                  <a:tcPr/>
                </a:tc>
                <a:extLst>
                  <a:ext uri="{0D108BD9-81ED-4DB2-BD59-A6C34878D82A}">
                    <a16:rowId xmlns:a16="http://schemas.microsoft.com/office/drawing/2014/main" val="955171053"/>
                  </a:ext>
                </a:extLst>
              </a:tr>
            </a:tbl>
          </a:graphicData>
        </a:graphic>
      </p:graphicFrame>
      <p:graphicFrame>
        <p:nvGraphicFramePr>
          <p:cNvPr id="4" name="Table 6">
            <a:extLst>
              <a:ext uri="{FF2B5EF4-FFF2-40B4-BE49-F238E27FC236}">
                <a16:creationId xmlns:a16="http://schemas.microsoft.com/office/drawing/2014/main" id="{1BD7927D-2F50-2D80-AE1F-03B24D8468CC}"/>
              </a:ext>
            </a:extLst>
          </p:cNvPr>
          <p:cNvGraphicFramePr>
            <a:graphicFrameLocks noGrp="1"/>
          </p:cNvGraphicFramePr>
          <p:nvPr>
            <p:extLst>
              <p:ext uri="{D42A27DB-BD31-4B8C-83A1-F6EECF244321}">
                <p14:modId xmlns:p14="http://schemas.microsoft.com/office/powerpoint/2010/main" val="1103741360"/>
              </p:ext>
            </p:extLst>
          </p:nvPr>
        </p:nvGraphicFramePr>
        <p:xfrm>
          <a:off x="1423444" y="4582665"/>
          <a:ext cx="6407603" cy="1636436"/>
        </p:xfrm>
        <a:graphic>
          <a:graphicData uri="http://schemas.openxmlformats.org/drawingml/2006/table">
            <a:tbl>
              <a:tblPr firstRow="1" bandRow="1">
                <a:tableStyleId>{5C22544A-7EE6-4342-B048-85BDC9FD1C3A}</a:tableStyleId>
              </a:tblPr>
              <a:tblGrid>
                <a:gridCol w="789961">
                  <a:extLst>
                    <a:ext uri="{9D8B030D-6E8A-4147-A177-3AD203B41FA5}">
                      <a16:colId xmlns:a16="http://schemas.microsoft.com/office/drawing/2014/main" val="3520030965"/>
                    </a:ext>
                  </a:extLst>
                </a:gridCol>
                <a:gridCol w="2471222">
                  <a:extLst>
                    <a:ext uri="{9D8B030D-6E8A-4147-A177-3AD203B41FA5}">
                      <a16:colId xmlns:a16="http://schemas.microsoft.com/office/drawing/2014/main" val="9915469"/>
                    </a:ext>
                  </a:extLst>
                </a:gridCol>
                <a:gridCol w="3146420">
                  <a:extLst>
                    <a:ext uri="{9D8B030D-6E8A-4147-A177-3AD203B41FA5}">
                      <a16:colId xmlns:a16="http://schemas.microsoft.com/office/drawing/2014/main" val="3102425191"/>
                    </a:ext>
                  </a:extLst>
                </a:gridCol>
              </a:tblGrid>
              <a:tr h="313317">
                <a:tc>
                  <a:txBody>
                    <a:bodyPr/>
                    <a:lstStyle/>
                    <a:p>
                      <a:pPr algn="ctr"/>
                      <a:r>
                        <a:rPr lang="en-US" sz="1800" dirty="0"/>
                        <a:t>ID</a:t>
                      </a:r>
                    </a:p>
                  </a:txBody>
                  <a:tcPr/>
                </a:tc>
                <a:tc>
                  <a:txBody>
                    <a:bodyPr/>
                    <a:lstStyle/>
                    <a:p>
                      <a:pPr algn="ctr"/>
                      <a:r>
                        <a:rPr lang="en-US" sz="1800" dirty="0"/>
                        <a:t>Netlist </a:t>
                      </a:r>
                      <a:r>
                        <a:rPr lang="en-US" altLang="zh-CN" sz="1800" dirty="0"/>
                        <a:t>jobs</a:t>
                      </a:r>
                      <a:endParaRPr lang="en-US" sz="1800" dirty="0"/>
                    </a:p>
                  </a:txBody>
                  <a:tcPr/>
                </a:tc>
                <a:tc>
                  <a:txBody>
                    <a:bodyPr/>
                    <a:lstStyle/>
                    <a:p>
                      <a:pPr algn="ctr"/>
                      <a:r>
                        <a:rPr lang="en-US" sz="1800" dirty="0"/>
                        <a:t>Simulation jobs</a:t>
                      </a:r>
                    </a:p>
                  </a:txBody>
                  <a:tcPr/>
                </a:tc>
                <a:extLst>
                  <a:ext uri="{0D108BD9-81ED-4DB2-BD59-A6C34878D82A}">
                    <a16:rowId xmlns:a16="http://schemas.microsoft.com/office/drawing/2014/main" val="677960703"/>
                  </a:ext>
                </a:extLst>
              </a:tr>
              <a:tr h="317669">
                <a:tc>
                  <a:txBody>
                    <a:bodyPr/>
                    <a:lstStyle/>
                    <a:p>
                      <a:pPr algn="ctr"/>
                      <a:r>
                        <a:rPr lang="en-US" sz="1400" dirty="0"/>
                        <a:t>1</a:t>
                      </a:r>
                    </a:p>
                  </a:txBody>
                  <a:tcPr/>
                </a:tc>
                <a:tc>
                  <a:txBody>
                    <a:bodyPr/>
                    <a:lstStyle/>
                    <a:p>
                      <a:pPr algn="ctr"/>
                      <a:r>
                        <a:rPr lang="en-US" sz="1400" dirty="0"/>
                        <a:t>10</a:t>
                      </a:r>
                    </a:p>
                  </a:txBody>
                  <a:tcPr/>
                </a:tc>
                <a:tc>
                  <a:txBody>
                    <a:bodyPr/>
                    <a:lstStyle/>
                    <a:p>
                      <a:pPr algn="ctr"/>
                      <a:r>
                        <a:rPr lang="en-US" sz="1400" dirty="0"/>
                        <a:t>12</a:t>
                      </a:r>
                    </a:p>
                  </a:txBody>
                  <a:tcPr/>
                </a:tc>
                <a:extLst>
                  <a:ext uri="{0D108BD9-81ED-4DB2-BD59-A6C34878D82A}">
                    <a16:rowId xmlns:a16="http://schemas.microsoft.com/office/drawing/2014/main" val="3680665231"/>
                  </a:ext>
                </a:extLst>
              </a:tr>
              <a:tr h="317669">
                <a:tc>
                  <a:txBody>
                    <a:bodyPr/>
                    <a:lstStyle/>
                    <a:p>
                      <a:pPr algn="ctr"/>
                      <a:r>
                        <a:rPr lang="en-US" sz="1400" dirty="0"/>
                        <a:t>2</a:t>
                      </a:r>
                    </a:p>
                  </a:txBody>
                  <a:tcPr/>
                </a:tc>
                <a:tc>
                  <a:txBody>
                    <a:bodyPr/>
                    <a:lstStyle/>
                    <a:p>
                      <a:pPr algn="ctr"/>
                      <a:r>
                        <a:rPr lang="en-US" sz="1400" dirty="0"/>
                        <a:t>20</a:t>
                      </a:r>
                    </a:p>
                  </a:txBody>
                  <a:tcPr/>
                </a:tc>
                <a:tc>
                  <a:txBody>
                    <a:bodyPr/>
                    <a:lstStyle/>
                    <a:p>
                      <a:pPr algn="ctr"/>
                      <a:r>
                        <a:rPr lang="en-US" sz="1400" dirty="0"/>
                        <a:t>46</a:t>
                      </a:r>
                    </a:p>
                  </a:txBody>
                  <a:tcPr/>
                </a:tc>
                <a:extLst>
                  <a:ext uri="{0D108BD9-81ED-4DB2-BD59-A6C34878D82A}">
                    <a16:rowId xmlns:a16="http://schemas.microsoft.com/office/drawing/2014/main" val="4021146002"/>
                  </a:ext>
                </a:extLst>
              </a:tr>
              <a:tr h="317669">
                <a:tc>
                  <a:txBody>
                    <a:bodyPr/>
                    <a:lstStyle/>
                    <a:p>
                      <a:pPr algn="ctr"/>
                      <a:r>
                        <a:rPr lang="en-US" sz="1400" dirty="0"/>
                        <a:t>3</a:t>
                      </a:r>
                    </a:p>
                  </a:txBody>
                  <a:tcPr/>
                </a:tc>
                <a:tc>
                  <a:txBody>
                    <a:bodyPr/>
                    <a:lstStyle/>
                    <a:p>
                      <a:pPr algn="ctr"/>
                      <a:r>
                        <a:rPr lang="en-US" sz="1400" dirty="0"/>
                        <a:t>40</a:t>
                      </a:r>
                    </a:p>
                  </a:txBody>
                  <a:tcPr/>
                </a:tc>
                <a:tc>
                  <a:txBody>
                    <a:bodyPr/>
                    <a:lstStyle/>
                    <a:p>
                      <a:pPr algn="ctr"/>
                      <a:r>
                        <a:rPr lang="en-US" sz="1400" dirty="0"/>
                        <a:t>16</a:t>
                      </a:r>
                    </a:p>
                  </a:txBody>
                  <a:tcPr/>
                </a:tc>
                <a:extLst>
                  <a:ext uri="{0D108BD9-81ED-4DB2-BD59-A6C34878D82A}">
                    <a16:rowId xmlns:a16="http://schemas.microsoft.com/office/drawing/2014/main" val="1511002291"/>
                  </a:ext>
                </a:extLst>
              </a:tr>
              <a:tr h="317669">
                <a:tc>
                  <a:txBody>
                    <a:bodyPr/>
                    <a:lstStyle/>
                    <a:p>
                      <a:pPr algn="ctr"/>
                      <a:r>
                        <a:rPr lang="en-US" sz="1400" dirty="0"/>
                        <a:t>…</a:t>
                      </a:r>
                    </a:p>
                  </a:txBody>
                  <a:tcPr/>
                </a:tc>
                <a:tc>
                  <a:txBody>
                    <a:bodyPr/>
                    <a:lstStyle/>
                    <a:p>
                      <a:pPr algn="ctr"/>
                      <a:r>
                        <a:rPr lang="en-US" sz="1400" dirty="0"/>
                        <a:t>…</a:t>
                      </a:r>
                    </a:p>
                  </a:txBody>
                  <a:tcPr/>
                </a:tc>
                <a:tc>
                  <a:txBody>
                    <a:bodyPr/>
                    <a:lstStyle/>
                    <a:p>
                      <a:pPr algn="ctr"/>
                      <a:r>
                        <a:rPr lang="en-US" sz="1400" dirty="0"/>
                        <a:t>…</a:t>
                      </a:r>
                    </a:p>
                  </a:txBody>
                  <a:tcPr/>
                </a:tc>
                <a:extLst>
                  <a:ext uri="{0D108BD9-81ED-4DB2-BD59-A6C34878D82A}">
                    <a16:rowId xmlns:a16="http://schemas.microsoft.com/office/drawing/2014/main" val="1519398333"/>
                  </a:ext>
                </a:extLst>
              </a:tr>
            </a:tbl>
          </a:graphicData>
        </a:graphic>
      </p:graphicFrame>
      <p:pic>
        <p:nvPicPr>
          <p:cNvPr id="1026" name="Picture 2">
            <a:extLst>
              <a:ext uri="{FF2B5EF4-FFF2-40B4-BE49-F238E27FC236}">
                <a16:creationId xmlns:a16="http://schemas.microsoft.com/office/drawing/2014/main" id="{5C2E4A41-A91B-FB36-50AC-01040D71F2F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23589" y="2461940"/>
            <a:ext cx="2600325" cy="2600325"/>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4F4AAD14-1F61-434D-0A19-640FF39AD3FF}"/>
              </a:ext>
            </a:extLst>
          </p:cNvPr>
          <p:cNvSpPr/>
          <p:nvPr/>
        </p:nvSpPr>
        <p:spPr>
          <a:xfrm>
            <a:off x="750270" y="2961492"/>
            <a:ext cx="607859" cy="584775"/>
          </a:xfrm>
          <a:prstGeom prst="rect">
            <a:avLst/>
          </a:prstGeom>
          <a:noFill/>
        </p:spPr>
        <p:txBody>
          <a:bodyPr wrap="square" lIns="91440" tIns="45720" rIns="91440" bIns="45720">
            <a:spAutoFit/>
          </a:bodyPr>
          <a:lstStyle/>
          <a:p>
            <a:pPr algn="ctr"/>
            <a:r>
              <a:rPr lang="en-US" sz="3200" b="0" i="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X</a:t>
            </a:r>
          </a:p>
        </p:txBody>
      </p:sp>
      <p:sp>
        <p:nvSpPr>
          <p:cNvPr id="11" name="Rectangle 10">
            <a:extLst>
              <a:ext uri="{FF2B5EF4-FFF2-40B4-BE49-F238E27FC236}">
                <a16:creationId xmlns:a16="http://schemas.microsoft.com/office/drawing/2014/main" id="{F37725FC-A1EA-978C-2FAE-25A2B2668262}"/>
              </a:ext>
            </a:extLst>
          </p:cNvPr>
          <p:cNvSpPr/>
          <p:nvPr/>
        </p:nvSpPr>
        <p:spPr>
          <a:xfrm>
            <a:off x="750270" y="5084505"/>
            <a:ext cx="607859" cy="584775"/>
          </a:xfrm>
          <a:prstGeom prst="rect">
            <a:avLst/>
          </a:prstGeom>
          <a:noFill/>
        </p:spPr>
        <p:txBody>
          <a:bodyPr wrap="square" lIns="91440" tIns="45720" rIns="91440" bIns="45720">
            <a:spAutoFit/>
          </a:bodyPr>
          <a:lstStyle/>
          <a:p>
            <a:pPr algn="ctr"/>
            <a:r>
              <a:rPr lang="en-US" sz="3200" b="0" i="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Y</a:t>
            </a:r>
          </a:p>
        </p:txBody>
      </p:sp>
      <p:sp>
        <p:nvSpPr>
          <p:cNvPr id="13" name="TextBox 12">
            <a:extLst>
              <a:ext uri="{FF2B5EF4-FFF2-40B4-BE49-F238E27FC236}">
                <a16:creationId xmlns:a16="http://schemas.microsoft.com/office/drawing/2014/main" id="{440F26D0-BE73-CFA5-0428-EFB1ACA701FB}"/>
              </a:ext>
            </a:extLst>
          </p:cNvPr>
          <p:cNvSpPr txBox="1"/>
          <p:nvPr/>
        </p:nvSpPr>
        <p:spPr>
          <a:xfrm>
            <a:off x="3773662" y="6219101"/>
            <a:ext cx="1024639"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Dat</a:t>
            </a:r>
            <a:r>
              <a:rPr lang="en-US" altLang="zh-CN" b="1" dirty="0">
                <a:latin typeface="Times New Roman" panose="02020603050405020304" pitchFamily="18" charset="0"/>
                <a:cs typeface="Times New Roman" panose="02020603050405020304" pitchFamily="18" charset="0"/>
              </a:rPr>
              <a:t>a Set</a:t>
            </a:r>
            <a:endParaRPr lang="en-US" b="1"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C27D9F32-C28B-ABBD-9212-EAC15AD3BE74}"/>
              </a:ext>
            </a:extLst>
          </p:cNvPr>
          <p:cNvSpPr txBox="1"/>
          <p:nvPr/>
        </p:nvSpPr>
        <p:spPr>
          <a:xfrm>
            <a:off x="9441923" y="4762047"/>
            <a:ext cx="2313454" cy="369332"/>
          </a:xfrm>
          <a:prstGeom prst="rect">
            <a:avLst/>
          </a:prstGeom>
          <a:noFill/>
        </p:spPr>
        <p:txBody>
          <a:bodyPr wrap="none" rtlCol="0">
            <a:spAutoFit/>
          </a:bodyPr>
          <a:lstStyle/>
          <a:p>
            <a:r>
              <a:rPr lang="en-US" altLang="zh-CN" b="1" dirty="0">
                <a:latin typeface="Times New Roman" panose="02020603050405020304" pitchFamily="18" charset="0"/>
                <a:cs typeface="Times New Roman" panose="02020603050405020304" pitchFamily="18" charset="0"/>
              </a:rPr>
              <a:t>ADE Copilot training</a:t>
            </a:r>
            <a:endParaRPr lang="en-US" b="1" dirty="0">
              <a:latin typeface="Times New Roman" panose="02020603050405020304" pitchFamily="18" charset="0"/>
              <a:cs typeface="Times New Roman" panose="02020603050405020304" pitchFamily="18" charset="0"/>
            </a:endParaRPr>
          </a:p>
        </p:txBody>
      </p:sp>
      <p:sp>
        <p:nvSpPr>
          <p:cNvPr id="5" name="Arrow: Right 4">
            <a:extLst>
              <a:ext uri="{FF2B5EF4-FFF2-40B4-BE49-F238E27FC236}">
                <a16:creationId xmlns:a16="http://schemas.microsoft.com/office/drawing/2014/main" id="{BEF9B913-6DE9-4A03-64DE-A1D2D06BA602}"/>
              </a:ext>
            </a:extLst>
          </p:cNvPr>
          <p:cNvSpPr/>
          <p:nvPr/>
        </p:nvSpPr>
        <p:spPr>
          <a:xfrm>
            <a:off x="8135028" y="3573566"/>
            <a:ext cx="1084083" cy="377072"/>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133702"/>
      </p:ext>
    </p:extLst>
  </p:cSld>
  <p:clrMapOvr>
    <a:masterClrMapping/>
  </p:clrMapOvr>
</p:sld>
</file>

<file path=ppt/theme/theme1.xml><?xml version="1.0" encoding="utf-8"?>
<a:theme xmlns:a="http://schemas.openxmlformats.org/drawingml/2006/main" name="Cadence-Lt">
  <a:themeElements>
    <a:clrScheme name="Cadence Color Palette">
      <a:dk1>
        <a:srgbClr val="262626"/>
      </a:dk1>
      <a:lt1>
        <a:srgbClr val="FFFFFF"/>
      </a:lt1>
      <a:dk2>
        <a:srgbClr val="2CCCD3"/>
      </a:dk2>
      <a:lt2>
        <a:srgbClr val="147BD1"/>
      </a:lt2>
      <a:accent1>
        <a:srgbClr val="00778B"/>
      </a:accent1>
      <a:accent2>
        <a:srgbClr val="00A376"/>
      </a:accent2>
      <a:accent3>
        <a:srgbClr val="FFB81C"/>
      </a:accent3>
      <a:accent4>
        <a:srgbClr val="FF8200"/>
      </a:accent4>
      <a:accent5>
        <a:srgbClr val="CE0058"/>
      </a:accent5>
      <a:accent6>
        <a:srgbClr val="FF0000"/>
      </a:accent6>
      <a:hlink>
        <a:srgbClr val="0563C1"/>
      </a:hlink>
      <a:folHlink>
        <a:srgbClr val="954F72"/>
      </a:folHlink>
    </a:clrScheme>
    <a:fontScheme name="Custom 34">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2024 Cadence-Default.pptx" id="{967D319C-8E37-4888-A0FB-846F883751C8}" vid="{4B4EB1DA-5EA3-4D1B-BBE1-1BF891AE90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7b8458dc-598e-4883-bee3-b65cd33e2373" xsi:nil="true"/>
    <lcf76f155ced4ddcb4097134ff3c332f xmlns="4d616b5b-752e-49e1-bc84-983707c3b45d">
      <Terms xmlns="http://schemas.microsoft.com/office/infopath/2007/PartnerControls"/>
    </lcf76f155ced4ddcb4097134ff3c332f>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A1802221C47224DAD2E1CD157C76B66" ma:contentTypeVersion="15" ma:contentTypeDescription="Create a new document." ma:contentTypeScope="" ma:versionID="363dbe0862a1b9cf731691ddd7ebcb66">
  <xsd:schema xmlns:xsd="http://www.w3.org/2001/XMLSchema" xmlns:xs="http://www.w3.org/2001/XMLSchema" xmlns:p="http://schemas.microsoft.com/office/2006/metadata/properties" xmlns:ns1="http://schemas.microsoft.com/sharepoint/v3" xmlns:ns2="4d616b5b-752e-49e1-bc84-983707c3b45d" xmlns:ns3="7b8458dc-598e-4883-bee3-b65cd33e2373" targetNamespace="http://schemas.microsoft.com/office/2006/metadata/properties" ma:root="true" ma:fieldsID="2291c4afe0501b639051f6a2b720ae43" ns1:_="" ns2:_="" ns3:_="">
    <xsd:import namespace="http://schemas.microsoft.com/sharepoint/v3"/>
    <xsd:import namespace="4d616b5b-752e-49e1-bc84-983707c3b45d"/>
    <xsd:import namespace="7b8458dc-598e-4883-bee3-b65cd33e2373"/>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3:SharedWithUsers" minOccurs="0"/>
                <xsd:element ref="ns3:SharedWithDetails" minOccurs="0"/>
                <xsd:element ref="ns2:lcf76f155ced4ddcb4097134ff3c332f" minOccurs="0"/>
                <xsd:element ref="ns3:TaxCatchAll" minOccurs="0"/>
                <xsd:element ref="ns2:MediaServiceDateTaken" minOccurs="0"/>
                <xsd:element ref="ns2:MediaServiceGenerationTime" minOccurs="0"/>
                <xsd:element ref="ns2:MediaServiceEventHashCode" minOccurs="0"/>
                <xsd:element ref="ns2:MediaLengthInSecond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1" nillable="true" ma:displayName="Unified Compliance Policy Properties" ma:hidden="true" ma:internalName="_ip_UnifiedCompliancePolicyProperties">
      <xsd:simpleType>
        <xsd:restriction base="dms:Note"/>
      </xsd:simpleType>
    </xsd:element>
    <xsd:element name="_ip_UnifiedCompliancePolicyUIAction" ma:index="22"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d616b5b-752e-49e1-bc84-983707c3b45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08598ab3-f258-400c-894e-c8866d512870" ma:termSetId="09814cd3-568e-fe90-9814-8d621ff8fb84" ma:anchorId="fba54fb3-c3e1-fe81-a776-ca4b69148c4d" ma:open="true" ma:isKeyword="false">
      <xsd:complexType>
        <xsd:sequence>
          <xsd:element ref="pc:Terms" minOccurs="0" maxOccurs="1"/>
        </xsd:sequence>
      </xsd:complexType>
    </xsd:element>
    <xsd:element name="MediaServiceDateTaken" ma:index="17" nillable="true" ma:displayName="MediaServiceDateTaken" ma:hidden="true" ma:indexed="true" ma:internalName="MediaServiceDateTaken"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7b8458dc-598e-4883-bee3-b65cd33e2373"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17a5bd02-32ac-4533-853a-ac2de7758b65}" ma:internalName="TaxCatchAll" ma:showField="CatchAllData" ma:web="7b8458dc-598e-4883-bee3-b65cd33e237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6A66B61-4F06-44C8-9162-4B6D2BCADA53}">
  <ds:schemaRefs>
    <ds:schemaRef ds:uri="http://schemas.microsoft.com/sharepoint/v3/contenttype/forms"/>
  </ds:schemaRefs>
</ds:datastoreItem>
</file>

<file path=customXml/itemProps2.xml><?xml version="1.0" encoding="utf-8"?>
<ds:datastoreItem xmlns:ds="http://schemas.openxmlformats.org/officeDocument/2006/customXml" ds:itemID="{C41E21E2-184C-4C53-96CE-A9EC73448FA3}">
  <ds:schemaRefs>
    <ds:schemaRef ds:uri="http://schemas.microsoft.com/office/2006/documentManagement/types"/>
    <ds:schemaRef ds:uri="http://schemas.microsoft.com/sharepoint/v3"/>
    <ds:schemaRef ds:uri="http://purl.org/dc/elements/1.1/"/>
    <ds:schemaRef ds:uri="http://schemas.openxmlformats.org/package/2006/metadata/core-properties"/>
    <ds:schemaRef ds:uri="http://www.w3.org/XML/1998/namespace"/>
    <ds:schemaRef ds:uri="http://schemas.microsoft.com/office/infopath/2007/PartnerControls"/>
    <ds:schemaRef ds:uri="http://purl.org/dc/dcmitype/"/>
    <ds:schemaRef ds:uri="http://purl.org/dc/terms/"/>
    <ds:schemaRef ds:uri="http://schemas.microsoft.com/office/2006/metadata/properties"/>
    <ds:schemaRef ds:uri="7b8458dc-598e-4883-bee3-b65cd33e2373"/>
    <ds:schemaRef ds:uri="4d616b5b-752e-49e1-bc84-983707c3b45d"/>
  </ds:schemaRefs>
</ds:datastoreItem>
</file>

<file path=customXml/itemProps3.xml><?xml version="1.0" encoding="utf-8"?>
<ds:datastoreItem xmlns:ds="http://schemas.openxmlformats.org/officeDocument/2006/customXml" ds:itemID="{5F414E3A-68DA-42A0-8EE0-8D409A8A80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d616b5b-752e-49e1-bc84-983707c3b45d"/>
    <ds:schemaRef ds:uri="7b8458dc-598e-4883-bee3-b65cd33e237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blank</Template>
  <TotalTime>1446</TotalTime>
  <Words>539</Words>
  <Application>Microsoft Office PowerPoint</Application>
  <PresentationFormat>Widescreen</PresentationFormat>
  <Paragraphs>142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.Lucida Grande UI Regular</vt:lpstr>
      <vt:lpstr>Rubik Light</vt:lpstr>
      <vt:lpstr>Arial</vt:lpstr>
      <vt:lpstr>Calibri</vt:lpstr>
      <vt:lpstr>Courier New</vt:lpstr>
      <vt:lpstr>Times New Roman</vt:lpstr>
      <vt:lpstr>Cadence-Lt</vt:lpstr>
      <vt:lpstr>CIC Global 2025</vt:lpstr>
      <vt:lpstr>What ADE Copilot can do</vt:lpstr>
      <vt:lpstr>Assistant Chatbot</vt:lpstr>
      <vt:lpstr>Assistant Chatbot</vt:lpstr>
      <vt:lpstr>Verifier Requirements Automation</vt:lpstr>
      <vt:lpstr>Verifier Requirements Automation</vt:lpstr>
      <vt:lpstr>Verifier Requirements Automation</vt:lpstr>
      <vt:lpstr>Job Policy Optimization</vt:lpstr>
      <vt:lpstr>Job Policy Optimization</vt:lpstr>
      <vt:lpstr>Job Policy Optimization</vt:lpstr>
      <vt:lpstr>PowerPoint Presentation</vt:lpstr>
    </vt:vector>
  </TitlesOfParts>
  <Company>Cadence Design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36pt Arial Initial Cap</dc:title>
  <dc:creator>Yesenia Carrillo</dc:creator>
  <cp:keywords>2024 Cadence PowerPoint Template</cp:keywords>
  <dc:description>1 January update</dc:description>
  <cp:lastModifiedBy>Pengcheng Xin</cp:lastModifiedBy>
  <cp:revision>195</cp:revision>
  <dcterms:created xsi:type="dcterms:W3CDTF">2024-05-09T21:51:00Z</dcterms:created>
  <dcterms:modified xsi:type="dcterms:W3CDTF">2024-08-20T09:24:17Z</dcterms:modified>
  <cp:category>PowerPoint Templates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ediaServiceImageTags">
    <vt:lpwstr/>
  </property>
  <property fmtid="{D5CDD505-2E9C-101B-9397-08002B2CF9AE}" pid="3" name="ContentTypeId">
    <vt:lpwstr>0x010100EA1802221C47224DAD2E1CD157C76B66</vt:lpwstr>
  </property>
</Properties>
</file>