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6"/>
  </p:notesMasterIdLst>
  <p:handoutMasterIdLst>
    <p:handoutMasterId r:id="rId17"/>
  </p:handoutMasterIdLst>
  <p:sldIdLst>
    <p:sldId id="2147309208" r:id="rId5"/>
    <p:sldId id="2147309214" r:id="rId6"/>
    <p:sldId id="2147309217" r:id="rId7"/>
    <p:sldId id="2147309218" r:id="rId8"/>
    <p:sldId id="2147309216" r:id="rId9"/>
    <p:sldId id="2147309220" r:id="rId10"/>
    <p:sldId id="2147309221" r:id="rId11"/>
    <p:sldId id="2147309215" r:id="rId12"/>
    <p:sldId id="2147309212" r:id="rId13"/>
    <p:sldId id="2147309213" r:id="rId14"/>
    <p:sldId id="2147309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3DA49"/>
    <a:srgbClr val="2CCCD3"/>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Pengcheng Xin</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ADE Copilot</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Get the optimal settings for job policy</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840" y="1631162"/>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557" y="1871351"/>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60401" y="2849910"/>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936938" y="4060905"/>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4982" y="3799810"/>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12" name="Picture 11">
            <a:extLst>
              <a:ext uri="{FF2B5EF4-FFF2-40B4-BE49-F238E27FC236}">
                <a16:creationId xmlns:a16="http://schemas.microsoft.com/office/drawing/2014/main" id="{088BD5F9-3577-5F8D-AC33-BBFEB842E8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1039" y="930275"/>
            <a:ext cx="10083427" cy="5814130"/>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many complex features and are related to each other.</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371" y="2848049"/>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1334885" y="5815390"/>
            <a:ext cx="2851230"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770" y="2871360"/>
            <a:ext cx="7217741" cy="2762487"/>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6615467" y="5815390"/>
            <a:ext cx="3108415"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Interactive Engineering </a:t>
            </a:r>
            <a:r>
              <a:rPr lang="en-US" altLang="zh-CN" sz="1600" b="1" dirty="0">
                <a:solidFill>
                  <a:srgbClr val="93DA49"/>
                </a:solidFill>
                <a:latin typeface="Times New Roman" panose="02020603050405020304" pitchFamily="18" charset="0"/>
                <a:cs typeface="Times New Roman" panose="02020603050405020304" pitchFamily="18" charset="0"/>
              </a:rPr>
              <a:t>A</a:t>
            </a:r>
            <a:r>
              <a:rPr lang="en-US" sz="1600" b="1" dirty="0">
                <a:solidFill>
                  <a:srgbClr val="93DA49"/>
                </a:solidFill>
                <a:latin typeface="Times New Roman" panose="02020603050405020304" pitchFamily="18" charset="0"/>
                <a:cs typeface="Times New Roman" panose="02020603050405020304" pitchFamily="18" charset="0"/>
              </a:rPr>
              <a:t>ssistant</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5" name="Picture 4">
            <a:extLst>
              <a:ext uri="{FF2B5EF4-FFF2-40B4-BE49-F238E27FC236}">
                <a16:creationId xmlns:a16="http://schemas.microsoft.com/office/drawing/2014/main" id="{C5901744-30EF-A702-3150-1FDB2E35B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669" y="2222200"/>
            <a:ext cx="9265999" cy="4270675"/>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a:xfrm>
            <a:off x="446313" y="336844"/>
            <a:ext cx="11612880" cy="565150"/>
          </a:xfrm>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Designer need to manually  edit expression according to requirements</a:t>
            </a:r>
          </a:p>
        </p:txBody>
      </p:sp>
      <p:graphicFrame>
        <p:nvGraphicFramePr>
          <p:cNvPr id="7" name="Table 6">
            <a:extLst>
              <a:ext uri="{FF2B5EF4-FFF2-40B4-BE49-F238E27FC236}">
                <a16:creationId xmlns:a16="http://schemas.microsoft.com/office/drawing/2014/main" id="{9808EE9E-24E1-4E7E-6445-F999756E968F}"/>
              </a:ext>
            </a:extLst>
          </p:cNvPr>
          <p:cNvGraphicFramePr>
            <a:graphicFrameLocks noGrp="1"/>
          </p:cNvGraphicFramePr>
          <p:nvPr>
            <p:extLst>
              <p:ext uri="{D42A27DB-BD31-4B8C-83A1-F6EECF244321}">
                <p14:modId xmlns:p14="http://schemas.microsoft.com/office/powerpoint/2010/main" val="916899997"/>
              </p:ext>
            </p:extLst>
          </p:nvPr>
        </p:nvGraphicFramePr>
        <p:xfrm>
          <a:off x="870394" y="1906624"/>
          <a:ext cx="6762576" cy="2474862"/>
        </p:xfrm>
        <a:graphic>
          <a:graphicData uri="http://schemas.openxmlformats.org/drawingml/2006/table">
            <a:tbl>
              <a:tblPr>
                <a:tableStyleId>{5C22544A-7EE6-4342-B048-85BDC9FD1C3A}</a:tableStyleId>
              </a:tblPr>
              <a:tblGrid>
                <a:gridCol w="616812">
                  <a:extLst>
                    <a:ext uri="{9D8B030D-6E8A-4147-A177-3AD203B41FA5}">
                      <a16:colId xmlns:a16="http://schemas.microsoft.com/office/drawing/2014/main" val="1761461332"/>
                    </a:ext>
                  </a:extLst>
                </a:gridCol>
                <a:gridCol w="492625">
                  <a:extLst>
                    <a:ext uri="{9D8B030D-6E8A-4147-A177-3AD203B41FA5}">
                      <a16:colId xmlns:a16="http://schemas.microsoft.com/office/drawing/2014/main" val="542940297"/>
                    </a:ext>
                  </a:extLst>
                </a:gridCol>
                <a:gridCol w="975140">
                  <a:extLst>
                    <a:ext uri="{9D8B030D-6E8A-4147-A177-3AD203B41FA5}">
                      <a16:colId xmlns:a16="http://schemas.microsoft.com/office/drawing/2014/main" val="1983025353"/>
                    </a:ext>
                  </a:extLst>
                </a:gridCol>
                <a:gridCol w="1856003">
                  <a:extLst>
                    <a:ext uri="{9D8B030D-6E8A-4147-A177-3AD203B41FA5}">
                      <a16:colId xmlns:a16="http://schemas.microsoft.com/office/drawing/2014/main" val="935884399"/>
                    </a:ext>
                  </a:extLst>
                </a:gridCol>
                <a:gridCol w="1606602">
                  <a:extLst>
                    <a:ext uri="{9D8B030D-6E8A-4147-A177-3AD203B41FA5}">
                      <a16:colId xmlns:a16="http://schemas.microsoft.com/office/drawing/2014/main" val="370398248"/>
                    </a:ext>
                  </a:extLst>
                </a:gridCol>
                <a:gridCol w="1215394">
                  <a:extLst>
                    <a:ext uri="{9D8B030D-6E8A-4147-A177-3AD203B41FA5}">
                      <a16:colId xmlns:a16="http://schemas.microsoft.com/office/drawing/2014/main" val="1214936113"/>
                    </a:ext>
                  </a:extLst>
                </a:gridCol>
              </a:tblGrid>
              <a:tr h="248143">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Priority</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 Type</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solidFill>
                      <a:srgbClr val="0070C0"/>
                    </a:solidFill>
                  </a:tcPr>
                </a:tc>
                <a:tc>
                  <a:txBody>
                    <a:bodyPr/>
                    <a:lstStyle/>
                    <a:p>
                      <a:pPr algn="ctr" fontAlgn="b"/>
                      <a:r>
                        <a:rPr lang="en-US" sz="1000" b="1" u="none" strike="noStrike">
                          <a:solidFill>
                            <a:schemeClr val="bg1"/>
                          </a:solidFill>
                          <a:effectLst/>
                          <a:latin typeface="Times New Roman" panose="02020603050405020304" pitchFamily="18" charset="0"/>
                          <a:cs typeface="Times New Roman" panose="02020603050405020304" pitchFamily="18" charset="0"/>
                        </a:rPr>
                        <a:t>Simulation Name</a:t>
                      </a:r>
                      <a:endParaRPr lang="en-US" sz="1000" b="1" i="0" u="none" strike="noStrike">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Simulation Description</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Measurements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Corners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solidFill>
                      <a:srgbClr val="0070C0"/>
                    </a:solidFill>
                  </a:tcPr>
                </a:tc>
                <a:extLst>
                  <a:ext uri="{0D108BD9-81ED-4DB2-BD59-A6C34878D82A}">
                    <a16:rowId xmlns:a16="http://schemas.microsoft.com/office/drawing/2014/main" val="3520806761"/>
                  </a:ext>
                </a:extLst>
              </a:tr>
              <a:tr h="980688">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T w="12700" cmpd="sng">
                      <a:noFill/>
                    </a:lnT>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TRAN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Functional</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Verification of all functional modes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 Check diff amp and CMOS modes</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Check SE vs Differential mode of operation</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RX_DQ_EN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ATB functionality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SS, FF, extreme VT</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9085082"/>
                  </a:ext>
                </a:extLst>
              </a:tr>
              <a:tr h="49232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DC</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a:effectLst/>
                          <a:latin typeface="Times New Roman" panose="02020603050405020304" pitchFamily="18" charset="0"/>
                          <a:cs typeface="Times New Roman" panose="02020603050405020304" pitchFamily="18" charset="0"/>
                        </a:rPr>
                        <a:t>Power</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Active power in all modes; leakage in disabled modes. Power is measured using a  110011 bit pattern at 533Mbps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Measure current/power for each supply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err="1">
                          <a:effectLst/>
                          <a:latin typeface="Times New Roman" panose="02020603050405020304" pitchFamily="18" charset="0"/>
                          <a:cs typeface="Times New Roman" panose="02020603050405020304" pitchFamily="18" charset="0"/>
                        </a:rPr>
                        <a:t>Tstart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Power corners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6800410"/>
                  </a:ext>
                </a:extLst>
              </a:tr>
              <a:tr h="326427">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1220931"/>
                  </a:ext>
                </a:extLst>
              </a:tr>
            </a:tbl>
          </a:graphicData>
        </a:graphic>
      </p:graphicFrame>
      <p:pic>
        <p:nvPicPr>
          <p:cNvPr id="10" name="Picture 9">
            <a:extLst>
              <a:ext uri="{FF2B5EF4-FFF2-40B4-BE49-F238E27FC236}">
                <a16:creationId xmlns:a16="http://schemas.microsoft.com/office/drawing/2014/main" id="{1CE7B1D0-D2D5-CAA5-B31A-1BF3099F6F45}"/>
              </a:ext>
            </a:extLst>
          </p:cNvPr>
          <p:cNvPicPr>
            <a:picLocks noChangeAspect="1"/>
          </p:cNvPicPr>
          <p:nvPr/>
        </p:nvPicPr>
        <p:blipFill>
          <a:blip r:embed="rId2"/>
          <a:stretch>
            <a:fillRect/>
          </a:stretch>
        </p:blipFill>
        <p:spPr>
          <a:xfrm>
            <a:off x="3710208" y="4267450"/>
            <a:ext cx="8264679" cy="2208013"/>
          </a:xfrm>
          <a:prstGeom prst="rect">
            <a:avLst/>
          </a:prstGeom>
        </p:spPr>
      </p:pic>
      <p:sp>
        <p:nvSpPr>
          <p:cNvPr id="11" name="Arrow: Bent 10">
            <a:extLst>
              <a:ext uri="{FF2B5EF4-FFF2-40B4-BE49-F238E27FC236}">
                <a16:creationId xmlns:a16="http://schemas.microsoft.com/office/drawing/2014/main" id="{DF4DDD65-9D0C-53F7-A7DA-162B0C9434A5}"/>
              </a:ext>
            </a:extLst>
          </p:cNvPr>
          <p:cNvSpPr/>
          <p:nvPr/>
        </p:nvSpPr>
        <p:spPr>
          <a:xfrm flipV="1">
            <a:off x="1459150" y="4753582"/>
            <a:ext cx="1770826" cy="824349"/>
          </a:xfrm>
          <a:prstGeom prst="bentArrow">
            <a:avLst>
              <a:gd name="adj1" fmla="val 25000"/>
              <a:gd name="adj2" fmla="val 25000"/>
              <a:gd name="adj3" fmla="val 25000"/>
              <a:gd name="adj4" fmla="val 47172"/>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18E83D0F-E271-CD61-FDBB-5A951A8A3EF8}"/>
              </a:ext>
            </a:extLst>
          </p:cNvPr>
          <p:cNvPicPr>
            <a:picLocks noChangeAspect="1"/>
          </p:cNvPicPr>
          <p:nvPr/>
        </p:nvPicPr>
        <p:blipFill>
          <a:blip r:embed="rId3"/>
          <a:stretch>
            <a:fillRect/>
          </a:stretch>
        </p:blipFill>
        <p:spPr>
          <a:xfrm>
            <a:off x="2133303" y="4522981"/>
            <a:ext cx="565191" cy="461202"/>
          </a:xfrm>
          <a:prstGeom prst="rect">
            <a:avLst/>
          </a:prstGeom>
        </p:spPr>
      </p:pic>
      <p:sp>
        <p:nvSpPr>
          <p:cNvPr id="14" name="TextBox 13">
            <a:extLst>
              <a:ext uri="{FF2B5EF4-FFF2-40B4-BE49-F238E27FC236}">
                <a16:creationId xmlns:a16="http://schemas.microsoft.com/office/drawing/2014/main" id="{9D944149-25E1-F60D-9BF8-4FA1CCA241AB}"/>
              </a:ext>
            </a:extLst>
          </p:cNvPr>
          <p:cNvSpPr txBox="1"/>
          <p:nvPr/>
        </p:nvSpPr>
        <p:spPr>
          <a:xfrm>
            <a:off x="1735263" y="4996407"/>
            <a:ext cx="1361270"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Heavy Manual Effort</a:t>
            </a:r>
          </a:p>
        </p:txBody>
      </p:sp>
      <p:sp>
        <p:nvSpPr>
          <p:cNvPr id="15" name="TextBox 14">
            <a:extLst>
              <a:ext uri="{FF2B5EF4-FFF2-40B4-BE49-F238E27FC236}">
                <a16:creationId xmlns:a16="http://schemas.microsoft.com/office/drawing/2014/main" id="{288C4CEC-0613-FE18-BA88-1110FF0FE7F4}"/>
              </a:ext>
            </a:extLst>
          </p:cNvPr>
          <p:cNvSpPr txBox="1"/>
          <p:nvPr/>
        </p:nvSpPr>
        <p:spPr>
          <a:xfrm>
            <a:off x="1234050" y="5765361"/>
            <a:ext cx="1798506"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Traditional Way</a:t>
            </a:r>
          </a:p>
        </p:txBody>
      </p:sp>
      <p:sp>
        <p:nvSpPr>
          <p:cNvPr id="16" name="Arrow: Bent 15">
            <a:extLst>
              <a:ext uri="{FF2B5EF4-FFF2-40B4-BE49-F238E27FC236}">
                <a16:creationId xmlns:a16="http://schemas.microsoft.com/office/drawing/2014/main" id="{6BB9D5BF-B3AD-F54E-1BAE-D22DB97A5EA9}"/>
              </a:ext>
            </a:extLst>
          </p:cNvPr>
          <p:cNvSpPr/>
          <p:nvPr/>
        </p:nvSpPr>
        <p:spPr>
          <a:xfrm rot="5400000">
            <a:off x="9080016" y="1575295"/>
            <a:ext cx="783959" cy="3431618"/>
          </a:xfrm>
          <a:prstGeom prst="ben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descr="ChatGPT icon PNG and SVG Vector Free Download">
            <a:extLst>
              <a:ext uri="{FF2B5EF4-FFF2-40B4-BE49-F238E27FC236}">
                <a16:creationId xmlns:a16="http://schemas.microsoft.com/office/drawing/2014/main" id="{9A58CB81-C9EF-F4BD-515E-F8B7A1928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894" y="2108329"/>
            <a:ext cx="403597" cy="4035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77234F2-5B96-D30F-38BB-CFD346EF1B4B}"/>
              </a:ext>
            </a:extLst>
          </p:cNvPr>
          <p:cNvSpPr txBox="1"/>
          <p:nvPr/>
        </p:nvSpPr>
        <p:spPr>
          <a:xfrm>
            <a:off x="7577172" y="2634518"/>
            <a:ext cx="3789645"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Natural Language Processing  And Skill expression Generation</a:t>
            </a:r>
          </a:p>
        </p:txBody>
      </p:sp>
      <p:sp>
        <p:nvSpPr>
          <p:cNvPr id="22" name="TextBox 21">
            <a:extLst>
              <a:ext uri="{FF2B5EF4-FFF2-40B4-BE49-F238E27FC236}">
                <a16:creationId xmlns:a16="http://schemas.microsoft.com/office/drawing/2014/main" id="{1F4590A2-7B4C-A70D-287D-5E262C13229C}"/>
              </a:ext>
            </a:extLst>
          </p:cNvPr>
          <p:cNvSpPr txBox="1"/>
          <p:nvPr/>
        </p:nvSpPr>
        <p:spPr>
          <a:xfrm>
            <a:off x="8596244" y="3404875"/>
            <a:ext cx="943592"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AI Way</a:t>
            </a:r>
          </a:p>
        </p:txBody>
      </p:sp>
      <p:sp>
        <p:nvSpPr>
          <p:cNvPr id="2" name="Rectangle 1">
            <a:extLst>
              <a:ext uri="{FF2B5EF4-FFF2-40B4-BE49-F238E27FC236}">
                <a16:creationId xmlns:a16="http://schemas.microsoft.com/office/drawing/2014/main" id="{06C84EF7-6772-A207-FDE8-A94C661B69F5}"/>
              </a:ext>
            </a:extLst>
          </p:cNvPr>
          <p:cNvSpPr/>
          <p:nvPr/>
        </p:nvSpPr>
        <p:spPr>
          <a:xfrm>
            <a:off x="4807670" y="1906624"/>
            <a:ext cx="1637153" cy="247486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Fine Tune Pre-trained LLM </a:t>
            </a:r>
            <a:r>
              <a:rPr lang="en-US" altLang="zh-CN" dirty="0"/>
              <a:t>based on skill source code</a:t>
            </a:r>
            <a:endParaRPr lang="en-US" dirty="0"/>
          </a:p>
        </p:txBody>
      </p:sp>
      <p:graphicFrame>
        <p:nvGraphicFramePr>
          <p:cNvPr id="2" name="Table 3">
            <a:extLst>
              <a:ext uri="{FF2B5EF4-FFF2-40B4-BE49-F238E27FC236}">
                <a16:creationId xmlns:a16="http://schemas.microsoft.com/office/drawing/2014/main" id="{00A79C84-1664-BE3A-FE88-5CB735406983}"/>
              </a:ext>
            </a:extLst>
          </p:cNvPr>
          <p:cNvGraphicFramePr>
            <a:graphicFrameLocks noGrp="1"/>
          </p:cNvGraphicFramePr>
          <p:nvPr>
            <p:extLst>
              <p:ext uri="{D42A27DB-BD31-4B8C-83A1-F6EECF244321}">
                <p14:modId xmlns:p14="http://schemas.microsoft.com/office/powerpoint/2010/main" val="2147498445"/>
              </p:ext>
            </p:extLst>
          </p:nvPr>
        </p:nvGraphicFramePr>
        <p:xfrm>
          <a:off x="1098145" y="1959978"/>
          <a:ext cx="5471268" cy="2290304"/>
        </p:xfrm>
        <a:graphic>
          <a:graphicData uri="http://schemas.openxmlformats.org/drawingml/2006/table">
            <a:tbl>
              <a:tblPr firstRow="1" bandRow="1">
                <a:tableStyleId>{5C22544A-7EE6-4342-B048-85BDC9FD1C3A}</a:tableStyleId>
              </a:tblPr>
              <a:tblGrid>
                <a:gridCol w="1385925">
                  <a:extLst>
                    <a:ext uri="{9D8B030D-6E8A-4147-A177-3AD203B41FA5}">
                      <a16:colId xmlns:a16="http://schemas.microsoft.com/office/drawing/2014/main" val="612624613"/>
                    </a:ext>
                  </a:extLst>
                </a:gridCol>
                <a:gridCol w="4085343">
                  <a:extLst>
                    <a:ext uri="{9D8B030D-6E8A-4147-A177-3AD203B41FA5}">
                      <a16:colId xmlns:a16="http://schemas.microsoft.com/office/drawing/2014/main" val="2184955252"/>
                    </a:ext>
                  </a:extLst>
                </a:gridCol>
              </a:tblGrid>
              <a:tr h="229496">
                <a:tc>
                  <a:txBody>
                    <a:bodyPr/>
                    <a:lstStyle/>
                    <a:p>
                      <a:pPr algn="ctr"/>
                      <a:r>
                        <a:rPr lang="en-US" altLang="zh-CN" sz="1800" dirty="0"/>
                        <a:t>ID</a:t>
                      </a:r>
                      <a:endParaRPr lang="en-US" sz="1800" dirty="0"/>
                    </a:p>
                  </a:txBody>
                  <a:tcPr/>
                </a:tc>
                <a:tc>
                  <a:txBody>
                    <a:bodyPr/>
                    <a:lstStyle/>
                    <a:p>
                      <a:pPr algn="ctr"/>
                      <a:r>
                        <a:rPr lang="en-US" sz="1800" dirty="0"/>
                        <a:t>Instruction</a:t>
                      </a:r>
                    </a:p>
                  </a:txBody>
                  <a:tcPr/>
                </a:tc>
                <a:extLst>
                  <a:ext uri="{0D108BD9-81ED-4DB2-BD59-A6C34878D82A}">
                    <a16:rowId xmlns:a16="http://schemas.microsoft.com/office/drawing/2014/main" val="246115639"/>
                  </a:ext>
                </a:extLst>
              </a:tr>
              <a:tr h="550792">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Returns the X value where a signal crosses the threshold Y value</a:t>
                      </a:r>
                    </a:p>
                  </a:txBody>
                  <a:tcPr/>
                </a:tc>
                <a:extLst>
                  <a:ext uri="{0D108BD9-81ED-4DB2-BD59-A6C34878D82A}">
                    <a16:rowId xmlns:a16="http://schemas.microsoft.com/office/drawing/2014/main" val="2778738142"/>
                  </a:ext>
                </a:extLst>
              </a:tr>
              <a:tr h="390144">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Computes the average of a waveform over its entire range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55079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dirty="0"/>
                        <a:t>Stores the output value from one test and passes it on to another test.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971168402"/>
                  </a:ext>
                </a:extLst>
              </a:tr>
              <a:tr h="229496">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graphicFrame>
        <p:nvGraphicFramePr>
          <p:cNvPr id="4" name="Table 3">
            <a:extLst>
              <a:ext uri="{FF2B5EF4-FFF2-40B4-BE49-F238E27FC236}">
                <a16:creationId xmlns:a16="http://schemas.microsoft.com/office/drawing/2014/main" id="{4CB1682E-9194-6158-2BE9-F2FF316BCF63}"/>
              </a:ext>
            </a:extLst>
          </p:cNvPr>
          <p:cNvGraphicFramePr>
            <a:graphicFrameLocks noGrp="1"/>
          </p:cNvGraphicFramePr>
          <p:nvPr>
            <p:extLst>
              <p:ext uri="{D42A27DB-BD31-4B8C-83A1-F6EECF244321}">
                <p14:modId xmlns:p14="http://schemas.microsoft.com/office/powerpoint/2010/main" val="2576568371"/>
              </p:ext>
            </p:extLst>
          </p:nvPr>
        </p:nvGraphicFramePr>
        <p:xfrm>
          <a:off x="1054911" y="4607021"/>
          <a:ext cx="5471268" cy="1891702"/>
        </p:xfrm>
        <a:graphic>
          <a:graphicData uri="http://schemas.openxmlformats.org/drawingml/2006/table">
            <a:tbl>
              <a:tblPr firstRow="1" bandRow="1">
                <a:tableStyleId>{5C22544A-7EE6-4342-B048-85BDC9FD1C3A}</a:tableStyleId>
              </a:tblPr>
              <a:tblGrid>
                <a:gridCol w="1342465">
                  <a:extLst>
                    <a:ext uri="{9D8B030D-6E8A-4147-A177-3AD203B41FA5}">
                      <a16:colId xmlns:a16="http://schemas.microsoft.com/office/drawing/2014/main" val="612624613"/>
                    </a:ext>
                  </a:extLst>
                </a:gridCol>
                <a:gridCol w="4128803">
                  <a:extLst>
                    <a:ext uri="{9D8B030D-6E8A-4147-A177-3AD203B41FA5}">
                      <a16:colId xmlns:a16="http://schemas.microsoft.com/office/drawing/2014/main" val="2184955252"/>
                    </a:ext>
                  </a:extLst>
                </a:gridCol>
              </a:tblGrid>
              <a:tr h="269512">
                <a:tc>
                  <a:txBody>
                    <a:bodyPr/>
                    <a:lstStyle/>
                    <a:p>
                      <a:pPr marL="0" algn="ctr" defTabSz="914400" rtl="0" eaLnBrk="1" latinLnBrk="0" hangingPunct="1"/>
                      <a:r>
                        <a:rPr lang="en-US" altLang="zh-CN" sz="1800" kern="1200" dirty="0">
                          <a:solidFill>
                            <a:schemeClr val="dk1"/>
                          </a:solidFill>
                          <a:latin typeface="+mn-lt"/>
                          <a:ea typeface="+mn-ea"/>
                          <a:cs typeface="+mn-cs"/>
                        </a:rPr>
                        <a:t>ID</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Ref Method</a:t>
                      </a:r>
                    </a:p>
                  </a:txBody>
                  <a:tcPr/>
                </a:tc>
                <a:extLst>
                  <a:ext uri="{0D108BD9-81ED-4DB2-BD59-A6C34878D82A}">
                    <a16:rowId xmlns:a16="http://schemas.microsoft.com/office/drawing/2014/main" val="246115639"/>
                  </a:ext>
                </a:extLst>
              </a:tr>
              <a:tr h="458171">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cross(v("1" ?result "</a:t>
                      </a:r>
                      <a:r>
                        <a:rPr lang="en-US" sz="1400" kern="1200" dirty="0" err="1">
                          <a:solidFill>
                            <a:schemeClr val="dk1"/>
                          </a:solidFill>
                          <a:latin typeface="+mn-lt"/>
                          <a:ea typeface="+mn-ea"/>
                          <a:cs typeface="+mn-cs"/>
                        </a:rPr>
                        <a:t>tran</a:t>
                      </a:r>
                      <a:r>
                        <a:rPr lang="en-US" sz="1400" kern="1200" dirty="0">
                          <a:solidFill>
                            <a:schemeClr val="dk1"/>
                          </a:solidFill>
                          <a:latin typeface="+mn-lt"/>
                          <a:ea typeface="+mn-ea"/>
                          <a:cs typeface="+mn-cs"/>
                        </a:rPr>
                        <a:t>") 2.5 1 "either" t "time" ) </a:t>
                      </a:r>
                    </a:p>
                  </a:txBody>
                  <a:tcPr/>
                </a:tc>
                <a:extLst>
                  <a:ext uri="{0D108BD9-81ED-4DB2-BD59-A6C34878D82A}">
                    <a16:rowId xmlns:a16="http://schemas.microsoft.com/office/drawing/2014/main" val="2778738142"/>
                  </a:ext>
                </a:extLst>
              </a:tr>
              <a:tr h="458171">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average(v("out" ?result "</a:t>
                      </a:r>
                      <a:r>
                        <a:rPr lang="en-US" sz="1400" dirty="0" err="1"/>
                        <a:t>tran-tran</a:t>
                      </a:r>
                      <a:r>
                        <a:rPr lang="en-US" sz="1400" dirty="0"/>
                        <a: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26951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kern="1200" dirty="0">
                          <a:solidFill>
                            <a:schemeClr val="dk1"/>
                          </a:solidFill>
                          <a:latin typeface="+mn-lt"/>
                          <a:ea typeface="+mn-ea"/>
                          <a:cs typeface="+mn-cs"/>
                        </a:rPr>
                        <a:t>calcVal(“trim” “</a:t>
                      </a:r>
                      <a:r>
                        <a:rPr lang="en-US" sz="1400" kern="1200" dirty="0" err="1">
                          <a:solidFill>
                            <a:schemeClr val="dk1"/>
                          </a:solidFill>
                          <a:latin typeface="+mn-lt"/>
                          <a:ea typeface="+mn-ea"/>
                          <a:cs typeface="+mn-cs"/>
                        </a:rPr>
                        <a:t>myTest</a:t>
                      </a:r>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3971168402"/>
                  </a:ext>
                </a:extLst>
              </a:tr>
              <a:tr h="269512">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pic>
        <p:nvPicPr>
          <p:cNvPr id="5" name="Picture 2">
            <a:extLst>
              <a:ext uri="{FF2B5EF4-FFF2-40B4-BE49-F238E27FC236}">
                <a16:creationId xmlns:a16="http://schemas.microsoft.com/office/drawing/2014/main" id="{D1CE5286-7072-7B7E-8162-65D1E0749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632" y="2523043"/>
            <a:ext cx="2472503" cy="24725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3539E7A-AF42-23ED-C74D-2468BA07B24F}"/>
              </a:ext>
            </a:extLst>
          </p:cNvPr>
          <p:cNvSpPr/>
          <p:nvPr/>
        </p:nvSpPr>
        <p:spPr>
          <a:xfrm>
            <a:off x="490286" y="277728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0" name="Rectangle 9">
            <a:extLst>
              <a:ext uri="{FF2B5EF4-FFF2-40B4-BE49-F238E27FC236}">
                <a16:creationId xmlns:a16="http://schemas.microsoft.com/office/drawing/2014/main" id="{04FF646C-D9B8-5282-8DF3-4D45690A95DC}"/>
              </a:ext>
            </a:extLst>
          </p:cNvPr>
          <p:cNvSpPr/>
          <p:nvPr/>
        </p:nvSpPr>
        <p:spPr>
          <a:xfrm>
            <a:off x="447052" y="5277291"/>
            <a:ext cx="607859" cy="584775"/>
          </a:xfrm>
          <a:prstGeom prst="rect">
            <a:avLst/>
          </a:prstGeom>
          <a:noFill/>
        </p:spPr>
        <p:txBody>
          <a:bodyPr wrap="square" lIns="91440" tIns="45720" rIns="91440" bIns="45720">
            <a:spAutoFit/>
          </a:bodyPr>
          <a:lstStyle/>
          <a:p>
            <a:pPr algn="ctr"/>
            <a:r>
              <a:rPr lang="en-US" sz="32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endPar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3322DE-9807-93FC-701D-824B59AA398F}"/>
              </a:ext>
            </a:extLst>
          </p:cNvPr>
          <p:cNvSpPr txBox="1"/>
          <p:nvPr/>
        </p:nvSpPr>
        <p:spPr>
          <a:xfrm>
            <a:off x="8623328" y="4810880"/>
            <a:ext cx="23691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Training</a:t>
            </a:r>
          </a:p>
        </p:txBody>
      </p:sp>
      <p:sp>
        <p:nvSpPr>
          <p:cNvPr id="12" name="Arrow: Right 11">
            <a:extLst>
              <a:ext uri="{FF2B5EF4-FFF2-40B4-BE49-F238E27FC236}">
                <a16:creationId xmlns:a16="http://schemas.microsoft.com/office/drawing/2014/main" id="{1F38D297-D29D-52BD-1AC6-95894B185807}"/>
              </a:ext>
            </a:extLst>
          </p:cNvPr>
          <p:cNvSpPr/>
          <p:nvPr/>
        </p:nvSpPr>
        <p:spPr>
          <a:xfrm>
            <a:off x="7232128" y="3755450"/>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0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Task analysis</a:t>
            </a:r>
            <a:r>
              <a:rPr lang="en-US" dirty="0"/>
              <a:t> and </a:t>
            </a:r>
            <a:r>
              <a:rPr lang="en-US" altLang="zh-CN" dirty="0"/>
              <a:t>measurement generation</a:t>
            </a:r>
            <a:endParaRPr lang="en-US" dirty="0"/>
          </a:p>
        </p:txBody>
      </p:sp>
      <p:graphicFrame>
        <p:nvGraphicFramePr>
          <p:cNvPr id="6" name="Table 6">
            <a:extLst>
              <a:ext uri="{FF2B5EF4-FFF2-40B4-BE49-F238E27FC236}">
                <a16:creationId xmlns:a16="http://schemas.microsoft.com/office/drawing/2014/main" id="{435EB0BC-2D6D-60E2-8E77-248BEDBEFA4B}"/>
              </a:ext>
            </a:extLst>
          </p:cNvPr>
          <p:cNvGraphicFramePr>
            <a:graphicFrameLocks noGrp="1"/>
          </p:cNvGraphicFramePr>
          <p:nvPr>
            <p:extLst>
              <p:ext uri="{D42A27DB-BD31-4B8C-83A1-F6EECF244321}">
                <p14:modId xmlns:p14="http://schemas.microsoft.com/office/powerpoint/2010/main" val="2226357739"/>
              </p:ext>
            </p:extLst>
          </p:nvPr>
        </p:nvGraphicFramePr>
        <p:xfrm>
          <a:off x="435430" y="2723410"/>
          <a:ext cx="3151832" cy="2565400"/>
        </p:xfrm>
        <a:graphic>
          <a:graphicData uri="http://schemas.openxmlformats.org/drawingml/2006/table">
            <a:tbl>
              <a:tblPr firstRow="1" bandRow="1">
                <a:tableStyleId>{5C22544A-7EE6-4342-B048-85BDC9FD1C3A}</a:tableStyleId>
              </a:tblPr>
              <a:tblGrid>
                <a:gridCol w="427884">
                  <a:extLst>
                    <a:ext uri="{9D8B030D-6E8A-4147-A177-3AD203B41FA5}">
                      <a16:colId xmlns:a16="http://schemas.microsoft.com/office/drawing/2014/main" val="1900746793"/>
                    </a:ext>
                  </a:extLst>
                </a:gridCol>
                <a:gridCol w="2723948">
                  <a:extLst>
                    <a:ext uri="{9D8B030D-6E8A-4147-A177-3AD203B41FA5}">
                      <a16:colId xmlns:a16="http://schemas.microsoft.com/office/drawing/2014/main" val="3790268417"/>
                    </a:ext>
                  </a:extLst>
                </a:gridCol>
              </a:tblGrid>
              <a:tr h="217881">
                <a:tc>
                  <a:txBody>
                    <a:bodyPr/>
                    <a:lstStyle/>
                    <a:p>
                      <a:pPr algn="ctr"/>
                      <a:r>
                        <a:rPr lang="en-US"/>
                        <a:t>ID</a:t>
                      </a:r>
                      <a:endParaRPr lang="en-US" dirty="0"/>
                    </a:p>
                  </a:txBody>
                  <a:tcPr/>
                </a:tc>
                <a:tc>
                  <a:txBody>
                    <a:bodyPr/>
                    <a:lstStyle/>
                    <a:p>
                      <a:pPr algn="ctr"/>
                      <a:r>
                        <a:rPr lang="en-US" dirty="0"/>
                        <a:t>Requirements</a:t>
                      </a:r>
                    </a:p>
                  </a:txBody>
                  <a:tcPr/>
                </a:tc>
                <a:extLst>
                  <a:ext uri="{0D108BD9-81ED-4DB2-BD59-A6C34878D82A}">
                    <a16:rowId xmlns:a16="http://schemas.microsoft.com/office/drawing/2014/main" val="1158463288"/>
                  </a:ext>
                </a:extLst>
              </a:tr>
              <a:tr h="370840">
                <a:tc>
                  <a:txBody>
                    <a:bodyPr/>
                    <a:lstStyle/>
                    <a:p>
                      <a:pPr algn="ctr"/>
                      <a:r>
                        <a:rPr lang="en-US" sz="1400" b="0" i="0" kern="1200" dirty="0">
                          <a:solidFill>
                            <a:schemeClr val="dk1"/>
                          </a:solidFill>
                          <a:effectLst/>
                          <a:latin typeface="+mn-lt"/>
                          <a:ea typeface="+mn-ea"/>
                          <a:cs typeface="+mn-cs"/>
                        </a:rPr>
                        <a:t>1</a:t>
                      </a:r>
                      <a:endParaRPr lang="en-US" sz="1400" dirty="0"/>
                    </a:p>
                  </a:txBody>
                  <a:tcPr/>
                </a:tc>
                <a:tc>
                  <a:txBody>
                    <a:bodyPr/>
                    <a:lstStyle/>
                    <a:p>
                      <a:pPr algn="l"/>
                      <a:r>
                        <a:rPr lang="en-US" sz="1800" b="0" i="0" kern="1200" dirty="0">
                          <a:solidFill>
                            <a:schemeClr val="dk1"/>
                          </a:solidFill>
                          <a:effectLst/>
                          <a:latin typeface="+mn-lt"/>
                          <a:ea typeface="+mn-ea"/>
                          <a:cs typeface="+mn-cs"/>
                        </a:rPr>
                        <a:t>High pulse width at vdd/2.0 / period</a:t>
                      </a:r>
                      <a:endParaRPr lang="en-US" sz="1400" dirty="0"/>
                    </a:p>
                  </a:txBody>
                  <a:tcPr/>
                </a:tc>
                <a:extLst>
                  <a:ext uri="{0D108BD9-81ED-4DB2-BD59-A6C34878D82A}">
                    <a16:rowId xmlns:a16="http://schemas.microsoft.com/office/drawing/2014/main" val="2955363936"/>
                  </a:ext>
                </a:extLst>
              </a:tr>
              <a:tr h="370840">
                <a:tc>
                  <a:txBody>
                    <a:bodyPr/>
                    <a:lstStyle/>
                    <a:p>
                      <a:pPr algn="ctr"/>
                      <a:r>
                        <a:rPr lang="en-US" sz="1400" dirty="0"/>
                        <a:t>2</a:t>
                      </a:r>
                    </a:p>
                  </a:txBody>
                  <a:tcPr/>
                </a:tc>
                <a:tc>
                  <a:txBody>
                    <a:bodyPr/>
                    <a:lstStyle/>
                    <a:p>
                      <a:pPr algn="l"/>
                      <a:r>
                        <a:rPr lang="en-US" sz="1800" b="0" i="0" kern="1200" dirty="0">
                          <a:solidFill>
                            <a:schemeClr val="dk1"/>
                          </a:solidFill>
                          <a:effectLst/>
                          <a:latin typeface="+mn-lt"/>
                          <a:ea typeface="+mn-ea"/>
                          <a:cs typeface="+mn-cs"/>
                        </a:rPr>
                        <a:t>Measure the peak current on each supply</a:t>
                      </a:r>
                      <a:br>
                        <a:rPr lang="en-US" sz="1400" dirty="0"/>
                      </a:br>
                      <a:r>
                        <a:rPr lang="en-US" sz="1800" b="0" i="0" kern="1200" dirty="0">
                          <a:solidFill>
                            <a:schemeClr val="dk1"/>
                          </a:solidFill>
                          <a:effectLst/>
                          <a:latin typeface="+mn-lt"/>
                          <a:ea typeface="+mn-ea"/>
                          <a:cs typeface="+mn-cs"/>
                        </a:rPr>
                        <a:t>and ensure that it meets project targets</a:t>
                      </a:r>
                      <a:endParaRPr lang="en-US" sz="1400" dirty="0"/>
                    </a:p>
                  </a:txBody>
                  <a:tcPr/>
                </a:tc>
                <a:extLst>
                  <a:ext uri="{0D108BD9-81ED-4DB2-BD59-A6C34878D82A}">
                    <a16:rowId xmlns:a16="http://schemas.microsoft.com/office/drawing/2014/main" val="3569874541"/>
                  </a:ext>
                </a:extLst>
              </a:tr>
              <a:tr h="370840">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graphicFrame>
        <p:nvGraphicFramePr>
          <p:cNvPr id="12" name="Table 6">
            <a:extLst>
              <a:ext uri="{FF2B5EF4-FFF2-40B4-BE49-F238E27FC236}">
                <a16:creationId xmlns:a16="http://schemas.microsoft.com/office/drawing/2014/main" id="{A4364B51-E7E9-5889-FDE0-019886B1F9E8}"/>
              </a:ext>
            </a:extLst>
          </p:cNvPr>
          <p:cNvGraphicFramePr>
            <a:graphicFrameLocks noGrp="1"/>
          </p:cNvGraphicFramePr>
          <p:nvPr>
            <p:extLst>
              <p:ext uri="{D42A27DB-BD31-4B8C-83A1-F6EECF244321}">
                <p14:modId xmlns:p14="http://schemas.microsoft.com/office/powerpoint/2010/main" val="957261442"/>
              </p:ext>
            </p:extLst>
          </p:nvPr>
        </p:nvGraphicFramePr>
        <p:xfrm>
          <a:off x="8090097" y="2954522"/>
          <a:ext cx="3666474" cy="1838960"/>
        </p:xfrm>
        <a:graphic>
          <a:graphicData uri="http://schemas.openxmlformats.org/drawingml/2006/table">
            <a:tbl>
              <a:tblPr firstRow="1" bandRow="1">
                <a:tableStyleId>{5C22544A-7EE6-4342-B048-85BDC9FD1C3A}</a:tableStyleId>
              </a:tblPr>
              <a:tblGrid>
                <a:gridCol w="497751">
                  <a:extLst>
                    <a:ext uri="{9D8B030D-6E8A-4147-A177-3AD203B41FA5}">
                      <a16:colId xmlns:a16="http://schemas.microsoft.com/office/drawing/2014/main" val="1900746793"/>
                    </a:ext>
                  </a:extLst>
                </a:gridCol>
                <a:gridCol w="3168723">
                  <a:extLst>
                    <a:ext uri="{9D8B030D-6E8A-4147-A177-3AD203B41FA5}">
                      <a16:colId xmlns:a16="http://schemas.microsoft.com/office/drawing/2014/main" val="3790268417"/>
                    </a:ext>
                  </a:extLst>
                </a:gridCol>
              </a:tblGrid>
              <a:tr h="217881">
                <a:tc>
                  <a:txBody>
                    <a:bodyPr/>
                    <a:lstStyle/>
                    <a:p>
                      <a:pPr algn="ctr"/>
                      <a:r>
                        <a:rPr lang="en-US"/>
                        <a:t>ID</a:t>
                      </a:r>
                      <a:endParaRPr lang="en-US" dirty="0"/>
                    </a:p>
                  </a:txBody>
                  <a:tcPr/>
                </a:tc>
                <a:tc>
                  <a:txBody>
                    <a:bodyPr/>
                    <a:lstStyle/>
                    <a:p>
                      <a:pPr algn="ctr"/>
                      <a:r>
                        <a:rPr lang="en-US" dirty="0"/>
                        <a:t>Requirements</a:t>
                      </a:r>
                    </a:p>
                  </a:txBody>
                  <a:tcPr/>
                </a:tc>
                <a:extLst>
                  <a:ext uri="{0D108BD9-81ED-4DB2-BD59-A6C34878D82A}">
                    <a16:rowId xmlns:a16="http://schemas.microsoft.com/office/drawing/2014/main" val="1158463288"/>
                  </a:ext>
                </a:extLst>
              </a:tr>
              <a:tr h="370840">
                <a:tc>
                  <a:txBody>
                    <a:bodyPr/>
                    <a:lstStyle/>
                    <a:p>
                      <a:pPr algn="ctr"/>
                      <a:r>
                        <a:rPr lang="en-US" sz="1400" b="0" i="0" kern="1200" dirty="0">
                          <a:solidFill>
                            <a:schemeClr val="dk1"/>
                          </a:solidFill>
                          <a:effectLst/>
                          <a:latin typeface="+mn-lt"/>
                          <a:ea typeface="+mn-ea"/>
                          <a:cs typeface="+mn-cs"/>
                        </a:rPr>
                        <a:t>1</a:t>
                      </a:r>
                      <a:endParaRPr lang="en-US" sz="1400" dirty="0"/>
                    </a:p>
                  </a:txBody>
                  <a:tcPr/>
                </a:tc>
                <a:tc>
                  <a:txBody>
                    <a:bodyPr/>
                    <a:lstStyle/>
                    <a:p>
                      <a:pPr algn="l"/>
                      <a:r>
                        <a:rPr lang="en-US" sz="1400" dirty="0"/>
                        <a:t>fallTime(VT("/net12") 0 nil 0 nil 10 90 nil "time" )-riseTime(VT("/net12") 0 nil 0 nil 10 90 nil "time" )</a:t>
                      </a:r>
                    </a:p>
                  </a:txBody>
                  <a:tcPr/>
                </a:tc>
                <a:extLst>
                  <a:ext uri="{0D108BD9-81ED-4DB2-BD59-A6C34878D82A}">
                    <a16:rowId xmlns:a16="http://schemas.microsoft.com/office/drawing/2014/main" val="2955363936"/>
                  </a:ext>
                </a:extLst>
              </a:tr>
              <a:tr h="370840">
                <a:tc>
                  <a:txBody>
                    <a:bodyPr/>
                    <a:lstStyle/>
                    <a:p>
                      <a:pPr algn="ctr"/>
                      <a:r>
                        <a:rPr lang="en-US" sz="1400" dirty="0"/>
                        <a:t>2</a:t>
                      </a:r>
                    </a:p>
                  </a:txBody>
                  <a:tcPr/>
                </a:tc>
                <a:tc>
                  <a:txBody>
                    <a:bodyPr/>
                    <a:lstStyle/>
                    <a:p>
                      <a:pPr algn="l"/>
                      <a:r>
                        <a:rPr lang="en-US" sz="1400" dirty="0"/>
                        <a:t>ymax(IT("/M1/D"))</a:t>
                      </a:r>
                    </a:p>
                  </a:txBody>
                  <a:tcPr/>
                </a:tc>
                <a:extLst>
                  <a:ext uri="{0D108BD9-81ED-4DB2-BD59-A6C34878D82A}">
                    <a16:rowId xmlns:a16="http://schemas.microsoft.com/office/drawing/2014/main" val="3569874541"/>
                  </a:ext>
                </a:extLst>
              </a:tr>
              <a:tr h="370840">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sp>
        <p:nvSpPr>
          <p:cNvPr id="13" name="Arrow: Right 12">
            <a:extLst>
              <a:ext uri="{FF2B5EF4-FFF2-40B4-BE49-F238E27FC236}">
                <a16:creationId xmlns:a16="http://schemas.microsoft.com/office/drawing/2014/main" id="{94E9AF12-35D6-8DC6-B74E-9ABEFBD1CB9A}"/>
              </a:ext>
            </a:extLst>
          </p:cNvPr>
          <p:cNvSpPr/>
          <p:nvPr/>
        </p:nvSpPr>
        <p:spPr>
          <a:xfrm>
            <a:off x="374803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D59B80E-0367-CB67-A960-EC9264938E62}"/>
              </a:ext>
            </a:extLst>
          </p:cNvPr>
          <p:cNvSpPr/>
          <p:nvPr/>
        </p:nvSpPr>
        <p:spPr>
          <a:xfrm>
            <a:off x="746662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6B9EAE2-1DBD-4A06-1016-C412B6F3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802" y="2723410"/>
            <a:ext cx="3115436" cy="2484984"/>
          </a:xfrm>
          <a:prstGeom prst="rect">
            <a:avLst/>
          </a:prstGeom>
        </p:spPr>
      </p:pic>
    </p:spTree>
    <p:extLst>
      <p:ext uri="{BB962C8B-B14F-4D97-AF65-F5344CB8AC3E}">
        <p14:creationId xmlns:p14="http://schemas.microsoft.com/office/powerpoint/2010/main" val="332280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Fine Tune pre-trained LLM based on circuit dataset</a:t>
            </a:r>
            <a:endParaRPr lang="en-US" dirty="0"/>
          </a:p>
          <a:p>
            <a:endParaRPr lang="en-US" dirty="0"/>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extLst>
              <p:ext uri="{D42A27DB-BD31-4B8C-83A1-F6EECF244321}">
                <p14:modId xmlns:p14="http://schemas.microsoft.com/office/powerpoint/2010/main" val="907597501"/>
              </p:ext>
            </p:extLst>
          </p:nvPr>
        </p:nvGraphicFramePr>
        <p:xfrm>
          <a:off x="1423443" y="1958502"/>
          <a:ext cx="6407603" cy="2536249"/>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13740">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29750">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29750">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29750">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0691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extLst>
              <p:ext uri="{D42A27DB-BD31-4B8C-83A1-F6EECF244321}">
                <p14:modId xmlns:p14="http://schemas.microsoft.com/office/powerpoint/2010/main" val="1103741360"/>
              </p:ext>
            </p:extLst>
          </p:nvPr>
        </p:nvGraphicFramePr>
        <p:xfrm>
          <a:off x="1423444" y="4582665"/>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0" y="296149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0" y="5084505"/>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73662" y="6219101"/>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26A66B61-4F06-44C8-9162-4B6D2BCAD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1447</TotalTime>
  <Words>536</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Measurement Generation</vt:lpstr>
      <vt:lpstr>Measurement Generation</vt:lpstr>
      <vt:lpstr>Measurement Generation</vt:lpstr>
      <vt:lpstr>Job Policy Optimization</vt:lpstr>
      <vt:lpstr>Job Policy Optimization</vt:lpstr>
      <vt:lpstr>Job Policy Optimization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201</cp:revision>
  <dcterms:created xsi:type="dcterms:W3CDTF">2024-05-09T21:51:00Z</dcterms:created>
  <dcterms:modified xsi:type="dcterms:W3CDTF">2024-08-21T01:32:38Z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