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4"/>
  </p:notesMasterIdLst>
  <p:handoutMasterIdLst>
    <p:handoutMasterId r:id="rId15"/>
  </p:handoutMasterIdLst>
  <p:sldIdLst>
    <p:sldId id="2147309208" r:id="rId5"/>
    <p:sldId id="2147309214" r:id="rId6"/>
    <p:sldId id="2147309217" r:id="rId7"/>
    <p:sldId id="2147309216" r:id="rId8"/>
    <p:sldId id="2147309215" r:id="rId9"/>
    <p:sldId id="2147309212" r:id="rId10"/>
    <p:sldId id="2147309213" r:id="rId11"/>
    <p:sldId id="2147309209" r:id="rId12"/>
    <p:sldId id="21473092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DB18E48-A59D-5FEB-8FC7-80BFB97E7415}" name="Stephanie Kim-Poston" initials="SK" userId="S::skimpost@global.cadence.com::1f57b9cf-50aa-4983-a41a-a4ec674019e8" providerId="AD"/>
  <p188:author id="{D6B6D08F-3E8A-128C-FA9F-0CAA1C4C177D}" name="Yesenia Carrillo" initials="YC" userId="S::yesenia@global.cadence.com::cbcd6db8-3c7c-4082-98e5-42c97f03ebab" providerId="AD"/>
  <p188:author id="{38C811A7-212C-6438-0352-F0B55EF02F09}" name="Nicole Johnson" initials="NJ" userId="S::njohnson@global.cadence.com::8d088d6c-2a72-450a-8647-982fee02c432" providerId="AD"/>
  <p188:author id="{4A3F96F0-282A-0AA3-19F3-63588C4FEC09}" name="Tina Jones" initials="" userId="S::tinaj@global.cadence.com::d526dd4a-88dc-4c3d-a7ed-eb063684ca6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CCCD3"/>
    <a:srgbClr val="93DA49"/>
    <a:srgbClr val="FEC400"/>
    <a:srgbClr val="FA4616"/>
    <a:srgbClr val="E4002B"/>
    <a:srgbClr val="FF9334"/>
    <a:srgbClr val="C8D616"/>
    <a:srgbClr val="FFB81C"/>
    <a:srgbClr val="FF944E"/>
    <a:srgbClr val="9CE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p:restoredTop sz="94694"/>
  </p:normalViewPr>
  <p:slideViewPr>
    <p:cSldViewPr snapToGrid="0">
      <p:cViewPr varScale="1">
        <p:scale>
          <a:sx n="81" d="100"/>
          <a:sy n="81" d="100"/>
        </p:scale>
        <p:origin x="97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7" name="TextBox 6"/>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8" name="Picture 7"/>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646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9" name="TextBox 8"/>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10" name="Picture 9"/>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57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cadence.com/go/trademarks" TargetMode="External"/><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977568FD-77DF-454B-8FA9-65F949BAE143}"/>
              </a:ext>
            </a:extLst>
          </p:cNvPr>
          <p:cNvSpPr>
            <a:spLocks noGrp="1"/>
          </p:cNvSpPr>
          <p:nvPr>
            <p:ph type="title"/>
          </p:nvPr>
        </p:nvSpPr>
        <p:spPr>
          <a:xfrm>
            <a:off x="425956" y="4755280"/>
            <a:ext cx="11147785" cy="561155"/>
          </a:xfrm>
        </p:spPr>
        <p:txBody>
          <a:bodyPr vert="horz" lIns="91440" tIns="45720" rIns="91440" bIns="45720" rtlCol="0" anchor="t">
            <a:noAutofit/>
          </a:bodyPr>
          <a:lstStyle>
            <a:lvl1pPr>
              <a:defRPr lang="en-US" sz="3600">
                <a:solidFill>
                  <a:schemeClr val="tx1"/>
                </a:solidFill>
              </a:defRPr>
            </a:lvl1pPr>
          </a:lstStyle>
          <a:p>
            <a:pPr marL="0" lvl="0" indent="-228600">
              <a:buFont typeface="Arial" panose="020B0604020202020204" pitchFamily="34" charset="0"/>
            </a:pPr>
            <a:r>
              <a:rPr lang="en-US"/>
              <a:t>Click to edit Master title style</a:t>
            </a:r>
          </a:p>
        </p:txBody>
      </p:sp>
      <p:sp>
        <p:nvSpPr>
          <p:cNvPr id="10" name="Text Placeholder 2">
            <a:extLst>
              <a:ext uri="{FF2B5EF4-FFF2-40B4-BE49-F238E27FC236}">
                <a16:creationId xmlns:a16="http://schemas.microsoft.com/office/drawing/2014/main" id="{DA52E7B5-532F-4A58-B33A-C39E337D4223}"/>
              </a:ext>
            </a:extLst>
          </p:cNvPr>
          <p:cNvSpPr>
            <a:spLocks noGrp="1"/>
          </p:cNvSpPr>
          <p:nvPr>
            <p:ph type="body" idx="11" hasCustomPrompt="1"/>
          </p:nvPr>
        </p:nvSpPr>
        <p:spPr>
          <a:xfrm>
            <a:off x="425957" y="5879209"/>
            <a:ext cx="11147786" cy="907483"/>
          </a:xfrm>
          <a:prstGeom prst="rect">
            <a:avLst/>
          </a:prstGeom>
        </p:spPr>
        <p:txBody>
          <a:bodyPr lIns="91440">
            <a:noAutofit/>
          </a:bodyPr>
          <a:lstStyle>
            <a:lvl1pPr marL="0" indent="0">
              <a:lnSpc>
                <a:spcPct val="100000"/>
              </a:lnSpc>
              <a:spcBef>
                <a:spcPts val="400"/>
              </a:spcBef>
              <a:spcAft>
                <a:spcPts val="0"/>
              </a:spcAft>
              <a:buNone/>
              <a:defRPr sz="1800">
                <a:solidFill>
                  <a:schemeClr val="tx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Presenter Name and Title</a:t>
            </a:r>
          </a:p>
          <a:p>
            <a:pPr lvl="0"/>
            <a:r>
              <a:rPr lang="en-US"/>
              <a:t>Date</a:t>
            </a:r>
          </a:p>
        </p:txBody>
      </p:sp>
      <p:pic>
        <p:nvPicPr>
          <p:cNvPr id="13" name="Graphic 12">
            <a:extLst>
              <a:ext uri="{FF2B5EF4-FFF2-40B4-BE49-F238E27FC236}">
                <a16:creationId xmlns:a16="http://schemas.microsoft.com/office/drawing/2014/main" id="{E8CF044C-A8C1-4FD8-9439-9B7589E21E1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3711" y="4449020"/>
            <a:ext cx="322627" cy="86034"/>
          </a:xfrm>
          <a:prstGeom prst="rect">
            <a:avLst/>
          </a:prstGeom>
        </p:spPr>
      </p:pic>
      <p:sp>
        <p:nvSpPr>
          <p:cNvPr id="3" name="Subtitle 2"/>
          <p:cNvSpPr>
            <a:spLocks noGrp="1"/>
          </p:cNvSpPr>
          <p:nvPr>
            <p:ph type="subTitle" idx="1" hasCustomPrompt="1"/>
          </p:nvPr>
        </p:nvSpPr>
        <p:spPr>
          <a:xfrm>
            <a:off x="527552" y="5316435"/>
            <a:ext cx="11147785" cy="384814"/>
          </a:xfrm>
          <a:prstGeom prst="rect">
            <a:avLst/>
          </a:prstGeom>
        </p:spPr>
        <p:txBody>
          <a:bodyPr/>
          <a:lstStyle>
            <a:lvl1pPr marL="0" indent="0" algn="l">
              <a:spcBef>
                <a:spcPts val="0"/>
              </a:spcBef>
              <a:buNone/>
              <a:defRPr sz="2400">
                <a:solidFill>
                  <a:srgbClr val="262626"/>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
        <p:nvSpPr>
          <p:cNvPr id="7" name="TextBox 6">
            <a:extLst>
              <a:ext uri="{FF2B5EF4-FFF2-40B4-BE49-F238E27FC236}">
                <a16:creationId xmlns:a16="http://schemas.microsoft.com/office/drawing/2014/main" id="{E75BAE5C-2CF3-43E3-BFF7-5E24E5AFA231}"/>
              </a:ext>
            </a:extLst>
          </p:cNvPr>
          <p:cNvSpPr txBox="1"/>
          <p:nvPr userDrawn="1"/>
        </p:nvSpPr>
        <p:spPr>
          <a:xfrm>
            <a:off x="10106231" y="271858"/>
            <a:ext cx="1770035" cy="338554"/>
          </a:xfrm>
          <a:prstGeom prst="rect">
            <a:avLst/>
          </a:prstGeom>
          <a:noFill/>
        </p:spPr>
        <p:txBody>
          <a:bodyPr wrap="none" rtlCol="0">
            <a:spAutoFit/>
          </a:bodyPr>
          <a:lstStyle/>
          <a:p>
            <a:pPr algn="r"/>
            <a:r>
              <a:rPr lang="en-US" sz="1600">
                <a:solidFill>
                  <a:schemeClr val="bg1"/>
                </a:solidFill>
              </a:rPr>
              <a:t>Internal Use Only</a:t>
            </a:r>
          </a:p>
        </p:txBody>
      </p:sp>
      <p:pic>
        <p:nvPicPr>
          <p:cNvPr id="2" name="Picture 5" descr="Picture 5">
            <a:extLst>
              <a:ext uri="{FF2B5EF4-FFF2-40B4-BE49-F238E27FC236}">
                <a16:creationId xmlns:a16="http://schemas.microsoft.com/office/drawing/2014/main" id="{FEEF7AEB-E037-E913-8D4C-870FED3011E4}"/>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27551" y="427899"/>
            <a:ext cx="1520003" cy="267839"/>
          </a:xfrm>
          <a:prstGeom prst="rect">
            <a:avLst/>
          </a:prstGeom>
          <a:ln w="12700">
            <a:miter lim="400000"/>
          </a:ln>
        </p:spPr>
      </p:pic>
    </p:spTree>
    <p:extLst>
      <p:ext uri="{BB962C8B-B14F-4D97-AF65-F5344CB8AC3E}">
        <p14:creationId xmlns:p14="http://schemas.microsoft.com/office/powerpoint/2010/main" val="320357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gue Slide Blu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373" y="5087772"/>
            <a:ext cx="10744200" cy="1188720"/>
          </a:xfrm>
        </p:spPr>
        <p:txBody>
          <a:bodyPr anchor="t" anchorCtr="0">
            <a:noAutofit/>
          </a:bodyPr>
          <a:lstStyle>
            <a:lvl1pPr>
              <a:defRPr sz="3600">
                <a:solidFill>
                  <a:schemeClr val="tx1"/>
                </a:solidFill>
              </a:defRPr>
            </a:lvl1pPr>
          </a:lstStyle>
          <a:p>
            <a:r>
              <a:rPr lang="en-US" dirty="0"/>
              <a:t>Click to edit Segue title style</a:t>
            </a:r>
          </a:p>
        </p:txBody>
      </p:sp>
      <p:pic>
        <p:nvPicPr>
          <p:cNvPr id="7" name="Picture 15">
            <a:extLst>
              <a:ext uri="{FF2B5EF4-FFF2-40B4-BE49-F238E27FC236}">
                <a16:creationId xmlns:a16="http://schemas.microsoft.com/office/drawing/2014/main" id="{7C6F4BE9-C360-464C-BE24-BEA22214003A}"/>
              </a:ext>
            </a:extLst>
          </p:cNvPr>
          <p:cNvPicPr>
            <a:picLocks noChangeAspect="1" noChangeArrowheads="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0324130-A4CC-4480-B3E5-E8052135BCBE}"/>
              </a:ext>
            </a:extLst>
          </p:cNvPr>
          <p:cNvSpPr/>
          <p:nvPr userDrawn="1"/>
        </p:nvSpPr>
        <p:spPr>
          <a:xfrm>
            <a:off x="757609" y="6517423"/>
            <a:ext cx="6096000" cy="200055"/>
          </a:xfrm>
          <a:prstGeom prst="rect">
            <a:avLst/>
          </a:prstGeom>
        </p:spPr>
        <p:txBody>
          <a:bodyPr>
            <a:spAutoFit/>
          </a:bodyPr>
          <a:lstStyle/>
          <a:p>
            <a:r>
              <a:rPr lang="en-US" sz="700" dirty="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9" name="TextBox 8">
            <a:extLst>
              <a:ext uri="{FF2B5EF4-FFF2-40B4-BE49-F238E27FC236}">
                <a16:creationId xmlns:a16="http://schemas.microsoft.com/office/drawing/2014/main" id="{4BC35269-6A8A-4483-9D10-09B51732AE86}"/>
              </a:ext>
            </a:extLst>
          </p:cNvPr>
          <p:cNvSpPr txBox="1"/>
          <p:nvPr userDrawn="1"/>
        </p:nvSpPr>
        <p:spPr>
          <a:xfrm>
            <a:off x="371583" y="6517423"/>
            <a:ext cx="456364"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9C6F3DA-F5B5-479A-BC2D-A29C88AE9940}" type="slidenum">
              <a:rPr kumimoji="0" lang="en-US" sz="700" b="0" i="0" u="none" strike="noStrike" kern="0" cap="none" spc="0" normalizeH="0" baseline="0" noProof="0" smtClean="0">
                <a:ln>
                  <a:noFill/>
                </a:ln>
                <a:solidFill>
                  <a:srgbClr val="FFFFFF">
                    <a:lumMod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700" b="0" i="0" u="none" strike="noStrike" kern="0" cap="none" spc="0" normalizeH="0" baseline="0" noProof="0">
              <a:ln>
                <a:noFill/>
              </a:ln>
              <a:solidFill>
                <a:srgbClr val="FFFFFF">
                  <a:lumMod val="75000"/>
                </a:srgbClr>
              </a:solidFill>
              <a:effectLst/>
              <a:uLnTx/>
              <a:uFillTx/>
            </a:endParaRPr>
          </a:p>
        </p:txBody>
      </p:sp>
      <p:sp>
        <p:nvSpPr>
          <p:cNvPr id="17" name="Text Placeholder 2">
            <a:extLst>
              <a:ext uri="{FF2B5EF4-FFF2-40B4-BE49-F238E27FC236}">
                <a16:creationId xmlns:a16="http://schemas.microsoft.com/office/drawing/2014/main" id="{D929B34E-4B95-40EC-AF9F-8C2F5BDB85C9}"/>
              </a:ext>
            </a:extLst>
          </p:cNvPr>
          <p:cNvSpPr>
            <a:spLocks noGrp="1"/>
          </p:cNvSpPr>
          <p:nvPr>
            <p:ph type="body" idx="1" hasCustomPrompt="1"/>
          </p:nvPr>
        </p:nvSpPr>
        <p:spPr>
          <a:xfrm>
            <a:off x="456744" y="5598695"/>
            <a:ext cx="10827604" cy="677797"/>
          </a:xfrm>
          <a:prstGeom prst="rect">
            <a:avLst/>
          </a:prstGeom>
        </p:spPr>
        <p:txBody>
          <a:bodyPr lIns="91440">
            <a:no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style</a:t>
            </a:r>
          </a:p>
        </p:txBody>
      </p:sp>
    </p:spTree>
    <p:extLst>
      <p:ext uri="{BB962C8B-B14F-4D97-AF65-F5344CB8AC3E}">
        <p14:creationId xmlns:p14="http://schemas.microsoft.com/office/powerpoint/2010/main" val="5647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572805" y="5693163"/>
            <a:ext cx="1077147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i="1" kern="1200">
                <a:solidFill>
                  <a:srgbClr val="BFBFBF"/>
                </a:solidFill>
                <a:effectLst/>
                <a:latin typeface="+mn-lt"/>
                <a:ea typeface="+mn-ea"/>
                <a:cs typeface="+mn-cs"/>
              </a:rPr>
              <a:t>© 2024 Cadence Design Systems, Inc. All rights reserved worldwide. Cadence, the Cadence logo, and the other Cadence marks found at </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https://</a:t>
            </a:r>
            <a:r>
              <a:rPr lang="en-US" sz="800" i="1" u="sng"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www.cadence.com/go/trademarks</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 </a:t>
            </a:r>
            <a:r>
              <a:rPr lang="en-US" sz="800" i="1" kern="1200">
                <a:solidFill>
                  <a:srgbClr val="BFBFBF"/>
                </a:solidFill>
                <a:effectLst/>
                <a:latin typeface="+mn-lt"/>
                <a:ea typeface="+mn-ea"/>
                <a:cs typeface="+mn-cs"/>
              </a:rPr>
              <a:t>are trademarks or registered trademarks of </a:t>
            </a:r>
            <a:br>
              <a:rPr lang="en-US" sz="800" i="1" kern="1200">
                <a:solidFill>
                  <a:srgbClr val="BFBFBF"/>
                </a:solidFill>
                <a:effectLst/>
                <a:latin typeface="+mn-lt"/>
                <a:ea typeface="+mn-ea"/>
                <a:cs typeface="+mn-cs"/>
              </a:rPr>
            </a:br>
            <a:r>
              <a:rPr lang="en-US" sz="800" i="1" kern="1200">
                <a:solidFill>
                  <a:srgbClr val="BFBFBF"/>
                </a:solidFill>
                <a:effectLst/>
                <a:latin typeface="+mn-lt"/>
                <a:ea typeface="+mn-ea"/>
                <a:cs typeface="+mn-cs"/>
              </a:rPr>
              <a:t>Cadence Design Systems, Inc. Accellera and SystemC are trademarks of Accellera Systems Initiative Inc. All Arm products are registered trademarks or trademarks of Arm Limited (or its subsidiaries) in the US and/or elsewhere. All MIPI specifications are registered trademarks or service marks owned by MIPI Alliance. All PCI-SIG specifications are registered trademarks or trademarks of PCI-SIG. All other trademarks are the property of their respective owners.</a:t>
            </a:r>
            <a:endParaRPr lang="en-US" sz="800">
              <a:solidFill>
                <a:srgbClr val="BFBFBF"/>
              </a:solidFill>
              <a:effectLst/>
            </a:endParaRPr>
          </a:p>
        </p:txBody>
      </p:sp>
      <p:pic>
        <p:nvPicPr>
          <p:cNvPr id="5" name="Graphic 4">
            <a:extLst>
              <a:ext uri="{FF2B5EF4-FFF2-40B4-BE49-F238E27FC236}">
                <a16:creationId xmlns:a16="http://schemas.microsoft.com/office/drawing/2014/main" id="{5B4FD8CC-F52C-45BA-9409-3279606FB35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23808" y="2679232"/>
            <a:ext cx="4353025" cy="822960"/>
          </a:xfrm>
          <a:prstGeom prst="rect">
            <a:avLst/>
          </a:prstGeom>
        </p:spPr>
      </p:pic>
      <p:grpSp>
        <p:nvGrpSpPr>
          <p:cNvPr id="6" name="Group 5">
            <a:extLst>
              <a:ext uri="{FF2B5EF4-FFF2-40B4-BE49-F238E27FC236}">
                <a16:creationId xmlns:a16="http://schemas.microsoft.com/office/drawing/2014/main" id="{C355CB13-4131-493A-B637-837BC74B3818}"/>
              </a:ext>
            </a:extLst>
          </p:cNvPr>
          <p:cNvGrpSpPr/>
          <p:nvPr userDrawn="1"/>
        </p:nvGrpSpPr>
        <p:grpSpPr>
          <a:xfrm>
            <a:off x="0" y="368"/>
            <a:ext cx="12192000" cy="43178"/>
            <a:chOff x="0" y="368"/>
            <a:chExt cx="12192000" cy="43178"/>
          </a:xfrm>
        </p:grpSpPr>
        <p:sp>
          <p:nvSpPr>
            <p:cNvPr id="7" name="Rectangle 6">
              <a:extLst>
                <a:ext uri="{FF2B5EF4-FFF2-40B4-BE49-F238E27FC236}">
                  <a16:creationId xmlns:a16="http://schemas.microsoft.com/office/drawing/2014/main" id="{F9BA40B7-FB75-4C9A-85CD-0AF3ED79AF6A}"/>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62FE18-D2FC-45E3-898B-224F9DAA381A}"/>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87D51E-0340-46EE-9382-8E2F29A794B2}"/>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983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nd Title with Tighter Content L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30" y="1188720"/>
            <a:ext cx="11255827" cy="5146766"/>
          </a:xfrm>
          <a:prstGeom prst="rect">
            <a:avLst/>
          </a:prstGeom>
        </p:spPr>
        <p:txBody>
          <a:bodyPr vert="horz" lIns="0" tIns="45720" rIns="91440" bIns="45720" rtlCol="0">
            <a:noAutofit/>
          </a:bodyPr>
          <a:lstStyle>
            <a:lvl1pPr>
              <a:defRPr lang="en-US" dirty="0"/>
            </a:lvl1pPr>
            <a:lvl2pPr>
              <a:spcBef>
                <a:spcPts val="400"/>
              </a:spcBef>
              <a:spcAft>
                <a:spcPts val="0"/>
              </a:spcAft>
              <a:defRPr lang="en-US" dirty="0"/>
            </a:lvl2pPr>
            <a:lvl3pPr>
              <a:spcBef>
                <a:spcPts val="400"/>
              </a:spcBef>
              <a:spcAft>
                <a:spcPts val="0"/>
              </a:spcAft>
              <a:defRPr lang="en-US" dirty="0"/>
            </a:lvl3pPr>
            <a:lvl4pPr>
              <a:defRPr lang="en-US" dirty="0"/>
            </a:lvl4pPr>
          </a:lstStyle>
          <a:p>
            <a:pPr lvl="0"/>
            <a:r>
              <a:rPr lang="en-US"/>
              <a:t>Click to edit Master text styles</a:t>
            </a:r>
          </a:p>
          <a:p>
            <a:pPr lvl="1"/>
            <a:r>
              <a:rPr lang="en-US"/>
              <a:t>Second level</a:t>
            </a:r>
          </a:p>
          <a:p>
            <a:pPr lvl="2"/>
            <a:r>
              <a:rPr lang="en-US"/>
              <a:t>Third level</a:t>
            </a:r>
          </a:p>
        </p:txBody>
      </p:sp>
      <p:sp>
        <p:nvSpPr>
          <p:cNvPr id="6" name="Title 1">
            <a:extLst>
              <a:ext uri="{FF2B5EF4-FFF2-40B4-BE49-F238E27FC236}">
                <a16:creationId xmlns:a16="http://schemas.microsoft.com/office/drawing/2014/main" id="{15ACACC4-4AF0-4A8A-B447-116F2CD731D9}"/>
              </a:ext>
            </a:extLst>
          </p:cNvPr>
          <p:cNvSpPr>
            <a:spLocks noGrp="1"/>
          </p:cNvSpPr>
          <p:nvPr>
            <p:ph type="title"/>
          </p:nvPr>
        </p:nvSpPr>
        <p:spPr>
          <a:xfrm>
            <a:off x="446313" y="365125"/>
            <a:ext cx="11612880" cy="565150"/>
          </a:xfrm>
        </p:spPr>
        <p:txBody>
          <a:bodyPr/>
          <a:lstStyle/>
          <a:p>
            <a:r>
              <a:rPr lang="en-US"/>
              <a:t>Click to edit Master title style</a:t>
            </a:r>
          </a:p>
        </p:txBody>
      </p:sp>
    </p:spTree>
    <p:extLst>
      <p:ext uri="{BB962C8B-B14F-4D97-AF65-F5344CB8AC3E}">
        <p14:creationId xmlns:p14="http://schemas.microsoft.com/office/powerpoint/2010/main" val="415168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493439"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11335784"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300"/>
              </a:spcBef>
              <a:spcAft>
                <a:spcPts val="400"/>
              </a:spcAft>
              <a:defRPr lang="en-US" sz="1600" dirty="0"/>
            </a:lvl2pPr>
            <a:lvl3pPr>
              <a:spcBef>
                <a:spcPts val="3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397227410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defRPr lang="en-US" sz="2000" dirty="0"/>
            </a:lvl1pPr>
            <a:lvl2pPr>
              <a:defRPr lang="en-US" sz="1600" dirty="0"/>
            </a:lvl2pPr>
            <a:lvl3pPr>
              <a:defRPr lang="en-US" sz="1200" dirty="0"/>
            </a:lvl3pPr>
            <a:lvl4pPr>
              <a:defRPr lang="en-US" dirty="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32C4F24A-B06A-4364-928C-62F9F1DDE508}"/>
              </a:ext>
            </a:extLst>
          </p:cNvPr>
          <p:cNvSpPr>
            <a:spLocks noGrp="1"/>
          </p:cNvSpPr>
          <p:nvPr>
            <p:ph idx="15"/>
          </p:nvPr>
        </p:nvSpPr>
        <p:spPr>
          <a:xfrm>
            <a:off x="6095998" y="1591056"/>
            <a:ext cx="5660571" cy="4688363"/>
          </a:xfrm>
          <a:prstGeom prst="rect">
            <a:avLst/>
          </a:prstGeom>
        </p:spPr>
        <p:txBody>
          <a:bodyPr vert="horz" lIns="0" tIns="45720" rIns="91440" bIns="45720" rtlCol="0">
            <a:noAutofit/>
          </a:bodyPr>
          <a:lstStyle>
            <a:lvl1pPr>
              <a:defRPr lang="en-US" sz="2000" smtClean="0"/>
            </a:lvl1pPr>
            <a:lvl2pPr>
              <a:defRPr lang="en-US" sz="1600" smtClean="0"/>
            </a:lvl2pPr>
            <a:lvl3pPr>
              <a:defRPr lang="en-US" sz="1200" smtClean="0"/>
            </a:lvl3pPr>
            <a:lvl4pPr marL="1652588" indent="-280988">
              <a:buClr>
                <a:schemeClr val="bg2"/>
              </a:buClr>
              <a:buSzPct val="100000"/>
              <a:buFont typeface="Arial" panose="020B0604020202020204" pitchFamily="34" charset="0"/>
              <a:buChar char="•"/>
              <a:defRPr lang="en-US" sz="1200" smtClean="0">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5717736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Content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3CA47B-D942-47BA-BDF5-2703D6AC814F}"/>
              </a:ext>
            </a:extLst>
          </p:cNvPr>
          <p:cNvSpPr>
            <a:spLocks noGrp="1"/>
          </p:cNvSpPr>
          <p:nvPr>
            <p:ph type="pic" sz="quarter" idx="16"/>
          </p:nvPr>
        </p:nvSpPr>
        <p:spPr>
          <a:xfrm>
            <a:off x="6096000" y="1587500"/>
            <a:ext cx="5654675" cy="4708525"/>
          </a:xfrm>
          <a:ln w="25400">
            <a:gradFill>
              <a:gsLst>
                <a:gs pos="0">
                  <a:srgbClr val="9EDA12"/>
                </a:gs>
                <a:gs pos="65000">
                  <a:srgbClr val="EECB1A"/>
                </a:gs>
                <a:gs pos="35000">
                  <a:srgbClr val="C8D616"/>
                </a:gs>
                <a:gs pos="100000">
                  <a:srgbClr val="FFB91C"/>
                </a:gs>
              </a:gsLst>
              <a:lin ang="5400000" scaled="1"/>
            </a:gradFill>
          </a:ln>
        </p:spPr>
        <p:txBody>
          <a:bodyPr/>
          <a:lstStyle/>
          <a:p>
            <a:r>
              <a:rPr lang="en-US"/>
              <a:t>Click icon to add picture</a:t>
            </a:r>
          </a:p>
        </p:txBody>
      </p:sp>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215422085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Column- Right Graphic-Char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19982963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6"/>
            <a:ext cx="11310257" cy="580806"/>
          </a:xfrm>
        </p:spPr>
        <p:txBody>
          <a:bodyPr/>
          <a:lstStyle>
            <a:lvl1pPr>
              <a:defRPr>
                <a:solidFill>
                  <a:srgbClr val="262626"/>
                </a:solidFill>
              </a:defRPr>
            </a:lvl1pPr>
          </a:lstStyle>
          <a:p>
            <a:r>
              <a:rPr lang="en-US"/>
              <a:t>Click to edit Master title style</a:t>
            </a:r>
          </a:p>
        </p:txBody>
      </p:sp>
    </p:spTree>
    <p:extLst>
      <p:ext uri="{BB962C8B-B14F-4D97-AF65-F5344CB8AC3E}">
        <p14:creationId xmlns:p14="http://schemas.microsoft.com/office/powerpoint/2010/main" val="251049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5"/>
            <a:ext cx="11612880" cy="454682"/>
          </a:xfrm>
        </p:spPr>
        <p:txBody>
          <a:bodyPr/>
          <a:lstStyle/>
          <a:p>
            <a:r>
              <a:rPr lang="en-US"/>
              <a:t>Click to edit Master title style</a:t>
            </a:r>
          </a:p>
        </p:txBody>
      </p:sp>
      <p:sp>
        <p:nvSpPr>
          <p:cNvPr id="4" name="Text Placeholder 4">
            <a:extLst>
              <a:ext uri="{FF2B5EF4-FFF2-40B4-BE49-F238E27FC236}">
                <a16:creationId xmlns:a16="http://schemas.microsoft.com/office/drawing/2014/main" id="{4F47D3DE-0C27-4D0B-95F1-32219C097A72}"/>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spcBef>
                <a:spcPts val="0"/>
              </a:spcBef>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Tree>
    <p:extLst>
      <p:ext uri="{BB962C8B-B14F-4D97-AF65-F5344CB8AC3E}">
        <p14:creationId xmlns:p14="http://schemas.microsoft.com/office/powerpoint/2010/main" val="17743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51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16" descr="A picture containing shape&#10;&#10;Description automatically generated">
            <a:extLst>
              <a:ext uri="{FF2B5EF4-FFF2-40B4-BE49-F238E27FC236}">
                <a16:creationId xmlns:a16="http://schemas.microsoft.com/office/drawing/2014/main" id="{712250CC-5D72-458B-8B32-C9C5EF24038A}"/>
              </a:ext>
            </a:extLst>
          </p:cNvPr>
          <p:cNvPicPr>
            <a:picLocks noChangeAspect="1"/>
          </p:cNvPicPr>
          <p:nvPr userDrawn="1"/>
        </p:nvPicPr>
        <p:blipFill rotWithShape="1">
          <a:blip r:embed="rId13" cstate="email">
            <a:extLst>
              <a:ext uri="{28A0092B-C50C-407E-A947-70E740481C1C}">
                <a14:useLocalDpi xmlns:a14="http://schemas.microsoft.com/office/drawing/2010/main"/>
              </a:ext>
            </a:extLst>
          </a:blip>
          <a:srcRect t="-4167"/>
          <a:stretch/>
        </p:blipFill>
        <p:spPr>
          <a:xfrm>
            <a:off x="10016358" y="0"/>
            <a:ext cx="2175641" cy="6858000"/>
          </a:xfrm>
          <a:prstGeom prst="rect">
            <a:avLst/>
          </a:prstGeom>
        </p:spPr>
      </p:pic>
      <p:sp>
        <p:nvSpPr>
          <p:cNvPr id="2" name="Title Placeholder 1">
            <a:extLst>
              <a:ext uri="{FF2B5EF4-FFF2-40B4-BE49-F238E27FC236}">
                <a16:creationId xmlns:a16="http://schemas.microsoft.com/office/drawing/2014/main" id="{452829E3-42AA-4ECB-90DB-F36F704F4837}"/>
              </a:ext>
            </a:extLst>
          </p:cNvPr>
          <p:cNvSpPr>
            <a:spLocks noGrp="1"/>
          </p:cNvSpPr>
          <p:nvPr>
            <p:ph type="title"/>
          </p:nvPr>
        </p:nvSpPr>
        <p:spPr>
          <a:xfrm>
            <a:off x="446313" y="365125"/>
            <a:ext cx="11310257" cy="666871"/>
          </a:xfrm>
          <a:prstGeom prst="rect">
            <a:avLst/>
          </a:prstGeom>
        </p:spPr>
        <p:txBody>
          <a:bodyPr vert="horz" lIns="4572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2F5B3634-BE53-4DAC-8B5E-4015CDEC9CF1}"/>
              </a:ext>
            </a:extLst>
          </p:cNvPr>
          <p:cNvSpPr>
            <a:spLocks noGrp="1"/>
          </p:cNvSpPr>
          <p:nvPr>
            <p:ph type="body" idx="1"/>
          </p:nvPr>
        </p:nvSpPr>
        <p:spPr>
          <a:xfrm>
            <a:off x="446313" y="1825625"/>
            <a:ext cx="11310257" cy="4351338"/>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pic>
        <p:nvPicPr>
          <p:cNvPr id="183" name="Picture 15">
            <a:extLst>
              <a:ext uri="{FF2B5EF4-FFF2-40B4-BE49-F238E27FC236}">
                <a16:creationId xmlns:a16="http://schemas.microsoft.com/office/drawing/2014/main" id="{D6EA127D-FF02-4206-AAB0-6F7BA3DB9F11}"/>
              </a:ext>
            </a:extLst>
          </p:cNvPr>
          <p:cNvPicPr>
            <a:picLocks noChangeAspect="1" noChangeArrowheads="1"/>
          </p:cNvPicPr>
          <p:nvPr userDrawn="1"/>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C6238415-51E2-4B57-8686-3A7BE463A002}"/>
              </a:ext>
            </a:extLst>
          </p:cNvPr>
          <p:cNvSpPr/>
          <p:nvPr userDrawn="1"/>
        </p:nvSpPr>
        <p:spPr>
          <a:xfrm>
            <a:off x="757609" y="6517423"/>
            <a:ext cx="6096000" cy="200055"/>
          </a:xfrm>
          <a:prstGeom prst="rect">
            <a:avLst/>
          </a:prstGeom>
        </p:spPr>
        <p:txBody>
          <a:bodyPr>
            <a:spAutoFit/>
          </a:bodyPr>
          <a:lstStyle/>
          <a:p>
            <a:r>
              <a:rPr lang="en-US" sz="70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11" name="TextBox 10">
            <a:extLst>
              <a:ext uri="{FF2B5EF4-FFF2-40B4-BE49-F238E27FC236}">
                <a16:creationId xmlns:a16="http://schemas.microsoft.com/office/drawing/2014/main" id="{2C55A0A3-C444-42C3-B99D-6C7C3F66445E}"/>
              </a:ext>
            </a:extLst>
          </p:cNvPr>
          <p:cNvSpPr txBox="1"/>
          <p:nvPr userDrawn="1"/>
        </p:nvSpPr>
        <p:spPr>
          <a:xfrm>
            <a:off x="371583" y="6517423"/>
            <a:ext cx="456364" cy="200055"/>
          </a:xfrm>
          <a:prstGeom prst="rect">
            <a:avLst/>
          </a:prstGeom>
          <a:noFill/>
        </p:spPr>
        <p:txBody>
          <a:bodyPr wrap="square" rtlCol="0">
            <a:spAutoFit/>
          </a:bodyPr>
          <a:lstStyle/>
          <a:p>
            <a:fld id="{E9C6F3DA-F5B5-479A-BC2D-A29C88AE9940}" type="slidenum">
              <a:rPr lang="en-US" sz="700" smtClean="0">
                <a:solidFill>
                  <a:schemeClr val="bg1">
                    <a:lumMod val="75000"/>
                  </a:schemeClr>
                </a:solidFill>
                <a:latin typeface="Arial" panose="020B0604020202020204" pitchFamily="34" charset="0"/>
              </a:rPr>
              <a:pPr/>
              <a:t>‹#›</a:t>
            </a:fld>
            <a:endParaRPr lang="en-US" sz="700">
              <a:solidFill>
                <a:schemeClr val="bg1">
                  <a:lumMod val="75000"/>
                </a:schemeClr>
              </a:solidFill>
              <a:latin typeface="Arial" panose="020B0604020202020204" pitchFamily="34" charset="0"/>
            </a:endParaRPr>
          </a:p>
        </p:txBody>
      </p:sp>
      <p:grpSp>
        <p:nvGrpSpPr>
          <p:cNvPr id="4" name="Group 3">
            <a:extLst>
              <a:ext uri="{FF2B5EF4-FFF2-40B4-BE49-F238E27FC236}">
                <a16:creationId xmlns:a16="http://schemas.microsoft.com/office/drawing/2014/main" id="{97759A8F-77E8-4D40-9CCB-2B62D203A2C0}"/>
              </a:ext>
            </a:extLst>
          </p:cNvPr>
          <p:cNvGrpSpPr/>
          <p:nvPr userDrawn="1"/>
        </p:nvGrpSpPr>
        <p:grpSpPr>
          <a:xfrm>
            <a:off x="0" y="368"/>
            <a:ext cx="12192000" cy="43178"/>
            <a:chOff x="0" y="368"/>
            <a:chExt cx="12192000" cy="43178"/>
          </a:xfrm>
        </p:grpSpPr>
        <p:sp>
          <p:nvSpPr>
            <p:cNvPr id="14" name="Rectangle 13">
              <a:extLst>
                <a:ext uri="{FF2B5EF4-FFF2-40B4-BE49-F238E27FC236}">
                  <a16:creationId xmlns:a16="http://schemas.microsoft.com/office/drawing/2014/main" id="{CAE802DC-8993-41C3-8D5A-890FF5017424}"/>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CBE109-0F11-4D87-8D5D-63B1E2F7E26D}"/>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9C7D2E-BEB6-4F0E-96C2-5A7B3776B7FE}"/>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0205924"/>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72" r:id="rId3"/>
    <p:sldLayoutId id="2147483670" r:id="rId4"/>
    <p:sldLayoutId id="2147483673" r:id="rId5"/>
    <p:sldLayoutId id="2147483676" r:id="rId6"/>
    <p:sldLayoutId id="2147483654" r:id="rId7"/>
    <p:sldLayoutId id="2147483665" r:id="rId8"/>
    <p:sldLayoutId id="2147483671" r:id="rId9"/>
    <p:sldLayoutId id="2147483677" r:id="rId10"/>
    <p:sldLayoutId id="2147483657" r:id="rId11"/>
  </p:sldLayoutIdLst>
  <p:hf hdr="0" ftr="0" dt="0"/>
  <p:txStyles>
    <p:title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p:titleStyle>
    <p:bodyStyle>
      <a:lvl1pPr marL="346075" indent="-288925" algn="l" defTabSz="914400" rtl="0" eaLnBrk="1" latinLnBrk="0" hangingPunct="1">
        <a:lnSpc>
          <a:spcPct val="90000"/>
        </a:lnSpc>
        <a:spcBef>
          <a:spcPts val="1000"/>
        </a:spcBef>
        <a:spcAft>
          <a:spcPts val="0"/>
        </a:spcAft>
        <a:buClr>
          <a:schemeClr val="bg2"/>
        </a:buClr>
        <a:buSzPct val="100000"/>
        <a:buFont typeface="Arial" panose="020B0604020202020204" pitchFamily="34" charset="0"/>
        <a:buChar char="•"/>
        <a:tabLst/>
        <a:defRPr sz="2400" kern="1200">
          <a:solidFill>
            <a:schemeClr val="tx1"/>
          </a:solidFill>
          <a:latin typeface="Arial" panose="020B0604020202020204" pitchFamily="34" charset="0"/>
          <a:ea typeface="+mn-ea"/>
          <a:cs typeface="+mn-cs"/>
        </a:defRPr>
      </a:lvl1pPr>
      <a:lvl2pPr marL="738188" indent="-280988" algn="l" defTabSz="914400" rtl="0" eaLnBrk="1" latinLnBrk="0" hangingPunct="1">
        <a:lnSpc>
          <a:spcPct val="90000"/>
        </a:lnSpc>
        <a:spcBef>
          <a:spcPts val="500"/>
        </a:spcBef>
        <a:spcAft>
          <a:spcPts val="300"/>
        </a:spcAft>
        <a:buClr>
          <a:schemeClr val="bg2"/>
        </a:buClr>
        <a:buSzPct val="60000"/>
        <a:buFont typeface="Courier New" panose="02070309020205020404" pitchFamily="49" charset="0"/>
        <a:buChar char="o"/>
        <a:tabLst/>
        <a:defRPr sz="2000" kern="1200">
          <a:solidFill>
            <a:schemeClr val="tx1"/>
          </a:solidFill>
          <a:latin typeface="Arial" panose="020B0604020202020204" pitchFamily="34" charset="0"/>
          <a:ea typeface="+mn-ea"/>
          <a:cs typeface="+mn-cs"/>
        </a:defRPr>
      </a:lvl2pPr>
      <a:lvl3pPr marL="1200150" indent="-285750" algn="l" defTabSz="914400" rtl="0" eaLnBrk="1" latinLnBrk="0" hangingPunct="1">
        <a:lnSpc>
          <a:spcPct val="90000"/>
        </a:lnSpc>
        <a:spcBef>
          <a:spcPts val="500"/>
        </a:spcBef>
        <a:spcAft>
          <a:spcPts val="300"/>
        </a:spcAft>
        <a:buClr>
          <a:schemeClr val="bg2"/>
        </a:buClr>
        <a:buSzPct val="100000"/>
        <a:buFont typeface="Rubik Light" panose="00000400000000000000" pitchFamily="2" charset="-79"/>
        <a:buChar char="–"/>
        <a:tabLst/>
        <a:defRPr sz="1600" kern="1200">
          <a:solidFill>
            <a:schemeClr val="tx1"/>
          </a:solidFill>
          <a:latin typeface="Arial" panose="020B0604020202020204" pitchFamily="34" charset="0"/>
          <a:ea typeface="+mn-ea"/>
          <a:cs typeface="+mn-cs"/>
        </a:defRPr>
      </a:lvl3pPr>
      <a:lvl4pPr marL="1652588" indent="-280988" algn="l" defTabSz="914400" rtl="0" eaLnBrk="1" latinLnBrk="0" hangingPunct="1">
        <a:lnSpc>
          <a:spcPct val="90000"/>
        </a:lnSpc>
        <a:spcBef>
          <a:spcPts val="500"/>
        </a:spcBef>
        <a:spcAft>
          <a:spcPts val="300"/>
        </a:spcAft>
        <a:buClr>
          <a:schemeClr val="bg2"/>
        </a:buClr>
        <a:buSzPct val="100000"/>
        <a:buFont typeface="Arial" panose="020B0604020202020204" pitchFamily="34" charset="0"/>
        <a:buChar char="•"/>
        <a:tabLst/>
        <a:defRPr sz="1200" kern="1200">
          <a:solidFill>
            <a:schemeClr val="tx1"/>
          </a:solidFill>
          <a:latin typeface="+mn-lt"/>
          <a:ea typeface="+mn-ea"/>
          <a:cs typeface="+mn-cs"/>
        </a:defRPr>
      </a:lvl4pPr>
      <a:lvl5pPr marL="2170113" indent="-341313" algn="l" defTabSz="914400" rtl="0" eaLnBrk="1" latinLnBrk="0" hangingPunct="1">
        <a:lnSpc>
          <a:spcPct val="90000"/>
        </a:lnSpc>
        <a:spcBef>
          <a:spcPts val="500"/>
        </a:spcBef>
        <a:spcAft>
          <a:spcPts val="1200"/>
        </a:spcAft>
        <a:buClr>
          <a:schemeClr val="accent2"/>
        </a:buClr>
        <a:buSzPct val="115000"/>
        <a:buFont typeface=".Lucida Grande UI Regular"/>
        <a:buChar char="▹"/>
        <a:tabLst/>
        <a:defRPr sz="15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3A80-FB54-4892-DF8C-92906F63ABA9}"/>
              </a:ext>
            </a:extLst>
          </p:cNvPr>
          <p:cNvSpPr>
            <a:spLocks noGrp="1"/>
          </p:cNvSpPr>
          <p:nvPr>
            <p:ph type="title"/>
          </p:nvPr>
        </p:nvSpPr>
        <p:spPr/>
        <p:txBody>
          <a:bodyPr/>
          <a:lstStyle/>
          <a:p>
            <a:r>
              <a:rPr lang="en-US" dirty="0">
                <a:solidFill>
                  <a:schemeClr val="bg1"/>
                </a:solidFill>
              </a:rPr>
              <a:t>CIC Global 2025</a:t>
            </a:r>
          </a:p>
        </p:txBody>
      </p:sp>
      <p:sp>
        <p:nvSpPr>
          <p:cNvPr id="3" name="Text Placeholder 2">
            <a:extLst>
              <a:ext uri="{FF2B5EF4-FFF2-40B4-BE49-F238E27FC236}">
                <a16:creationId xmlns:a16="http://schemas.microsoft.com/office/drawing/2014/main" id="{987EC2B8-3DE7-1701-DB4C-157AE8FF3F3F}"/>
              </a:ext>
            </a:extLst>
          </p:cNvPr>
          <p:cNvSpPr>
            <a:spLocks noGrp="1"/>
          </p:cNvSpPr>
          <p:nvPr>
            <p:ph type="body" idx="11"/>
          </p:nvPr>
        </p:nvSpPr>
        <p:spPr/>
        <p:txBody>
          <a:bodyPr/>
          <a:lstStyle/>
          <a:p>
            <a:r>
              <a:rPr lang="en-US" dirty="0">
                <a:solidFill>
                  <a:schemeClr val="bg1"/>
                </a:solidFill>
              </a:rPr>
              <a:t>June 17-20</a:t>
            </a:r>
          </a:p>
        </p:txBody>
      </p:sp>
      <p:sp>
        <p:nvSpPr>
          <p:cNvPr id="4" name="Subtitle 3">
            <a:extLst>
              <a:ext uri="{FF2B5EF4-FFF2-40B4-BE49-F238E27FC236}">
                <a16:creationId xmlns:a16="http://schemas.microsoft.com/office/drawing/2014/main" id="{8F3AA6E7-10B7-0001-1A05-E19B9C4E1CC9}"/>
              </a:ext>
            </a:extLst>
          </p:cNvPr>
          <p:cNvSpPr>
            <a:spLocks noGrp="1"/>
          </p:cNvSpPr>
          <p:nvPr>
            <p:ph type="subTitle" idx="1"/>
          </p:nvPr>
        </p:nvSpPr>
        <p:spPr/>
        <p:txBody>
          <a:bodyPr/>
          <a:lstStyle/>
          <a:p>
            <a:r>
              <a:rPr lang="en-US" dirty="0">
                <a:solidFill>
                  <a:schemeClr val="bg1"/>
                </a:solidFill>
              </a:rPr>
              <a:t>Cadence Innovation Conference</a:t>
            </a:r>
          </a:p>
        </p:txBody>
      </p:sp>
    </p:spTree>
    <p:extLst>
      <p:ext uri="{BB962C8B-B14F-4D97-AF65-F5344CB8AC3E}">
        <p14:creationId xmlns:p14="http://schemas.microsoft.com/office/powerpoint/2010/main" val="242740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What ADE Copilot can do</a:t>
            </a:r>
          </a:p>
        </p:txBody>
      </p:sp>
    </p:spTree>
    <p:extLst>
      <p:ext uri="{BB962C8B-B14F-4D97-AF65-F5344CB8AC3E}">
        <p14:creationId xmlns:p14="http://schemas.microsoft.com/office/powerpoint/2010/main" val="380400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Improper setting of job policy leads to waste of resources</a:t>
            </a:r>
          </a:p>
        </p:txBody>
      </p:sp>
    </p:spTree>
    <p:extLst>
      <p:ext uri="{BB962C8B-B14F-4D97-AF65-F5344CB8AC3E}">
        <p14:creationId xmlns:p14="http://schemas.microsoft.com/office/powerpoint/2010/main" val="309570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Verifier Requirements Automation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Improper setting of job policy leads to waste of resources</a:t>
            </a:r>
          </a:p>
        </p:txBody>
      </p:sp>
    </p:spTree>
    <p:extLst>
      <p:ext uri="{BB962C8B-B14F-4D97-AF65-F5344CB8AC3E}">
        <p14:creationId xmlns:p14="http://schemas.microsoft.com/office/powerpoint/2010/main" val="368444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Improper setting of job policy leads to waste of resources</a:t>
            </a:r>
          </a:p>
        </p:txBody>
      </p:sp>
      <p:pic>
        <p:nvPicPr>
          <p:cNvPr id="8" name="Picture 7">
            <a:extLst>
              <a:ext uri="{FF2B5EF4-FFF2-40B4-BE49-F238E27FC236}">
                <a16:creationId xmlns:a16="http://schemas.microsoft.com/office/drawing/2014/main" id="{B5AC88E1-5E7D-28C1-3094-583F2DDA9307}"/>
              </a:ext>
            </a:extLst>
          </p:cNvPr>
          <p:cNvPicPr>
            <a:picLocks noChangeAspect="1"/>
          </p:cNvPicPr>
          <p:nvPr/>
        </p:nvPicPr>
        <p:blipFill>
          <a:blip r:embed="rId2"/>
          <a:stretch>
            <a:fillRect/>
          </a:stretch>
        </p:blipFill>
        <p:spPr>
          <a:xfrm>
            <a:off x="5601248" y="2638921"/>
            <a:ext cx="6364852" cy="3134009"/>
          </a:xfrm>
          <a:prstGeom prst="rect">
            <a:avLst/>
          </a:prstGeom>
        </p:spPr>
      </p:pic>
      <p:pic>
        <p:nvPicPr>
          <p:cNvPr id="16" name="Picture 15">
            <a:extLst>
              <a:ext uri="{FF2B5EF4-FFF2-40B4-BE49-F238E27FC236}">
                <a16:creationId xmlns:a16="http://schemas.microsoft.com/office/drawing/2014/main" id="{56A15DF9-1319-8253-E52E-83B45906542D}"/>
              </a:ext>
            </a:extLst>
          </p:cNvPr>
          <p:cNvPicPr>
            <a:picLocks noChangeAspect="1"/>
          </p:cNvPicPr>
          <p:nvPr/>
        </p:nvPicPr>
        <p:blipFill>
          <a:blip r:embed="rId3"/>
          <a:stretch>
            <a:fillRect/>
          </a:stretch>
        </p:blipFill>
        <p:spPr>
          <a:xfrm>
            <a:off x="970609" y="2089185"/>
            <a:ext cx="2156850" cy="3345836"/>
          </a:xfrm>
          <a:prstGeom prst="rect">
            <a:avLst/>
          </a:prstGeom>
        </p:spPr>
      </p:pic>
      <p:pic>
        <p:nvPicPr>
          <p:cNvPr id="18" name="Picture 17">
            <a:extLst>
              <a:ext uri="{FF2B5EF4-FFF2-40B4-BE49-F238E27FC236}">
                <a16:creationId xmlns:a16="http://schemas.microsoft.com/office/drawing/2014/main" id="{83DB3980-D200-A24E-0C78-FD7A1CE23B82}"/>
              </a:ext>
            </a:extLst>
          </p:cNvPr>
          <p:cNvPicPr>
            <a:picLocks noChangeAspect="1"/>
          </p:cNvPicPr>
          <p:nvPr/>
        </p:nvPicPr>
        <p:blipFill>
          <a:blip r:embed="rId4"/>
          <a:stretch>
            <a:fillRect/>
          </a:stretch>
        </p:blipFill>
        <p:spPr>
          <a:xfrm>
            <a:off x="2034393" y="3283177"/>
            <a:ext cx="2053517" cy="3209698"/>
          </a:xfrm>
          <a:prstGeom prst="rect">
            <a:avLst/>
          </a:prstGeom>
        </p:spPr>
      </p:pic>
      <p:sp>
        <p:nvSpPr>
          <p:cNvPr id="19" name="Arrow: Right 18">
            <a:extLst>
              <a:ext uri="{FF2B5EF4-FFF2-40B4-BE49-F238E27FC236}">
                <a16:creationId xmlns:a16="http://schemas.microsoft.com/office/drawing/2014/main" id="{F5B76E69-25F0-A3C9-098C-80E01410123D}"/>
              </a:ext>
            </a:extLst>
          </p:cNvPr>
          <p:cNvSpPr/>
          <p:nvPr/>
        </p:nvSpPr>
        <p:spPr>
          <a:xfrm>
            <a:off x="4343305" y="3828854"/>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C1DC7E4-26CA-61D8-C351-FC8088F3D9A3}"/>
              </a:ext>
            </a:extLst>
          </p:cNvPr>
          <p:cNvSpPr/>
          <p:nvPr/>
        </p:nvSpPr>
        <p:spPr>
          <a:xfrm>
            <a:off x="1665786" y="3168717"/>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13F6A03-189E-D41A-C212-1E9C32B81D5B}"/>
              </a:ext>
            </a:extLst>
          </p:cNvPr>
          <p:cNvSpPr/>
          <p:nvPr/>
        </p:nvSpPr>
        <p:spPr>
          <a:xfrm>
            <a:off x="2702246" y="4298855"/>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24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p:txBody>
      </p:sp>
      <p:graphicFrame>
        <p:nvGraphicFramePr>
          <p:cNvPr id="2" name="Table 4">
            <a:extLst>
              <a:ext uri="{FF2B5EF4-FFF2-40B4-BE49-F238E27FC236}">
                <a16:creationId xmlns:a16="http://schemas.microsoft.com/office/drawing/2014/main" id="{B7E96FCF-F117-F838-D2A5-0CE5A6642968}"/>
              </a:ext>
            </a:extLst>
          </p:cNvPr>
          <p:cNvGraphicFramePr>
            <a:graphicFrameLocks/>
          </p:cNvGraphicFramePr>
          <p:nvPr/>
        </p:nvGraphicFramePr>
        <p:xfrm>
          <a:off x="1423445" y="1666695"/>
          <a:ext cx="6407603" cy="2617626"/>
        </p:xfrm>
        <a:graphic>
          <a:graphicData uri="http://schemas.openxmlformats.org/drawingml/2006/table">
            <a:tbl>
              <a:tblPr firstRow="1" bandRow="1">
                <a:tableStyleId>{5C22544A-7EE6-4342-B048-85BDC9FD1C3A}</a:tableStyleId>
              </a:tblPr>
              <a:tblGrid>
                <a:gridCol w="685776">
                  <a:extLst>
                    <a:ext uri="{9D8B030D-6E8A-4147-A177-3AD203B41FA5}">
                      <a16:colId xmlns:a16="http://schemas.microsoft.com/office/drawing/2014/main" val="91098938"/>
                    </a:ext>
                  </a:extLst>
                </a:gridCol>
                <a:gridCol w="2235528">
                  <a:extLst>
                    <a:ext uri="{9D8B030D-6E8A-4147-A177-3AD203B41FA5}">
                      <a16:colId xmlns:a16="http://schemas.microsoft.com/office/drawing/2014/main" val="2762325257"/>
                    </a:ext>
                  </a:extLst>
                </a:gridCol>
                <a:gridCol w="1792670">
                  <a:extLst>
                    <a:ext uri="{9D8B030D-6E8A-4147-A177-3AD203B41FA5}">
                      <a16:colId xmlns:a16="http://schemas.microsoft.com/office/drawing/2014/main" val="1613270278"/>
                    </a:ext>
                  </a:extLst>
                </a:gridCol>
                <a:gridCol w="1693629">
                  <a:extLst>
                    <a:ext uri="{9D8B030D-6E8A-4147-A177-3AD203B41FA5}">
                      <a16:colId xmlns:a16="http://schemas.microsoft.com/office/drawing/2014/main" val="2038463498"/>
                    </a:ext>
                  </a:extLst>
                </a:gridCol>
              </a:tblGrid>
              <a:tr h="622778">
                <a:tc>
                  <a:txBody>
                    <a:bodyPr/>
                    <a:lstStyle/>
                    <a:p>
                      <a:pPr algn="ctr"/>
                      <a:r>
                        <a:rPr lang="en-US" altLang="zh-CN" sz="1800" dirty="0"/>
                        <a:t>ID</a:t>
                      </a:r>
                      <a:endParaRPr lang="en-US" sz="1800" dirty="0"/>
                    </a:p>
                  </a:txBody>
                  <a:tcPr/>
                </a:tc>
                <a:tc>
                  <a:txBody>
                    <a:bodyPr/>
                    <a:lstStyle/>
                    <a:p>
                      <a:pPr algn="ctr"/>
                      <a:r>
                        <a:rPr lang="en-US" sz="1800" dirty="0"/>
                        <a:t>Circuit</a:t>
                      </a:r>
                    </a:p>
                  </a:txBody>
                  <a:tcPr/>
                </a:tc>
                <a:tc>
                  <a:txBody>
                    <a:bodyPr/>
                    <a:lstStyle/>
                    <a:p>
                      <a:pPr algn="ctr"/>
                      <a:r>
                        <a:rPr lang="en-US" sz="1800" dirty="0"/>
                        <a:t>Tran analysis stop time</a:t>
                      </a:r>
                    </a:p>
                  </a:txBody>
                  <a:tcPr/>
                </a:tc>
                <a:tc>
                  <a:txBody>
                    <a:bodyPr/>
                    <a:lstStyle/>
                    <a:p>
                      <a:pPr algn="ctr"/>
                      <a:r>
                        <a:rPr lang="en-US" sz="1800" dirty="0"/>
                        <a:t>Simulation points</a:t>
                      </a:r>
                    </a:p>
                  </a:txBody>
                  <a:tcPr/>
                </a:tc>
                <a:extLst>
                  <a:ext uri="{0D108BD9-81ED-4DB2-BD59-A6C34878D82A}">
                    <a16:rowId xmlns:a16="http://schemas.microsoft.com/office/drawing/2014/main" val="1675166178"/>
                  </a:ext>
                </a:extLst>
              </a:tr>
              <a:tr h="552485">
                <a:tc>
                  <a:txBody>
                    <a:bodyPr/>
                    <a:lstStyle/>
                    <a:p>
                      <a:pPr algn="ctr"/>
                      <a:r>
                        <a:rPr lang="en-US" sz="1400" dirty="0"/>
                        <a:t>1</a:t>
                      </a:r>
                    </a:p>
                  </a:txBody>
                  <a:tcPr/>
                </a:tc>
                <a:tc>
                  <a:txBody>
                    <a:bodyPr/>
                    <a:lstStyle/>
                    <a:p>
                      <a:pPr algn="ctr"/>
                      <a:r>
                        <a:rPr lang="en-US" sz="1400" b="1" i="0" kern="1200" dirty="0">
                          <a:solidFill>
                            <a:schemeClr val="dk1"/>
                          </a:solidFill>
                          <a:effectLst/>
                          <a:latin typeface="+mn-lt"/>
                          <a:ea typeface="+mn-ea"/>
                          <a:cs typeface="+mn-cs"/>
                        </a:rPr>
                        <a:t>1-stage common-source amplifier</a:t>
                      </a:r>
                      <a:endParaRPr lang="en-US" sz="1400" dirty="0"/>
                    </a:p>
                  </a:txBody>
                  <a:tcPr/>
                </a:tc>
                <a:tc>
                  <a:txBody>
                    <a:bodyPr/>
                    <a:lstStyle/>
                    <a:p>
                      <a:pPr algn="ctr"/>
                      <a:r>
                        <a:rPr lang="en-US" sz="1400" dirty="0"/>
                        <a:t>10s</a:t>
                      </a:r>
                    </a:p>
                  </a:txBody>
                  <a:tcPr/>
                </a:tc>
                <a:tc>
                  <a:txBody>
                    <a:bodyPr/>
                    <a:lstStyle/>
                    <a:p>
                      <a:pPr algn="ctr"/>
                      <a:r>
                        <a:rPr lang="en-US" sz="1400" dirty="0"/>
                        <a:t>1000</a:t>
                      </a:r>
                    </a:p>
                  </a:txBody>
                  <a:tcPr/>
                </a:tc>
                <a:extLst>
                  <a:ext uri="{0D108BD9-81ED-4DB2-BD59-A6C34878D82A}">
                    <a16:rowId xmlns:a16="http://schemas.microsoft.com/office/drawing/2014/main" val="268084305"/>
                  </a:ext>
                </a:extLst>
              </a:tr>
              <a:tr h="552485">
                <a:tc>
                  <a:txBody>
                    <a:bodyPr/>
                    <a:lstStyle/>
                    <a:p>
                      <a:pPr algn="ctr"/>
                      <a:r>
                        <a:rPr lang="en-US" sz="1400" dirty="0"/>
                        <a:t>2</a:t>
                      </a:r>
                    </a:p>
                  </a:txBody>
                  <a:tcPr/>
                </a:tc>
                <a:tc>
                  <a:txBody>
                    <a:bodyPr/>
                    <a:lstStyle/>
                    <a:p>
                      <a:pPr algn="ctr"/>
                      <a:r>
                        <a:rPr lang="en-US" sz="1400" b="1" i="0" kern="1200" dirty="0">
                          <a:solidFill>
                            <a:schemeClr val="dk1"/>
                          </a:solidFill>
                          <a:effectLst/>
                          <a:latin typeface="+mn-lt"/>
                          <a:ea typeface="+mn-ea"/>
                          <a:cs typeface="+mn-cs"/>
                        </a:rPr>
                        <a:t>3-stage common-source amplifier</a:t>
                      </a:r>
                      <a:endParaRPr lang="en-US" sz="1400" dirty="0"/>
                    </a:p>
                  </a:txBody>
                  <a:tcPr/>
                </a:tc>
                <a:tc>
                  <a:txBody>
                    <a:bodyPr/>
                    <a:lstStyle/>
                    <a:p>
                      <a:pPr algn="ctr"/>
                      <a:r>
                        <a:rPr lang="en-US" sz="1400" dirty="0"/>
                        <a:t>100s</a:t>
                      </a:r>
                    </a:p>
                  </a:txBody>
                  <a:tcPr/>
                </a:tc>
                <a:tc>
                  <a:txBody>
                    <a:bodyPr/>
                    <a:lstStyle/>
                    <a:p>
                      <a:pPr algn="ctr"/>
                      <a:r>
                        <a:rPr lang="en-US" sz="1400" dirty="0"/>
                        <a:t>600</a:t>
                      </a:r>
                    </a:p>
                  </a:txBody>
                  <a:tcPr/>
                </a:tc>
                <a:extLst>
                  <a:ext uri="{0D108BD9-81ED-4DB2-BD59-A6C34878D82A}">
                    <a16:rowId xmlns:a16="http://schemas.microsoft.com/office/drawing/2014/main" val="929966497"/>
                  </a:ext>
                </a:extLst>
              </a:tr>
              <a:tr h="552485">
                <a:tc>
                  <a:txBody>
                    <a:bodyPr/>
                    <a:lstStyle/>
                    <a:p>
                      <a:pPr algn="ctr"/>
                      <a:r>
                        <a:rPr lang="en-US" sz="1400" dirty="0"/>
                        <a:t>3</a:t>
                      </a:r>
                    </a:p>
                  </a:txBody>
                  <a:tcPr/>
                </a:tc>
                <a:tc>
                  <a:txBody>
                    <a:bodyPr/>
                    <a:lstStyle/>
                    <a:p>
                      <a:pPr algn="ctr"/>
                      <a:r>
                        <a:rPr lang="en-US" sz="1400" b="1" i="0" kern="1200" dirty="0">
                          <a:solidFill>
                            <a:schemeClr val="dk1"/>
                          </a:solidFill>
                          <a:effectLst/>
                          <a:latin typeface="+mn-lt"/>
                          <a:ea typeface="+mn-ea"/>
                          <a:cs typeface="+mn-cs"/>
                        </a:rPr>
                        <a:t>common-drain amplifier</a:t>
                      </a:r>
                      <a:endParaRPr lang="en-US" sz="1400" dirty="0"/>
                    </a:p>
                  </a:txBody>
                  <a:tcPr/>
                </a:tc>
                <a:tc>
                  <a:txBody>
                    <a:bodyPr/>
                    <a:lstStyle/>
                    <a:p>
                      <a:pPr algn="ctr"/>
                      <a:r>
                        <a:rPr lang="en-US" sz="1400" dirty="0"/>
                        <a:t>80s</a:t>
                      </a:r>
                    </a:p>
                  </a:txBody>
                  <a:tcPr/>
                </a:tc>
                <a:tc>
                  <a:txBody>
                    <a:bodyPr/>
                    <a:lstStyle/>
                    <a:p>
                      <a:pPr algn="ctr"/>
                      <a:r>
                        <a:rPr lang="en-US" sz="1400" dirty="0"/>
                        <a:t>500</a:t>
                      </a:r>
                    </a:p>
                  </a:txBody>
                  <a:tcPr/>
                </a:tc>
                <a:extLst>
                  <a:ext uri="{0D108BD9-81ED-4DB2-BD59-A6C34878D82A}">
                    <a16:rowId xmlns:a16="http://schemas.microsoft.com/office/drawing/2014/main" val="1715829047"/>
                  </a:ext>
                </a:extLst>
              </a:tr>
              <a:tr h="320091">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955171053"/>
                  </a:ext>
                </a:extLst>
              </a:tr>
            </a:tbl>
          </a:graphicData>
        </a:graphic>
      </p:graphicFrame>
      <p:graphicFrame>
        <p:nvGraphicFramePr>
          <p:cNvPr id="4" name="Table 6">
            <a:extLst>
              <a:ext uri="{FF2B5EF4-FFF2-40B4-BE49-F238E27FC236}">
                <a16:creationId xmlns:a16="http://schemas.microsoft.com/office/drawing/2014/main" id="{1BD7927D-2F50-2D80-AE1F-03B24D8468CC}"/>
              </a:ext>
            </a:extLst>
          </p:cNvPr>
          <p:cNvGraphicFramePr>
            <a:graphicFrameLocks noGrp="1"/>
          </p:cNvGraphicFramePr>
          <p:nvPr/>
        </p:nvGraphicFramePr>
        <p:xfrm>
          <a:off x="1423444" y="4420883"/>
          <a:ext cx="6407603" cy="1636436"/>
        </p:xfrm>
        <a:graphic>
          <a:graphicData uri="http://schemas.openxmlformats.org/drawingml/2006/table">
            <a:tbl>
              <a:tblPr firstRow="1" bandRow="1">
                <a:tableStyleId>{5C22544A-7EE6-4342-B048-85BDC9FD1C3A}</a:tableStyleId>
              </a:tblPr>
              <a:tblGrid>
                <a:gridCol w="789961">
                  <a:extLst>
                    <a:ext uri="{9D8B030D-6E8A-4147-A177-3AD203B41FA5}">
                      <a16:colId xmlns:a16="http://schemas.microsoft.com/office/drawing/2014/main" val="3520030965"/>
                    </a:ext>
                  </a:extLst>
                </a:gridCol>
                <a:gridCol w="2471222">
                  <a:extLst>
                    <a:ext uri="{9D8B030D-6E8A-4147-A177-3AD203B41FA5}">
                      <a16:colId xmlns:a16="http://schemas.microsoft.com/office/drawing/2014/main" val="9915469"/>
                    </a:ext>
                  </a:extLst>
                </a:gridCol>
                <a:gridCol w="3146420">
                  <a:extLst>
                    <a:ext uri="{9D8B030D-6E8A-4147-A177-3AD203B41FA5}">
                      <a16:colId xmlns:a16="http://schemas.microsoft.com/office/drawing/2014/main" val="3102425191"/>
                    </a:ext>
                  </a:extLst>
                </a:gridCol>
              </a:tblGrid>
              <a:tr h="313317">
                <a:tc>
                  <a:txBody>
                    <a:bodyPr/>
                    <a:lstStyle/>
                    <a:p>
                      <a:pPr algn="ctr"/>
                      <a:r>
                        <a:rPr lang="en-US" sz="1800" dirty="0"/>
                        <a:t>ID</a:t>
                      </a:r>
                    </a:p>
                  </a:txBody>
                  <a:tcPr/>
                </a:tc>
                <a:tc>
                  <a:txBody>
                    <a:bodyPr/>
                    <a:lstStyle/>
                    <a:p>
                      <a:pPr algn="ctr"/>
                      <a:r>
                        <a:rPr lang="en-US" sz="1800" dirty="0"/>
                        <a:t>Netlist </a:t>
                      </a:r>
                      <a:r>
                        <a:rPr lang="en-US" altLang="zh-CN" sz="1800" dirty="0"/>
                        <a:t>jobs</a:t>
                      </a:r>
                      <a:endParaRPr lang="en-US" sz="1800" dirty="0"/>
                    </a:p>
                  </a:txBody>
                  <a:tcPr/>
                </a:tc>
                <a:tc>
                  <a:txBody>
                    <a:bodyPr/>
                    <a:lstStyle/>
                    <a:p>
                      <a:pPr algn="ctr"/>
                      <a:r>
                        <a:rPr lang="en-US" sz="1800" dirty="0"/>
                        <a:t>Simulation jobs</a:t>
                      </a:r>
                    </a:p>
                  </a:txBody>
                  <a:tcPr/>
                </a:tc>
                <a:extLst>
                  <a:ext uri="{0D108BD9-81ED-4DB2-BD59-A6C34878D82A}">
                    <a16:rowId xmlns:a16="http://schemas.microsoft.com/office/drawing/2014/main" val="677960703"/>
                  </a:ext>
                </a:extLst>
              </a:tr>
              <a:tr h="317669">
                <a:tc>
                  <a:txBody>
                    <a:bodyPr/>
                    <a:lstStyle/>
                    <a:p>
                      <a:pPr algn="ctr"/>
                      <a:r>
                        <a:rPr lang="en-US" sz="1400" dirty="0"/>
                        <a:t>1</a:t>
                      </a:r>
                    </a:p>
                  </a:txBody>
                  <a:tcPr/>
                </a:tc>
                <a:tc>
                  <a:txBody>
                    <a:bodyPr/>
                    <a:lstStyle/>
                    <a:p>
                      <a:pPr algn="ctr"/>
                      <a:r>
                        <a:rPr lang="en-US" sz="1400" dirty="0"/>
                        <a:t>10</a:t>
                      </a:r>
                    </a:p>
                  </a:txBody>
                  <a:tcPr/>
                </a:tc>
                <a:tc>
                  <a:txBody>
                    <a:bodyPr/>
                    <a:lstStyle/>
                    <a:p>
                      <a:pPr algn="ctr"/>
                      <a:r>
                        <a:rPr lang="en-US" sz="1400" dirty="0"/>
                        <a:t>12</a:t>
                      </a:r>
                    </a:p>
                  </a:txBody>
                  <a:tcPr/>
                </a:tc>
                <a:extLst>
                  <a:ext uri="{0D108BD9-81ED-4DB2-BD59-A6C34878D82A}">
                    <a16:rowId xmlns:a16="http://schemas.microsoft.com/office/drawing/2014/main" val="3680665231"/>
                  </a:ext>
                </a:extLst>
              </a:tr>
              <a:tr h="317669">
                <a:tc>
                  <a:txBody>
                    <a:bodyPr/>
                    <a:lstStyle/>
                    <a:p>
                      <a:pPr algn="ctr"/>
                      <a:r>
                        <a:rPr lang="en-US" sz="1400" dirty="0"/>
                        <a:t>2</a:t>
                      </a:r>
                    </a:p>
                  </a:txBody>
                  <a:tcPr/>
                </a:tc>
                <a:tc>
                  <a:txBody>
                    <a:bodyPr/>
                    <a:lstStyle/>
                    <a:p>
                      <a:pPr algn="ctr"/>
                      <a:r>
                        <a:rPr lang="en-US" sz="1400" dirty="0"/>
                        <a:t>20</a:t>
                      </a:r>
                    </a:p>
                  </a:txBody>
                  <a:tcPr/>
                </a:tc>
                <a:tc>
                  <a:txBody>
                    <a:bodyPr/>
                    <a:lstStyle/>
                    <a:p>
                      <a:pPr algn="ctr"/>
                      <a:r>
                        <a:rPr lang="en-US" sz="1400" dirty="0"/>
                        <a:t>46</a:t>
                      </a:r>
                    </a:p>
                  </a:txBody>
                  <a:tcPr/>
                </a:tc>
                <a:extLst>
                  <a:ext uri="{0D108BD9-81ED-4DB2-BD59-A6C34878D82A}">
                    <a16:rowId xmlns:a16="http://schemas.microsoft.com/office/drawing/2014/main" val="4021146002"/>
                  </a:ext>
                </a:extLst>
              </a:tr>
              <a:tr h="317669">
                <a:tc>
                  <a:txBody>
                    <a:bodyPr/>
                    <a:lstStyle/>
                    <a:p>
                      <a:pPr algn="ctr"/>
                      <a:r>
                        <a:rPr lang="en-US" sz="1400" dirty="0"/>
                        <a:t>3</a:t>
                      </a:r>
                    </a:p>
                  </a:txBody>
                  <a:tcPr/>
                </a:tc>
                <a:tc>
                  <a:txBody>
                    <a:bodyPr/>
                    <a:lstStyle/>
                    <a:p>
                      <a:pPr algn="ctr"/>
                      <a:r>
                        <a:rPr lang="en-US" sz="1400" dirty="0"/>
                        <a:t>40</a:t>
                      </a:r>
                    </a:p>
                  </a:txBody>
                  <a:tcPr/>
                </a:tc>
                <a:tc>
                  <a:txBody>
                    <a:bodyPr/>
                    <a:lstStyle/>
                    <a:p>
                      <a:pPr algn="ctr"/>
                      <a:r>
                        <a:rPr lang="en-US" sz="1400" dirty="0"/>
                        <a:t>16</a:t>
                      </a:r>
                    </a:p>
                  </a:txBody>
                  <a:tcPr/>
                </a:tc>
                <a:extLst>
                  <a:ext uri="{0D108BD9-81ED-4DB2-BD59-A6C34878D82A}">
                    <a16:rowId xmlns:a16="http://schemas.microsoft.com/office/drawing/2014/main" val="1511002291"/>
                  </a:ext>
                </a:extLst>
              </a:tr>
              <a:tr h="317669">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519398333"/>
                  </a:ext>
                </a:extLst>
              </a:tr>
            </a:tbl>
          </a:graphicData>
        </a:graphic>
      </p:graphicFrame>
      <p:pic>
        <p:nvPicPr>
          <p:cNvPr id="1026" name="Picture 2">
            <a:extLst>
              <a:ext uri="{FF2B5EF4-FFF2-40B4-BE49-F238E27FC236}">
                <a16:creationId xmlns:a16="http://schemas.microsoft.com/office/drawing/2014/main" id="{5C2E4A41-A91B-FB36-50AC-01040D71F2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3589" y="2461940"/>
            <a:ext cx="2600325" cy="26003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F4AAD14-1F61-434D-0A19-640FF39AD3FF}"/>
              </a:ext>
            </a:extLst>
          </p:cNvPr>
          <p:cNvSpPr/>
          <p:nvPr/>
        </p:nvSpPr>
        <p:spPr>
          <a:xfrm>
            <a:off x="750272" y="2574822"/>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a:t>
            </a:r>
          </a:p>
        </p:txBody>
      </p:sp>
      <p:sp>
        <p:nvSpPr>
          <p:cNvPr id="11" name="Rectangle 10">
            <a:extLst>
              <a:ext uri="{FF2B5EF4-FFF2-40B4-BE49-F238E27FC236}">
                <a16:creationId xmlns:a16="http://schemas.microsoft.com/office/drawing/2014/main" id="{F37725FC-A1EA-978C-2FAE-25A2B2668262}"/>
              </a:ext>
            </a:extLst>
          </p:cNvPr>
          <p:cNvSpPr/>
          <p:nvPr/>
        </p:nvSpPr>
        <p:spPr>
          <a:xfrm>
            <a:off x="750271" y="4946713"/>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t>
            </a:r>
          </a:p>
        </p:txBody>
      </p:sp>
      <p:sp>
        <p:nvSpPr>
          <p:cNvPr id="13" name="TextBox 12">
            <a:extLst>
              <a:ext uri="{FF2B5EF4-FFF2-40B4-BE49-F238E27FC236}">
                <a16:creationId xmlns:a16="http://schemas.microsoft.com/office/drawing/2014/main" id="{440F26D0-BE73-CFA5-0428-EFB1ACA701FB}"/>
              </a:ext>
            </a:extLst>
          </p:cNvPr>
          <p:cNvSpPr txBox="1"/>
          <p:nvPr/>
        </p:nvSpPr>
        <p:spPr>
          <a:xfrm>
            <a:off x="3780148" y="6105238"/>
            <a:ext cx="102463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a:t>
            </a:r>
            <a:r>
              <a:rPr lang="en-US" altLang="zh-CN" b="1" dirty="0">
                <a:latin typeface="Times New Roman" panose="02020603050405020304" pitchFamily="18" charset="0"/>
                <a:cs typeface="Times New Roman" panose="02020603050405020304" pitchFamily="18" charset="0"/>
              </a:rPr>
              <a:t>a Set</a:t>
            </a:r>
            <a:endParaRPr lang="en-US"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27D9F32-C28B-ABBD-9212-EAC15AD3BE74}"/>
              </a:ext>
            </a:extLst>
          </p:cNvPr>
          <p:cNvSpPr txBox="1"/>
          <p:nvPr/>
        </p:nvSpPr>
        <p:spPr>
          <a:xfrm>
            <a:off x="9441923" y="4762047"/>
            <a:ext cx="2313454"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ADE Copilot training</a:t>
            </a:r>
            <a:endParaRPr lang="en-US" b="1"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BEF9B913-6DE9-4A03-64DE-A1D2D06BA602}"/>
              </a:ext>
            </a:extLst>
          </p:cNvPr>
          <p:cNvSpPr/>
          <p:nvPr/>
        </p:nvSpPr>
        <p:spPr>
          <a:xfrm>
            <a:off x="8135028" y="3573566"/>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3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p:txBody>
      </p:sp>
      <p:pic>
        <p:nvPicPr>
          <p:cNvPr id="12" name="Picture 2">
            <a:extLst>
              <a:ext uri="{FF2B5EF4-FFF2-40B4-BE49-F238E27FC236}">
                <a16:creationId xmlns:a16="http://schemas.microsoft.com/office/drawing/2014/main" id="{D34180B9-04B2-3BBB-3736-50D368AC83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7155" y="1538385"/>
            <a:ext cx="260032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DBDC030-813C-DE05-449D-61B2BDD2C410}"/>
              </a:ext>
            </a:extLst>
          </p:cNvPr>
          <p:cNvPicPr>
            <a:picLocks noChangeAspect="1"/>
          </p:cNvPicPr>
          <p:nvPr/>
        </p:nvPicPr>
        <p:blipFill>
          <a:blip r:embed="rId3"/>
          <a:stretch>
            <a:fillRect/>
          </a:stretch>
        </p:blipFill>
        <p:spPr>
          <a:xfrm>
            <a:off x="3264341" y="4296099"/>
            <a:ext cx="4569675" cy="2196776"/>
          </a:xfrm>
          <a:prstGeom prst="rect">
            <a:avLst/>
          </a:prstGeom>
        </p:spPr>
      </p:pic>
      <p:pic>
        <p:nvPicPr>
          <p:cNvPr id="18" name="Picture 2">
            <a:extLst>
              <a:ext uri="{FF2B5EF4-FFF2-40B4-BE49-F238E27FC236}">
                <a16:creationId xmlns:a16="http://schemas.microsoft.com/office/drawing/2014/main" id="{125D0818-E1C9-ABD6-2C20-7A5FA9B03D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482" y="1726565"/>
            <a:ext cx="2647950" cy="229552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31BE00B9-3847-4F15-E584-85DAC2CAFB66}"/>
              </a:ext>
            </a:extLst>
          </p:cNvPr>
          <p:cNvGrpSpPr/>
          <p:nvPr/>
        </p:nvGrpSpPr>
        <p:grpSpPr>
          <a:xfrm>
            <a:off x="8630951" y="1726565"/>
            <a:ext cx="3060306" cy="4124338"/>
            <a:chOff x="7225857" y="391588"/>
            <a:chExt cx="3060306" cy="4124338"/>
          </a:xfrm>
        </p:grpSpPr>
        <p:pic>
          <p:nvPicPr>
            <p:cNvPr id="20" name="Picture 19">
              <a:extLst>
                <a:ext uri="{FF2B5EF4-FFF2-40B4-BE49-F238E27FC236}">
                  <a16:creationId xmlns:a16="http://schemas.microsoft.com/office/drawing/2014/main" id="{8FD8092A-CB86-0DD7-3DE3-216E50C31A40}"/>
                </a:ext>
              </a:extLst>
            </p:cNvPr>
            <p:cNvPicPr>
              <a:picLocks noChangeAspect="1"/>
            </p:cNvPicPr>
            <p:nvPr/>
          </p:nvPicPr>
          <p:blipFill>
            <a:blip r:embed="rId5"/>
            <a:stretch>
              <a:fillRect/>
            </a:stretch>
          </p:blipFill>
          <p:spPr>
            <a:xfrm>
              <a:off x="7225857" y="391588"/>
              <a:ext cx="2140385" cy="3371740"/>
            </a:xfrm>
            <a:prstGeom prst="rect">
              <a:avLst/>
            </a:prstGeom>
          </p:spPr>
        </p:pic>
        <p:pic>
          <p:nvPicPr>
            <p:cNvPr id="22" name="Picture 21">
              <a:extLst>
                <a:ext uri="{FF2B5EF4-FFF2-40B4-BE49-F238E27FC236}">
                  <a16:creationId xmlns:a16="http://schemas.microsoft.com/office/drawing/2014/main" id="{19E25E11-1E48-898C-F636-269443F05A14}"/>
                </a:ext>
              </a:extLst>
            </p:cNvPr>
            <p:cNvPicPr>
              <a:picLocks noChangeAspect="1"/>
            </p:cNvPicPr>
            <p:nvPr/>
          </p:nvPicPr>
          <p:blipFill>
            <a:blip r:embed="rId6"/>
            <a:stretch>
              <a:fillRect/>
            </a:stretch>
          </p:blipFill>
          <p:spPr>
            <a:xfrm>
              <a:off x="8296049" y="1414973"/>
              <a:ext cx="1990114" cy="3100953"/>
            </a:xfrm>
            <a:prstGeom prst="rect">
              <a:avLst/>
            </a:prstGeom>
          </p:spPr>
        </p:pic>
      </p:grpSp>
      <p:sp>
        <p:nvSpPr>
          <p:cNvPr id="24" name="Arrow: Right 23">
            <a:extLst>
              <a:ext uri="{FF2B5EF4-FFF2-40B4-BE49-F238E27FC236}">
                <a16:creationId xmlns:a16="http://schemas.microsoft.com/office/drawing/2014/main" id="{75CB98C7-7A03-DFEB-AABB-075B529846A0}"/>
              </a:ext>
            </a:extLst>
          </p:cNvPr>
          <p:cNvSpPr/>
          <p:nvPr/>
        </p:nvSpPr>
        <p:spPr>
          <a:xfrm>
            <a:off x="3637234" y="2690504"/>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D43769B-395F-00E8-586F-3520F13A75EE}"/>
              </a:ext>
            </a:extLst>
          </p:cNvPr>
          <p:cNvSpPr/>
          <p:nvPr/>
        </p:nvSpPr>
        <p:spPr>
          <a:xfrm>
            <a:off x="7157480" y="2704526"/>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62441F5F-CACE-E405-C253-89F622015019}"/>
              </a:ext>
            </a:extLst>
          </p:cNvPr>
          <p:cNvSpPr/>
          <p:nvPr/>
        </p:nvSpPr>
        <p:spPr>
          <a:xfrm>
            <a:off x="1490657" y="5098305"/>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73BC21-EC70-A3E1-381E-0B3E75542F7E}"/>
              </a:ext>
            </a:extLst>
          </p:cNvPr>
          <p:cNvSpPr/>
          <p:nvPr/>
        </p:nvSpPr>
        <p:spPr>
          <a:xfrm>
            <a:off x="9332536" y="2749950"/>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6091A1-97F5-37DF-8416-948895DEC3F7}"/>
              </a:ext>
            </a:extLst>
          </p:cNvPr>
          <p:cNvSpPr/>
          <p:nvPr/>
        </p:nvSpPr>
        <p:spPr>
          <a:xfrm>
            <a:off x="10327593" y="3742441"/>
            <a:ext cx="315269" cy="134122"/>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8F4A91F-B0ED-F36A-4DF5-7EC2D67F3997}"/>
              </a:ext>
            </a:extLst>
          </p:cNvPr>
          <p:cNvSpPr txBox="1"/>
          <p:nvPr/>
        </p:nvSpPr>
        <p:spPr>
          <a:xfrm>
            <a:off x="852404" y="4006199"/>
            <a:ext cx="192232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Schematic Design</a:t>
            </a:r>
          </a:p>
        </p:txBody>
      </p:sp>
      <p:sp>
        <p:nvSpPr>
          <p:cNvPr id="31" name="TextBox 30">
            <a:extLst>
              <a:ext uri="{FF2B5EF4-FFF2-40B4-BE49-F238E27FC236}">
                <a16:creationId xmlns:a16="http://schemas.microsoft.com/office/drawing/2014/main" id="{35C619F3-8DF7-4C76-C595-497ED662BB03}"/>
              </a:ext>
            </a:extLst>
          </p:cNvPr>
          <p:cNvSpPr txBox="1"/>
          <p:nvPr/>
        </p:nvSpPr>
        <p:spPr>
          <a:xfrm>
            <a:off x="4641852" y="3742441"/>
            <a:ext cx="245035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ADE Copilot Inference</a:t>
            </a:r>
          </a:p>
        </p:txBody>
      </p:sp>
      <p:sp>
        <p:nvSpPr>
          <p:cNvPr id="1025" name="TextBox 1024">
            <a:extLst>
              <a:ext uri="{FF2B5EF4-FFF2-40B4-BE49-F238E27FC236}">
                <a16:creationId xmlns:a16="http://schemas.microsoft.com/office/drawing/2014/main" id="{4A9DB17D-B6E3-4CDD-E908-286C36438AEA}"/>
              </a:ext>
            </a:extLst>
          </p:cNvPr>
          <p:cNvSpPr txBox="1"/>
          <p:nvPr/>
        </p:nvSpPr>
        <p:spPr>
          <a:xfrm>
            <a:off x="8630951" y="5937024"/>
            <a:ext cx="339714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Setting Job Policy </a:t>
            </a:r>
            <a:r>
              <a:rPr lang="en-US" altLang="zh-CN" b="1" dirty="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utomatically</a:t>
            </a:r>
          </a:p>
        </p:txBody>
      </p:sp>
      <p:sp>
        <p:nvSpPr>
          <p:cNvPr id="1027" name="TextBox 1026">
            <a:extLst>
              <a:ext uri="{FF2B5EF4-FFF2-40B4-BE49-F238E27FC236}">
                <a16:creationId xmlns:a16="http://schemas.microsoft.com/office/drawing/2014/main" id="{2B7F092C-8290-5ACA-3EF8-7EDAC2CB0691}"/>
              </a:ext>
            </a:extLst>
          </p:cNvPr>
          <p:cNvSpPr txBox="1"/>
          <p:nvPr/>
        </p:nvSpPr>
        <p:spPr>
          <a:xfrm>
            <a:off x="4082884" y="6424829"/>
            <a:ext cx="367510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Reasonable Allocation of Resources</a:t>
            </a:r>
          </a:p>
        </p:txBody>
      </p:sp>
    </p:spTree>
    <p:extLst>
      <p:ext uri="{BB962C8B-B14F-4D97-AF65-F5344CB8AC3E}">
        <p14:creationId xmlns:p14="http://schemas.microsoft.com/office/powerpoint/2010/main" val="410790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D452-8EBB-632F-F5A9-0A1EC3C5BA6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BA55C93-B9B6-1CDC-DAC5-98B202818C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704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182155"/>
      </p:ext>
    </p:extLst>
  </p:cSld>
  <p:clrMapOvr>
    <a:masterClrMapping/>
  </p:clrMapOvr>
</p:sld>
</file>

<file path=ppt/theme/theme1.xml><?xml version="1.0" encoding="utf-8"?>
<a:theme xmlns:a="http://schemas.openxmlformats.org/drawingml/2006/main" name="Cadence-Lt">
  <a:themeElements>
    <a:clrScheme name="Cadence Color Palette">
      <a:dk1>
        <a:srgbClr val="262626"/>
      </a:dk1>
      <a:lt1>
        <a:srgbClr val="FFFFFF"/>
      </a:lt1>
      <a:dk2>
        <a:srgbClr val="2CCCD3"/>
      </a:dk2>
      <a:lt2>
        <a:srgbClr val="147BD1"/>
      </a:lt2>
      <a:accent1>
        <a:srgbClr val="00778B"/>
      </a:accent1>
      <a:accent2>
        <a:srgbClr val="00A376"/>
      </a:accent2>
      <a:accent3>
        <a:srgbClr val="FFB81C"/>
      </a:accent3>
      <a:accent4>
        <a:srgbClr val="FF8200"/>
      </a:accent4>
      <a:accent5>
        <a:srgbClr val="CE0058"/>
      </a:accent5>
      <a:accent6>
        <a:srgbClr val="FF0000"/>
      </a:accent6>
      <a:hlink>
        <a:srgbClr val="0563C1"/>
      </a:hlink>
      <a:folHlink>
        <a:srgbClr val="954F72"/>
      </a:folHlink>
    </a:clrScheme>
    <a:fontScheme name="Custom 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24 Cadence-Default.pptx" id="{967D319C-8E37-4888-A0FB-846F883751C8}" vid="{4B4EB1DA-5EA3-4D1B-BBE1-1BF891AE9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b8458dc-598e-4883-bee3-b65cd33e2373" xsi:nil="true"/>
    <lcf76f155ced4ddcb4097134ff3c332f xmlns="4d616b5b-752e-49e1-bc84-983707c3b45d">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1802221C47224DAD2E1CD157C76B66" ma:contentTypeVersion="15" ma:contentTypeDescription="Create a new document." ma:contentTypeScope="" ma:versionID="363dbe0862a1b9cf731691ddd7ebcb66">
  <xsd:schema xmlns:xsd="http://www.w3.org/2001/XMLSchema" xmlns:xs="http://www.w3.org/2001/XMLSchema" xmlns:p="http://schemas.microsoft.com/office/2006/metadata/properties" xmlns:ns1="http://schemas.microsoft.com/sharepoint/v3" xmlns:ns2="4d616b5b-752e-49e1-bc84-983707c3b45d" xmlns:ns3="7b8458dc-598e-4883-bee3-b65cd33e2373" targetNamespace="http://schemas.microsoft.com/office/2006/metadata/properties" ma:root="true" ma:fieldsID="2291c4afe0501b639051f6a2b720ae43" ns1:_="" ns2:_="" ns3:_="">
    <xsd:import namespace="http://schemas.microsoft.com/sharepoint/v3"/>
    <xsd:import namespace="4d616b5b-752e-49e1-bc84-983707c3b45d"/>
    <xsd:import namespace="7b8458dc-598e-4883-bee3-b65cd33e237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616b5b-752e-49e1-bc84-983707c3b4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8598ab3-f258-400c-894e-c8866d51287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8458dc-598e-4883-bee3-b65cd33e237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7a5bd02-32ac-4533-853a-ac2de7758b65}" ma:internalName="TaxCatchAll" ma:showField="CatchAllData" ma:web="7b8458dc-598e-4883-bee3-b65cd33e23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A66B61-4F06-44C8-9162-4B6D2BCADA53}">
  <ds:schemaRefs>
    <ds:schemaRef ds:uri="http://schemas.microsoft.com/sharepoint/v3/contenttype/forms"/>
  </ds:schemaRefs>
</ds:datastoreItem>
</file>

<file path=customXml/itemProps2.xml><?xml version="1.0" encoding="utf-8"?>
<ds:datastoreItem xmlns:ds="http://schemas.openxmlformats.org/officeDocument/2006/customXml" ds:itemID="{C41E21E2-184C-4C53-96CE-A9EC73448FA3}">
  <ds:schemaRefs>
    <ds:schemaRef ds:uri="http://schemas.microsoft.com/office/2006/documentManagement/type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 ds:uri="http://purl.org/dc/terms/"/>
    <ds:schemaRef ds:uri="http://schemas.microsoft.com/office/2006/metadata/properties"/>
    <ds:schemaRef ds:uri="7b8458dc-598e-4883-bee3-b65cd33e2373"/>
    <ds:schemaRef ds:uri="4d616b5b-752e-49e1-bc84-983707c3b45d"/>
  </ds:schemaRefs>
</ds:datastoreItem>
</file>

<file path=customXml/itemProps3.xml><?xml version="1.0" encoding="utf-8"?>
<ds:datastoreItem xmlns:ds="http://schemas.openxmlformats.org/officeDocument/2006/customXml" ds:itemID="{5F414E3A-68DA-42A0-8EE0-8D409A8A80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d616b5b-752e-49e1-bc84-983707c3b45d"/>
    <ds:schemaRef ds:uri="7b8458dc-598e-4883-bee3-b65cd33e23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457</TotalTime>
  <Words>144</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.Lucida Grande UI Regular</vt:lpstr>
      <vt:lpstr>Rubik Light</vt:lpstr>
      <vt:lpstr>Arial</vt:lpstr>
      <vt:lpstr>Calibri</vt:lpstr>
      <vt:lpstr>Courier New</vt:lpstr>
      <vt:lpstr>Times New Roman</vt:lpstr>
      <vt:lpstr>Cadence-Lt</vt:lpstr>
      <vt:lpstr>CIC Global 2025</vt:lpstr>
      <vt:lpstr>What ADE Copilot can do</vt:lpstr>
      <vt:lpstr>Assistant Chatbot</vt:lpstr>
      <vt:lpstr>Verifier Requirements Automation</vt:lpstr>
      <vt:lpstr>Job Policy Optimization</vt:lpstr>
      <vt:lpstr>Job Policy Optimization</vt:lpstr>
      <vt:lpstr>Job Policy Optimization</vt:lpstr>
      <vt:lpstr>PowerPoint Presentation</vt:lpstr>
      <vt:lpstr>PowerPoint Presentation</vt:lpstr>
    </vt:vector>
  </TitlesOfParts>
  <Company>Cadence Design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36pt Arial Initial Cap</dc:title>
  <dc:creator>Yesenia Carrillo</dc:creator>
  <cp:keywords>2024 Cadence PowerPoint Template</cp:keywords>
  <dc:description>1 January update</dc:description>
  <cp:lastModifiedBy>Pengcheng Xin</cp:lastModifiedBy>
  <cp:revision>100</cp:revision>
  <dcterms:created xsi:type="dcterms:W3CDTF">2024-05-09T21:51:00Z</dcterms:created>
  <dcterms:modified xsi:type="dcterms:W3CDTF">2024-08-18T07:20:47Z</dcterms:modified>
  <cp:category>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0x010100EA1802221C47224DAD2E1CD157C76B66</vt:lpwstr>
  </property>
</Properties>
</file>