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6"/>
  </p:notesMasterIdLst>
  <p:handoutMasterIdLst>
    <p:handoutMasterId r:id="rId17"/>
  </p:handoutMasterIdLst>
  <p:sldIdLst>
    <p:sldId id="2147309208" r:id="rId5"/>
    <p:sldId id="2147309214" r:id="rId6"/>
    <p:sldId id="2147309217" r:id="rId7"/>
    <p:sldId id="2147309218" r:id="rId8"/>
    <p:sldId id="2147309216" r:id="rId9"/>
    <p:sldId id="2147309220" r:id="rId10"/>
    <p:sldId id="2147309221" r:id="rId11"/>
    <p:sldId id="2147309215" r:id="rId12"/>
    <p:sldId id="2147309212" r:id="rId13"/>
    <p:sldId id="2147309213" r:id="rId14"/>
    <p:sldId id="21473092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B18E48-A59D-5FEB-8FC7-80BFB97E7415}" name="Stephanie Kim-Poston" initials="SK" userId="S::skimpost@global.cadence.com::1f57b9cf-50aa-4983-a41a-a4ec674019e8" providerId="AD"/>
  <p188:author id="{D6B6D08F-3E8A-128C-FA9F-0CAA1C4C177D}" name="Yesenia Carrillo" initials="YC" userId="S::yesenia@global.cadence.com::cbcd6db8-3c7c-4082-98e5-42c97f03ebab" providerId="AD"/>
  <p188:author id="{38C811A7-212C-6438-0352-F0B55EF02F09}" name="Nicole Johnson" initials="NJ" userId="S::njohnson@global.cadence.com::8d088d6c-2a72-450a-8647-982fee02c432" providerId="AD"/>
  <p188:author id="{4A3F96F0-282A-0AA3-19F3-63588C4FEC09}" name="Tina Jones" initials="" userId="S::tinaj@global.cadence.com::d526dd4a-88dc-4c3d-a7ed-eb063684ca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3DA49"/>
    <a:srgbClr val="2CCCD3"/>
    <a:srgbClr val="FEC400"/>
    <a:srgbClr val="FA4616"/>
    <a:srgbClr val="E4002B"/>
    <a:srgbClr val="FF9334"/>
    <a:srgbClr val="C8D616"/>
    <a:srgbClr val="FFB81C"/>
    <a:srgbClr val="FF944E"/>
    <a:srgbClr val="9CE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694"/>
  </p:normalViewPr>
  <p:slideViewPr>
    <p:cSldViewPr snapToGrid="0">
      <p:cViewPr varScale="1">
        <p:scale>
          <a:sx n="81" d="100"/>
          <a:sy n="81" d="100"/>
        </p:scale>
        <p:origin x="97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pic>
        <p:nvPicPr>
          <p:cNvPr id="2" name="Picture 5" descr="Picture 5">
            <a:extLst>
              <a:ext uri="{FF2B5EF4-FFF2-40B4-BE49-F238E27FC236}">
                <a16:creationId xmlns:a16="http://schemas.microsoft.com/office/drawing/2014/main" id="{FEEF7AEB-E037-E913-8D4C-870FED3011E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27551" y="427899"/>
            <a:ext cx="1520003" cy="267839"/>
          </a:xfrm>
          <a:prstGeom prst="rect">
            <a:avLst/>
          </a:prstGeom>
          <a:ln w="12700">
            <a:miter lim="400000"/>
          </a:ln>
        </p:spPr>
      </p:pic>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gue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564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a:solidFill>
                  <a:srgbClr val="BFBFBF"/>
                </a:solidFill>
                <a:effectLst/>
                <a:latin typeface="+mn-lt"/>
                <a:ea typeface="+mn-ea"/>
                <a:cs typeface="+mn-cs"/>
              </a:rPr>
              <a:t>© 2024 Cadence Design Systems, Inc. All rights reserved worldwide. Cadence, the Cadence logo, and the other Cadence marks found at </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a:solidFill>
                  <a:srgbClr val="BFBFBF"/>
                </a:solidFill>
                <a:effectLst/>
                <a:latin typeface="+mn-lt"/>
                <a:ea typeface="+mn-ea"/>
                <a:cs typeface="+mn-cs"/>
              </a:rPr>
              <a:t>are trademarks or registered trademarks of </a:t>
            </a:r>
            <a:br>
              <a:rPr lang="en-US" sz="800" i="1" kern="1200">
                <a:solidFill>
                  <a:srgbClr val="BFBFBF"/>
                </a:solidFill>
                <a:effectLst/>
                <a:latin typeface="+mn-lt"/>
                <a:ea typeface="+mn-ea"/>
                <a:cs typeface="+mn-cs"/>
              </a:rPr>
            </a:br>
            <a:r>
              <a:rPr lang="en-US" sz="800" i="1" kern="120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77"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3A80-FB54-4892-DF8C-92906F63ABA9}"/>
              </a:ext>
            </a:extLst>
          </p:cNvPr>
          <p:cNvSpPr>
            <a:spLocks noGrp="1"/>
          </p:cNvSpPr>
          <p:nvPr>
            <p:ph type="title"/>
          </p:nvPr>
        </p:nvSpPr>
        <p:spPr/>
        <p:txBody>
          <a:bodyPr/>
          <a:lstStyle/>
          <a:p>
            <a:r>
              <a:rPr lang="en-US" dirty="0">
                <a:solidFill>
                  <a:schemeClr val="bg1"/>
                </a:solidFill>
              </a:rPr>
              <a:t>CIC Global 2025</a:t>
            </a:r>
          </a:p>
        </p:txBody>
      </p:sp>
      <p:sp>
        <p:nvSpPr>
          <p:cNvPr id="3" name="Text Placeholder 2">
            <a:extLst>
              <a:ext uri="{FF2B5EF4-FFF2-40B4-BE49-F238E27FC236}">
                <a16:creationId xmlns:a16="http://schemas.microsoft.com/office/drawing/2014/main" id="{987EC2B8-3DE7-1701-DB4C-157AE8FF3F3F}"/>
              </a:ext>
            </a:extLst>
          </p:cNvPr>
          <p:cNvSpPr>
            <a:spLocks noGrp="1"/>
          </p:cNvSpPr>
          <p:nvPr>
            <p:ph type="body" idx="11"/>
          </p:nvPr>
        </p:nvSpPr>
        <p:spPr/>
        <p:txBody>
          <a:bodyPr/>
          <a:lstStyle/>
          <a:p>
            <a:r>
              <a:rPr lang="en-US" dirty="0">
                <a:solidFill>
                  <a:schemeClr val="bg1"/>
                </a:solidFill>
              </a:rPr>
              <a:t>Pengcheng Xin</a:t>
            </a:r>
          </a:p>
        </p:txBody>
      </p:sp>
      <p:sp>
        <p:nvSpPr>
          <p:cNvPr id="4" name="Subtitle 3">
            <a:extLst>
              <a:ext uri="{FF2B5EF4-FFF2-40B4-BE49-F238E27FC236}">
                <a16:creationId xmlns:a16="http://schemas.microsoft.com/office/drawing/2014/main" id="{8F3AA6E7-10B7-0001-1A05-E19B9C4E1CC9}"/>
              </a:ext>
            </a:extLst>
          </p:cNvPr>
          <p:cNvSpPr>
            <a:spLocks noGrp="1"/>
          </p:cNvSpPr>
          <p:nvPr>
            <p:ph type="subTitle" idx="1"/>
          </p:nvPr>
        </p:nvSpPr>
        <p:spPr/>
        <p:txBody>
          <a:bodyPr/>
          <a:lstStyle/>
          <a:p>
            <a:r>
              <a:rPr lang="en-US" dirty="0">
                <a:solidFill>
                  <a:schemeClr val="bg1"/>
                </a:solidFill>
              </a:rPr>
              <a:t>ADE Copilot</a:t>
            </a:r>
          </a:p>
        </p:txBody>
      </p:sp>
    </p:spTree>
    <p:extLst>
      <p:ext uri="{BB962C8B-B14F-4D97-AF65-F5344CB8AC3E}">
        <p14:creationId xmlns:p14="http://schemas.microsoft.com/office/powerpoint/2010/main" val="242740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dirty="0"/>
              <a:t>Get the optimal settings for job policy</a:t>
            </a:r>
          </a:p>
        </p:txBody>
      </p:sp>
      <p:pic>
        <p:nvPicPr>
          <p:cNvPr id="12" name="Picture 2">
            <a:extLst>
              <a:ext uri="{FF2B5EF4-FFF2-40B4-BE49-F238E27FC236}">
                <a16:creationId xmlns:a16="http://schemas.microsoft.com/office/drawing/2014/main" id="{D34180B9-04B2-3BBB-3736-50D368AC83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0840" y="1631162"/>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DBDC030-813C-DE05-449D-61B2BDD2C410}"/>
              </a:ext>
            </a:extLst>
          </p:cNvPr>
          <p:cNvPicPr>
            <a:picLocks noChangeAspect="1"/>
          </p:cNvPicPr>
          <p:nvPr/>
        </p:nvPicPr>
        <p:blipFill>
          <a:blip r:embed="rId3"/>
          <a:stretch>
            <a:fillRect/>
          </a:stretch>
        </p:blipFill>
        <p:spPr>
          <a:xfrm>
            <a:off x="3264341" y="4296099"/>
            <a:ext cx="4569675" cy="2196776"/>
          </a:xfrm>
          <a:prstGeom prst="rect">
            <a:avLst/>
          </a:prstGeom>
        </p:spPr>
      </p:pic>
      <p:pic>
        <p:nvPicPr>
          <p:cNvPr id="18" name="Picture 2">
            <a:extLst>
              <a:ext uri="{FF2B5EF4-FFF2-40B4-BE49-F238E27FC236}">
                <a16:creationId xmlns:a16="http://schemas.microsoft.com/office/drawing/2014/main" id="{125D0818-E1C9-ABD6-2C20-7A5FA9B03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557" y="1871351"/>
            <a:ext cx="2647950" cy="229552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1BE00B9-3847-4F15-E584-85DAC2CAFB66}"/>
              </a:ext>
            </a:extLst>
          </p:cNvPr>
          <p:cNvGrpSpPr/>
          <p:nvPr/>
        </p:nvGrpSpPr>
        <p:grpSpPr>
          <a:xfrm>
            <a:off x="8630951" y="1726565"/>
            <a:ext cx="3060306" cy="4124338"/>
            <a:chOff x="7225857" y="391588"/>
            <a:chExt cx="3060306" cy="4124338"/>
          </a:xfrm>
        </p:grpSpPr>
        <p:pic>
          <p:nvPicPr>
            <p:cNvPr id="20" name="Picture 19">
              <a:extLst>
                <a:ext uri="{FF2B5EF4-FFF2-40B4-BE49-F238E27FC236}">
                  <a16:creationId xmlns:a16="http://schemas.microsoft.com/office/drawing/2014/main" id="{8FD8092A-CB86-0DD7-3DE3-216E50C31A40}"/>
                </a:ext>
              </a:extLst>
            </p:cNvPr>
            <p:cNvPicPr>
              <a:picLocks noChangeAspect="1"/>
            </p:cNvPicPr>
            <p:nvPr/>
          </p:nvPicPr>
          <p:blipFill>
            <a:blip r:embed="rId5"/>
            <a:stretch>
              <a:fillRect/>
            </a:stretch>
          </p:blipFill>
          <p:spPr>
            <a:xfrm>
              <a:off x="7225857" y="391588"/>
              <a:ext cx="2140385" cy="3371740"/>
            </a:xfrm>
            <a:prstGeom prst="rect">
              <a:avLst/>
            </a:prstGeom>
          </p:spPr>
        </p:pic>
        <p:pic>
          <p:nvPicPr>
            <p:cNvPr id="22" name="Picture 21">
              <a:extLst>
                <a:ext uri="{FF2B5EF4-FFF2-40B4-BE49-F238E27FC236}">
                  <a16:creationId xmlns:a16="http://schemas.microsoft.com/office/drawing/2014/main" id="{19E25E11-1E48-898C-F636-269443F05A14}"/>
                </a:ext>
              </a:extLst>
            </p:cNvPr>
            <p:cNvPicPr>
              <a:picLocks noChangeAspect="1"/>
            </p:cNvPicPr>
            <p:nvPr/>
          </p:nvPicPr>
          <p:blipFill>
            <a:blip r:embed="rId6"/>
            <a:stretch>
              <a:fillRect/>
            </a:stretch>
          </p:blipFill>
          <p:spPr>
            <a:xfrm>
              <a:off x="8296049" y="1414973"/>
              <a:ext cx="1990114" cy="3100953"/>
            </a:xfrm>
            <a:prstGeom prst="rect">
              <a:avLst/>
            </a:prstGeom>
          </p:spPr>
        </p:pic>
      </p:grpSp>
      <p:sp>
        <p:nvSpPr>
          <p:cNvPr id="24" name="Arrow: Right 23">
            <a:extLst>
              <a:ext uri="{FF2B5EF4-FFF2-40B4-BE49-F238E27FC236}">
                <a16:creationId xmlns:a16="http://schemas.microsoft.com/office/drawing/2014/main" id="{75CB98C7-7A03-DFEB-AABB-075B529846A0}"/>
              </a:ext>
            </a:extLst>
          </p:cNvPr>
          <p:cNvSpPr/>
          <p:nvPr/>
        </p:nvSpPr>
        <p:spPr>
          <a:xfrm>
            <a:off x="3637234" y="2690504"/>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D43769B-395F-00E8-586F-3520F13A75EE}"/>
              </a:ext>
            </a:extLst>
          </p:cNvPr>
          <p:cNvSpPr/>
          <p:nvPr/>
        </p:nvSpPr>
        <p:spPr>
          <a:xfrm>
            <a:off x="7160401" y="2849910"/>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a:extLst>
              <a:ext uri="{FF2B5EF4-FFF2-40B4-BE49-F238E27FC236}">
                <a16:creationId xmlns:a16="http://schemas.microsoft.com/office/drawing/2014/main" id="{62441F5F-CACE-E405-C253-89F622015019}"/>
              </a:ext>
            </a:extLst>
          </p:cNvPr>
          <p:cNvSpPr/>
          <p:nvPr/>
        </p:nvSpPr>
        <p:spPr>
          <a:xfrm>
            <a:off x="1490657" y="5098305"/>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73BC21-EC70-A3E1-381E-0B3E75542F7E}"/>
              </a:ext>
            </a:extLst>
          </p:cNvPr>
          <p:cNvSpPr/>
          <p:nvPr/>
        </p:nvSpPr>
        <p:spPr>
          <a:xfrm>
            <a:off x="9332536" y="2749950"/>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6091A1-97F5-37DF-8416-948895DEC3F7}"/>
              </a:ext>
            </a:extLst>
          </p:cNvPr>
          <p:cNvSpPr/>
          <p:nvPr/>
        </p:nvSpPr>
        <p:spPr>
          <a:xfrm>
            <a:off x="10327593" y="3742441"/>
            <a:ext cx="315269" cy="134122"/>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F4A91F-B0ED-F36A-4DF5-7EC2D67F3997}"/>
              </a:ext>
            </a:extLst>
          </p:cNvPr>
          <p:cNvSpPr txBox="1"/>
          <p:nvPr/>
        </p:nvSpPr>
        <p:spPr>
          <a:xfrm>
            <a:off x="936938" y="4060905"/>
            <a:ext cx="19223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Schematic Design</a:t>
            </a:r>
          </a:p>
        </p:txBody>
      </p:sp>
      <p:sp>
        <p:nvSpPr>
          <p:cNvPr id="31" name="TextBox 30">
            <a:extLst>
              <a:ext uri="{FF2B5EF4-FFF2-40B4-BE49-F238E27FC236}">
                <a16:creationId xmlns:a16="http://schemas.microsoft.com/office/drawing/2014/main" id="{35C619F3-8DF7-4C76-C595-497ED662BB03}"/>
              </a:ext>
            </a:extLst>
          </p:cNvPr>
          <p:cNvSpPr txBox="1"/>
          <p:nvPr/>
        </p:nvSpPr>
        <p:spPr>
          <a:xfrm>
            <a:off x="4644982" y="3799810"/>
            <a:ext cx="245035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Inference</a:t>
            </a:r>
          </a:p>
        </p:txBody>
      </p:sp>
      <p:sp>
        <p:nvSpPr>
          <p:cNvPr id="1025" name="TextBox 1024">
            <a:extLst>
              <a:ext uri="{FF2B5EF4-FFF2-40B4-BE49-F238E27FC236}">
                <a16:creationId xmlns:a16="http://schemas.microsoft.com/office/drawing/2014/main" id="{4A9DB17D-B6E3-4CDD-E908-286C36438AEA}"/>
              </a:ext>
            </a:extLst>
          </p:cNvPr>
          <p:cNvSpPr txBox="1"/>
          <p:nvPr/>
        </p:nvSpPr>
        <p:spPr>
          <a:xfrm>
            <a:off x="8630951" y="5937024"/>
            <a:ext cx="33971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Setting Job Policy </a:t>
            </a:r>
            <a:r>
              <a:rPr lang="en-US" altLang="zh-CN"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utomatically</a:t>
            </a:r>
          </a:p>
        </p:txBody>
      </p:sp>
      <p:sp>
        <p:nvSpPr>
          <p:cNvPr id="1027" name="TextBox 1026">
            <a:extLst>
              <a:ext uri="{FF2B5EF4-FFF2-40B4-BE49-F238E27FC236}">
                <a16:creationId xmlns:a16="http://schemas.microsoft.com/office/drawing/2014/main" id="{2B7F092C-8290-5ACA-3EF8-7EDAC2CB0691}"/>
              </a:ext>
            </a:extLst>
          </p:cNvPr>
          <p:cNvSpPr txBox="1"/>
          <p:nvPr/>
        </p:nvSpPr>
        <p:spPr>
          <a:xfrm>
            <a:off x="4082884" y="6424829"/>
            <a:ext cx="36751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Reasonable Allocation of Resources</a:t>
            </a:r>
          </a:p>
        </p:txBody>
      </p:sp>
    </p:spTree>
    <p:extLst>
      <p:ext uri="{BB962C8B-B14F-4D97-AF65-F5344CB8AC3E}">
        <p14:creationId xmlns:p14="http://schemas.microsoft.com/office/powerpoint/2010/main" val="410790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1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What ADE Copilot can do</a:t>
            </a:r>
          </a:p>
        </p:txBody>
      </p:sp>
      <p:pic>
        <p:nvPicPr>
          <p:cNvPr id="12" name="Picture 11">
            <a:extLst>
              <a:ext uri="{FF2B5EF4-FFF2-40B4-BE49-F238E27FC236}">
                <a16:creationId xmlns:a16="http://schemas.microsoft.com/office/drawing/2014/main" id="{088BD5F9-3577-5F8D-AC33-BBFEB842E8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1039" y="930275"/>
            <a:ext cx="10083427" cy="5814130"/>
          </a:xfrm>
          <a:prstGeom prst="rect">
            <a:avLst/>
          </a:prstGeom>
        </p:spPr>
      </p:pic>
    </p:spTree>
    <p:extLst>
      <p:ext uri="{BB962C8B-B14F-4D97-AF65-F5344CB8AC3E}">
        <p14:creationId xmlns:p14="http://schemas.microsoft.com/office/powerpoint/2010/main" val="3804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Problem to resolve</a:t>
            </a:r>
          </a:p>
          <a:p>
            <a:pPr lvl="1"/>
            <a:r>
              <a:rPr lang="en-US" dirty="0"/>
              <a:t>ADE has many complex features and are related to each other.</a:t>
            </a:r>
          </a:p>
          <a:p>
            <a:pPr lvl="1"/>
            <a:r>
              <a:rPr lang="en-US" dirty="0"/>
              <a:t>Traditional learning methods can no longer meet the needs</a:t>
            </a:r>
          </a:p>
          <a:p>
            <a:pPr lvl="1"/>
            <a:r>
              <a:rPr lang="en-US" dirty="0"/>
              <a:t>An interactive engineering assistant based on LLM is a better choice</a:t>
            </a:r>
          </a:p>
          <a:p>
            <a:pPr lvl="1"/>
            <a:endParaRPr lang="en-US" dirty="0"/>
          </a:p>
        </p:txBody>
      </p:sp>
      <p:pic>
        <p:nvPicPr>
          <p:cNvPr id="11" name="Picture 10">
            <a:extLst>
              <a:ext uri="{FF2B5EF4-FFF2-40B4-BE49-F238E27FC236}">
                <a16:creationId xmlns:a16="http://schemas.microsoft.com/office/drawing/2014/main" id="{7572B7C6-BFF1-FA29-C3FC-EDDFEFF3C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031" y="2848049"/>
            <a:ext cx="2728066" cy="2785798"/>
          </a:xfrm>
          <a:prstGeom prst="rect">
            <a:avLst/>
          </a:prstGeom>
        </p:spPr>
      </p:pic>
      <p:sp>
        <p:nvSpPr>
          <p:cNvPr id="12" name="TextBox 11">
            <a:extLst>
              <a:ext uri="{FF2B5EF4-FFF2-40B4-BE49-F238E27FC236}">
                <a16:creationId xmlns:a16="http://schemas.microsoft.com/office/drawing/2014/main" id="{E4E4F58C-CAE6-13A5-88E0-EFA121F7B33E}"/>
              </a:ext>
            </a:extLst>
          </p:cNvPr>
          <p:cNvSpPr txBox="1"/>
          <p:nvPr/>
        </p:nvSpPr>
        <p:spPr>
          <a:xfrm>
            <a:off x="757870" y="5815390"/>
            <a:ext cx="2851230" cy="338554"/>
          </a:xfrm>
          <a:prstGeom prst="rect">
            <a:avLst/>
          </a:prstGeom>
          <a:noFill/>
        </p:spPr>
        <p:txBody>
          <a:bodyPr wrap="none" rtlCol="0">
            <a:spAutoFit/>
          </a:bodyPr>
          <a:lstStyle/>
          <a:p>
            <a:r>
              <a:rPr lang="en-US" sz="1600" b="1" dirty="0">
                <a:solidFill>
                  <a:srgbClr val="93DA49"/>
                </a:solidFill>
                <a:latin typeface="Times New Roman" panose="02020603050405020304" pitchFamily="18" charset="0"/>
                <a:cs typeface="Times New Roman" panose="02020603050405020304" pitchFamily="18" charset="0"/>
              </a:rPr>
              <a:t>Traditional Learning Methods</a:t>
            </a:r>
          </a:p>
        </p:txBody>
      </p:sp>
      <p:pic>
        <p:nvPicPr>
          <p:cNvPr id="13" name="Picture 12">
            <a:extLst>
              <a:ext uri="{FF2B5EF4-FFF2-40B4-BE49-F238E27FC236}">
                <a16:creationId xmlns:a16="http://schemas.microsoft.com/office/drawing/2014/main" id="{206DA350-73CC-A6EA-6B38-81CB651CE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7441" y="2923680"/>
            <a:ext cx="7217741" cy="2762487"/>
          </a:xfrm>
          <a:prstGeom prst="rect">
            <a:avLst/>
          </a:prstGeom>
        </p:spPr>
      </p:pic>
      <p:sp>
        <p:nvSpPr>
          <p:cNvPr id="14" name="TextBox 13">
            <a:extLst>
              <a:ext uri="{FF2B5EF4-FFF2-40B4-BE49-F238E27FC236}">
                <a16:creationId xmlns:a16="http://schemas.microsoft.com/office/drawing/2014/main" id="{17A5B4D4-44B6-8B08-29BB-18DCA96E97EB}"/>
              </a:ext>
            </a:extLst>
          </p:cNvPr>
          <p:cNvSpPr txBox="1"/>
          <p:nvPr/>
        </p:nvSpPr>
        <p:spPr>
          <a:xfrm>
            <a:off x="7360184" y="5841549"/>
            <a:ext cx="3108415" cy="338554"/>
          </a:xfrm>
          <a:prstGeom prst="rect">
            <a:avLst/>
          </a:prstGeom>
          <a:noFill/>
        </p:spPr>
        <p:txBody>
          <a:bodyPr wrap="none" rtlCol="0">
            <a:spAutoFit/>
          </a:bodyPr>
          <a:lstStyle/>
          <a:p>
            <a:r>
              <a:rPr lang="en-US" sz="1600" b="1" dirty="0">
                <a:solidFill>
                  <a:srgbClr val="93DA49"/>
                </a:solidFill>
                <a:latin typeface="Times New Roman" panose="02020603050405020304" pitchFamily="18" charset="0"/>
                <a:cs typeface="Times New Roman" panose="02020603050405020304" pitchFamily="18" charset="0"/>
              </a:rPr>
              <a:t>Interactive Engineering </a:t>
            </a:r>
            <a:r>
              <a:rPr lang="en-US" altLang="zh-CN" sz="1600" b="1" dirty="0">
                <a:solidFill>
                  <a:srgbClr val="93DA49"/>
                </a:solidFill>
                <a:latin typeface="Times New Roman" panose="02020603050405020304" pitchFamily="18" charset="0"/>
                <a:cs typeface="Times New Roman" panose="02020603050405020304" pitchFamily="18" charset="0"/>
              </a:rPr>
              <a:t>A</a:t>
            </a:r>
            <a:r>
              <a:rPr lang="en-US" sz="1600" b="1" dirty="0">
                <a:solidFill>
                  <a:srgbClr val="93DA49"/>
                </a:solidFill>
                <a:latin typeface="Times New Roman" panose="02020603050405020304" pitchFamily="18" charset="0"/>
                <a:cs typeface="Times New Roman" panose="02020603050405020304" pitchFamily="18" charset="0"/>
              </a:rPr>
              <a:t>ssistant</a:t>
            </a:r>
          </a:p>
        </p:txBody>
      </p:sp>
      <p:sp>
        <p:nvSpPr>
          <p:cNvPr id="2" name="Arrow: Right 1">
            <a:extLst>
              <a:ext uri="{FF2B5EF4-FFF2-40B4-BE49-F238E27FC236}">
                <a16:creationId xmlns:a16="http://schemas.microsoft.com/office/drawing/2014/main" id="{117C50BC-3DBD-D8B4-12FE-282A0B0F49C2}"/>
              </a:ext>
            </a:extLst>
          </p:cNvPr>
          <p:cNvSpPr/>
          <p:nvPr/>
        </p:nvSpPr>
        <p:spPr>
          <a:xfrm>
            <a:off x="4211218" y="3725174"/>
            <a:ext cx="820132" cy="115949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7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How ADE Copilot solves this problem</a:t>
            </a:r>
          </a:p>
          <a:p>
            <a:pPr lvl="1"/>
            <a:r>
              <a:rPr lang="en-US" dirty="0"/>
              <a:t>Implement interactive engineering assistant based on pre-trained LLM(Large Language Model) and RAG(Retrieval Enhancement Generation)</a:t>
            </a:r>
          </a:p>
        </p:txBody>
      </p:sp>
      <p:pic>
        <p:nvPicPr>
          <p:cNvPr id="5" name="Picture 4">
            <a:extLst>
              <a:ext uri="{FF2B5EF4-FFF2-40B4-BE49-F238E27FC236}">
                <a16:creationId xmlns:a16="http://schemas.microsoft.com/office/drawing/2014/main" id="{C5901744-30EF-A702-3150-1FDB2E35B6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8669" y="2222200"/>
            <a:ext cx="9265999" cy="4270675"/>
          </a:xfrm>
          <a:prstGeom prst="rect">
            <a:avLst/>
          </a:prstGeom>
        </p:spPr>
      </p:pic>
    </p:spTree>
    <p:extLst>
      <p:ext uri="{BB962C8B-B14F-4D97-AF65-F5344CB8AC3E}">
        <p14:creationId xmlns:p14="http://schemas.microsoft.com/office/powerpoint/2010/main" val="227411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a:xfrm>
            <a:off x="446313" y="336844"/>
            <a:ext cx="11612880" cy="565150"/>
          </a:xfrm>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Designer need to manually  edit expression according to requirements</a:t>
            </a:r>
          </a:p>
        </p:txBody>
      </p:sp>
      <p:graphicFrame>
        <p:nvGraphicFramePr>
          <p:cNvPr id="7" name="Table 6">
            <a:extLst>
              <a:ext uri="{FF2B5EF4-FFF2-40B4-BE49-F238E27FC236}">
                <a16:creationId xmlns:a16="http://schemas.microsoft.com/office/drawing/2014/main" id="{9808EE9E-24E1-4E7E-6445-F999756E968F}"/>
              </a:ext>
            </a:extLst>
          </p:cNvPr>
          <p:cNvGraphicFramePr>
            <a:graphicFrameLocks noGrp="1"/>
          </p:cNvGraphicFramePr>
          <p:nvPr>
            <p:extLst>
              <p:ext uri="{D42A27DB-BD31-4B8C-83A1-F6EECF244321}">
                <p14:modId xmlns:p14="http://schemas.microsoft.com/office/powerpoint/2010/main" val="916899997"/>
              </p:ext>
            </p:extLst>
          </p:nvPr>
        </p:nvGraphicFramePr>
        <p:xfrm>
          <a:off x="870394" y="1906624"/>
          <a:ext cx="6762576" cy="2474862"/>
        </p:xfrm>
        <a:graphic>
          <a:graphicData uri="http://schemas.openxmlformats.org/drawingml/2006/table">
            <a:tbl>
              <a:tblPr>
                <a:tableStyleId>{5C22544A-7EE6-4342-B048-85BDC9FD1C3A}</a:tableStyleId>
              </a:tblPr>
              <a:tblGrid>
                <a:gridCol w="616812">
                  <a:extLst>
                    <a:ext uri="{9D8B030D-6E8A-4147-A177-3AD203B41FA5}">
                      <a16:colId xmlns:a16="http://schemas.microsoft.com/office/drawing/2014/main" val="1761461332"/>
                    </a:ext>
                  </a:extLst>
                </a:gridCol>
                <a:gridCol w="492625">
                  <a:extLst>
                    <a:ext uri="{9D8B030D-6E8A-4147-A177-3AD203B41FA5}">
                      <a16:colId xmlns:a16="http://schemas.microsoft.com/office/drawing/2014/main" val="542940297"/>
                    </a:ext>
                  </a:extLst>
                </a:gridCol>
                <a:gridCol w="975140">
                  <a:extLst>
                    <a:ext uri="{9D8B030D-6E8A-4147-A177-3AD203B41FA5}">
                      <a16:colId xmlns:a16="http://schemas.microsoft.com/office/drawing/2014/main" val="1983025353"/>
                    </a:ext>
                  </a:extLst>
                </a:gridCol>
                <a:gridCol w="1856003">
                  <a:extLst>
                    <a:ext uri="{9D8B030D-6E8A-4147-A177-3AD203B41FA5}">
                      <a16:colId xmlns:a16="http://schemas.microsoft.com/office/drawing/2014/main" val="935884399"/>
                    </a:ext>
                  </a:extLst>
                </a:gridCol>
                <a:gridCol w="1606602">
                  <a:extLst>
                    <a:ext uri="{9D8B030D-6E8A-4147-A177-3AD203B41FA5}">
                      <a16:colId xmlns:a16="http://schemas.microsoft.com/office/drawing/2014/main" val="370398248"/>
                    </a:ext>
                  </a:extLst>
                </a:gridCol>
                <a:gridCol w="1215394">
                  <a:extLst>
                    <a:ext uri="{9D8B030D-6E8A-4147-A177-3AD203B41FA5}">
                      <a16:colId xmlns:a16="http://schemas.microsoft.com/office/drawing/2014/main" val="1214936113"/>
                    </a:ext>
                  </a:extLst>
                </a:gridCol>
              </a:tblGrid>
              <a:tr h="248143">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Priority</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 Type</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mpd="sng">
                      <a:noFill/>
                    </a:lnL>
                    <a:solidFill>
                      <a:srgbClr val="0070C0"/>
                    </a:solidFill>
                  </a:tcPr>
                </a:tc>
                <a:tc>
                  <a:txBody>
                    <a:bodyPr/>
                    <a:lstStyle/>
                    <a:p>
                      <a:pPr algn="ctr" fontAlgn="b"/>
                      <a:r>
                        <a:rPr lang="en-US" sz="1000" b="1" u="none" strike="noStrike">
                          <a:solidFill>
                            <a:schemeClr val="bg1"/>
                          </a:solidFill>
                          <a:effectLst/>
                          <a:latin typeface="Times New Roman" panose="02020603050405020304" pitchFamily="18" charset="0"/>
                          <a:cs typeface="Times New Roman" panose="02020603050405020304" pitchFamily="18" charset="0"/>
                        </a:rPr>
                        <a:t>Simulation Name</a:t>
                      </a:r>
                      <a:endParaRPr lang="en-US" sz="1000" b="1" i="0" u="none" strike="noStrike">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Simulation Description</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Measurements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Corners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solidFill>
                      <a:srgbClr val="0070C0"/>
                    </a:solidFill>
                  </a:tcPr>
                </a:tc>
                <a:extLst>
                  <a:ext uri="{0D108BD9-81ED-4DB2-BD59-A6C34878D82A}">
                    <a16:rowId xmlns:a16="http://schemas.microsoft.com/office/drawing/2014/main" val="3520806761"/>
                  </a:ext>
                </a:extLst>
              </a:tr>
              <a:tr h="980688">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T w="12700" cmpd="sng">
                      <a:noFill/>
                    </a:lnT>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TRAN</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Functional</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Verification of all functional modes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 Check diff amp and CMOS modes</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Check SE vs Differential mode of operation</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RX_DQ_EN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ATB functionality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SS, FF, extreme VT</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9085082"/>
                  </a:ext>
                </a:extLst>
              </a:tr>
              <a:tr h="49232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1</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DC</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a:effectLst/>
                          <a:latin typeface="Times New Roman" panose="02020603050405020304" pitchFamily="18" charset="0"/>
                          <a:cs typeface="Times New Roman" panose="02020603050405020304" pitchFamily="18" charset="0"/>
                        </a:rPr>
                        <a:t>Power</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Active power in all modes; leakage in disabled modes. Power is measured using a  110011 bit pattern at 533Mbps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Measure current/power for each supply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err="1">
                          <a:effectLst/>
                          <a:latin typeface="Times New Roman" panose="02020603050405020304" pitchFamily="18" charset="0"/>
                          <a:cs typeface="Times New Roman" panose="02020603050405020304" pitchFamily="18" charset="0"/>
                        </a:rPr>
                        <a:t>Tstart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Power corners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6800410"/>
                  </a:ext>
                </a:extLst>
              </a:tr>
              <a:tr h="326427">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31220931"/>
                  </a:ext>
                </a:extLst>
              </a:tr>
            </a:tbl>
          </a:graphicData>
        </a:graphic>
      </p:graphicFrame>
      <p:pic>
        <p:nvPicPr>
          <p:cNvPr id="10" name="Picture 9">
            <a:extLst>
              <a:ext uri="{FF2B5EF4-FFF2-40B4-BE49-F238E27FC236}">
                <a16:creationId xmlns:a16="http://schemas.microsoft.com/office/drawing/2014/main" id="{1CE7B1D0-D2D5-CAA5-B31A-1BF3099F6F45}"/>
              </a:ext>
            </a:extLst>
          </p:cNvPr>
          <p:cNvPicPr>
            <a:picLocks noChangeAspect="1"/>
          </p:cNvPicPr>
          <p:nvPr/>
        </p:nvPicPr>
        <p:blipFill>
          <a:blip r:embed="rId2"/>
          <a:stretch>
            <a:fillRect/>
          </a:stretch>
        </p:blipFill>
        <p:spPr>
          <a:xfrm>
            <a:off x="3710208" y="4267450"/>
            <a:ext cx="8264679" cy="2208013"/>
          </a:xfrm>
          <a:prstGeom prst="rect">
            <a:avLst/>
          </a:prstGeom>
        </p:spPr>
      </p:pic>
      <p:sp>
        <p:nvSpPr>
          <p:cNvPr id="11" name="Arrow: Bent 10">
            <a:extLst>
              <a:ext uri="{FF2B5EF4-FFF2-40B4-BE49-F238E27FC236}">
                <a16:creationId xmlns:a16="http://schemas.microsoft.com/office/drawing/2014/main" id="{DF4DDD65-9D0C-53F7-A7DA-162B0C9434A5}"/>
              </a:ext>
            </a:extLst>
          </p:cNvPr>
          <p:cNvSpPr/>
          <p:nvPr/>
        </p:nvSpPr>
        <p:spPr>
          <a:xfrm flipV="1">
            <a:off x="1356475" y="4981428"/>
            <a:ext cx="1770826" cy="824349"/>
          </a:xfrm>
          <a:prstGeom prst="bentArrow">
            <a:avLst>
              <a:gd name="adj1" fmla="val 25000"/>
              <a:gd name="adj2" fmla="val 25000"/>
              <a:gd name="adj3" fmla="val 25000"/>
              <a:gd name="adj4" fmla="val 47172"/>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18E83D0F-E271-CD61-FDBB-5A951A8A3EF8}"/>
              </a:ext>
            </a:extLst>
          </p:cNvPr>
          <p:cNvPicPr>
            <a:picLocks noChangeAspect="1"/>
          </p:cNvPicPr>
          <p:nvPr/>
        </p:nvPicPr>
        <p:blipFill>
          <a:blip r:embed="rId3"/>
          <a:stretch>
            <a:fillRect/>
          </a:stretch>
        </p:blipFill>
        <p:spPr>
          <a:xfrm>
            <a:off x="2007706" y="4759334"/>
            <a:ext cx="565191" cy="461202"/>
          </a:xfrm>
          <a:prstGeom prst="rect">
            <a:avLst/>
          </a:prstGeom>
        </p:spPr>
      </p:pic>
      <p:sp>
        <p:nvSpPr>
          <p:cNvPr id="14" name="TextBox 13">
            <a:extLst>
              <a:ext uri="{FF2B5EF4-FFF2-40B4-BE49-F238E27FC236}">
                <a16:creationId xmlns:a16="http://schemas.microsoft.com/office/drawing/2014/main" id="{9D944149-25E1-F60D-9BF8-4FA1CCA241AB}"/>
              </a:ext>
            </a:extLst>
          </p:cNvPr>
          <p:cNvSpPr txBox="1"/>
          <p:nvPr/>
        </p:nvSpPr>
        <p:spPr>
          <a:xfrm>
            <a:off x="1766031" y="5196409"/>
            <a:ext cx="1361270"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Heavy Manual Effort</a:t>
            </a:r>
          </a:p>
        </p:txBody>
      </p:sp>
      <p:sp>
        <p:nvSpPr>
          <p:cNvPr id="15" name="TextBox 14">
            <a:extLst>
              <a:ext uri="{FF2B5EF4-FFF2-40B4-BE49-F238E27FC236}">
                <a16:creationId xmlns:a16="http://schemas.microsoft.com/office/drawing/2014/main" id="{288C4CEC-0613-FE18-BA88-1110FF0FE7F4}"/>
              </a:ext>
            </a:extLst>
          </p:cNvPr>
          <p:cNvSpPr txBox="1"/>
          <p:nvPr/>
        </p:nvSpPr>
        <p:spPr>
          <a:xfrm>
            <a:off x="899988" y="5949140"/>
            <a:ext cx="1798506"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Traditional Way</a:t>
            </a:r>
          </a:p>
        </p:txBody>
      </p:sp>
      <p:sp>
        <p:nvSpPr>
          <p:cNvPr id="16" name="Arrow: Bent 15">
            <a:extLst>
              <a:ext uri="{FF2B5EF4-FFF2-40B4-BE49-F238E27FC236}">
                <a16:creationId xmlns:a16="http://schemas.microsoft.com/office/drawing/2014/main" id="{6BB9D5BF-B3AD-F54E-1BAE-D22DB97A5EA9}"/>
              </a:ext>
            </a:extLst>
          </p:cNvPr>
          <p:cNvSpPr/>
          <p:nvPr/>
        </p:nvSpPr>
        <p:spPr>
          <a:xfrm rot="5400000">
            <a:off x="9080016" y="1575295"/>
            <a:ext cx="783959" cy="3431618"/>
          </a:xfrm>
          <a:prstGeom prst="ben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0" name="Picture 6" descr="ChatGPT icon PNG and SVG Vector Free Download">
            <a:extLst>
              <a:ext uri="{FF2B5EF4-FFF2-40B4-BE49-F238E27FC236}">
                <a16:creationId xmlns:a16="http://schemas.microsoft.com/office/drawing/2014/main" id="{9A58CB81-C9EF-F4BD-515E-F8B7A19285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894" y="2108329"/>
            <a:ext cx="403597" cy="4035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77234F2-5B96-D30F-38BB-CFD346EF1B4B}"/>
              </a:ext>
            </a:extLst>
          </p:cNvPr>
          <p:cNvSpPr txBox="1"/>
          <p:nvPr/>
        </p:nvSpPr>
        <p:spPr>
          <a:xfrm>
            <a:off x="7577172" y="2634518"/>
            <a:ext cx="3789645"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Natural Language Processing  And Skill expression Generation</a:t>
            </a:r>
          </a:p>
        </p:txBody>
      </p:sp>
      <p:sp>
        <p:nvSpPr>
          <p:cNvPr id="22" name="TextBox 21">
            <a:extLst>
              <a:ext uri="{FF2B5EF4-FFF2-40B4-BE49-F238E27FC236}">
                <a16:creationId xmlns:a16="http://schemas.microsoft.com/office/drawing/2014/main" id="{1F4590A2-7B4C-A70D-287D-5E262C13229C}"/>
              </a:ext>
            </a:extLst>
          </p:cNvPr>
          <p:cNvSpPr txBox="1"/>
          <p:nvPr/>
        </p:nvSpPr>
        <p:spPr>
          <a:xfrm>
            <a:off x="8596244" y="3404875"/>
            <a:ext cx="943592"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AI Way</a:t>
            </a:r>
          </a:p>
        </p:txBody>
      </p:sp>
      <p:sp>
        <p:nvSpPr>
          <p:cNvPr id="2" name="Rectangle 1">
            <a:extLst>
              <a:ext uri="{FF2B5EF4-FFF2-40B4-BE49-F238E27FC236}">
                <a16:creationId xmlns:a16="http://schemas.microsoft.com/office/drawing/2014/main" id="{06C84EF7-6772-A207-FDE8-A94C661B69F5}"/>
              </a:ext>
            </a:extLst>
          </p:cNvPr>
          <p:cNvSpPr/>
          <p:nvPr/>
        </p:nvSpPr>
        <p:spPr>
          <a:xfrm>
            <a:off x="4807670" y="1906624"/>
            <a:ext cx="1637153" cy="247486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4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dirty="0"/>
              <a:t>Fine Tune Pre-trained LLM </a:t>
            </a:r>
            <a:r>
              <a:rPr lang="en-US" altLang="zh-CN" dirty="0"/>
              <a:t>based on skill source code</a:t>
            </a:r>
            <a:endParaRPr lang="en-US" dirty="0"/>
          </a:p>
        </p:txBody>
      </p:sp>
      <p:graphicFrame>
        <p:nvGraphicFramePr>
          <p:cNvPr id="2" name="Table 3">
            <a:extLst>
              <a:ext uri="{FF2B5EF4-FFF2-40B4-BE49-F238E27FC236}">
                <a16:creationId xmlns:a16="http://schemas.microsoft.com/office/drawing/2014/main" id="{00A79C84-1664-BE3A-FE88-5CB735406983}"/>
              </a:ext>
            </a:extLst>
          </p:cNvPr>
          <p:cNvGraphicFramePr>
            <a:graphicFrameLocks noGrp="1"/>
          </p:cNvGraphicFramePr>
          <p:nvPr>
            <p:extLst>
              <p:ext uri="{D42A27DB-BD31-4B8C-83A1-F6EECF244321}">
                <p14:modId xmlns:p14="http://schemas.microsoft.com/office/powerpoint/2010/main" val="2147498445"/>
              </p:ext>
            </p:extLst>
          </p:nvPr>
        </p:nvGraphicFramePr>
        <p:xfrm>
          <a:off x="1098145" y="1959978"/>
          <a:ext cx="5471268" cy="2290304"/>
        </p:xfrm>
        <a:graphic>
          <a:graphicData uri="http://schemas.openxmlformats.org/drawingml/2006/table">
            <a:tbl>
              <a:tblPr firstRow="1" bandRow="1">
                <a:tableStyleId>{5C22544A-7EE6-4342-B048-85BDC9FD1C3A}</a:tableStyleId>
              </a:tblPr>
              <a:tblGrid>
                <a:gridCol w="1385925">
                  <a:extLst>
                    <a:ext uri="{9D8B030D-6E8A-4147-A177-3AD203B41FA5}">
                      <a16:colId xmlns:a16="http://schemas.microsoft.com/office/drawing/2014/main" val="612624613"/>
                    </a:ext>
                  </a:extLst>
                </a:gridCol>
                <a:gridCol w="4085343">
                  <a:extLst>
                    <a:ext uri="{9D8B030D-6E8A-4147-A177-3AD203B41FA5}">
                      <a16:colId xmlns:a16="http://schemas.microsoft.com/office/drawing/2014/main" val="2184955252"/>
                    </a:ext>
                  </a:extLst>
                </a:gridCol>
              </a:tblGrid>
              <a:tr h="229496">
                <a:tc>
                  <a:txBody>
                    <a:bodyPr/>
                    <a:lstStyle/>
                    <a:p>
                      <a:pPr algn="ctr"/>
                      <a:r>
                        <a:rPr lang="en-US" altLang="zh-CN" sz="1800" dirty="0"/>
                        <a:t>ID</a:t>
                      </a:r>
                      <a:endParaRPr lang="en-US" sz="1800" dirty="0"/>
                    </a:p>
                  </a:txBody>
                  <a:tcPr/>
                </a:tc>
                <a:tc>
                  <a:txBody>
                    <a:bodyPr/>
                    <a:lstStyle/>
                    <a:p>
                      <a:pPr algn="ctr"/>
                      <a:r>
                        <a:rPr lang="en-US" sz="1800" dirty="0"/>
                        <a:t>Instruction</a:t>
                      </a:r>
                    </a:p>
                  </a:txBody>
                  <a:tcPr/>
                </a:tc>
                <a:extLst>
                  <a:ext uri="{0D108BD9-81ED-4DB2-BD59-A6C34878D82A}">
                    <a16:rowId xmlns:a16="http://schemas.microsoft.com/office/drawing/2014/main" val="246115639"/>
                  </a:ext>
                </a:extLst>
              </a:tr>
              <a:tr h="550792">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Returns the X value where a signal crosses the threshold Y value</a:t>
                      </a:r>
                    </a:p>
                  </a:txBody>
                  <a:tcPr/>
                </a:tc>
                <a:extLst>
                  <a:ext uri="{0D108BD9-81ED-4DB2-BD59-A6C34878D82A}">
                    <a16:rowId xmlns:a16="http://schemas.microsoft.com/office/drawing/2014/main" val="2778738142"/>
                  </a:ext>
                </a:extLst>
              </a:tr>
              <a:tr h="390144">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Computes the average of a waveform over its entire range</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55079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dirty="0"/>
                        <a:t>Stores the output value from one test and passes it on to another test.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971168402"/>
                  </a:ext>
                </a:extLst>
              </a:tr>
              <a:tr h="229496">
                <a:tc>
                  <a:txBody>
                    <a:bodyPr/>
                    <a:lstStyle/>
                    <a:p>
                      <a:pPr marL="0" algn="ctr" defTabSz="914400" rtl="0" eaLnBrk="1" latinLnBrk="0" hangingPunct="1"/>
                      <a:r>
                        <a:rPr lang="en-US" sz="1400" kern="1200" dirty="0">
                          <a:solidFill>
                            <a:schemeClr val="dk1"/>
                          </a:solidFill>
                          <a:latin typeface="+mn-lt"/>
                          <a:ea typeface="+mn-ea"/>
                          <a:cs typeface="+mn-cs"/>
                        </a:rPr>
                        <a:t>…</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graphicFrame>
        <p:nvGraphicFramePr>
          <p:cNvPr id="4" name="Table 3">
            <a:extLst>
              <a:ext uri="{FF2B5EF4-FFF2-40B4-BE49-F238E27FC236}">
                <a16:creationId xmlns:a16="http://schemas.microsoft.com/office/drawing/2014/main" id="{4CB1682E-9194-6158-2BE9-F2FF316BCF63}"/>
              </a:ext>
            </a:extLst>
          </p:cNvPr>
          <p:cNvGraphicFramePr>
            <a:graphicFrameLocks noGrp="1"/>
          </p:cNvGraphicFramePr>
          <p:nvPr>
            <p:extLst>
              <p:ext uri="{D42A27DB-BD31-4B8C-83A1-F6EECF244321}">
                <p14:modId xmlns:p14="http://schemas.microsoft.com/office/powerpoint/2010/main" val="2576568371"/>
              </p:ext>
            </p:extLst>
          </p:nvPr>
        </p:nvGraphicFramePr>
        <p:xfrm>
          <a:off x="1054911" y="4607021"/>
          <a:ext cx="5471268" cy="1891702"/>
        </p:xfrm>
        <a:graphic>
          <a:graphicData uri="http://schemas.openxmlformats.org/drawingml/2006/table">
            <a:tbl>
              <a:tblPr firstRow="1" bandRow="1">
                <a:tableStyleId>{5C22544A-7EE6-4342-B048-85BDC9FD1C3A}</a:tableStyleId>
              </a:tblPr>
              <a:tblGrid>
                <a:gridCol w="1342465">
                  <a:extLst>
                    <a:ext uri="{9D8B030D-6E8A-4147-A177-3AD203B41FA5}">
                      <a16:colId xmlns:a16="http://schemas.microsoft.com/office/drawing/2014/main" val="612624613"/>
                    </a:ext>
                  </a:extLst>
                </a:gridCol>
                <a:gridCol w="4128803">
                  <a:extLst>
                    <a:ext uri="{9D8B030D-6E8A-4147-A177-3AD203B41FA5}">
                      <a16:colId xmlns:a16="http://schemas.microsoft.com/office/drawing/2014/main" val="2184955252"/>
                    </a:ext>
                  </a:extLst>
                </a:gridCol>
              </a:tblGrid>
              <a:tr h="269512">
                <a:tc>
                  <a:txBody>
                    <a:bodyPr/>
                    <a:lstStyle/>
                    <a:p>
                      <a:pPr marL="0" algn="ctr" defTabSz="914400" rtl="0" eaLnBrk="1" latinLnBrk="0" hangingPunct="1"/>
                      <a:r>
                        <a:rPr lang="en-US" altLang="zh-CN" sz="1800" kern="1200" dirty="0">
                          <a:solidFill>
                            <a:schemeClr val="dk1"/>
                          </a:solidFill>
                          <a:latin typeface="+mn-lt"/>
                          <a:ea typeface="+mn-ea"/>
                          <a:cs typeface="+mn-cs"/>
                        </a:rPr>
                        <a:t>ID</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a:solidFill>
                            <a:schemeClr val="dk1"/>
                          </a:solidFill>
                          <a:latin typeface="+mn-lt"/>
                          <a:ea typeface="+mn-ea"/>
                          <a:cs typeface="+mn-cs"/>
                        </a:rPr>
                        <a:t>Ref Method</a:t>
                      </a:r>
                    </a:p>
                  </a:txBody>
                  <a:tcPr/>
                </a:tc>
                <a:extLst>
                  <a:ext uri="{0D108BD9-81ED-4DB2-BD59-A6C34878D82A}">
                    <a16:rowId xmlns:a16="http://schemas.microsoft.com/office/drawing/2014/main" val="246115639"/>
                  </a:ext>
                </a:extLst>
              </a:tr>
              <a:tr h="458171">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cross(v("1" ?result "</a:t>
                      </a:r>
                      <a:r>
                        <a:rPr lang="en-US" sz="1400" kern="1200" dirty="0" err="1">
                          <a:solidFill>
                            <a:schemeClr val="dk1"/>
                          </a:solidFill>
                          <a:latin typeface="+mn-lt"/>
                          <a:ea typeface="+mn-ea"/>
                          <a:cs typeface="+mn-cs"/>
                        </a:rPr>
                        <a:t>tran</a:t>
                      </a:r>
                      <a:r>
                        <a:rPr lang="en-US" sz="1400" kern="1200" dirty="0">
                          <a:solidFill>
                            <a:schemeClr val="dk1"/>
                          </a:solidFill>
                          <a:latin typeface="+mn-lt"/>
                          <a:ea typeface="+mn-ea"/>
                          <a:cs typeface="+mn-cs"/>
                        </a:rPr>
                        <a:t>") 2.5 1 "either" t "time" ) </a:t>
                      </a:r>
                    </a:p>
                  </a:txBody>
                  <a:tcPr/>
                </a:tc>
                <a:extLst>
                  <a:ext uri="{0D108BD9-81ED-4DB2-BD59-A6C34878D82A}">
                    <a16:rowId xmlns:a16="http://schemas.microsoft.com/office/drawing/2014/main" val="2778738142"/>
                  </a:ext>
                </a:extLst>
              </a:tr>
              <a:tr h="458171">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average(v("out" ?result "</a:t>
                      </a:r>
                      <a:r>
                        <a:rPr lang="en-US" sz="1400" dirty="0" err="1"/>
                        <a:t>tran-tran</a:t>
                      </a:r>
                      <a:r>
                        <a:rPr lang="en-US" sz="1400" dirty="0"/>
                        <a: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26951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kern="1200" dirty="0">
                          <a:solidFill>
                            <a:schemeClr val="dk1"/>
                          </a:solidFill>
                          <a:latin typeface="+mn-lt"/>
                          <a:ea typeface="+mn-ea"/>
                          <a:cs typeface="+mn-cs"/>
                        </a:rPr>
                        <a:t>calcVal(“trim” “</a:t>
                      </a:r>
                      <a:r>
                        <a:rPr lang="en-US" sz="1400" kern="1200" dirty="0" err="1">
                          <a:solidFill>
                            <a:schemeClr val="dk1"/>
                          </a:solidFill>
                          <a:latin typeface="+mn-lt"/>
                          <a:ea typeface="+mn-ea"/>
                          <a:cs typeface="+mn-cs"/>
                        </a:rPr>
                        <a:t>myTest</a:t>
                      </a:r>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3971168402"/>
                  </a:ext>
                </a:extLst>
              </a:tr>
              <a:tr h="269512">
                <a:tc>
                  <a:txBody>
                    <a:bodyPr/>
                    <a:lstStyle/>
                    <a:p>
                      <a:pPr marL="0" algn="ctr" defTabSz="914400" rtl="0" eaLnBrk="1" latinLnBrk="0" hangingPunct="1"/>
                      <a:r>
                        <a:rPr lang="en-US" sz="1400" kern="1200" dirty="0">
                          <a:solidFill>
                            <a:schemeClr val="dk1"/>
                          </a:solidFill>
                          <a:latin typeface="+mn-lt"/>
                          <a:ea typeface="+mn-ea"/>
                          <a:cs typeface="+mn-cs"/>
                        </a:rPr>
                        <a:t>…</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pic>
        <p:nvPicPr>
          <p:cNvPr id="5" name="Picture 2">
            <a:extLst>
              <a:ext uri="{FF2B5EF4-FFF2-40B4-BE49-F238E27FC236}">
                <a16:creationId xmlns:a16="http://schemas.microsoft.com/office/drawing/2014/main" id="{D1CE5286-7072-7B7E-8162-65D1E0749A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632" y="2523043"/>
            <a:ext cx="2472503" cy="24725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3539E7A-AF42-23ED-C74D-2468BA07B24F}"/>
              </a:ext>
            </a:extLst>
          </p:cNvPr>
          <p:cNvSpPr/>
          <p:nvPr/>
        </p:nvSpPr>
        <p:spPr>
          <a:xfrm>
            <a:off x="490286" y="2777283"/>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0" name="Rectangle 9">
            <a:extLst>
              <a:ext uri="{FF2B5EF4-FFF2-40B4-BE49-F238E27FC236}">
                <a16:creationId xmlns:a16="http://schemas.microsoft.com/office/drawing/2014/main" id="{04FF646C-D9B8-5282-8DF3-4D45690A95DC}"/>
              </a:ext>
            </a:extLst>
          </p:cNvPr>
          <p:cNvSpPr/>
          <p:nvPr/>
        </p:nvSpPr>
        <p:spPr>
          <a:xfrm>
            <a:off x="447052" y="5277291"/>
            <a:ext cx="607859" cy="584775"/>
          </a:xfrm>
          <a:prstGeom prst="rect">
            <a:avLst/>
          </a:prstGeom>
          <a:noFill/>
        </p:spPr>
        <p:txBody>
          <a:bodyPr wrap="square" lIns="91440" tIns="45720" rIns="91440" bIns="45720">
            <a:spAutoFit/>
          </a:bodyPr>
          <a:lstStyle/>
          <a:p>
            <a:pPr algn="ctr"/>
            <a:r>
              <a:rPr lang="en-US" sz="32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endPar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3322DE-9807-93FC-701D-824B59AA398F}"/>
              </a:ext>
            </a:extLst>
          </p:cNvPr>
          <p:cNvSpPr txBox="1"/>
          <p:nvPr/>
        </p:nvSpPr>
        <p:spPr>
          <a:xfrm>
            <a:off x="8623328" y="4810880"/>
            <a:ext cx="236911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Training</a:t>
            </a:r>
          </a:p>
        </p:txBody>
      </p:sp>
      <p:sp>
        <p:nvSpPr>
          <p:cNvPr id="12" name="Arrow: Right 11">
            <a:extLst>
              <a:ext uri="{FF2B5EF4-FFF2-40B4-BE49-F238E27FC236}">
                <a16:creationId xmlns:a16="http://schemas.microsoft.com/office/drawing/2014/main" id="{1F38D297-D29D-52BD-1AC6-95894B185807}"/>
              </a:ext>
            </a:extLst>
          </p:cNvPr>
          <p:cNvSpPr/>
          <p:nvPr/>
        </p:nvSpPr>
        <p:spPr>
          <a:xfrm>
            <a:off x="7232128" y="3755450"/>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07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altLang="zh-CN" dirty="0"/>
              <a:t>Task analysis</a:t>
            </a:r>
            <a:r>
              <a:rPr lang="en-US" dirty="0"/>
              <a:t> and </a:t>
            </a:r>
            <a:r>
              <a:rPr lang="en-US" altLang="zh-CN" dirty="0"/>
              <a:t>measurement generation</a:t>
            </a:r>
            <a:endParaRPr lang="en-US" dirty="0"/>
          </a:p>
        </p:txBody>
      </p:sp>
      <p:graphicFrame>
        <p:nvGraphicFramePr>
          <p:cNvPr id="6" name="Table 6">
            <a:extLst>
              <a:ext uri="{FF2B5EF4-FFF2-40B4-BE49-F238E27FC236}">
                <a16:creationId xmlns:a16="http://schemas.microsoft.com/office/drawing/2014/main" id="{435EB0BC-2D6D-60E2-8E77-248BEDBEFA4B}"/>
              </a:ext>
            </a:extLst>
          </p:cNvPr>
          <p:cNvGraphicFramePr>
            <a:graphicFrameLocks noGrp="1"/>
          </p:cNvGraphicFramePr>
          <p:nvPr>
            <p:extLst>
              <p:ext uri="{D42A27DB-BD31-4B8C-83A1-F6EECF244321}">
                <p14:modId xmlns:p14="http://schemas.microsoft.com/office/powerpoint/2010/main" val="2226357739"/>
              </p:ext>
            </p:extLst>
          </p:nvPr>
        </p:nvGraphicFramePr>
        <p:xfrm>
          <a:off x="435430" y="2723410"/>
          <a:ext cx="3151832" cy="2565400"/>
        </p:xfrm>
        <a:graphic>
          <a:graphicData uri="http://schemas.openxmlformats.org/drawingml/2006/table">
            <a:tbl>
              <a:tblPr firstRow="1" bandRow="1">
                <a:tableStyleId>{5C22544A-7EE6-4342-B048-85BDC9FD1C3A}</a:tableStyleId>
              </a:tblPr>
              <a:tblGrid>
                <a:gridCol w="427884">
                  <a:extLst>
                    <a:ext uri="{9D8B030D-6E8A-4147-A177-3AD203B41FA5}">
                      <a16:colId xmlns:a16="http://schemas.microsoft.com/office/drawing/2014/main" val="1900746793"/>
                    </a:ext>
                  </a:extLst>
                </a:gridCol>
                <a:gridCol w="2723948">
                  <a:extLst>
                    <a:ext uri="{9D8B030D-6E8A-4147-A177-3AD203B41FA5}">
                      <a16:colId xmlns:a16="http://schemas.microsoft.com/office/drawing/2014/main" val="3790268417"/>
                    </a:ext>
                  </a:extLst>
                </a:gridCol>
              </a:tblGrid>
              <a:tr h="217881">
                <a:tc>
                  <a:txBody>
                    <a:bodyPr/>
                    <a:lstStyle/>
                    <a:p>
                      <a:pPr algn="ctr"/>
                      <a:r>
                        <a:rPr lang="en-US"/>
                        <a:t>ID</a:t>
                      </a:r>
                      <a:endParaRPr lang="en-US" dirty="0"/>
                    </a:p>
                  </a:txBody>
                  <a:tcPr/>
                </a:tc>
                <a:tc>
                  <a:txBody>
                    <a:bodyPr/>
                    <a:lstStyle/>
                    <a:p>
                      <a:pPr algn="ctr"/>
                      <a:r>
                        <a:rPr lang="en-US" dirty="0"/>
                        <a:t>Requirements</a:t>
                      </a:r>
                    </a:p>
                  </a:txBody>
                  <a:tcPr/>
                </a:tc>
                <a:extLst>
                  <a:ext uri="{0D108BD9-81ED-4DB2-BD59-A6C34878D82A}">
                    <a16:rowId xmlns:a16="http://schemas.microsoft.com/office/drawing/2014/main" val="1158463288"/>
                  </a:ext>
                </a:extLst>
              </a:tr>
              <a:tr h="370840">
                <a:tc>
                  <a:txBody>
                    <a:bodyPr/>
                    <a:lstStyle/>
                    <a:p>
                      <a:pPr algn="ctr"/>
                      <a:r>
                        <a:rPr lang="en-US" sz="1400" b="0" i="0" kern="1200" dirty="0">
                          <a:solidFill>
                            <a:schemeClr val="dk1"/>
                          </a:solidFill>
                          <a:effectLst/>
                          <a:latin typeface="+mn-lt"/>
                          <a:ea typeface="+mn-ea"/>
                          <a:cs typeface="+mn-cs"/>
                        </a:rPr>
                        <a:t>1</a:t>
                      </a:r>
                      <a:endParaRPr lang="en-US" sz="1400" dirty="0"/>
                    </a:p>
                  </a:txBody>
                  <a:tcPr/>
                </a:tc>
                <a:tc>
                  <a:txBody>
                    <a:bodyPr/>
                    <a:lstStyle/>
                    <a:p>
                      <a:pPr algn="l"/>
                      <a:r>
                        <a:rPr lang="en-US" sz="1800" b="0" i="0" kern="1200" dirty="0">
                          <a:solidFill>
                            <a:schemeClr val="dk1"/>
                          </a:solidFill>
                          <a:effectLst/>
                          <a:latin typeface="+mn-lt"/>
                          <a:ea typeface="+mn-ea"/>
                          <a:cs typeface="+mn-cs"/>
                        </a:rPr>
                        <a:t>High pulse width at vdd/2.0 / period</a:t>
                      </a:r>
                      <a:endParaRPr lang="en-US" sz="1400" dirty="0"/>
                    </a:p>
                  </a:txBody>
                  <a:tcPr/>
                </a:tc>
                <a:extLst>
                  <a:ext uri="{0D108BD9-81ED-4DB2-BD59-A6C34878D82A}">
                    <a16:rowId xmlns:a16="http://schemas.microsoft.com/office/drawing/2014/main" val="2955363936"/>
                  </a:ext>
                </a:extLst>
              </a:tr>
              <a:tr h="370840">
                <a:tc>
                  <a:txBody>
                    <a:bodyPr/>
                    <a:lstStyle/>
                    <a:p>
                      <a:pPr algn="ctr"/>
                      <a:r>
                        <a:rPr lang="en-US" sz="1400" dirty="0"/>
                        <a:t>2</a:t>
                      </a:r>
                    </a:p>
                  </a:txBody>
                  <a:tcPr/>
                </a:tc>
                <a:tc>
                  <a:txBody>
                    <a:bodyPr/>
                    <a:lstStyle/>
                    <a:p>
                      <a:pPr algn="l"/>
                      <a:r>
                        <a:rPr lang="en-US" sz="1800" b="0" i="0" kern="1200" dirty="0">
                          <a:solidFill>
                            <a:schemeClr val="dk1"/>
                          </a:solidFill>
                          <a:effectLst/>
                          <a:latin typeface="+mn-lt"/>
                          <a:ea typeface="+mn-ea"/>
                          <a:cs typeface="+mn-cs"/>
                        </a:rPr>
                        <a:t>Measure the peak current on each supply</a:t>
                      </a:r>
                      <a:br>
                        <a:rPr lang="en-US" sz="1400" dirty="0"/>
                      </a:br>
                      <a:r>
                        <a:rPr lang="en-US" sz="1800" b="0" i="0" kern="1200" dirty="0">
                          <a:solidFill>
                            <a:schemeClr val="dk1"/>
                          </a:solidFill>
                          <a:effectLst/>
                          <a:latin typeface="+mn-lt"/>
                          <a:ea typeface="+mn-ea"/>
                          <a:cs typeface="+mn-cs"/>
                        </a:rPr>
                        <a:t>and ensure that it meets project targets</a:t>
                      </a:r>
                      <a:endParaRPr lang="en-US" sz="1400" dirty="0"/>
                    </a:p>
                  </a:txBody>
                  <a:tcPr/>
                </a:tc>
                <a:extLst>
                  <a:ext uri="{0D108BD9-81ED-4DB2-BD59-A6C34878D82A}">
                    <a16:rowId xmlns:a16="http://schemas.microsoft.com/office/drawing/2014/main" val="3569874541"/>
                  </a:ext>
                </a:extLst>
              </a:tr>
              <a:tr h="370840">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73256453"/>
                  </a:ext>
                </a:extLst>
              </a:tr>
            </a:tbl>
          </a:graphicData>
        </a:graphic>
      </p:graphicFrame>
      <p:graphicFrame>
        <p:nvGraphicFramePr>
          <p:cNvPr id="12" name="Table 6">
            <a:extLst>
              <a:ext uri="{FF2B5EF4-FFF2-40B4-BE49-F238E27FC236}">
                <a16:creationId xmlns:a16="http://schemas.microsoft.com/office/drawing/2014/main" id="{A4364B51-E7E9-5889-FDE0-019886B1F9E8}"/>
              </a:ext>
            </a:extLst>
          </p:cNvPr>
          <p:cNvGraphicFramePr>
            <a:graphicFrameLocks noGrp="1"/>
          </p:cNvGraphicFramePr>
          <p:nvPr>
            <p:extLst>
              <p:ext uri="{D42A27DB-BD31-4B8C-83A1-F6EECF244321}">
                <p14:modId xmlns:p14="http://schemas.microsoft.com/office/powerpoint/2010/main" val="3517806160"/>
              </p:ext>
            </p:extLst>
          </p:nvPr>
        </p:nvGraphicFramePr>
        <p:xfrm>
          <a:off x="8090097" y="2954522"/>
          <a:ext cx="3666474" cy="1838960"/>
        </p:xfrm>
        <a:graphic>
          <a:graphicData uri="http://schemas.openxmlformats.org/drawingml/2006/table">
            <a:tbl>
              <a:tblPr firstRow="1" bandRow="1">
                <a:tableStyleId>{5C22544A-7EE6-4342-B048-85BDC9FD1C3A}</a:tableStyleId>
              </a:tblPr>
              <a:tblGrid>
                <a:gridCol w="497751">
                  <a:extLst>
                    <a:ext uri="{9D8B030D-6E8A-4147-A177-3AD203B41FA5}">
                      <a16:colId xmlns:a16="http://schemas.microsoft.com/office/drawing/2014/main" val="1900746793"/>
                    </a:ext>
                  </a:extLst>
                </a:gridCol>
                <a:gridCol w="3168723">
                  <a:extLst>
                    <a:ext uri="{9D8B030D-6E8A-4147-A177-3AD203B41FA5}">
                      <a16:colId xmlns:a16="http://schemas.microsoft.com/office/drawing/2014/main" val="3790268417"/>
                    </a:ext>
                  </a:extLst>
                </a:gridCol>
              </a:tblGrid>
              <a:tr h="217881">
                <a:tc>
                  <a:txBody>
                    <a:bodyPr/>
                    <a:lstStyle/>
                    <a:p>
                      <a:pPr algn="ctr"/>
                      <a:r>
                        <a:rPr lang="en-US" dirty="0"/>
                        <a:t>ID</a:t>
                      </a:r>
                    </a:p>
                  </a:txBody>
                  <a:tcPr/>
                </a:tc>
                <a:tc>
                  <a:txBody>
                    <a:bodyPr/>
                    <a:lstStyle/>
                    <a:p>
                      <a:pPr algn="ctr"/>
                      <a:r>
                        <a:rPr lang="en-US" altLang="zh-CN" dirty="0"/>
                        <a:t>Measurement</a:t>
                      </a:r>
                      <a:endParaRPr lang="en-US" dirty="0"/>
                    </a:p>
                  </a:txBody>
                  <a:tcPr/>
                </a:tc>
                <a:extLst>
                  <a:ext uri="{0D108BD9-81ED-4DB2-BD59-A6C34878D82A}">
                    <a16:rowId xmlns:a16="http://schemas.microsoft.com/office/drawing/2014/main" val="1158463288"/>
                  </a:ext>
                </a:extLst>
              </a:tr>
              <a:tr h="370840">
                <a:tc>
                  <a:txBody>
                    <a:bodyPr/>
                    <a:lstStyle/>
                    <a:p>
                      <a:pPr algn="ctr"/>
                      <a:r>
                        <a:rPr lang="en-US" sz="1400" b="0" i="0" kern="1200">
                          <a:solidFill>
                            <a:schemeClr val="dk1"/>
                          </a:solidFill>
                          <a:effectLst/>
                          <a:latin typeface="+mn-lt"/>
                          <a:ea typeface="+mn-ea"/>
                          <a:cs typeface="+mn-cs"/>
                        </a:rPr>
                        <a:t>1</a:t>
                      </a:r>
                      <a:endParaRPr lang="en-US" sz="1400" dirty="0"/>
                    </a:p>
                  </a:txBody>
                  <a:tcPr/>
                </a:tc>
                <a:tc>
                  <a:txBody>
                    <a:bodyPr/>
                    <a:lstStyle/>
                    <a:p>
                      <a:pPr algn="l"/>
                      <a:r>
                        <a:rPr lang="en-US" sz="1400"/>
                        <a:t>fallTime(VT("/net12") 0 nil 0 nil 10 90 nil "time" )-riseTime(VT("/net12") 0 nil 0 nil 10 90 nil "time" )</a:t>
                      </a:r>
                      <a:endParaRPr lang="en-US" sz="1400" dirty="0"/>
                    </a:p>
                  </a:txBody>
                  <a:tcPr/>
                </a:tc>
                <a:extLst>
                  <a:ext uri="{0D108BD9-81ED-4DB2-BD59-A6C34878D82A}">
                    <a16:rowId xmlns:a16="http://schemas.microsoft.com/office/drawing/2014/main" val="2955363936"/>
                  </a:ext>
                </a:extLst>
              </a:tr>
              <a:tr h="370840">
                <a:tc>
                  <a:txBody>
                    <a:bodyPr/>
                    <a:lstStyle/>
                    <a:p>
                      <a:pPr algn="ctr"/>
                      <a:r>
                        <a:rPr lang="en-US" sz="1400"/>
                        <a:t>2</a:t>
                      </a:r>
                      <a:endParaRPr lang="en-US" sz="1400" dirty="0"/>
                    </a:p>
                  </a:txBody>
                  <a:tcPr/>
                </a:tc>
                <a:tc>
                  <a:txBody>
                    <a:bodyPr/>
                    <a:lstStyle/>
                    <a:p>
                      <a:pPr algn="l"/>
                      <a:r>
                        <a:rPr lang="en-US" sz="1400"/>
                        <a:t>ymax(IT("/M1/D"))</a:t>
                      </a:r>
                      <a:endParaRPr lang="en-US" sz="1400" dirty="0"/>
                    </a:p>
                  </a:txBody>
                  <a:tcPr/>
                </a:tc>
                <a:extLst>
                  <a:ext uri="{0D108BD9-81ED-4DB2-BD59-A6C34878D82A}">
                    <a16:rowId xmlns:a16="http://schemas.microsoft.com/office/drawing/2014/main" val="3569874541"/>
                  </a:ext>
                </a:extLst>
              </a:tr>
              <a:tr h="370840">
                <a:tc>
                  <a:txBody>
                    <a:bodyPr/>
                    <a:lstStyle/>
                    <a:p>
                      <a:pPr algn="ctr"/>
                      <a:r>
                        <a:rPr lang="en-US" sz="1400"/>
                        <a:t>…</a:t>
                      </a:r>
                      <a:endParaRPr lang="en-US" sz="1400" dirty="0"/>
                    </a:p>
                  </a:txBody>
                  <a:tcPr/>
                </a:tc>
                <a:tc>
                  <a:txBody>
                    <a:bodyPr/>
                    <a:lstStyle/>
                    <a:p>
                      <a:pPr algn="ctr"/>
                      <a:r>
                        <a:rPr lang="en-US" sz="1400" dirty="0"/>
                        <a:t>…</a:t>
                      </a:r>
                    </a:p>
                  </a:txBody>
                  <a:tcPr/>
                </a:tc>
                <a:extLst>
                  <a:ext uri="{0D108BD9-81ED-4DB2-BD59-A6C34878D82A}">
                    <a16:rowId xmlns:a16="http://schemas.microsoft.com/office/drawing/2014/main" val="173256453"/>
                  </a:ext>
                </a:extLst>
              </a:tr>
            </a:tbl>
          </a:graphicData>
        </a:graphic>
      </p:graphicFrame>
      <p:sp>
        <p:nvSpPr>
          <p:cNvPr id="13" name="Arrow: Right 12">
            <a:extLst>
              <a:ext uri="{FF2B5EF4-FFF2-40B4-BE49-F238E27FC236}">
                <a16:creationId xmlns:a16="http://schemas.microsoft.com/office/drawing/2014/main" id="{94E9AF12-35D6-8DC6-B74E-9ABEFBD1CB9A}"/>
              </a:ext>
            </a:extLst>
          </p:cNvPr>
          <p:cNvSpPr/>
          <p:nvPr/>
        </p:nvSpPr>
        <p:spPr>
          <a:xfrm>
            <a:off x="3748035" y="3429000"/>
            <a:ext cx="462698" cy="33310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D59B80E-0367-CB67-A960-EC9264938E62}"/>
              </a:ext>
            </a:extLst>
          </p:cNvPr>
          <p:cNvSpPr/>
          <p:nvPr/>
        </p:nvSpPr>
        <p:spPr>
          <a:xfrm>
            <a:off x="7466625" y="3429000"/>
            <a:ext cx="462698" cy="33310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6B9EAE2-1DBD-4A06-1016-C412B6F3F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0802" y="2723410"/>
            <a:ext cx="3115436" cy="2484984"/>
          </a:xfrm>
          <a:prstGeom prst="rect">
            <a:avLst/>
          </a:prstGeom>
        </p:spPr>
      </p:pic>
    </p:spTree>
    <p:extLst>
      <p:ext uri="{BB962C8B-B14F-4D97-AF65-F5344CB8AC3E}">
        <p14:creationId xmlns:p14="http://schemas.microsoft.com/office/powerpoint/2010/main" val="332280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pic>
        <p:nvPicPr>
          <p:cNvPr id="8" name="Picture 7">
            <a:extLst>
              <a:ext uri="{FF2B5EF4-FFF2-40B4-BE49-F238E27FC236}">
                <a16:creationId xmlns:a16="http://schemas.microsoft.com/office/drawing/2014/main" id="{B5AC88E1-5E7D-28C1-3094-583F2DDA9307}"/>
              </a:ext>
            </a:extLst>
          </p:cNvPr>
          <p:cNvPicPr>
            <a:picLocks noChangeAspect="1"/>
          </p:cNvPicPr>
          <p:nvPr/>
        </p:nvPicPr>
        <p:blipFill>
          <a:blip r:embed="rId2"/>
          <a:stretch>
            <a:fillRect/>
          </a:stretch>
        </p:blipFill>
        <p:spPr>
          <a:xfrm>
            <a:off x="5601248" y="2638921"/>
            <a:ext cx="6364852" cy="3134009"/>
          </a:xfrm>
          <a:prstGeom prst="rect">
            <a:avLst/>
          </a:prstGeom>
        </p:spPr>
      </p:pic>
      <p:pic>
        <p:nvPicPr>
          <p:cNvPr id="16" name="Picture 15">
            <a:extLst>
              <a:ext uri="{FF2B5EF4-FFF2-40B4-BE49-F238E27FC236}">
                <a16:creationId xmlns:a16="http://schemas.microsoft.com/office/drawing/2014/main" id="{56A15DF9-1319-8253-E52E-83B45906542D}"/>
              </a:ext>
            </a:extLst>
          </p:cNvPr>
          <p:cNvPicPr>
            <a:picLocks noChangeAspect="1"/>
          </p:cNvPicPr>
          <p:nvPr/>
        </p:nvPicPr>
        <p:blipFill>
          <a:blip r:embed="rId3"/>
          <a:stretch>
            <a:fillRect/>
          </a:stretch>
        </p:blipFill>
        <p:spPr>
          <a:xfrm>
            <a:off x="970609" y="2089185"/>
            <a:ext cx="2156850" cy="3345836"/>
          </a:xfrm>
          <a:prstGeom prst="rect">
            <a:avLst/>
          </a:prstGeom>
        </p:spPr>
      </p:pic>
      <p:pic>
        <p:nvPicPr>
          <p:cNvPr id="18" name="Picture 17">
            <a:extLst>
              <a:ext uri="{FF2B5EF4-FFF2-40B4-BE49-F238E27FC236}">
                <a16:creationId xmlns:a16="http://schemas.microsoft.com/office/drawing/2014/main" id="{83DB3980-D200-A24E-0C78-FD7A1CE23B82}"/>
              </a:ext>
            </a:extLst>
          </p:cNvPr>
          <p:cNvPicPr>
            <a:picLocks noChangeAspect="1"/>
          </p:cNvPicPr>
          <p:nvPr/>
        </p:nvPicPr>
        <p:blipFill>
          <a:blip r:embed="rId4"/>
          <a:stretch>
            <a:fillRect/>
          </a:stretch>
        </p:blipFill>
        <p:spPr>
          <a:xfrm>
            <a:off x="2034393" y="3283177"/>
            <a:ext cx="2053517" cy="3209698"/>
          </a:xfrm>
          <a:prstGeom prst="rect">
            <a:avLst/>
          </a:prstGeom>
        </p:spPr>
      </p:pic>
      <p:sp>
        <p:nvSpPr>
          <p:cNvPr id="19" name="Arrow: Right 18">
            <a:extLst>
              <a:ext uri="{FF2B5EF4-FFF2-40B4-BE49-F238E27FC236}">
                <a16:creationId xmlns:a16="http://schemas.microsoft.com/office/drawing/2014/main" id="{F5B76E69-25F0-A3C9-098C-80E01410123D}"/>
              </a:ext>
            </a:extLst>
          </p:cNvPr>
          <p:cNvSpPr/>
          <p:nvPr/>
        </p:nvSpPr>
        <p:spPr>
          <a:xfrm>
            <a:off x="4343305" y="3828854"/>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C1DC7E4-26CA-61D8-C351-FC8088F3D9A3}"/>
              </a:ext>
            </a:extLst>
          </p:cNvPr>
          <p:cNvSpPr/>
          <p:nvPr/>
        </p:nvSpPr>
        <p:spPr>
          <a:xfrm>
            <a:off x="1665786" y="3168717"/>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3F6A03-189E-D41A-C212-1E9C32B81D5B}"/>
              </a:ext>
            </a:extLst>
          </p:cNvPr>
          <p:cNvSpPr/>
          <p:nvPr/>
        </p:nvSpPr>
        <p:spPr>
          <a:xfrm>
            <a:off x="2702246" y="4298855"/>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4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altLang="zh-CN" dirty="0"/>
              <a:t>Fine Tune pre-trained LLM based on circuit dataset</a:t>
            </a:r>
            <a:endParaRPr lang="en-US" dirty="0"/>
          </a:p>
          <a:p>
            <a:endParaRPr lang="en-US" dirty="0"/>
          </a:p>
        </p:txBody>
      </p:sp>
      <p:graphicFrame>
        <p:nvGraphicFramePr>
          <p:cNvPr id="2" name="Table 4">
            <a:extLst>
              <a:ext uri="{FF2B5EF4-FFF2-40B4-BE49-F238E27FC236}">
                <a16:creationId xmlns:a16="http://schemas.microsoft.com/office/drawing/2014/main" id="{B7E96FCF-F117-F838-D2A5-0CE5A6642968}"/>
              </a:ext>
            </a:extLst>
          </p:cNvPr>
          <p:cNvGraphicFramePr>
            <a:graphicFrameLocks/>
          </p:cNvGraphicFramePr>
          <p:nvPr>
            <p:extLst>
              <p:ext uri="{D42A27DB-BD31-4B8C-83A1-F6EECF244321}">
                <p14:modId xmlns:p14="http://schemas.microsoft.com/office/powerpoint/2010/main" val="907597501"/>
              </p:ext>
            </p:extLst>
          </p:nvPr>
        </p:nvGraphicFramePr>
        <p:xfrm>
          <a:off x="1423443" y="1958502"/>
          <a:ext cx="6407603" cy="2536249"/>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91098938"/>
                    </a:ext>
                  </a:extLst>
                </a:gridCol>
                <a:gridCol w="2235528">
                  <a:extLst>
                    <a:ext uri="{9D8B030D-6E8A-4147-A177-3AD203B41FA5}">
                      <a16:colId xmlns:a16="http://schemas.microsoft.com/office/drawing/2014/main" val="2762325257"/>
                    </a:ext>
                  </a:extLst>
                </a:gridCol>
                <a:gridCol w="1792670">
                  <a:extLst>
                    <a:ext uri="{9D8B030D-6E8A-4147-A177-3AD203B41FA5}">
                      <a16:colId xmlns:a16="http://schemas.microsoft.com/office/drawing/2014/main" val="1613270278"/>
                    </a:ext>
                  </a:extLst>
                </a:gridCol>
                <a:gridCol w="1693629">
                  <a:extLst>
                    <a:ext uri="{9D8B030D-6E8A-4147-A177-3AD203B41FA5}">
                      <a16:colId xmlns:a16="http://schemas.microsoft.com/office/drawing/2014/main" val="2038463498"/>
                    </a:ext>
                  </a:extLst>
                </a:gridCol>
              </a:tblGrid>
              <a:tr h="613740">
                <a:tc>
                  <a:txBody>
                    <a:bodyPr/>
                    <a:lstStyle/>
                    <a:p>
                      <a:pPr algn="ctr"/>
                      <a:r>
                        <a:rPr lang="en-US" altLang="zh-CN" sz="1800" dirty="0"/>
                        <a:t>ID</a:t>
                      </a:r>
                      <a:endParaRPr lang="en-US" sz="1800" dirty="0"/>
                    </a:p>
                  </a:txBody>
                  <a:tcPr/>
                </a:tc>
                <a:tc>
                  <a:txBody>
                    <a:bodyPr/>
                    <a:lstStyle/>
                    <a:p>
                      <a:pPr algn="ctr"/>
                      <a:r>
                        <a:rPr lang="en-US" sz="1800" dirty="0"/>
                        <a:t>Circuit</a:t>
                      </a:r>
                    </a:p>
                  </a:txBody>
                  <a:tcPr/>
                </a:tc>
                <a:tc>
                  <a:txBody>
                    <a:bodyPr/>
                    <a:lstStyle/>
                    <a:p>
                      <a:pPr algn="ctr"/>
                      <a:r>
                        <a:rPr lang="en-US" sz="1800" dirty="0"/>
                        <a:t>Tran analysis stop time</a:t>
                      </a:r>
                    </a:p>
                  </a:txBody>
                  <a:tcPr/>
                </a:tc>
                <a:tc>
                  <a:txBody>
                    <a:bodyPr/>
                    <a:lstStyle/>
                    <a:p>
                      <a:pPr algn="ctr"/>
                      <a:r>
                        <a:rPr lang="en-US" sz="1800" dirty="0"/>
                        <a:t>Simulation points</a:t>
                      </a:r>
                    </a:p>
                  </a:txBody>
                  <a:tcPr/>
                </a:tc>
                <a:extLst>
                  <a:ext uri="{0D108BD9-81ED-4DB2-BD59-A6C34878D82A}">
                    <a16:rowId xmlns:a16="http://schemas.microsoft.com/office/drawing/2014/main" val="1675166178"/>
                  </a:ext>
                </a:extLst>
              </a:tr>
              <a:tr h="529750">
                <a:tc>
                  <a:txBody>
                    <a:bodyPr/>
                    <a:lstStyle/>
                    <a:p>
                      <a:pPr algn="ctr"/>
                      <a:r>
                        <a:rPr lang="en-US" sz="1400" dirty="0"/>
                        <a:t>1</a:t>
                      </a:r>
                    </a:p>
                  </a:txBody>
                  <a:tcPr/>
                </a:tc>
                <a:tc>
                  <a:txBody>
                    <a:bodyPr/>
                    <a:lstStyle/>
                    <a:p>
                      <a:pPr algn="ctr"/>
                      <a:r>
                        <a:rPr lang="en-US" sz="1400" b="1" i="0" kern="1200" dirty="0">
                          <a:solidFill>
                            <a:schemeClr val="dk1"/>
                          </a:solidFill>
                          <a:effectLst/>
                          <a:latin typeface="+mn-lt"/>
                          <a:ea typeface="+mn-ea"/>
                          <a:cs typeface="+mn-cs"/>
                        </a:rPr>
                        <a:t>1-stage common-source amplifier</a:t>
                      </a:r>
                      <a:endParaRPr lang="en-US" sz="1400" dirty="0"/>
                    </a:p>
                  </a:txBody>
                  <a:tcPr/>
                </a:tc>
                <a:tc>
                  <a:txBody>
                    <a:bodyPr/>
                    <a:lstStyle/>
                    <a:p>
                      <a:pPr algn="ctr"/>
                      <a:r>
                        <a:rPr lang="en-US" sz="1400" dirty="0"/>
                        <a:t>10s</a:t>
                      </a:r>
                    </a:p>
                  </a:txBody>
                  <a:tcPr/>
                </a:tc>
                <a:tc>
                  <a:txBody>
                    <a:bodyPr/>
                    <a:lstStyle/>
                    <a:p>
                      <a:pPr algn="ctr"/>
                      <a:r>
                        <a:rPr lang="en-US" sz="1400" dirty="0"/>
                        <a:t>1000</a:t>
                      </a:r>
                    </a:p>
                  </a:txBody>
                  <a:tcPr/>
                </a:tc>
                <a:extLst>
                  <a:ext uri="{0D108BD9-81ED-4DB2-BD59-A6C34878D82A}">
                    <a16:rowId xmlns:a16="http://schemas.microsoft.com/office/drawing/2014/main" val="268084305"/>
                  </a:ext>
                </a:extLst>
              </a:tr>
              <a:tr h="529750">
                <a:tc>
                  <a:txBody>
                    <a:bodyPr/>
                    <a:lstStyle/>
                    <a:p>
                      <a:pPr algn="ctr"/>
                      <a:r>
                        <a:rPr lang="en-US" sz="1400" dirty="0"/>
                        <a:t>2</a:t>
                      </a:r>
                    </a:p>
                  </a:txBody>
                  <a:tcPr/>
                </a:tc>
                <a:tc>
                  <a:txBody>
                    <a:bodyPr/>
                    <a:lstStyle/>
                    <a:p>
                      <a:pPr algn="ctr"/>
                      <a:r>
                        <a:rPr lang="en-US" sz="1400" b="1" i="0" kern="1200" dirty="0">
                          <a:solidFill>
                            <a:schemeClr val="dk1"/>
                          </a:solidFill>
                          <a:effectLst/>
                          <a:latin typeface="+mn-lt"/>
                          <a:ea typeface="+mn-ea"/>
                          <a:cs typeface="+mn-cs"/>
                        </a:rPr>
                        <a:t>3-stage common-source amplifier</a:t>
                      </a:r>
                      <a:endParaRPr lang="en-US" sz="1400" dirty="0"/>
                    </a:p>
                  </a:txBody>
                  <a:tcPr/>
                </a:tc>
                <a:tc>
                  <a:txBody>
                    <a:bodyPr/>
                    <a:lstStyle/>
                    <a:p>
                      <a:pPr algn="ctr"/>
                      <a:r>
                        <a:rPr lang="en-US" sz="1400" dirty="0"/>
                        <a:t>100s</a:t>
                      </a:r>
                    </a:p>
                  </a:txBody>
                  <a:tcPr/>
                </a:tc>
                <a:tc>
                  <a:txBody>
                    <a:bodyPr/>
                    <a:lstStyle/>
                    <a:p>
                      <a:pPr algn="ctr"/>
                      <a:r>
                        <a:rPr lang="en-US" sz="1400" dirty="0"/>
                        <a:t>600</a:t>
                      </a:r>
                    </a:p>
                  </a:txBody>
                  <a:tcPr/>
                </a:tc>
                <a:extLst>
                  <a:ext uri="{0D108BD9-81ED-4DB2-BD59-A6C34878D82A}">
                    <a16:rowId xmlns:a16="http://schemas.microsoft.com/office/drawing/2014/main" val="929966497"/>
                  </a:ext>
                </a:extLst>
              </a:tr>
              <a:tr h="529750">
                <a:tc>
                  <a:txBody>
                    <a:bodyPr/>
                    <a:lstStyle/>
                    <a:p>
                      <a:pPr algn="ctr"/>
                      <a:r>
                        <a:rPr lang="en-US" sz="1400" dirty="0"/>
                        <a:t>3</a:t>
                      </a:r>
                    </a:p>
                  </a:txBody>
                  <a:tcPr/>
                </a:tc>
                <a:tc>
                  <a:txBody>
                    <a:bodyPr/>
                    <a:lstStyle/>
                    <a:p>
                      <a:pPr algn="ctr"/>
                      <a:r>
                        <a:rPr lang="en-US" sz="1400" b="1" i="0" kern="1200" dirty="0">
                          <a:solidFill>
                            <a:schemeClr val="dk1"/>
                          </a:solidFill>
                          <a:effectLst/>
                          <a:latin typeface="+mn-lt"/>
                          <a:ea typeface="+mn-ea"/>
                          <a:cs typeface="+mn-cs"/>
                        </a:rPr>
                        <a:t>common-drain amplifier</a:t>
                      </a:r>
                      <a:endParaRPr lang="en-US" sz="1400" dirty="0"/>
                    </a:p>
                  </a:txBody>
                  <a:tcPr/>
                </a:tc>
                <a:tc>
                  <a:txBody>
                    <a:bodyPr/>
                    <a:lstStyle/>
                    <a:p>
                      <a:pPr algn="ctr"/>
                      <a:r>
                        <a:rPr lang="en-US" sz="1400" dirty="0"/>
                        <a:t>80s</a:t>
                      </a:r>
                    </a:p>
                  </a:txBody>
                  <a:tcPr/>
                </a:tc>
                <a:tc>
                  <a:txBody>
                    <a:bodyPr/>
                    <a:lstStyle/>
                    <a:p>
                      <a:pPr algn="ctr"/>
                      <a:r>
                        <a:rPr lang="en-US" sz="1400" dirty="0"/>
                        <a:t>500</a:t>
                      </a:r>
                    </a:p>
                  </a:txBody>
                  <a:tcPr/>
                </a:tc>
                <a:extLst>
                  <a:ext uri="{0D108BD9-81ED-4DB2-BD59-A6C34878D82A}">
                    <a16:rowId xmlns:a16="http://schemas.microsoft.com/office/drawing/2014/main" val="1715829047"/>
                  </a:ext>
                </a:extLst>
              </a:tr>
              <a:tr h="30691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955171053"/>
                  </a:ext>
                </a:extLst>
              </a:tr>
            </a:tbl>
          </a:graphicData>
        </a:graphic>
      </p:graphicFrame>
      <p:graphicFrame>
        <p:nvGraphicFramePr>
          <p:cNvPr id="4" name="Table 6">
            <a:extLst>
              <a:ext uri="{FF2B5EF4-FFF2-40B4-BE49-F238E27FC236}">
                <a16:creationId xmlns:a16="http://schemas.microsoft.com/office/drawing/2014/main" id="{1BD7927D-2F50-2D80-AE1F-03B24D8468CC}"/>
              </a:ext>
            </a:extLst>
          </p:cNvPr>
          <p:cNvGraphicFramePr>
            <a:graphicFrameLocks noGrp="1"/>
          </p:cNvGraphicFramePr>
          <p:nvPr>
            <p:extLst>
              <p:ext uri="{D42A27DB-BD31-4B8C-83A1-F6EECF244321}">
                <p14:modId xmlns:p14="http://schemas.microsoft.com/office/powerpoint/2010/main" val="1103741360"/>
              </p:ext>
            </p:extLst>
          </p:nvPr>
        </p:nvGraphicFramePr>
        <p:xfrm>
          <a:off x="1423444" y="4582665"/>
          <a:ext cx="6407603" cy="1636436"/>
        </p:xfrm>
        <a:graphic>
          <a:graphicData uri="http://schemas.openxmlformats.org/drawingml/2006/table">
            <a:tbl>
              <a:tblPr firstRow="1" bandRow="1">
                <a:tableStyleId>{5C22544A-7EE6-4342-B048-85BDC9FD1C3A}</a:tableStyleId>
              </a:tblPr>
              <a:tblGrid>
                <a:gridCol w="789961">
                  <a:extLst>
                    <a:ext uri="{9D8B030D-6E8A-4147-A177-3AD203B41FA5}">
                      <a16:colId xmlns:a16="http://schemas.microsoft.com/office/drawing/2014/main" val="3520030965"/>
                    </a:ext>
                  </a:extLst>
                </a:gridCol>
                <a:gridCol w="2471222">
                  <a:extLst>
                    <a:ext uri="{9D8B030D-6E8A-4147-A177-3AD203B41FA5}">
                      <a16:colId xmlns:a16="http://schemas.microsoft.com/office/drawing/2014/main" val="9915469"/>
                    </a:ext>
                  </a:extLst>
                </a:gridCol>
                <a:gridCol w="3146420">
                  <a:extLst>
                    <a:ext uri="{9D8B030D-6E8A-4147-A177-3AD203B41FA5}">
                      <a16:colId xmlns:a16="http://schemas.microsoft.com/office/drawing/2014/main" val="3102425191"/>
                    </a:ext>
                  </a:extLst>
                </a:gridCol>
              </a:tblGrid>
              <a:tr h="313317">
                <a:tc>
                  <a:txBody>
                    <a:bodyPr/>
                    <a:lstStyle/>
                    <a:p>
                      <a:pPr algn="ctr"/>
                      <a:r>
                        <a:rPr lang="en-US" sz="1800" dirty="0"/>
                        <a:t>ID</a:t>
                      </a:r>
                    </a:p>
                  </a:txBody>
                  <a:tcPr/>
                </a:tc>
                <a:tc>
                  <a:txBody>
                    <a:bodyPr/>
                    <a:lstStyle/>
                    <a:p>
                      <a:pPr algn="ctr"/>
                      <a:r>
                        <a:rPr lang="en-US" sz="1800" dirty="0"/>
                        <a:t>Netlist </a:t>
                      </a:r>
                      <a:r>
                        <a:rPr lang="en-US" altLang="zh-CN" sz="1800" dirty="0"/>
                        <a:t>jobs</a:t>
                      </a:r>
                      <a:endParaRPr lang="en-US" sz="1800" dirty="0"/>
                    </a:p>
                  </a:txBody>
                  <a:tcPr/>
                </a:tc>
                <a:tc>
                  <a:txBody>
                    <a:bodyPr/>
                    <a:lstStyle/>
                    <a:p>
                      <a:pPr algn="ctr"/>
                      <a:r>
                        <a:rPr lang="en-US" sz="1800" dirty="0"/>
                        <a:t>Simulation jobs</a:t>
                      </a:r>
                    </a:p>
                  </a:txBody>
                  <a:tcPr/>
                </a:tc>
                <a:extLst>
                  <a:ext uri="{0D108BD9-81ED-4DB2-BD59-A6C34878D82A}">
                    <a16:rowId xmlns:a16="http://schemas.microsoft.com/office/drawing/2014/main" val="677960703"/>
                  </a:ext>
                </a:extLst>
              </a:tr>
              <a:tr h="317669">
                <a:tc>
                  <a:txBody>
                    <a:bodyPr/>
                    <a:lstStyle/>
                    <a:p>
                      <a:pPr algn="ctr"/>
                      <a:r>
                        <a:rPr lang="en-US" sz="1400" dirty="0"/>
                        <a:t>1</a:t>
                      </a:r>
                    </a:p>
                  </a:txBody>
                  <a:tcPr/>
                </a:tc>
                <a:tc>
                  <a:txBody>
                    <a:bodyPr/>
                    <a:lstStyle/>
                    <a:p>
                      <a:pPr algn="ctr"/>
                      <a:r>
                        <a:rPr lang="en-US" sz="1400" dirty="0"/>
                        <a:t>10</a:t>
                      </a:r>
                    </a:p>
                  </a:txBody>
                  <a:tcPr/>
                </a:tc>
                <a:tc>
                  <a:txBody>
                    <a:bodyPr/>
                    <a:lstStyle/>
                    <a:p>
                      <a:pPr algn="ctr"/>
                      <a:r>
                        <a:rPr lang="en-US" sz="1400" dirty="0"/>
                        <a:t>12</a:t>
                      </a:r>
                    </a:p>
                  </a:txBody>
                  <a:tcPr/>
                </a:tc>
                <a:extLst>
                  <a:ext uri="{0D108BD9-81ED-4DB2-BD59-A6C34878D82A}">
                    <a16:rowId xmlns:a16="http://schemas.microsoft.com/office/drawing/2014/main" val="3680665231"/>
                  </a:ext>
                </a:extLst>
              </a:tr>
              <a:tr h="317669">
                <a:tc>
                  <a:txBody>
                    <a:bodyPr/>
                    <a:lstStyle/>
                    <a:p>
                      <a:pPr algn="ctr"/>
                      <a:r>
                        <a:rPr lang="en-US" sz="1400" dirty="0"/>
                        <a:t>2</a:t>
                      </a:r>
                    </a:p>
                  </a:txBody>
                  <a:tcPr/>
                </a:tc>
                <a:tc>
                  <a:txBody>
                    <a:bodyPr/>
                    <a:lstStyle/>
                    <a:p>
                      <a:pPr algn="ctr"/>
                      <a:r>
                        <a:rPr lang="en-US" sz="1400" dirty="0"/>
                        <a:t>20</a:t>
                      </a:r>
                    </a:p>
                  </a:txBody>
                  <a:tcPr/>
                </a:tc>
                <a:tc>
                  <a:txBody>
                    <a:bodyPr/>
                    <a:lstStyle/>
                    <a:p>
                      <a:pPr algn="ctr"/>
                      <a:r>
                        <a:rPr lang="en-US" sz="1400" dirty="0"/>
                        <a:t>46</a:t>
                      </a:r>
                    </a:p>
                  </a:txBody>
                  <a:tcPr/>
                </a:tc>
                <a:extLst>
                  <a:ext uri="{0D108BD9-81ED-4DB2-BD59-A6C34878D82A}">
                    <a16:rowId xmlns:a16="http://schemas.microsoft.com/office/drawing/2014/main" val="4021146002"/>
                  </a:ext>
                </a:extLst>
              </a:tr>
              <a:tr h="317669">
                <a:tc>
                  <a:txBody>
                    <a:bodyPr/>
                    <a:lstStyle/>
                    <a:p>
                      <a:pPr algn="ctr"/>
                      <a:r>
                        <a:rPr lang="en-US" sz="1400" dirty="0"/>
                        <a:t>3</a:t>
                      </a:r>
                    </a:p>
                  </a:txBody>
                  <a:tcPr/>
                </a:tc>
                <a:tc>
                  <a:txBody>
                    <a:bodyPr/>
                    <a:lstStyle/>
                    <a:p>
                      <a:pPr algn="ctr"/>
                      <a:r>
                        <a:rPr lang="en-US" sz="1400" dirty="0"/>
                        <a:t>40</a:t>
                      </a:r>
                    </a:p>
                  </a:txBody>
                  <a:tcPr/>
                </a:tc>
                <a:tc>
                  <a:txBody>
                    <a:bodyPr/>
                    <a:lstStyle/>
                    <a:p>
                      <a:pPr algn="ctr"/>
                      <a:r>
                        <a:rPr lang="en-US" sz="1400" dirty="0"/>
                        <a:t>16</a:t>
                      </a:r>
                    </a:p>
                  </a:txBody>
                  <a:tcPr/>
                </a:tc>
                <a:extLst>
                  <a:ext uri="{0D108BD9-81ED-4DB2-BD59-A6C34878D82A}">
                    <a16:rowId xmlns:a16="http://schemas.microsoft.com/office/drawing/2014/main" val="1511002291"/>
                  </a:ext>
                </a:extLst>
              </a:tr>
              <a:tr h="31766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519398333"/>
                  </a:ext>
                </a:extLst>
              </a:tr>
            </a:tbl>
          </a:graphicData>
        </a:graphic>
      </p:graphicFrame>
      <p:pic>
        <p:nvPicPr>
          <p:cNvPr id="1026" name="Picture 2">
            <a:extLst>
              <a:ext uri="{FF2B5EF4-FFF2-40B4-BE49-F238E27FC236}">
                <a16:creationId xmlns:a16="http://schemas.microsoft.com/office/drawing/2014/main" id="{5C2E4A41-A91B-FB36-50AC-01040D71F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3589" y="246194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F4AAD14-1F61-434D-0A19-640FF39AD3FF}"/>
              </a:ext>
            </a:extLst>
          </p:cNvPr>
          <p:cNvSpPr/>
          <p:nvPr/>
        </p:nvSpPr>
        <p:spPr>
          <a:xfrm>
            <a:off x="750270" y="2961492"/>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1" name="Rectangle 10">
            <a:extLst>
              <a:ext uri="{FF2B5EF4-FFF2-40B4-BE49-F238E27FC236}">
                <a16:creationId xmlns:a16="http://schemas.microsoft.com/office/drawing/2014/main" id="{F37725FC-A1EA-978C-2FAE-25A2B2668262}"/>
              </a:ext>
            </a:extLst>
          </p:cNvPr>
          <p:cNvSpPr/>
          <p:nvPr/>
        </p:nvSpPr>
        <p:spPr>
          <a:xfrm>
            <a:off x="750270" y="5084505"/>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440F26D0-BE73-CFA5-0428-EFB1ACA701FB}"/>
              </a:ext>
            </a:extLst>
          </p:cNvPr>
          <p:cNvSpPr txBox="1"/>
          <p:nvPr/>
        </p:nvSpPr>
        <p:spPr>
          <a:xfrm>
            <a:off x="3773662" y="6219101"/>
            <a:ext cx="102463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t>
            </a:r>
            <a:r>
              <a:rPr lang="en-US" altLang="zh-CN" b="1" dirty="0">
                <a:latin typeface="Times New Roman" panose="02020603050405020304" pitchFamily="18" charset="0"/>
                <a:cs typeface="Times New Roman" panose="02020603050405020304" pitchFamily="18" charset="0"/>
              </a:rPr>
              <a:t>a Set</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27D9F32-C28B-ABBD-9212-EAC15AD3BE74}"/>
              </a:ext>
            </a:extLst>
          </p:cNvPr>
          <p:cNvSpPr txBox="1"/>
          <p:nvPr/>
        </p:nvSpPr>
        <p:spPr>
          <a:xfrm>
            <a:off x="9441923" y="4762047"/>
            <a:ext cx="2313454"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ADE Copilot training</a:t>
            </a:r>
            <a:endParaRPr lang="en-US"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BEF9B913-6DE9-4A03-64DE-A1D2D06BA602}"/>
              </a:ext>
            </a:extLst>
          </p:cNvPr>
          <p:cNvSpPr/>
          <p:nvPr/>
        </p:nvSpPr>
        <p:spPr>
          <a:xfrm>
            <a:off x="8135028" y="3573566"/>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3702"/>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Default.pptx" id="{967D319C-8E37-4888-A0FB-846F883751C8}" vid="{4B4EB1DA-5EA3-4D1B-BBE1-1BF891AE9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1802221C47224DAD2E1CD157C76B66" ma:contentTypeVersion="15" ma:contentTypeDescription="Create a new document." ma:contentTypeScope="" ma:versionID="363dbe0862a1b9cf731691ddd7ebcb66">
  <xsd:schema xmlns:xsd="http://www.w3.org/2001/XMLSchema" xmlns:xs="http://www.w3.org/2001/XMLSchema" xmlns:p="http://schemas.microsoft.com/office/2006/metadata/properties" xmlns:ns1="http://schemas.microsoft.com/sharepoint/v3" xmlns:ns2="4d616b5b-752e-49e1-bc84-983707c3b45d" xmlns:ns3="7b8458dc-598e-4883-bee3-b65cd33e2373" targetNamespace="http://schemas.microsoft.com/office/2006/metadata/properties" ma:root="true" ma:fieldsID="2291c4afe0501b639051f6a2b720ae43" ns1:_="" ns2:_="" ns3:_="">
    <xsd:import namespace="http://schemas.microsoft.com/sharepoint/v3"/>
    <xsd:import namespace="4d616b5b-752e-49e1-bc84-983707c3b45d"/>
    <xsd:import namespace="7b8458dc-598e-4883-bee3-b65cd33e237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616b5b-752e-49e1-bc84-983707c3b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458dc-598e-4883-bee3-b65cd33e23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7a5bd02-32ac-4533-853a-ac2de7758b65}" ma:internalName="TaxCatchAll" ma:showField="CatchAllData" ma:web="7b8458dc-598e-4883-bee3-b65cd33e2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b8458dc-598e-4883-bee3-b65cd33e2373" xsi:nil="true"/>
    <lcf76f155ced4ddcb4097134ff3c332f xmlns="4d616b5b-752e-49e1-bc84-983707c3b45d">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414E3A-68DA-42A0-8EE0-8D409A8A8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616b5b-752e-49e1-bc84-983707c3b45d"/>
    <ds:schemaRef ds:uri="7b8458dc-598e-4883-bee3-b65cd33e2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1E21E2-184C-4C53-96CE-A9EC73448FA3}">
  <ds:schemaRef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7b8458dc-598e-4883-bee3-b65cd33e2373"/>
    <ds:schemaRef ds:uri="4d616b5b-752e-49e1-bc84-983707c3b45d"/>
  </ds:schemaRefs>
</ds:datastoreItem>
</file>

<file path=customXml/itemProps3.xml><?xml version="1.0" encoding="utf-8"?>
<ds:datastoreItem xmlns:ds="http://schemas.openxmlformats.org/officeDocument/2006/customXml" ds:itemID="{26A66B61-4F06-44C8-9162-4B6D2BCADA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1452</TotalTime>
  <Words>536</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.Lucida Grande UI Regular</vt:lpstr>
      <vt:lpstr>Rubik Light</vt:lpstr>
      <vt:lpstr>Arial</vt:lpstr>
      <vt:lpstr>Calibri</vt:lpstr>
      <vt:lpstr>Courier New</vt:lpstr>
      <vt:lpstr>Times New Roman</vt:lpstr>
      <vt:lpstr>Cadence-Lt</vt:lpstr>
      <vt:lpstr>CIC Global 2025</vt:lpstr>
      <vt:lpstr>What ADE Copilot can do</vt:lpstr>
      <vt:lpstr>Assistant Chatbot</vt:lpstr>
      <vt:lpstr>Assistant Chatbot</vt:lpstr>
      <vt:lpstr>Measurement Generation</vt:lpstr>
      <vt:lpstr>Measurement Generation</vt:lpstr>
      <vt:lpstr>Measurement Generation</vt:lpstr>
      <vt:lpstr>Job Policy Optimization</vt:lpstr>
      <vt:lpstr>Job Policy Optimization</vt:lpstr>
      <vt:lpstr>Job Policy Optimization</vt:lpstr>
      <vt:lpstr>PowerPoint Presentation</vt:lpstr>
    </vt:vector>
  </TitlesOfParts>
  <Company>Cadence Design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Yesenia Carrillo</dc:creator>
  <cp:keywords>2024 Cadence PowerPoint Template</cp:keywords>
  <dc:description>1 January update</dc:description>
  <cp:lastModifiedBy>Pengcheng Xin</cp:lastModifiedBy>
  <cp:revision>204</cp:revision>
  <dcterms:created xsi:type="dcterms:W3CDTF">2024-05-09T21:51:00Z</dcterms:created>
  <dcterms:modified xsi:type="dcterms:W3CDTF">2024-08-22T09:48:17Z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0x010100EA1802221C47224DAD2E1CD157C76B66</vt:lpwstr>
  </property>
</Properties>
</file>