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7ed3286ea7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7ed3286ea7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7ed3286ea7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7ed3286ea7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7ed3286ea7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7ed3286ea7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ed3286ea7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7ed3286ea7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950" y="-362325"/>
            <a:ext cx="3912100" cy="58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0" y="0"/>
            <a:ext cx="5652000" cy="12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The Problem We’re Solving</a:t>
            </a:r>
            <a:endParaRPr sz="3040"/>
          </a:p>
        </p:txBody>
      </p:sp>
      <p:sp>
        <p:nvSpPr>
          <p:cNvPr id="283" name="Google Shape;283;p14"/>
          <p:cNvSpPr txBox="1"/>
          <p:nvPr/>
        </p:nvSpPr>
        <p:spPr>
          <a:xfrm>
            <a:off x="0" y="1136000"/>
            <a:ext cx="47577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Stepan’s product catalog is massive and complex, with hundreds of specialty chemicals and formulations.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Customers, sales teams, and formulators struggle to quickly find the right product that meets technical, regulatory, or performance needs.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Current search tools only work if you already know the exact name or technical keyword — leaving people frustrated and wasting time.</a:t>
            </a:r>
            <a:endParaRPr sz="1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525" y="932500"/>
            <a:ext cx="3567875" cy="403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0" y="36371"/>
            <a:ext cx="4255500" cy="12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Needs This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0" y="1139600"/>
            <a:ext cx="6599400" cy="3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Primary users: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Formulators, sales teams, and customers across cleaning, personal care, agriculture, food, and industrial markets.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traits: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Need quick answers, not deep chemical expertise; often unfamiliar with Stepan’s naming conventions.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Why this group matters: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Global, multi-billion-dollar markets; high demand for faster product discovery and regulatory compliance.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ctrTitle"/>
          </p:nvPr>
        </p:nvSpPr>
        <p:spPr>
          <a:xfrm>
            <a:off x="0" y="0"/>
            <a:ext cx="5278200" cy="17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Our AI-Powered Solution</a:t>
            </a:r>
            <a:endParaRPr sz="3200"/>
          </a:p>
        </p:txBody>
      </p:sp>
      <p:sp>
        <p:nvSpPr>
          <p:cNvPr id="296" name="Google Shape;296;p16"/>
          <p:cNvSpPr txBox="1"/>
          <p:nvPr>
            <p:ph idx="1" type="subTitle"/>
          </p:nvPr>
        </p:nvSpPr>
        <p:spPr>
          <a:xfrm>
            <a:off x="0" y="1258050"/>
            <a:ext cx="36825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8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</a:pPr>
            <a:r>
              <a:rPr lang="en" sz="1280"/>
              <a:t>RAG will sort through Stepan’s catalogue of chemicals and find relevant chemicals/products according to your search query</a:t>
            </a:r>
            <a:endParaRPr sz="1280"/>
          </a:p>
          <a:p>
            <a:pPr indent="-3098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</a:pPr>
            <a:r>
              <a:rPr lang="en" sz="1280"/>
              <a:t>Users can simply type natural language queries like “biodegradable surfactant for high-foam dishwashing liquid.”</a:t>
            </a:r>
            <a:endParaRPr sz="1280"/>
          </a:p>
          <a:p>
            <a:pPr indent="-3098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80"/>
              <a:buChar char="●"/>
            </a:pPr>
            <a:r>
              <a:rPr lang="en" sz="1280"/>
              <a:t>With this tool, users can now find the right product in minutes instead of hours — improving discovery, reducing support requests, and speeding up decisions.</a:t>
            </a:r>
            <a:endParaRPr sz="1280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725" y="884825"/>
            <a:ext cx="3561002" cy="401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0" y="0"/>
            <a:ext cx="8966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Technical Status of Product</a:t>
            </a:r>
            <a:endParaRPr/>
          </a:p>
        </p:txBody>
      </p:sp>
      <p:sp>
        <p:nvSpPr>
          <p:cNvPr id="303" name="Google Shape;303;p17"/>
          <p:cNvSpPr txBox="1"/>
          <p:nvPr>
            <p:ph idx="1" type="subTitle"/>
          </p:nvPr>
        </p:nvSpPr>
        <p:spPr>
          <a:xfrm>
            <a:off x="56075" y="1794925"/>
            <a:ext cx="36645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Project is currently in Beta, Expecting to launch at end of 2025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Prototype is able to provide detailed responses</a:t>
            </a:r>
            <a:endParaRPr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>
                <a:solidFill>
                  <a:srgbClr val="FFFFFF"/>
                </a:solidFill>
              </a:rPr>
              <a:t>Working on improving quality of responses in terms of matching chemical details more precisely and </a:t>
            </a:r>
            <a:r>
              <a:rPr lang="en">
                <a:solidFill>
                  <a:srgbClr val="FFFFFF"/>
                </a:solidFill>
              </a:rPr>
              <a:t>return</a:t>
            </a:r>
            <a:r>
              <a:rPr lang="en">
                <a:solidFill>
                  <a:srgbClr val="FFFFFF"/>
                </a:solidFill>
              </a:rPr>
              <a:t> a broader selection of relevant chemicals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600" y="1317563"/>
            <a:ext cx="5423401" cy="305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