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71" r:id="rId10"/>
    <p:sldId id="273" r:id="rId11"/>
    <p:sldId id="274" r:id="rId12"/>
    <p:sldId id="275" r:id="rId13"/>
    <p:sldId id="276" r:id="rId14"/>
    <p:sldId id="278" r:id="rId15"/>
    <p:sldId id="280" r:id="rId16"/>
    <p:sldId id="281" r:id="rId17"/>
    <p:sldId id="282" r:id="rId18"/>
    <p:sldId id="293" r:id="rId19"/>
    <p:sldId id="294" r:id="rId20"/>
    <p:sldId id="295" r:id="rId21"/>
    <p:sldId id="298" r:id="rId22"/>
    <p:sldId id="299" r:id="rId23"/>
    <p:sldId id="332" r:id="rId24"/>
    <p:sldId id="306" r:id="rId25"/>
    <p:sldId id="307" r:id="rId26"/>
    <p:sldId id="309" r:id="rId27"/>
    <p:sldId id="310" r:id="rId28"/>
    <p:sldId id="315" r:id="rId29"/>
    <p:sldId id="316" r:id="rId30"/>
    <p:sldId id="317" r:id="rId31"/>
    <p:sldId id="318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2388235"/>
            <a:ext cx="3482975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24155"/>
            <a:ext cx="8986520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392681"/>
            <a:ext cx="7844155" cy="281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310"/>
            <a:ext cx="4806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TUNED</a:t>
            </a:r>
            <a:r>
              <a:rPr sz="4000" spc="-270" dirty="0"/>
              <a:t> </a:t>
            </a:r>
            <a:r>
              <a:rPr sz="4000" spc="-5" dirty="0"/>
              <a:t>AMPLIFIER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14885"/>
            <a:ext cx="7625080" cy="49498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05"/>
              </a:spcBef>
              <a:buClr>
                <a:srgbClr val="B32C16"/>
              </a:buClr>
              <a:buSzPct val="70312"/>
              <a:buFont typeface="Wingdings 2"/>
              <a:buChar char=""/>
              <a:tabLst>
                <a:tab pos="287655" algn="l"/>
              </a:tabLst>
            </a:pPr>
            <a:r>
              <a:rPr sz="3200" dirty="0">
                <a:latin typeface="Times New Roman"/>
                <a:cs typeface="Times New Roman"/>
              </a:rPr>
              <a:t>Introduction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B32C16"/>
              </a:buClr>
              <a:buSzPct val="70312"/>
              <a:buFont typeface="Wingdings 2"/>
              <a:buChar char=""/>
              <a:tabLst>
                <a:tab pos="287655" algn="l"/>
              </a:tabLst>
            </a:pPr>
            <a:r>
              <a:rPr sz="3200" dirty="0">
                <a:latin typeface="Times New Roman"/>
                <a:cs typeface="Times New Roman"/>
              </a:rPr>
              <a:t>Band Pass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Amplifiers</a:t>
            </a:r>
          </a:p>
          <a:p>
            <a:pPr marL="287020" marR="306070" indent="-274955">
              <a:lnSpc>
                <a:spcPct val="100000"/>
              </a:lnSpc>
              <a:spcBef>
                <a:spcPts val="600"/>
              </a:spcBef>
              <a:buClr>
                <a:srgbClr val="B32C16"/>
              </a:buClr>
              <a:buSzPct val="70312"/>
              <a:buFont typeface="Wingdings 2"/>
              <a:buChar char=""/>
              <a:tabLst>
                <a:tab pos="287655" algn="l"/>
              </a:tabLst>
            </a:pPr>
            <a:r>
              <a:rPr sz="3200" dirty="0">
                <a:latin typeface="Times New Roman"/>
                <a:cs typeface="Times New Roman"/>
              </a:rPr>
              <a:t>Series &amp; </a:t>
            </a:r>
            <a:r>
              <a:rPr sz="3200" spc="-5" dirty="0">
                <a:latin typeface="Times New Roman"/>
                <a:cs typeface="Times New Roman"/>
              </a:rPr>
              <a:t>Parallel </a:t>
            </a:r>
            <a:r>
              <a:rPr sz="3200" dirty="0">
                <a:latin typeface="Times New Roman"/>
                <a:cs typeface="Times New Roman"/>
              </a:rPr>
              <a:t>Resonant Circuits &amp;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their  Bandwidth</a:t>
            </a: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B32C16"/>
              </a:buClr>
              <a:buSzPct val="70312"/>
              <a:buFont typeface="Wingdings 2"/>
              <a:buChar char=""/>
              <a:tabLst>
                <a:tab pos="287655" algn="l"/>
              </a:tabLst>
            </a:pPr>
            <a:r>
              <a:rPr sz="3200" dirty="0">
                <a:latin typeface="Times New Roman"/>
                <a:cs typeface="Times New Roman"/>
              </a:rPr>
              <a:t>Analysis of Single </a:t>
            </a:r>
            <a:r>
              <a:rPr sz="3200" spc="-20" dirty="0">
                <a:latin typeface="Times New Roman"/>
                <a:cs typeface="Times New Roman"/>
              </a:rPr>
              <a:t>Tuned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Amplifiers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B32C16"/>
              </a:buClr>
              <a:buSzPct val="70312"/>
              <a:buFont typeface="Wingdings 2"/>
              <a:buChar char=""/>
              <a:tabLst>
                <a:tab pos="287655" algn="l"/>
              </a:tabLst>
            </a:pPr>
            <a:r>
              <a:rPr sz="3200" dirty="0">
                <a:latin typeface="Times New Roman"/>
                <a:cs typeface="Times New Roman"/>
              </a:rPr>
              <a:t>Analysis of Double </a:t>
            </a:r>
            <a:r>
              <a:rPr sz="3200" spc="-20" dirty="0">
                <a:latin typeface="Times New Roman"/>
                <a:cs typeface="Times New Roman"/>
              </a:rPr>
              <a:t>Tuned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Amplifiers</a:t>
            </a: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B32C16"/>
              </a:buClr>
              <a:buSzPct val="70312"/>
              <a:buFont typeface="Wingdings 2"/>
              <a:buChar char=""/>
              <a:tabLst>
                <a:tab pos="287655" algn="l"/>
              </a:tabLst>
            </a:pPr>
            <a:r>
              <a:rPr sz="3200" dirty="0">
                <a:latin typeface="Times New Roman"/>
                <a:cs typeface="Times New Roman"/>
              </a:rPr>
              <a:t>Primary &amp; Secondary </a:t>
            </a:r>
            <a:r>
              <a:rPr sz="3200" spc="-20" dirty="0">
                <a:latin typeface="Times New Roman"/>
                <a:cs typeface="Times New Roman"/>
              </a:rPr>
              <a:t>Tuned </a:t>
            </a:r>
            <a:r>
              <a:rPr sz="3200" dirty="0">
                <a:latin typeface="Times New Roman"/>
                <a:cs typeface="Times New Roman"/>
              </a:rPr>
              <a:t>Amplifiers</a:t>
            </a:r>
            <a:r>
              <a:rPr sz="3200" spc="-3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  BJT &amp;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FET</a:t>
            </a:r>
            <a:endParaRPr sz="32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B32C16"/>
              </a:buClr>
              <a:buSzPct val="70312"/>
              <a:buFont typeface="Wingdings 2"/>
              <a:buChar char=""/>
              <a:tabLst>
                <a:tab pos="287655" algn="l"/>
              </a:tabLst>
            </a:pPr>
            <a:r>
              <a:rPr sz="3200" dirty="0">
                <a:latin typeface="Times New Roman"/>
                <a:cs typeface="Times New Roman"/>
              </a:rPr>
              <a:t>Merits and de-merits of </a:t>
            </a:r>
            <a:r>
              <a:rPr sz="3200" spc="-20" dirty="0">
                <a:latin typeface="Times New Roman"/>
                <a:cs typeface="Times New Roman"/>
              </a:rPr>
              <a:t>Tuned</a:t>
            </a:r>
            <a:r>
              <a:rPr sz="3200" spc="-3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Amplifiers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610869"/>
            <a:ext cx="70935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SERIES </a:t>
            </a:r>
            <a:r>
              <a:rPr sz="4000" spc="-10" dirty="0"/>
              <a:t>RESONANT</a:t>
            </a:r>
            <a:r>
              <a:rPr sz="4000" spc="-70" dirty="0"/>
              <a:t> </a:t>
            </a:r>
            <a:r>
              <a:rPr sz="4000" spc="-10" dirty="0"/>
              <a:t>CIRCUIT</a:t>
            </a:r>
            <a:endParaRPr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497840" y="1392945"/>
                <a:ext cx="7670800" cy="3674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25755" marR="3068955" indent="-325755">
                  <a:lnSpc>
                    <a:spcPct val="106900"/>
                  </a:lnSpc>
                  <a:spcBef>
                    <a:spcPts val="100"/>
                  </a:spcBef>
                  <a:buClr>
                    <a:srgbClr val="FD8537"/>
                  </a:buClr>
                  <a:buSzPct val="69642"/>
                  <a:buFont typeface="Wingdings"/>
                  <a:buChar char=""/>
                  <a:tabLst>
                    <a:tab pos="325755" algn="l"/>
                  </a:tabLst>
                </a:pPr>
                <a:r>
                  <a:rPr sz="2800" spc="-5" dirty="0">
                    <a:latin typeface="Times New Roman"/>
                    <a:cs typeface="Times New Roman"/>
                  </a:rPr>
                  <a:t>Impedance Of The Circuit: -  Z = {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spc="-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spc="-5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2800" i="0" spc="-5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sz="2400" spc="-5" dirty="0">
                    <a:latin typeface="Arial"/>
                    <a:cs typeface="Arial"/>
                  </a:rPr>
                  <a:t> </a:t>
                </a:r>
                <a:r>
                  <a:rPr sz="2800" spc="-5" dirty="0">
                    <a:latin typeface="Times New Roman"/>
                    <a:cs typeface="Times New Roman"/>
                  </a:rPr>
                  <a:t>+ </a:t>
                </a:r>
                <a:r>
                  <a:rPr sz="2800" dirty="0">
                    <a:latin typeface="Times New Roman"/>
                    <a:cs typeface="Times New Roman"/>
                  </a:rPr>
                  <a:t>(X</a:t>
                </a:r>
                <a:r>
                  <a:rPr sz="2775" baseline="-21021" dirty="0">
                    <a:latin typeface="Times New Roman"/>
                    <a:cs typeface="Times New Roman"/>
                  </a:rPr>
                  <a:t>L </a:t>
                </a:r>
                <a:r>
                  <a:rPr sz="2800" spc="-5" dirty="0">
                    <a:latin typeface="Times New Roman"/>
                    <a:cs typeface="Times New Roman"/>
                  </a:rPr>
                  <a:t>–</a:t>
                </a:r>
                <a:r>
                  <a:rPr sz="2800" spc="-295" dirty="0">
                    <a:latin typeface="Times New Roman"/>
                    <a:cs typeface="Times New Roman"/>
                  </a:rPr>
                  <a:t> </a:t>
                </a:r>
                <a:r>
                  <a:rPr sz="2800" dirty="0">
                    <a:latin typeface="Times New Roman"/>
                    <a:cs typeface="Times New Roman"/>
                  </a:rPr>
                  <a:t>X</a:t>
                </a:r>
                <a:r>
                  <a:rPr sz="2775" baseline="-21021" dirty="0">
                    <a:latin typeface="Times New Roman"/>
                    <a:cs typeface="Times New Roman"/>
                  </a:rPr>
                  <a:t>c</a:t>
                </a:r>
                <a:r>
                  <a:rPr sz="2800" dirty="0">
                    <a:latin typeface="Times New Roman"/>
                    <a:cs typeface="Times New Roman"/>
                  </a:rPr>
                  <a:t>)</a:t>
                </a:r>
                <a:r>
                  <a:rPr sz="3600" baseline="25462" dirty="0">
                    <a:latin typeface="Arial"/>
                    <a:cs typeface="Arial"/>
                  </a:rPr>
                  <a:t>2</a:t>
                </a:r>
                <a:r>
                  <a:rPr sz="2800" dirty="0">
                    <a:latin typeface="Times New Roman"/>
                    <a:cs typeface="Times New Roman"/>
                  </a:rPr>
                  <a:t>}</a:t>
                </a:r>
                <a:r>
                  <a:rPr sz="2775" baseline="25525" dirty="0">
                    <a:latin typeface="Times New Roman"/>
                    <a:cs typeface="Times New Roman"/>
                  </a:rPr>
                  <a:t>1/2</a:t>
                </a:r>
              </a:p>
              <a:p>
                <a:pPr marL="939165">
                  <a:lnSpc>
                    <a:spcPct val="100000"/>
                  </a:lnSpc>
                  <a:spcBef>
                    <a:spcPts val="229"/>
                  </a:spcBef>
                </a:pPr>
                <a:r>
                  <a:rPr sz="2800" spc="-5" dirty="0">
                    <a:latin typeface="Times New Roman"/>
                    <a:cs typeface="Times New Roman"/>
                  </a:rPr>
                  <a:t>Z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 spc="-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 spc="-5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 sz="2800" i="0" spc="-5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400" spc="-5" dirty="0">
                    <a:latin typeface="Arial"/>
                    <a:cs typeface="Arial"/>
                  </a:rPr>
                  <a:t> </a:t>
                </a:r>
                <a:r>
                  <a:rPr sz="2800" spc="-5" dirty="0">
                    <a:latin typeface="Times New Roman"/>
                    <a:cs typeface="Times New Roman"/>
                  </a:rPr>
                  <a:t>+ </a:t>
                </a:r>
                <a:r>
                  <a:rPr sz="2800" spc="-10" dirty="0">
                    <a:latin typeface="Times New Roman"/>
                    <a:cs typeface="Times New Roman"/>
                  </a:rPr>
                  <a:t>(ωL </a:t>
                </a:r>
                <a:r>
                  <a:rPr sz="2800" spc="-5" dirty="0">
                    <a:latin typeface="Times New Roman"/>
                    <a:cs typeface="Times New Roman"/>
                  </a:rPr>
                  <a:t>– 1/</a:t>
                </a:r>
                <a:r>
                  <a:rPr sz="2800" spc="-25" dirty="0">
                    <a:latin typeface="Times New Roman"/>
                    <a:cs typeface="Times New Roman"/>
                  </a:rPr>
                  <a:t> </a:t>
                </a:r>
                <a:r>
                  <a:rPr sz="2800" dirty="0">
                    <a:latin typeface="Times New Roman"/>
                    <a:cs typeface="Times New Roman"/>
                  </a:rPr>
                  <a:t>ωC)</a:t>
                </a:r>
                <a:r>
                  <a:rPr sz="2775" baseline="25525" dirty="0">
                    <a:latin typeface="Times New Roman"/>
                    <a:cs typeface="Times New Roman"/>
                  </a:rPr>
                  <a:t>2</a:t>
                </a:r>
                <a:r>
                  <a:rPr sz="2800" dirty="0">
                    <a:latin typeface="Times New Roman"/>
                    <a:cs typeface="Times New Roman"/>
                  </a:rPr>
                  <a:t>}</a:t>
                </a:r>
                <a:r>
                  <a:rPr sz="2775" baseline="25525" dirty="0">
                    <a:latin typeface="Times New Roman"/>
                    <a:cs typeface="Times New Roman"/>
                  </a:rPr>
                  <a:t>1/2</a:t>
                </a: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sz="3300" dirty="0">
                  <a:latin typeface="Times New Roman"/>
                  <a:cs typeface="Times New Roman"/>
                </a:endParaRPr>
              </a:p>
              <a:p>
                <a:pPr marL="1050290" indent="-1000125">
                  <a:lnSpc>
                    <a:spcPct val="100000"/>
                  </a:lnSpc>
                  <a:buClr>
                    <a:srgbClr val="FD8537"/>
                  </a:buClr>
                  <a:buSzPct val="69642"/>
                  <a:buFont typeface="Wingdings"/>
                  <a:buChar char=""/>
                  <a:tabLst>
                    <a:tab pos="1050290" algn="l"/>
                    <a:tab pos="1050925" algn="l"/>
                  </a:tabLst>
                </a:pPr>
                <a:r>
                  <a:rPr sz="2800" spc="-5" dirty="0">
                    <a:latin typeface="Times New Roman"/>
                    <a:cs typeface="Times New Roman"/>
                  </a:rPr>
                  <a:t>For resonant</a:t>
                </a:r>
                <a:r>
                  <a:rPr sz="2800" dirty="0">
                    <a:latin typeface="Times New Roman"/>
                    <a:cs typeface="Times New Roman"/>
                  </a:rPr>
                  <a:t> frequency:-</a:t>
                </a:r>
              </a:p>
              <a:p>
                <a:pPr marL="3705860">
                  <a:lnSpc>
                    <a:spcPct val="100000"/>
                  </a:lnSpc>
                  <a:spcBef>
                    <a:spcPts val="240"/>
                  </a:spcBef>
                </a:pPr>
                <a:r>
                  <a:rPr sz="2800" dirty="0">
                    <a:latin typeface="Times New Roman"/>
                    <a:cs typeface="Times New Roman"/>
                  </a:rPr>
                  <a:t>(X</a:t>
                </a:r>
                <a:r>
                  <a:rPr sz="2775" baseline="-21021" dirty="0">
                    <a:latin typeface="Times New Roman"/>
                    <a:cs typeface="Times New Roman"/>
                  </a:rPr>
                  <a:t>L </a:t>
                </a:r>
                <a:r>
                  <a:rPr sz="2800" spc="-5" dirty="0">
                    <a:latin typeface="Times New Roman"/>
                    <a:cs typeface="Times New Roman"/>
                  </a:rPr>
                  <a:t>= </a:t>
                </a:r>
                <a:r>
                  <a:rPr sz="2800" spc="5" dirty="0">
                    <a:latin typeface="Times New Roman"/>
                    <a:cs typeface="Times New Roman"/>
                  </a:rPr>
                  <a:t>X</a:t>
                </a:r>
                <a:r>
                  <a:rPr sz="2775" spc="7" baseline="-21021" dirty="0">
                    <a:latin typeface="Times New Roman"/>
                    <a:cs typeface="Times New Roman"/>
                  </a:rPr>
                  <a:t>C</a:t>
                </a:r>
                <a:r>
                  <a:rPr sz="2775" spc="-89" baseline="-21021" dirty="0">
                    <a:latin typeface="Times New Roman"/>
                    <a:cs typeface="Times New Roman"/>
                  </a:rPr>
                  <a:t> </a:t>
                </a:r>
                <a:r>
                  <a:rPr sz="2800" spc="-5" dirty="0">
                    <a:latin typeface="Times New Roman"/>
                    <a:cs typeface="Times New Roman"/>
                  </a:rPr>
                  <a:t>)</a:t>
                </a:r>
                <a:endParaRPr sz="2800" dirty="0">
                  <a:latin typeface="Times New Roman"/>
                  <a:cs typeface="Times New Roman"/>
                </a:endParaRPr>
              </a:p>
              <a:p>
                <a:pPr marL="3705860">
                  <a:lnSpc>
                    <a:spcPct val="100000"/>
                  </a:lnSpc>
                  <a:spcBef>
                    <a:spcPts val="229"/>
                  </a:spcBef>
                  <a:tabLst>
                    <a:tab pos="4634230" algn="l"/>
                    <a:tab pos="5249545" algn="l"/>
                    <a:tab pos="5627370" algn="l"/>
                  </a:tabLst>
                </a:pPr>
                <a:r>
                  <a:rPr sz="2800" spc="-5" dirty="0">
                    <a:latin typeface="Times New Roman"/>
                    <a:cs typeface="Times New Roman"/>
                  </a:rPr>
                  <a:t>XL</a:t>
                </a:r>
                <a:r>
                  <a:rPr sz="2800" spc="-95" dirty="0">
                    <a:latin typeface="Times New Roman"/>
                    <a:cs typeface="Times New Roman"/>
                  </a:rPr>
                  <a:t> </a:t>
                </a:r>
                <a:r>
                  <a:rPr sz="2800" spc="-5" dirty="0">
                    <a:latin typeface="Times New Roman"/>
                    <a:cs typeface="Times New Roman"/>
                  </a:rPr>
                  <a:t>=	ωL	=	2 π </a:t>
                </a:r>
                <a:r>
                  <a:rPr sz="2800" dirty="0">
                    <a:latin typeface="Times New Roman"/>
                    <a:cs typeface="Times New Roman"/>
                  </a:rPr>
                  <a:t>f</a:t>
                </a:r>
                <a:r>
                  <a:rPr sz="2775" baseline="-21021" dirty="0">
                    <a:latin typeface="Times New Roman"/>
                    <a:cs typeface="Times New Roman"/>
                  </a:rPr>
                  <a:t>r</a:t>
                </a:r>
                <a:r>
                  <a:rPr sz="2800" dirty="0">
                    <a:latin typeface="Times New Roman"/>
                    <a:cs typeface="Times New Roman"/>
                  </a:rPr>
                  <a:t>L</a:t>
                </a:r>
              </a:p>
              <a:p>
                <a:pPr marL="3794125">
                  <a:lnSpc>
                    <a:spcPct val="100000"/>
                  </a:lnSpc>
                  <a:spcBef>
                    <a:spcPts val="229"/>
                  </a:spcBef>
                  <a:tabLst>
                    <a:tab pos="4388485" algn="l"/>
                    <a:tab pos="6156960" algn="l"/>
                  </a:tabLst>
                </a:pPr>
                <a:r>
                  <a:rPr sz="2800" dirty="0">
                    <a:latin typeface="Times New Roman"/>
                    <a:cs typeface="Times New Roman"/>
                  </a:rPr>
                  <a:t>X</a:t>
                </a:r>
                <a:r>
                  <a:rPr sz="2775" baseline="-21021" dirty="0">
                    <a:latin typeface="Times New Roman"/>
                    <a:cs typeface="Times New Roman"/>
                  </a:rPr>
                  <a:t>C	</a:t>
                </a:r>
                <a:r>
                  <a:rPr sz="2800" spc="-5" dirty="0">
                    <a:latin typeface="Times New Roman"/>
                    <a:cs typeface="Times New Roman"/>
                  </a:rPr>
                  <a:t>= 1/ </a:t>
                </a:r>
                <a:r>
                  <a:rPr sz="2800" spc="-10" dirty="0">
                    <a:latin typeface="Times New Roman"/>
                    <a:cs typeface="Times New Roman"/>
                  </a:rPr>
                  <a:t>ωC</a:t>
                </a:r>
                <a:r>
                  <a:rPr sz="2800" spc="5" dirty="0">
                    <a:latin typeface="Times New Roman"/>
                    <a:cs typeface="Times New Roman"/>
                  </a:rPr>
                  <a:t> </a:t>
                </a:r>
                <a:r>
                  <a:rPr sz="2800" spc="-5" dirty="0">
                    <a:latin typeface="Times New Roman"/>
                    <a:cs typeface="Times New Roman"/>
                  </a:rPr>
                  <a:t>=	1 / 2 π</a:t>
                </a:r>
                <a:r>
                  <a:rPr sz="2800" spc="-55" dirty="0">
                    <a:latin typeface="Times New Roman"/>
                    <a:cs typeface="Times New Roman"/>
                  </a:rPr>
                  <a:t> </a:t>
                </a:r>
                <a:r>
                  <a:rPr sz="2800" dirty="0">
                    <a:latin typeface="Times New Roman"/>
                    <a:cs typeface="Times New Roman"/>
                  </a:rPr>
                  <a:t>f</a:t>
                </a:r>
                <a:r>
                  <a:rPr sz="2775" baseline="-21021" dirty="0">
                    <a:latin typeface="Times New Roman"/>
                    <a:cs typeface="Times New Roman"/>
                  </a:rPr>
                  <a:t>r</a:t>
                </a:r>
                <a:r>
                  <a:rPr sz="2800" dirty="0">
                    <a:latin typeface="Times New Roman"/>
                    <a:cs typeface="Times New Roman"/>
                  </a:rPr>
                  <a:t>C</a:t>
                </a: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1392945"/>
                <a:ext cx="7670800" cy="3674110"/>
              </a:xfrm>
              <a:prstGeom prst="rect">
                <a:avLst/>
              </a:prstGeom>
              <a:blipFill>
                <a:blip r:embed="rId2"/>
                <a:stretch>
                  <a:fillRect l="-1908" t="-2658" r="-1351" b="-5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31647"/>
            <a:ext cx="7099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SERIES RESONANT</a:t>
            </a:r>
            <a:r>
              <a:rPr sz="4000" spc="-90" dirty="0"/>
              <a:t> </a:t>
            </a:r>
            <a:r>
              <a:rPr sz="4000" spc="-5" dirty="0"/>
              <a:t>CIRCUIT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13604" y="1620977"/>
            <a:ext cx="3948429" cy="397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Times New Roman"/>
                <a:cs typeface="Times New Roman"/>
              </a:rPr>
              <a:t>Since at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resonance,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Times New Roman"/>
              <a:cs typeface="Times New Roman"/>
            </a:endParaRPr>
          </a:p>
          <a:p>
            <a:pPr marL="1180465">
              <a:lnSpc>
                <a:spcPct val="100000"/>
              </a:lnSpc>
              <a:tabLst>
                <a:tab pos="1986914" algn="l"/>
                <a:tab pos="2585720" algn="l"/>
              </a:tabLst>
            </a:pPr>
            <a:r>
              <a:rPr sz="2600" spc="5" dirty="0">
                <a:latin typeface="Times New Roman"/>
                <a:cs typeface="Times New Roman"/>
              </a:rPr>
              <a:t>X</a:t>
            </a:r>
            <a:r>
              <a:rPr sz="2550" spc="7" baseline="-21241" dirty="0">
                <a:latin typeface="Times New Roman"/>
                <a:cs typeface="Times New Roman"/>
              </a:rPr>
              <a:t>L	</a:t>
            </a:r>
            <a:r>
              <a:rPr sz="2600" dirty="0">
                <a:latin typeface="Times New Roman"/>
                <a:cs typeface="Times New Roman"/>
              </a:rPr>
              <a:t>=	</a:t>
            </a:r>
            <a:r>
              <a:rPr sz="2600" spc="5" dirty="0">
                <a:latin typeface="Times New Roman"/>
                <a:cs typeface="Times New Roman"/>
              </a:rPr>
              <a:t>X</a:t>
            </a:r>
            <a:r>
              <a:rPr sz="2550" spc="7" baseline="-21241" dirty="0">
                <a:latin typeface="Times New Roman"/>
                <a:cs typeface="Times New Roman"/>
              </a:rPr>
              <a:t>c</a:t>
            </a:r>
            <a:endParaRPr sz="2550" baseline="-2124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438150" algn="ctr">
              <a:lnSpc>
                <a:spcPct val="100000"/>
              </a:lnSpc>
              <a:tabLst>
                <a:tab pos="1473200" algn="l"/>
                <a:tab pos="1988185" algn="l"/>
              </a:tabLst>
            </a:pPr>
            <a:r>
              <a:rPr sz="2600" dirty="0">
                <a:latin typeface="Times New Roman"/>
                <a:cs typeface="Times New Roman"/>
              </a:rPr>
              <a:t>2 π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550" baseline="-21241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L	=	1 /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2Пf</a:t>
            </a:r>
            <a:r>
              <a:rPr sz="2550" baseline="-21241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  <a:p>
            <a:pPr marL="1262380" marR="68580" indent="83820">
              <a:lnSpc>
                <a:spcPct val="231999"/>
              </a:lnSpc>
              <a:spcBef>
                <a:spcPts val="10"/>
              </a:spcBef>
              <a:tabLst>
                <a:tab pos="1748789" algn="l"/>
                <a:tab pos="1802130" algn="l"/>
                <a:tab pos="2317750" algn="l"/>
                <a:tab pos="2348230" algn="l"/>
              </a:tabLst>
            </a:pP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550" baseline="-21241" dirty="0">
                <a:latin typeface="Times New Roman"/>
                <a:cs typeface="Times New Roman"/>
              </a:rPr>
              <a:t>r	</a:t>
            </a:r>
            <a:r>
              <a:rPr sz="2600" dirty="0">
                <a:latin typeface="Times New Roman"/>
                <a:cs typeface="Times New Roman"/>
              </a:rPr>
              <a:t>=		1 / 2 π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√LC  </a:t>
            </a:r>
            <a:r>
              <a:rPr sz="2600" spc="5" dirty="0">
                <a:latin typeface="Times New Roman"/>
                <a:cs typeface="Times New Roman"/>
              </a:rPr>
              <a:t>ω</a:t>
            </a:r>
            <a:r>
              <a:rPr sz="2550" spc="7" baseline="-21241" dirty="0">
                <a:latin typeface="Times New Roman"/>
                <a:cs typeface="Times New Roman"/>
              </a:rPr>
              <a:t>r		</a:t>
            </a:r>
            <a:r>
              <a:rPr sz="2600" dirty="0">
                <a:latin typeface="Times New Roman"/>
                <a:cs typeface="Times New Roman"/>
              </a:rPr>
              <a:t>=	1 /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√LC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1792" y="2153958"/>
            <a:ext cx="2763111" cy="344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559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RESONANCE </a:t>
            </a:r>
            <a:r>
              <a:rPr spc="-25" dirty="0"/>
              <a:t>CURVE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SERIES  RESONANT CIRCUIT</a:t>
            </a:r>
            <a:r>
              <a:rPr spc="-17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1066129" y="1600200"/>
            <a:ext cx="6324142" cy="4836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87069"/>
            <a:ext cx="4596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QUALITY</a:t>
            </a:r>
            <a:r>
              <a:rPr sz="4000" spc="-180" dirty="0"/>
              <a:t> </a:t>
            </a:r>
            <a:r>
              <a:rPr sz="4000" spc="-70" dirty="0"/>
              <a:t>FACTOR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7093584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It is </a:t>
            </a:r>
            <a:r>
              <a:rPr sz="2800" dirty="0">
                <a:latin typeface="Times New Roman"/>
                <a:cs typeface="Times New Roman"/>
              </a:rPr>
              <a:t>voltage </a:t>
            </a:r>
            <a:r>
              <a:rPr sz="2800" spc="-5" dirty="0">
                <a:latin typeface="Times New Roman"/>
                <a:cs typeface="Times New Roman"/>
              </a:rPr>
              <a:t>magnification that circuit </a:t>
            </a:r>
            <a:r>
              <a:rPr sz="2800" dirty="0">
                <a:latin typeface="Times New Roman"/>
                <a:cs typeface="Times New Roman"/>
              </a:rPr>
              <a:t>produces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  resonance is called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factor.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4278" y="3233673"/>
            <a:ext cx="109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15" baseline="13888" dirty="0">
                <a:latin typeface="Times New Roman"/>
                <a:cs typeface="Times New Roman"/>
              </a:rPr>
              <a:t>I</a:t>
            </a:r>
            <a:r>
              <a:rPr sz="1850" spc="10" dirty="0">
                <a:latin typeface="Times New Roman"/>
                <a:cs typeface="Times New Roman"/>
              </a:rPr>
              <a:t>max</a:t>
            </a:r>
            <a:r>
              <a:rPr sz="1850" spc="170" dirty="0">
                <a:latin typeface="Times New Roman"/>
                <a:cs typeface="Times New Roman"/>
              </a:rPr>
              <a:t> </a:t>
            </a:r>
            <a:r>
              <a:rPr sz="4200" spc="7" baseline="13888" dirty="0">
                <a:latin typeface="Times New Roman"/>
                <a:cs typeface="Times New Roman"/>
              </a:rPr>
              <a:t>X</a:t>
            </a:r>
            <a:r>
              <a:rPr sz="1850" spc="5" dirty="0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2134" y="3146805"/>
            <a:ext cx="107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/ 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775" spc="7" baseline="-21021" dirty="0">
                <a:latin typeface="Times New Roman"/>
                <a:cs typeface="Times New Roman"/>
              </a:rPr>
              <a:t>min</a:t>
            </a:r>
            <a:r>
              <a:rPr sz="2775" spc="23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824" y="3146805"/>
            <a:ext cx="3757929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3531870" algn="l"/>
              </a:tabLst>
            </a:pPr>
            <a:r>
              <a:rPr sz="2800" spc="-37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tage M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ti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R="10795" algn="r">
              <a:lnSpc>
                <a:spcPct val="100000"/>
              </a:lnSpc>
              <a:spcBef>
                <a:spcPts val="2245"/>
              </a:spcBef>
            </a:pPr>
            <a:r>
              <a:rPr sz="2800" spc="-5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161" y="3886961"/>
            <a:ext cx="1219200" cy="4572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3229"/>
              </a:lnSpc>
            </a:pP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775" baseline="-21021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800" y="4712334"/>
            <a:ext cx="62242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At Resonance</a:t>
            </a:r>
            <a:endParaRPr sz="2800">
              <a:latin typeface="Times New Roman"/>
              <a:cs typeface="Times New Roman"/>
            </a:endParaRPr>
          </a:p>
          <a:p>
            <a:pPr marL="3246120">
              <a:lnSpc>
                <a:spcPct val="100000"/>
              </a:lnSpc>
              <a:tabLst>
                <a:tab pos="4338955" algn="l"/>
                <a:tab pos="4982845" algn="l"/>
              </a:tabLst>
            </a:pP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775" baseline="-21021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/R	</a:t>
            </a:r>
            <a:r>
              <a:rPr sz="2800" spc="-5" dirty="0">
                <a:latin typeface="Times New Roman"/>
                <a:cs typeface="Times New Roman"/>
              </a:rPr>
              <a:t>=	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775" baseline="-21021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/R</a:t>
            </a:r>
            <a:endParaRPr sz="2800">
              <a:latin typeface="Times New Roman"/>
              <a:cs typeface="Times New Roman"/>
            </a:endParaRPr>
          </a:p>
          <a:p>
            <a:pPr marL="3157220">
              <a:lnSpc>
                <a:spcPct val="100000"/>
              </a:lnSpc>
              <a:tabLst>
                <a:tab pos="4364355" algn="l"/>
                <a:tab pos="4920615" algn="l"/>
              </a:tabLst>
            </a:pPr>
            <a:r>
              <a:rPr sz="2800" spc="-5" dirty="0">
                <a:latin typeface="Times New Roman"/>
                <a:cs typeface="Times New Roman"/>
              </a:rPr>
              <a:t>ω</a:t>
            </a:r>
            <a:r>
              <a:rPr sz="2775" spc="-7" baseline="-21021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	=	1 /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ω</a:t>
            </a:r>
            <a:r>
              <a:rPr sz="2775" spc="-7" baseline="-21021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RC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10869"/>
            <a:ext cx="5135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IMPORTANT</a:t>
            </a:r>
            <a:r>
              <a:rPr sz="4000" spc="-120" dirty="0"/>
              <a:t> </a:t>
            </a:r>
            <a:r>
              <a:rPr sz="4000" spc="-5" dirty="0"/>
              <a:t>POINTS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3831" y="1150102"/>
            <a:ext cx="7745095" cy="4255267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606425" indent="-594360">
              <a:lnSpc>
                <a:spcPct val="100000"/>
              </a:lnSpc>
              <a:spcBef>
                <a:spcPts val="470"/>
              </a:spcBef>
              <a:buAutoNum type="arabicParenBoth"/>
              <a:tabLst>
                <a:tab pos="606425" algn="l"/>
                <a:tab pos="607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Net </a:t>
            </a:r>
            <a:r>
              <a:rPr sz="2800" spc="-5" dirty="0">
                <a:latin typeface="Times New Roman"/>
                <a:cs typeface="Times New Roman"/>
              </a:rPr>
              <a:t>reactance , X =</a:t>
            </a:r>
            <a:r>
              <a:rPr sz="2800" dirty="0">
                <a:latin typeface="Times New Roman"/>
                <a:cs typeface="Times New Roman"/>
              </a:rPr>
              <a:t> 0.</a:t>
            </a:r>
          </a:p>
          <a:p>
            <a:pPr marL="606425" indent="-594360">
              <a:lnSpc>
                <a:spcPct val="100000"/>
              </a:lnSpc>
              <a:spcBef>
                <a:spcPts val="370"/>
              </a:spcBef>
              <a:buAutoNum type="arabicParenBoth"/>
              <a:tabLst>
                <a:tab pos="606425" algn="l"/>
                <a:tab pos="607060" algn="l"/>
                <a:tab pos="2339975" algn="l"/>
              </a:tabLst>
            </a:pPr>
            <a:r>
              <a:rPr sz="2800" spc="-5" dirty="0">
                <a:latin typeface="Times New Roman"/>
                <a:cs typeface="Times New Roman"/>
              </a:rPr>
              <a:t>Impedance	Z = 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722630" marR="5715" indent="-457200" algn="just">
              <a:lnSpc>
                <a:spcPct val="90000"/>
              </a:lnSpc>
              <a:spcBef>
                <a:spcPts val="705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Current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so </a:t>
            </a:r>
            <a:r>
              <a:rPr sz="2800" spc="-15" dirty="0">
                <a:latin typeface="Times New Roman"/>
                <a:cs typeface="Times New Roman"/>
              </a:rPr>
              <a:t>large </a:t>
            </a:r>
            <a:r>
              <a:rPr sz="2800" spc="-5" dirty="0">
                <a:latin typeface="Times New Roman"/>
                <a:cs typeface="Times New Roman"/>
              </a:rPr>
              <a:t>&amp; </a:t>
            </a:r>
            <a:r>
              <a:rPr sz="2800" dirty="0">
                <a:latin typeface="Times New Roman"/>
                <a:cs typeface="Times New Roman"/>
              </a:rPr>
              <a:t>will </a:t>
            </a:r>
            <a:r>
              <a:rPr sz="2800" spc="-5" dirty="0">
                <a:latin typeface="Times New Roman"/>
                <a:cs typeface="Times New Roman"/>
              </a:rPr>
              <a:t>produce </a:t>
            </a:r>
            <a:r>
              <a:rPr sz="2800" spc="-15" dirty="0">
                <a:latin typeface="Times New Roman"/>
                <a:cs typeface="Times New Roman"/>
              </a:rPr>
              <a:t>large </a:t>
            </a:r>
            <a:r>
              <a:rPr sz="2800" dirty="0">
                <a:latin typeface="Times New Roman"/>
                <a:cs typeface="Times New Roman"/>
              </a:rPr>
              <a:t>voltage  </a:t>
            </a:r>
            <a:r>
              <a:rPr sz="2800" spc="-5" dirty="0">
                <a:latin typeface="Times New Roman"/>
                <a:cs typeface="Times New Roman"/>
              </a:rPr>
              <a:t>across inductance &amp; capacitance 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equal in  magnitude </a:t>
            </a:r>
            <a:r>
              <a:rPr sz="2800" dirty="0">
                <a:latin typeface="Times New Roman"/>
                <a:cs typeface="Times New Roman"/>
              </a:rPr>
              <a:t>but opposite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phase.</a:t>
            </a:r>
            <a:endParaRPr sz="2800" dirty="0">
              <a:latin typeface="Times New Roman"/>
              <a:cs typeface="Times New Roman"/>
            </a:endParaRPr>
          </a:p>
          <a:p>
            <a:pPr marL="722630" marR="5080" indent="-457200" algn="just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Series </a:t>
            </a:r>
            <a:r>
              <a:rPr sz="2800" spc="-5" dirty="0">
                <a:latin typeface="Times New Roman"/>
                <a:cs typeface="Times New Roman"/>
              </a:rPr>
              <a:t>resonance is called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acceptor circuit  because such a circuit </a:t>
            </a:r>
            <a:r>
              <a:rPr sz="2800" spc="-10" dirty="0">
                <a:latin typeface="Times New Roman"/>
                <a:cs typeface="Times New Roman"/>
              </a:rPr>
              <a:t>accepts </a:t>
            </a:r>
            <a:r>
              <a:rPr sz="2800" spc="-5" dirty="0">
                <a:latin typeface="Times New Roman"/>
                <a:cs typeface="Times New Roman"/>
              </a:rPr>
              <a:t>current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one  </a:t>
            </a:r>
            <a:r>
              <a:rPr sz="2800" spc="-5" dirty="0">
                <a:latin typeface="Times New Roman"/>
                <a:cs typeface="Times New Roman"/>
              </a:rPr>
              <a:t>particular frequency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10" dirty="0">
                <a:latin typeface="Times New Roman"/>
                <a:cs typeface="Times New Roman"/>
              </a:rPr>
              <a:t>rejects </a:t>
            </a:r>
            <a:r>
              <a:rPr sz="2800" spc="-5" dirty="0">
                <a:latin typeface="Times New Roman"/>
                <a:cs typeface="Times New Roman"/>
              </a:rPr>
              <a:t>current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other  frequencies these circuit are used in Radio –  receivers 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9553"/>
            <a:ext cx="860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PARALLEL </a:t>
            </a:r>
            <a:r>
              <a:rPr spc="-5" dirty="0"/>
              <a:t>OR </a:t>
            </a:r>
            <a:r>
              <a:rPr dirty="0"/>
              <a:t>CURRENT</a:t>
            </a:r>
            <a:r>
              <a:rPr spc="-320" dirty="0"/>
              <a:t> </a:t>
            </a:r>
            <a:r>
              <a:rPr dirty="0"/>
              <a:t>RESONANCE</a:t>
            </a:r>
          </a:p>
        </p:txBody>
      </p:sp>
      <p:sp>
        <p:nvSpPr>
          <p:cNvPr id="3" name="object 3"/>
          <p:cNvSpPr/>
          <p:nvPr/>
        </p:nvSpPr>
        <p:spPr>
          <a:xfrm>
            <a:off x="1217304" y="1791337"/>
            <a:ext cx="6556991" cy="4313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3721"/>
            <a:ext cx="5632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PARALLEL </a:t>
            </a:r>
            <a:r>
              <a:rPr spc="-5" dirty="0"/>
              <a:t>OR</a:t>
            </a:r>
            <a:r>
              <a:rPr spc="-240" dirty="0"/>
              <a:t> </a:t>
            </a:r>
            <a:r>
              <a:rPr dirty="0"/>
              <a:t>CURRENT  RESONANCE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" y="1654505"/>
            <a:ext cx="8204834" cy="48653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5720" marR="156845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inductive </a:t>
            </a:r>
            <a:r>
              <a:rPr sz="2800" spc="-5" dirty="0">
                <a:latin typeface="Times New Roman"/>
                <a:cs typeface="Times New Roman"/>
              </a:rPr>
              <a:t>reactance and a capacitance are  connected in parallel as shown in </a:t>
            </a:r>
            <a:r>
              <a:rPr sz="2800" dirty="0">
                <a:latin typeface="Times New Roman"/>
                <a:cs typeface="Times New Roman"/>
              </a:rPr>
              <a:t>figure condition </a:t>
            </a:r>
            <a:r>
              <a:rPr sz="2800" spc="-10" dirty="0">
                <a:latin typeface="Times New Roman"/>
                <a:cs typeface="Times New Roman"/>
              </a:rPr>
              <a:t>may  </a:t>
            </a:r>
            <a:r>
              <a:rPr sz="2800" spc="-5" dirty="0">
                <a:latin typeface="Times New Roman"/>
                <a:cs typeface="Times New Roman"/>
              </a:rPr>
              <a:t>reach </a:t>
            </a:r>
            <a:r>
              <a:rPr sz="2800" dirty="0">
                <a:latin typeface="Times New Roman"/>
                <a:cs typeface="Times New Roman"/>
              </a:rPr>
              <a:t>under </a:t>
            </a:r>
            <a:r>
              <a:rPr sz="2800" spc="-5" dirty="0">
                <a:latin typeface="Times New Roman"/>
                <a:cs typeface="Times New Roman"/>
              </a:rPr>
              <a:t>which current resonance (also known </a:t>
            </a:r>
            <a:r>
              <a:rPr sz="2800" spc="-10" dirty="0">
                <a:latin typeface="Times New Roman"/>
                <a:cs typeface="Times New Roman"/>
              </a:rPr>
              <a:t>as  </a:t>
            </a:r>
            <a:r>
              <a:rPr sz="2800" spc="-5" dirty="0">
                <a:latin typeface="Times New Roman"/>
                <a:cs typeface="Times New Roman"/>
              </a:rPr>
              <a:t>parallel or anti- resonance ) will take palace. In practice,  some resistance R is always </a:t>
            </a:r>
            <a:r>
              <a:rPr sz="2800" dirty="0">
                <a:latin typeface="Times New Roman"/>
                <a:cs typeface="Times New Roman"/>
              </a:rPr>
              <a:t>present </a:t>
            </a:r>
            <a:r>
              <a:rPr sz="2800" spc="-5" dirty="0">
                <a:latin typeface="Times New Roman"/>
                <a:cs typeface="Times New Roman"/>
              </a:rPr>
              <a:t>with 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inductor.</a:t>
            </a:r>
            <a:endParaRPr sz="2800">
              <a:latin typeface="Times New Roman"/>
              <a:cs typeface="Times New Roman"/>
            </a:endParaRPr>
          </a:p>
          <a:p>
            <a:pPr marL="45720" marR="189230" indent="-7620">
              <a:lnSpc>
                <a:spcPct val="79000"/>
              </a:lnSpc>
              <a:spcBef>
                <a:spcPts val="705"/>
              </a:spcBef>
            </a:pPr>
            <a:r>
              <a:rPr sz="2800" spc="-5" dirty="0">
                <a:latin typeface="Times New Roman"/>
                <a:cs typeface="Times New Roman"/>
              </a:rPr>
              <a:t>Such circuit is said to be in electrical resonance when  reactive(watt less) components of line current becomes  zero. The frequency at which this happened is known as  resonant</a:t>
            </a:r>
            <a:r>
              <a:rPr sz="2800" spc="-20" dirty="0">
                <a:latin typeface="Times New Roman"/>
                <a:cs typeface="Times New Roman"/>
              </a:rPr>
              <a:t> frequency.</a:t>
            </a:r>
            <a:endParaRPr sz="2800">
              <a:latin typeface="Times New Roman"/>
              <a:cs typeface="Times New Roman"/>
            </a:endParaRPr>
          </a:p>
          <a:p>
            <a:pPr marL="45720" marR="30480" indent="-7620">
              <a:lnSpc>
                <a:spcPct val="79000"/>
              </a:lnSpc>
              <a:spcBef>
                <a:spcPts val="695"/>
              </a:spcBef>
              <a:tabLst>
                <a:tab pos="1482725" algn="l"/>
                <a:tab pos="4544695" algn="l"/>
              </a:tabLst>
            </a:pPr>
            <a:r>
              <a:rPr sz="2800" spc="-5" dirty="0">
                <a:latin typeface="Times New Roman"/>
                <a:cs typeface="Times New Roman"/>
              </a:rPr>
              <a:t>Current 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resonance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	reactive component 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R- 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branch	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775" spc="7" baseline="-21021" dirty="0">
                <a:latin typeface="Times New Roman"/>
                <a:cs typeface="Times New Roman"/>
              </a:rPr>
              <a:t>R-L </a:t>
            </a:r>
            <a:r>
              <a:rPr sz="2800" spc="-5" dirty="0">
                <a:latin typeface="Times New Roman"/>
                <a:cs typeface="Times New Roman"/>
              </a:rPr>
              <a:t>sinФ R-L = Reactive component of  capacitive branch, neglecting leakage reactance of  capacitor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8088" y="2216825"/>
            <a:ext cx="4690871" cy="381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50063"/>
            <a:ext cx="6600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FREQUENCY V/S</a:t>
            </a:r>
            <a:r>
              <a:rPr b="0" spc="-1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IMPEDANCE  </a:t>
            </a:r>
            <a:r>
              <a:rPr b="0" spc="-10" dirty="0">
                <a:latin typeface="Arial"/>
                <a:cs typeface="Arial"/>
              </a:rPr>
              <a:t>CURVE </a:t>
            </a:r>
            <a:r>
              <a:rPr b="0" dirty="0">
                <a:latin typeface="Arial"/>
                <a:cs typeface="Arial"/>
              </a:rPr>
              <a:t>FOR </a:t>
            </a:r>
            <a:r>
              <a:rPr b="0" spc="-5" dirty="0">
                <a:latin typeface="Arial"/>
                <a:cs typeface="Arial"/>
              </a:rPr>
              <a:t>LCR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CIRCUIT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37490"/>
            <a:ext cx="755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547E"/>
                </a:solidFill>
              </a:rPr>
              <a:t>(1) SINGLE </a:t>
            </a:r>
            <a:r>
              <a:rPr sz="4000" spc="-10" dirty="0">
                <a:solidFill>
                  <a:srgbClr val="42547E"/>
                </a:solidFill>
              </a:rPr>
              <a:t>TUNED</a:t>
            </a:r>
            <a:r>
              <a:rPr sz="4000" spc="-310" dirty="0">
                <a:solidFill>
                  <a:srgbClr val="42547E"/>
                </a:solidFill>
              </a:rPr>
              <a:t> </a:t>
            </a:r>
            <a:r>
              <a:rPr sz="4000" spc="-5" dirty="0">
                <a:solidFill>
                  <a:srgbClr val="42547E"/>
                </a:solidFill>
              </a:rPr>
              <a:t>AMPLIFIER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780370" y="4421570"/>
            <a:ext cx="99368" cy="9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0371" y="5668040"/>
            <a:ext cx="99366" cy="97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6904" y="5677904"/>
            <a:ext cx="80010" cy="77470"/>
          </a:xfrm>
          <a:custGeom>
            <a:avLst/>
            <a:gdLst/>
            <a:ahLst/>
            <a:cxnLst/>
            <a:rect l="l" t="t" r="r" b="b"/>
            <a:pathLst>
              <a:path w="80010" h="77470">
                <a:moveTo>
                  <a:pt x="39959" y="0"/>
                </a:moveTo>
                <a:lnTo>
                  <a:pt x="25345" y="3249"/>
                </a:lnTo>
                <a:lnTo>
                  <a:pt x="12539" y="11860"/>
                </a:lnTo>
                <a:lnTo>
                  <a:pt x="3453" y="24128"/>
                </a:lnTo>
                <a:lnTo>
                  <a:pt x="0" y="38347"/>
                </a:lnTo>
                <a:lnTo>
                  <a:pt x="3453" y="52685"/>
                </a:lnTo>
                <a:lnTo>
                  <a:pt x="12539" y="65187"/>
                </a:lnTo>
                <a:lnTo>
                  <a:pt x="25345" y="74027"/>
                </a:lnTo>
                <a:lnTo>
                  <a:pt x="39959" y="77379"/>
                </a:lnTo>
                <a:lnTo>
                  <a:pt x="54690" y="74027"/>
                </a:lnTo>
                <a:lnTo>
                  <a:pt x="67483" y="65187"/>
                </a:lnTo>
                <a:lnTo>
                  <a:pt x="76504" y="52685"/>
                </a:lnTo>
                <a:lnTo>
                  <a:pt x="79918" y="38347"/>
                </a:lnTo>
                <a:lnTo>
                  <a:pt x="76504" y="24128"/>
                </a:lnTo>
                <a:lnTo>
                  <a:pt x="67483" y="11860"/>
                </a:lnTo>
                <a:lnTo>
                  <a:pt x="54690" y="3249"/>
                </a:lnTo>
                <a:lnTo>
                  <a:pt x="39959" y="0"/>
                </a:lnTo>
                <a:close/>
              </a:path>
            </a:pathLst>
          </a:custGeom>
          <a:solidFill>
            <a:srgbClr val="3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6903" y="5677904"/>
            <a:ext cx="80010" cy="77470"/>
          </a:xfrm>
          <a:custGeom>
            <a:avLst/>
            <a:gdLst/>
            <a:ahLst/>
            <a:cxnLst/>
            <a:rect l="l" t="t" r="r" b="b"/>
            <a:pathLst>
              <a:path w="80010" h="77470">
                <a:moveTo>
                  <a:pt x="0" y="38347"/>
                </a:moveTo>
                <a:lnTo>
                  <a:pt x="3453" y="52685"/>
                </a:lnTo>
                <a:lnTo>
                  <a:pt x="12539" y="65187"/>
                </a:lnTo>
                <a:lnTo>
                  <a:pt x="25345" y="74027"/>
                </a:lnTo>
                <a:lnTo>
                  <a:pt x="39959" y="77379"/>
                </a:lnTo>
                <a:lnTo>
                  <a:pt x="54690" y="74027"/>
                </a:lnTo>
                <a:lnTo>
                  <a:pt x="67483" y="65187"/>
                </a:lnTo>
                <a:lnTo>
                  <a:pt x="76504" y="52685"/>
                </a:lnTo>
                <a:lnTo>
                  <a:pt x="79918" y="38347"/>
                </a:lnTo>
                <a:lnTo>
                  <a:pt x="76504" y="24128"/>
                </a:lnTo>
                <a:lnTo>
                  <a:pt x="67483" y="11860"/>
                </a:lnTo>
                <a:lnTo>
                  <a:pt x="54690" y="3249"/>
                </a:lnTo>
                <a:lnTo>
                  <a:pt x="39959" y="0"/>
                </a:lnTo>
                <a:lnTo>
                  <a:pt x="25345" y="3249"/>
                </a:lnTo>
                <a:lnTo>
                  <a:pt x="12539" y="11860"/>
                </a:lnTo>
                <a:lnTo>
                  <a:pt x="3453" y="24128"/>
                </a:lnTo>
                <a:lnTo>
                  <a:pt x="0" y="38347"/>
                </a:lnTo>
                <a:close/>
              </a:path>
            </a:pathLst>
          </a:custGeom>
          <a:ln w="19722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6596" y="4421571"/>
            <a:ext cx="99646" cy="97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4430" y="2240312"/>
            <a:ext cx="99646" cy="97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3988" y="3331120"/>
            <a:ext cx="99645" cy="971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3987" y="3953793"/>
            <a:ext cx="99646" cy="97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3987" y="4888665"/>
            <a:ext cx="99646" cy="97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3988" y="5668041"/>
            <a:ext cx="99645" cy="971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1379" y="5668041"/>
            <a:ext cx="99645" cy="971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9158" y="572836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6624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9158" y="588452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9880" y="5884523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995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98715" y="588452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9519" y="5962586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17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9076" y="596258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9158" y="60399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39158" y="603999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7271" y="4579493"/>
            <a:ext cx="299085" cy="175895"/>
          </a:xfrm>
          <a:custGeom>
            <a:avLst/>
            <a:gdLst/>
            <a:ahLst/>
            <a:cxnLst/>
            <a:rect l="l" t="t" r="r" b="b"/>
            <a:pathLst>
              <a:path w="299085" h="175895">
                <a:moveTo>
                  <a:pt x="0" y="0"/>
                </a:moveTo>
                <a:lnTo>
                  <a:pt x="298995" y="175656"/>
                </a:lnTo>
              </a:path>
            </a:pathLst>
          </a:custGeom>
          <a:ln w="1962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36106" y="475514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4696" y="4275281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687"/>
                </a:lnTo>
              </a:path>
            </a:pathLst>
          </a:custGeom>
          <a:ln w="3988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7271" y="467708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8834" y="448258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298436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8715" y="448258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6106" y="4014833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0"/>
                </a:moveTo>
                <a:lnTo>
                  <a:pt x="0" y="175656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36106" y="420999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36106" y="4755149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4999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36106" y="4939919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20119" y="19518"/>
                </a:lnTo>
                <a:lnTo>
                  <a:pt x="2011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7075" y="4589187"/>
            <a:ext cx="179227" cy="1367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37111" y="4209991"/>
            <a:ext cx="299085" cy="175260"/>
          </a:xfrm>
          <a:custGeom>
            <a:avLst/>
            <a:gdLst/>
            <a:ahLst/>
            <a:cxnLst/>
            <a:rect l="l" t="t" r="r" b="b"/>
            <a:pathLst>
              <a:path w="299085" h="175260">
                <a:moveTo>
                  <a:pt x="298995" y="0"/>
                </a:moveTo>
                <a:lnTo>
                  <a:pt x="0" y="174999"/>
                </a:lnTo>
              </a:path>
            </a:pathLst>
          </a:custGeom>
          <a:ln w="1962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7271" y="438499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2489" y="4326430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122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2489" y="446305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2489" y="3722711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6624"/>
                </a:moveTo>
                <a:lnTo>
                  <a:pt x="0" y="0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2489" y="370320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42489" y="4170960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2128" y="420999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2329" y="4209991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59799" y="0"/>
                </a:moveTo>
                <a:lnTo>
                  <a:pt x="0" y="38375"/>
                </a:lnTo>
              </a:path>
            </a:pathLst>
          </a:custGeom>
          <a:ln w="19641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42489" y="423860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82690" y="4131928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31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62571" y="413192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62571" y="4092897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42489" y="408313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2489" y="4014833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128" y="405386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62329" y="4053865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0"/>
                </a:moveTo>
                <a:lnTo>
                  <a:pt x="0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42489" y="408313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82690" y="4287398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31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62571" y="428739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62571" y="4248367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2489" y="423860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82690" y="3975774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59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62571" y="397577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62571" y="3937426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38347"/>
                </a:moveTo>
                <a:lnTo>
                  <a:pt x="59799" y="0"/>
                </a:lnTo>
              </a:path>
            </a:pathLst>
          </a:custGeom>
          <a:ln w="1964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42489" y="392766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42489" y="3859336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59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22128" y="389839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62329" y="3898394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0"/>
                </a:moveTo>
                <a:lnTo>
                  <a:pt x="0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42489" y="392766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42489" y="4521615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116438"/>
                </a:moveTo>
                <a:lnTo>
                  <a:pt x="0" y="0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42489" y="450211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42489" y="5105805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5967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2489" y="526127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82690" y="4755149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59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62571" y="475514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62571" y="4716117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42489" y="4706358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2489" y="4794208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0"/>
                </a:moveTo>
                <a:lnTo>
                  <a:pt x="59799" y="38347"/>
                </a:lnTo>
              </a:path>
            </a:pathLst>
          </a:custGeom>
          <a:ln w="1964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22128" y="483255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62329" y="4832556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0"/>
                </a:moveTo>
                <a:lnTo>
                  <a:pt x="0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42489" y="4861828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82690" y="4910646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31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62571" y="491064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62571" y="4871587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59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42489" y="4861828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42489" y="4638054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22128" y="467708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62329" y="4677086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0"/>
                </a:moveTo>
                <a:lnTo>
                  <a:pt x="0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42489" y="4706358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42489" y="4949678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22128" y="498871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62329" y="4988710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0"/>
                </a:moveTo>
                <a:lnTo>
                  <a:pt x="0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42489" y="5017982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82690" y="5066773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31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62571" y="506677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62571" y="5027741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42489" y="5017982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30205" y="4482584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08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48565" y="4482584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23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28018" y="448258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19">
                <a:moveTo>
                  <a:pt x="299107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08066" y="4482584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51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48565" y="432643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094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48565" y="4638054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23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08066" y="432643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094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08066" y="4638054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51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36106" y="4988710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094"/>
                </a:moveTo>
                <a:lnTo>
                  <a:pt x="0" y="0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36106" y="4959421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20119" y="19518"/>
                </a:lnTo>
                <a:lnTo>
                  <a:pt x="2011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36106" y="5572899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5967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36106" y="572836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76307" y="5222243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31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56467" y="522224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56467" y="5183211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436106" y="5173452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20119" y="19518"/>
                </a:lnTo>
                <a:lnTo>
                  <a:pt x="2011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36106" y="5261275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59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16024" y="530033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56225" y="5300334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0"/>
                </a:moveTo>
                <a:lnTo>
                  <a:pt x="0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36106" y="5329606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20119" y="19518"/>
                </a:lnTo>
                <a:lnTo>
                  <a:pt x="2011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76307" y="5378397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59799" y="38347"/>
                </a:moveTo>
                <a:lnTo>
                  <a:pt x="0" y="0"/>
                </a:lnTo>
              </a:path>
            </a:pathLst>
          </a:custGeom>
          <a:ln w="1964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56467" y="537839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56467" y="5339365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36106" y="5329606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20119" y="19518"/>
                </a:lnTo>
                <a:lnTo>
                  <a:pt x="2011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36106" y="5105805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0"/>
                </a:moveTo>
                <a:lnTo>
                  <a:pt x="59799" y="38375"/>
                </a:lnTo>
              </a:path>
            </a:pathLst>
          </a:custGeom>
          <a:ln w="19641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16024" y="514418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56225" y="5144180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0"/>
                </a:moveTo>
                <a:lnTo>
                  <a:pt x="0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36106" y="5173452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20119" y="19518"/>
                </a:lnTo>
                <a:lnTo>
                  <a:pt x="2011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36106" y="5416745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59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16024" y="545580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56225" y="5455804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0"/>
                </a:moveTo>
                <a:lnTo>
                  <a:pt x="0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36106" y="548507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20119" y="19518"/>
                </a:lnTo>
                <a:lnTo>
                  <a:pt x="2011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76307" y="5533867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31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56467" y="553386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56467" y="5494835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36106" y="548507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20119" y="19518"/>
                </a:lnTo>
                <a:lnTo>
                  <a:pt x="2011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73497" y="4949678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094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73497" y="526127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73497" y="5436274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292094"/>
                </a:moveTo>
                <a:lnTo>
                  <a:pt x="0" y="0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934059" y="5261275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298995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14219" y="526127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36106" y="4014833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274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55220" y="401483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34059" y="4014833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298995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14219" y="401483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55220" y="38593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121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55220" y="417096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14219" y="38593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121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14219" y="417096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89559" y="4053865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094"/>
                </a:moveTo>
                <a:lnTo>
                  <a:pt x="0" y="0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89559" y="403433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89559" y="4638054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6624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89559" y="479420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29760" y="4287398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31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09921" y="428739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09921" y="4248367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189559" y="423860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189559" y="4326430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269198" y="436546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09399" y="4365461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0"/>
                </a:moveTo>
                <a:lnTo>
                  <a:pt x="0" y="39059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189559" y="4394761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129760" y="4443552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31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109921" y="4443552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09921" y="4404521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89559" y="4394761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189559" y="4170960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269198" y="420999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209399" y="4209991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59799" y="0"/>
                </a:moveTo>
                <a:lnTo>
                  <a:pt x="0" y="38375"/>
                </a:lnTo>
              </a:path>
            </a:pathLst>
          </a:custGeom>
          <a:ln w="19641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189559" y="4238607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89559" y="4482584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0"/>
                </a:moveTo>
                <a:lnTo>
                  <a:pt x="59799" y="39031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269198" y="452161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209399" y="4521615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59799" y="0"/>
                </a:moveTo>
                <a:lnTo>
                  <a:pt x="0" y="38375"/>
                </a:lnTo>
              </a:path>
            </a:pathLst>
          </a:custGeom>
          <a:ln w="19641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189559" y="4550231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129760" y="4599022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99" y="39031"/>
                </a:moveTo>
                <a:lnTo>
                  <a:pt x="0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109921" y="4599022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109921" y="4559991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0" y="39031"/>
                </a:moveTo>
                <a:lnTo>
                  <a:pt x="59799" y="0"/>
                </a:lnTo>
              </a:path>
            </a:pathLst>
          </a:custGeom>
          <a:ln w="196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89559" y="4550231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18"/>
                </a:moveTo>
                <a:lnTo>
                  <a:pt x="19839" y="19518"/>
                </a:lnTo>
                <a:lnTo>
                  <a:pt x="19839" y="0"/>
                </a:lnTo>
                <a:lnTo>
                  <a:pt x="0" y="0"/>
                </a:lnTo>
                <a:lnTo>
                  <a:pt x="0" y="195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30205" y="4638054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6624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930205" y="4794208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51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930205" y="528080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135940"/>
                </a:moveTo>
                <a:lnTo>
                  <a:pt x="0" y="0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30205" y="5261275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51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78546" y="4782091"/>
            <a:ext cx="478155" cy="467359"/>
          </a:xfrm>
          <a:custGeom>
            <a:avLst/>
            <a:gdLst/>
            <a:ahLst/>
            <a:cxnLst/>
            <a:rect l="l" t="t" r="r" b="b"/>
            <a:pathLst>
              <a:path w="478155" h="467360">
                <a:moveTo>
                  <a:pt x="0" y="233533"/>
                </a:moveTo>
                <a:lnTo>
                  <a:pt x="4556" y="282605"/>
                </a:lnTo>
                <a:lnTo>
                  <a:pt x="17759" y="327384"/>
                </a:lnTo>
                <a:lnTo>
                  <a:pt x="38906" y="367176"/>
                </a:lnTo>
                <a:lnTo>
                  <a:pt x="67298" y="401288"/>
                </a:lnTo>
                <a:lnTo>
                  <a:pt x="102232" y="429026"/>
                </a:lnTo>
                <a:lnTo>
                  <a:pt x="143008" y="449697"/>
                </a:lnTo>
                <a:lnTo>
                  <a:pt x="188924" y="462609"/>
                </a:lnTo>
                <a:lnTo>
                  <a:pt x="239280" y="467066"/>
                </a:lnTo>
                <a:lnTo>
                  <a:pt x="289414" y="462609"/>
                </a:lnTo>
                <a:lnTo>
                  <a:pt x="335164" y="449697"/>
                </a:lnTo>
                <a:lnTo>
                  <a:pt x="375820" y="429026"/>
                </a:lnTo>
                <a:lnTo>
                  <a:pt x="410674" y="401288"/>
                </a:lnTo>
                <a:lnTo>
                  <a:pt x="439017" y="367176"/>
                </a:lnTo>
                <a:lnTo>
                  <a:pt x="460140" y="327384"/>
                </a:lnTo>
                <a:lnTo>
                  <a:pt x="473334" y="282605"/>
                </a:lnTo>
                <a:lnTo>
                  <a:pt x="477889" y="233533"/>
                </a:lnTo>
                <a:lnTo>
                  <a:pt x="473334" y="184272"/>
                </a:lnTo>
                <a:lnTo>
                  <a:pt x="460140" y="139405"/>
                </a:lnTo>
                <a:lnTo>
                  <a:pt x="439017" y="99601"/>
                </a:lnTo>
                <a:lnTo>
                  <a:pt x="410674" y="65532"/>
                </a:lnTo>
                <a:lnTo>
                  <a:pt x="375820" y="37867"/>
                </a:lnTo>
                <a:lnTo>
                  <a:pt x="335164" y="17276"/>
                </a:lnTo>
                <a:lnTo>
                  <a:pt x="289414" y="4430"/>
                </a:lnTo>
                <a:lnTo>
                  <a:pt x="239280" y="0"/>
                </a:lnTo>
                <a:lnTo>
                  <a:pt x="188924" y="4430"/>
                </a:lnTo>
                <a:lnTo>
                  <a:pt x="143008" y="17276"/>
                </a:lnTo>
                <a:lnTo>
                  <a:pt x="102232" y="37867"/>
                </a:lnTo>
                <a:lnTo>
                  <a:pt x="67298" y="65532"/>
                </a:lnTo>
                <a:lnTo>
                  <a:pt x="38906" y="99601"/>
                </a:lnTo>
                <a:lnTo>
                  <a:pt x="17759" y="139405"/>
                </a:lnTo>
                <a:lnTo>
                  <a:pt x="4556" y="184272"/>
                </a:lnTo>
                <a:lnTo>
                  <a:pt x="0" y="233533"/>
                </a:lnTo>
                <a:close/>
              </a:path>
            </a:pathLst>
          </a:custGeom>
          <a:ln w="197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1929616" y="4602072"/>
            <a:ext cx="314325" cy="173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2000" dirty="0">
                <a:solidFill>
                  <a:srgbClr val="008080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930205" y="4794208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564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30205" y="5261275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51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069112" y="48325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69112" y="4832556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19923" y="0"/>
                </a:lnTo>
              </a:path>
            </a:pathLst>
          </a:custGeom>
          <a:ln w="19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914219" y="261286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6761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914219" y="276904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914219" y="325564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135940"/>
                </a:moveTo>
                <a:lnTo>
                  <a:pt x="0" y="0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914219" y="323622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3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914219" y="2787921"/>
            <a:ext cx="80010" cy="39370"/>
          </a:xfrm>
          <a:custGeom>
            <a:avLst/>
            <a:gdLst/>
            <a:ahLst/>
            <a:cxnLst/>
            <a:rect l="l" t="t" r="r" b="b"/>
            <a:pathLst>
              <a:path w="80010" h="39369">
                <a:moveTo>
                  <a:pt x="79638" y="39113"/>
                </a:moveTo>
                <a:lnTo>
                  <a:pt x="72775" y="16501"/>
                </a:lnTo>
                <a:lnTo>
                  <a:pt x="54699" y="4889"/>
                </a:lnTo>
                <a:lnTo>
                  <a:pt x="29183" y="611"/>
                </a:lnTo>
                <a:lnTo>
                  <a:pt x="0" y="0"/>
                </a:lnTo>
              </a:path>
            </a:pathLst>
          </a:custGeom>
          <a:ln w="196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914219" y="2827034"/>
            <a:ext cx="80010" cy="59055"/>
          </a:xfrm>
          <a:custGeom>
            <a:avLst/>
            <a:gdLst/>
            <a:ahLst/>
            <a:cxnLst/>
            <a:rect l="l" t="t" r="r" b="b"/>
            <a:pathLst>
              <a:path w="80010" h="59055">
                <a:moveTo>
                  <a:pt x="0" y="58533"/>
                </a:moveTo>
                <a:lnTo>
                  <a:pt x="29183" y="43810"/>
                </a:lnTo>
                <a:lnTo>
                  <a:pt x="54699" y="29164"/>
                </a:lnTo>
                <a:lnTo>
                  <a:pt x="72775" y="14569"/>
                </a:lnTo>
                <a:lnTo>
                  <a:pt x="79638" y="0"/>
                </a:lnTo>
              </a:path>
            </a:pathLst>
          </a:custGeom>
          <a:ln w="1966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914219" y="2904988"/>
            <a:ext cx="80010" cy="39370"/>
          </a:xfrm>
          <a:custGeom>
            <a:avLst/>
            <a:gdLst/>
            <a:ahLst/>
            <a:cxnLst/>
            <a:rect l="l" t="t" r="r" b="b"/>
            <a:pathLst>
              <a:path w="80010" h="39369">
                <a:moveTo>
                  <a:pt x="79638" y="39113"/>
                </a:moveTo>
                <a:lnTo>
                  <a:pt x="72775" y="16501"/>
                </a:lnTo>
                <a:lnTo>
                  <a:pt x="54699" y="4889"/>
                </a:lnTo>
                <a:lnTo>
                  <a:pt x="29183" y="611"/>
                </a:lnTo>
                <a:lnTo>
                  <a:pt x="0" y="0"/>
                </a:lnTo>
              </a:path>
            </a:pathLst>
          </a:custGeom>
          <a:ln w="196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914219" y="2944102"/>
            <a:ext cx="80010" cy="59055"/>
          </a:xfrm>
          <a:custGeom>
            <a:avLst/>
            <a:gdLst/>
            <a:ahLst/>
            <a:cxnLst/>
            <a:rect l="l" t="t" r="r" b="b"/>
            <a:pathLst>
              <a:path w="80010" h="59055">
                <a:moveTo>
                  <a:pt x="0" y="58533"/>
                </a:moveTo>
                <a:lnTo>
                  <a:pt x="29183" y="43810"/>
                </a:lnTo>
                <a:lnTo>
                  <a:pt x="54699" y="29164"/>
                </a:lnTo>
                <a:lnTo>
                  <a:pt x="72775" y="14569"/>
                </a:lnTo>
                <a:lnTo>
                  <a:pt x="79638" y="0"/>
                </a:lnTo>
              </a:path>
            </a:pathLst>
          </a:custGeom>
          <a:ln w="1966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914219" y="3022056"/>
            <a:ext cx="80010" cy="39370"/>
          </a:xfrm>
          <a:custGeom>
            <a:avLst/>
            <a:gdLst/>
            <a:ahLst/>
            <a:cxnLst/>
            <a:rect l="l" t="t" r="r" b="b"/>
            <a:pathLst>
              <a:path w="80010" h="39369">
                <a:moveTo>
                  <a:pt x="79638" y="39113"/>
                </a:moveTo>
                <a:lnTo>
                  <a:pt x="72775" y="16501"/>
                </a:lnTo>
                <a:lnTo>
                  <a:pt x="54699" y="4889"/>
                </a:lnTo>
                <a:lnTo>
                  <a:pt x="29183" y="611"/>
                </a:lnTo>
                <a:lnTo>
                  <a:pt x="0" y="0"/>
                </a:lnTo>
              </a:path>
            </a:pathLst>
          </a:custGeom>
          <a:ln w="196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14219" y="3061170"/>
            <a:ext cx="80010" cy="57785"/>
          </a:xfrm>
          <a:custGeom>
            <a:avLst/>
            <a:gdLst/>
            <a:ahLst/>
            <a:cxnLst/>
            <a:rect l="l" t="t" r="r" b="b"/>
            <a:pathLst>
              <a:path w="80010" h="57785">
                <a:moveTo>
                  <a:pt x="0" y="57713"/>
                </a:moveTo>
                <a:lnTo>
                  <a:pt x="29183" y="43156"/>
                </a:lnTo>
                <a:lnTo>
                  <a:pt x="54699" y="28651"/>
                </a:lnTo>
                <a:lnTo>
                  <a:pt x="72775" y="14248"/>
                </a:lnTo>
                <a:lnTo>
                  <a:pt x="79638" y="0"/>
                </a:lnTo>
              </a:path>
            </a:pathLst>
          </a:custGeom>
          <a:ln w="19663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14219" y="3138577"/>
            <a:ext cx="80010" cy="39370"/>
          </a:xfrm>
          <a:custGeom>
            <a:avLst/>
            <a:gdLst/>
            <a:ahLst/>
            <a:cxnLst/>
            <a:rect l="l" t="t" r="r" b="b"/>
            <a:pathLst>
              <a:path w="80010" h="39369">
                <a:moveTo>
                  <a:pt x="79638" y="39113"/>
                </a:moveTo>
                <a:lnTo>
                  <a:pt x="72775" y="16501"/>
                </a:lnTo>
                <a:lnTo>
                  <a:pt x="54699" y="4889"/>
                </a:lnTo>
                <a:lnTo>
                  <a:pt x="29183" y="611"/>
                </a:lnTo>
                <a:lnTo>
                  <a:pt x="0" y="0"/>
                </a:lnTo>
              </a:path>
            </a:pathLst>
          </a:custGeom>
          <a:ln w="196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914219" y="3177690"/>
            <a:ext cx="80010" cy="59055"/>
          </a:xfrm>
          <a:custGeom>
            <a:avLst/>
            <a:gdLst/>
            <a:ahLst/>
            <a:cxnLst/>
            <a:rect l="l" t="t" r="r" b="b"/>
            <a:pathLst>
              <a:path w="80010" h="59055">
                <a:moveTo>
                  <a:pt x="0" y="58533"/>
                </a:moveTo>
                <a:lnTo>
                  <a:pt x="29183" y="43810"/>
                </a:lnTo>
                <a:lnTo>
                  <a:pt x="54699" y="29164"/>
                </a:lnTo>
                <a:lnTo>
                  <a:pt x="72775" y="14569"/>
                </a:lnTo>
                <a:lnTo>
                  <a:pt x="79638" y="0"/>
                </a:lnTo>
              </a:path>
            </a:pathLst>
          </a:custGeom>
          <a:ln w="1966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98715" y="245750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121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798715" y="276904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798715" y="294410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121"/>
                </a:moveTo>
                <a:lnTo>
                  <a:pt x="0" y="0"/>
                </a:lnTo>
              </a:path>
            </a:pathLst>
          </a:custGeom>
          <a:ln w="199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798715" y="292440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659277" y="2769048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298995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39158" y="276904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659277" y="2924409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298995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639158" y="292440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119" y="0"/>
                </a:lnTo>
              </a:path>
            </a:pathLst>
          </a:custGeom>
          <a:ln w="1951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68612" y="1726615"/>
            <a:ext cx="200771" cy="2631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42489" y="4482584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386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798715" y="448258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17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727125" y="4482584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5244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436106" y="4949678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550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436106" y="3411005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603828"/>
                </a:moveTo>
                <a:lnTo>
                  <a:pt x="0" y="0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233054" y="4014833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>
                <a:moveTo>
                  <a:pt x="0" y="0"/>
                </a:moveTo>
                <a:lnTo>
                  <a:pt x="936665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189559" y="4794208"/>
            <a:ext cx="0" cy="915035"/>
          </a:xfrm>
          <a:custGeom>
            <a:avLst/>
            <a:gdLst/>
            <a:ahLst/>
            <a:cxnLst/>
            <a:rect l="l" t="t" r="r" b="b"/>
            <a:pathLst>
              <a:path h="915035">
                <a:moveTo>
                  <a:pt x="0" y="0"/>
                </a:moveTo>
                <a:lnTo>
                  <a:pt x="0" y="914658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093616" y="5728369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09">
                <a:moveTo>
                  <a:pt x="1095943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56225" y="5728369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617271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659277" y="5728369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776828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42489" y="5261275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592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950156" y="5728369"/>
            <a:ext cx="1892935" cy="0"/>
          </a:xfrm>
          <a:custGeom>
            <a:avLst/>
            <a:gdLst/>
            <a:ahLst/>
            <a:cxnLst/>
            <a:rect l="l" t="t" r="r" b="b"/>
            <a:pathLst>
              <a:path w="1892935">
                <a:moveTo>
                  <a:pt x="1892332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930205" y="5436274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292094"/>
                </a:moveTo>
                <a:lnTo>
                  <a:pt x="0" y="0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930205" y="448258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5940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56225" y="3391585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457993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18834" y="339158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617271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98715" y="325564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135940"/>
                </a:moveTo>
                <a:lnTo>
                  <a:pt x="0" y="0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798715" y="2320745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6761"/>
                </a:moveTo>
                <a:lnTo>
                  <a:pt x="0" y="0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798715" y="2301325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7993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42489" y="2009202"/>
            <a:ext cx="0" cy="1694180"/>
          </a:xfrm>
          <a:custGeom>
            <a:avLst/>
            <a:gdLst/>
            <a:ahLst/>
            <a:cxnLst/>
            <a:rect l="l" t="t" r="r" b="b"/>
            <a:pathLst>
              <a:path h="1694179">
                <a:moveTo>
                  <a:pt x="0" y="1694006"/>
                </a:moveTo>
                <a:lnTo>
                  <a:pt x="0" y="0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42489" y="1989783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79">
                <a:moveTo>
                  <a:pt x="0" y="0"/>
                </a:moveTo>
                <a:lnTo>
                  <a:pt x="1414219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276548" y="1989783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848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276548" y="2301325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550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14219" y="2301325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121"/>
                </a:lnTo>
              </a:path>
            </a:pathLst>
          </a:custGeom>
          <a:ln w="19939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62329" y="5728369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776828" y="0"/>
                </a:moveTo>
                <a:lnTo>
                  <a:pt x="0" y="0"/>
                </a:lnTo>
              </a:path>
            </a:pathLst>
          </a:custGeom>
          <a:ln w="1951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1227161" y="4905337"/>
            <a:ext cx="2686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0000FF"/>
                </a:solidFill>
                <a:latin typeface="Arial"/>
                <a:cs typeface="Arial"/>
              </a:rPr>
              <a:t>Vs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083908" y="3775985"/>
            <a:ext cx="50165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4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450" spc="8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50" spc="3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096370" y="3775990"/>
            <a:ext cx="3486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30" dirty="0">
                <a:solidFill>
                  <a:srgbClr val="0000FF"/>
                </a:solidFill>
                <a:latin typeface="Arial"/>
                <a:cs typeface="Arial"/>
              </a:rPr>
              <a:t>R1</a:t>
            </a:r>
            <a:r>
              <a:rPr sz="1650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4116489" y="4730337"/>
            <a:ext cx="3486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30" dirty="0">
                <a:solidFill>
                  <a:srgbClr val="0000FF"/>
                </a:solidFill>
                <a:latin typeface="Arial"/>
                <a:cs typeface="Arial"/>
              </a:rPr>
              <a:t>R2</a:t>
            </a:r>
            <a:r>
              <a:rPr sz="1650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893318" y="5197431"/>
            <a:ext cx="3486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30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1650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5809864" y="4185180"/>
            <a:ext cx="3359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25" dirty="0">
                <a:solidFill>
                  <a:srgbClr val="0000FF"/>
                </a:solidFill>
                <a:latin typeface="Arial"/>
                <a:cs typeface="Arial"/>
              </a:rPr>
              <a:t>Cc</a:t>
            </a:r>
            <a:r>
              <a:rPr sz="1650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5876119" y="5159084"/>
            <a:ext cx="88519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09575" algn="l"/>
              </a:tabLst>
            </a:pPr>
            <a:r>
              <a:rPr sz="2475" u="heavy" spc="30" baseline="-10101" dirty="0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 	</a:t>
            </a:r>
            <a:r>
              <a:rPr sz="2475" spc="30" baseline="-1010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75" spc="-30" baseline="-1010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50" spc="130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1650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7423041" y="4224211"/>
            <a:ext cx="3486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30" dirty="0">
                <a:solidFill>
                  <a:srgbClr val="0000FF"/>
                </a:solidFill>
                <a:latin typeface="Arial"/>
                <a:cs typeface="Arial"/>
              </a:rPr>
              <a:t>RL</a:t>
            </a:r>
            <a:r>
              <a:rPr sz="1650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6168099" y="2783295"/>
            <a:ext cx="1473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3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4335007" y="2783295"/>
            <a:ext cx="1835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3757415" y="1536853"/>
            <a:ext cx="4140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" dirty="0">
                <a:solidFill>
                  <a:srgbClr val="0000FF"/>
                </a:solidFill>
                <a:latin typeface="Arial"/>
                <a:cs typeface="Arial"/>
              </a:rPr>
              <a:t>Vc</a:t>
            </a:r>
            <a:r>
              <a:rPr sz="1650" spc="-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26847"/>
            <a:ext cx="755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(1) SINGLE </a:t>
            </a:r>
            <a:r>
              <a:rPr sz="4000" spc="-10" dirty="0"/>
              <a:t>TUNED</a:t>
            </a:r>
            <a:r>
              <a:rPr sz="4000" spc="-310" dirty="0"/>
              <a:t> </a:t>
            </a:r>
            <a:r>
              <a:rPr sz="4000" spc="-5" dirty="0"/>
              <a:t>AMPLIFIER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6985" indent="-274320">
              <a:lnSpc>
                <a:spcPct val="100000"/>
              </a:lnSpc>
              <a:spcBef>
                <a:spcPts val="95"/>
              </a:spcBef>
              <a:buSzPct val="69642"/>
              <a:buFont typeface="Times New Roman"/>
              <a:buChar char="•"/>
              <a:tabLst>
                <a:tab pos="354965" algn="l"/>
                <a:tab pos="355600" algn="l"/>
                <a:tab pos="1464945" algn="l"/>
                <a:tab pos="2115820" algn="l"/>
                <a:tab pos="3554729" algn="l"/>
                <a:tab pos="4301490" algn="l"/>
                <a:tab pos="4773930" algn="l"/>
                <a:tab pos="5680710" algn="l"/>
                <a:tab pos="6624955" algn="l"/>
                <a:tab pos="7394575" algn="l"/>
              </a:tabLst>
            </a:pPr>
            <a:r>
              <a:rPr dirty="0"/>
              <a:t>	</a:t>
            </a:r>
            <a:r>
              <a:rPr spc="-5" dirty="0"/>
              <a:t>O/P</a:t>
            </a:r>
            <a:r>
              <a:rPr spc="285" dirty="0"/>
              <a:t> </a:t>
            </a:r>
            <a:r>
              <a:rPr dirty="0"/>
              <a:t>of	</a:t>
            </a:r>
            <a:r>
              <a:rPr spc="-5" dirty="0"/>
              <a:t>this	amplifier	</a:t>
            </a:r>
            <a:r>
              <a:rPr spc="-10" dirty="0"/>
              <a:t>may	</a:t>
            </a:r>
            <a:r>
              <a:rPr dirty="0"/>
              <a:t>be 	 </a:t>
            </a:r>
            <a:r>
              <a:rPr spc="-5" dirty="0"/>
              <a:t>taken	</a:t>
            </a:r>
            <a:r>
              <a:rPr spc="-10" dirty="0"/>
              <a:t>either	</a:t>
            </a:r>
            <a:r>
              <a:rPr spc="-5" dirty="0"/>
              <a:t>with	the help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Capacitive.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3950"/>
          </a:p>
          <a:p>
            <a:pPr marL="287020" marR="5080" indent="-274320">
              <a:lnSpc>
                <a:spcPct val="100000"/>
              </a:lnSpc>
              <a:buSzPct val="69642"/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pc="-5" dirty="0"/>
              <a:t>A parallel tuned circuits is connected in the</a:t>
            </a:r>
            <a:r>
              <a:rPr spc="-100" dirty="0"/>
              <a:t> </a:t>
            </a:r>
            <a:r>
              <a:rPr spc="-5" dirty="0"/>
              <a:t>collector  circuit.</a:t>
            </a: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pc="-25" dirty="0"/>
              <a:t>Tuned </a:t>
            </a:r>
            <a:r>
              <a:rPr spc="-5" dirty="0"/>
              <a:t>voltage amplifier are usually employed in</a:t>
            </a:r>
            <a:r>
              <a:rPr spc="204" dirty="0"/>
              <a:t> </a:t>
            </a:r>
            <a:r>
              <a:rPr spc="-10" dirty="0"/>
              <a:t>RF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3059" y="4182236"/>
            <a:ext cx="53924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98855" algn="l"/>
                <a:tab pos="1298575" algn="l"/>
                <a:tab pos="1550035" algn="l"/>
                <a:tab pos="1971039" algn="l"/>
                <a:tab pos="2969260" algn="l"/>
                <a:tab pos="3434079" algn="l"/>
                <a:tab pos="4109720" algn="l"/>
                <a:tab pos="5081905" algn="l"/>
              </a:tabLst>
            </a:pPr>
            <a:r>
              <a:rPr sz="2800" spc="-5" dirty="0">
                <a:latin typeface="Times New Roman"/>
                <a:cs typeface="Times New Roman"/>
              </a:rPr>
              <a:t>stage	</a:t>
            </a:r>
            <a:r>
              <a:rPr sz="2800" dirty="0">
                <a:latin typeface="Times New Roman"/>
                <a:cs typeface="Times New Roman"/>
              </a:rPr>
              <a:t>of		</a:t>
            </a:r>
            <a:r>
              <a:rPr sz="2800" spc="-5" dirty="0">
                <a:latin typeface="Times New Roman"/>
                <a:cs typeface="Times New Roman"/>
              </a:rPr>
              <a:t>wireless	communication  circui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assig</a:t>
            </a:r>
            <a:r>
              <a:rPr sz="2800" spc="-2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work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340" y="4182236"/>
            <a:ext cx="21443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1478915" algn="l"/>
                <a:tab pos="1697989" algn="l"/>
              </a:tabLst>
            </a:pPr>
            <a:r>
              <a:rPr sz="2800" spc="-5" dirty="0">
                <a:latin typeface="Times New Roman"/>
                <a:cs typeface="Times New Roman"/>
              </a:rPr>
              <a:t>,		where	s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ch  s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lecting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5036058"/>
            <a:ext cx="75660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desired carrier frequency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amplifying the  permitted pass-band around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selected carrier  </a:t>
            </a:r>
            <a:r>
              <a:rPr sz="2800" spc="-20" dirty="0">
                <a:latin typeface="Times New Roman"/>
                <a:cs typeface="Times New Roman"/>
              </a:rPr>
              <a:t>frequency.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68577"/>
            <a:ext cx="2254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D8537"/>
                </a:solidFill>
                <a:latin typeface="Times New Roman"/>
                <a:cs typeface="Times New Roman"/>
              </a:rPr>
              <a:t>DEFINITION:-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2263266"/>
            <a:ext cx="65659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 amplifier </a:t>
            </a:r>
            <a:r>
              <a:rPr sz="2400" dirty="0">
                <a:latin typeface="Times New Roman"/>
                <a:cs typeface="Times New Roman"/>
              </a:rPr>
              <a:t>circuit in which the load circuit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tank  circuit such that it can be tuned to </a:t>
            </a:r>
            <a:r>
              <a:rPr sz="2400" spc="-5" dirty="0">
                <a:latin typeface="Times New Roman"/>
                <a:cs typeface="Times New Roman"/>
              </a:rPr>
              <a:t>pass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amplify  </a:t>
            </a:r>
            <a:r>
              <a:rPr sz="2400" dirty="0">
                <a:latin typeface="Times New Roman"/>
                <a:cs typeface="Times New Roman"/>
              </a:rPr>
              <a:t>selection of a desired frequency or a </a:t>
            </a:r>
            <a:r>
              <a:rPr sz="2400" spc="-5" dirty="0">
                <a:latin typeface="Times New Roman"/>
                <a:cs typeface="Times New Roman"/>
              </a:rPr>
              <a:t>narrow </a:t>
            </a:r>
            <a:r>
              <a:rPr sz="2400" dirty="0">
                <a:latin typeface="Times New Roman"/>
                <a:cs typeface="Times New Roman"/>
              </a:rPr>
              <a:t>band of  frequencies, </a:t>
            </a:r>
            <a:r>
              <a:rPr sz="2400" spc="-5" dirty="0">
                <a:latin typeface="Times New Roman"/>
                <a:cs typeface="Times New Roman"/>
              </a:rPr>
              <a:t>is known as </a:t>
            </a:r>
            <a:r>
              <a:rPr sz="2400" spc="-20" dirty="0">
                <a:latin typeface="Times New Roman"/>
                <a:cs typeface="Times New Roman"/>
              </a:rPr>
              <a:t>Tuned </a:t>
            </a:r>
            <a:r>
              <a:rPr sz="2400" dirty="0">
                <a:latin typeface="Times New Roman"/>
                <a:cs typeface="Times New Roman"/>
              </a:rPr>
              <a:t>Circuit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Amplifier.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26847"/>
            <a:ext cx="68395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SINGLE </a:t>
            </a:r>
            <a:r>
              <a:rPr sz="4000" spc="-10" dirty="0"/>
              <a:t>TUNED</a:t>
            </a:r>
            <a:r>
              <a:rPr sz="4000" spc="-335" dirty="0"/>
              <a:t> </a:t>
            </a:r>
            <a:r>
              <a:rPr sz="4000" spc="-5" dirty="0"/>
              <a:t>AMPLIFIER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64081"/>
            <a:ext cx="5236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355600" algn="l"/>
              </a:tabLst>
            </a:pPr>
            <a:r>
              <a:rPr sz="2800" spc="-25" dirty="0">
                <a:latin typeface="Times New Roman"/>
                <a:cs typeface="Times New Roman"/>
              </a:rPr>
              <a:t>Tuned </a:t>
            </a:r>
            <a:r>
              <a:rPr sz="2800" spc="-5" dirty="0">
                <a:latin typeface="Times New Roman"/>
                <a:cs typeface="Times New Roman"/>
              </a:rPr>
              <a:t>amplifier are required to be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59" y="1589501"/>
            <a:ext cx="1922780" cy="10325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101600" algn="r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775" spc="-7" baseline="-21021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775" baseline="-21021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775" baseline="-21021" dirty="0">
                <a:latin typeface="Times New Roman"/>
                <a:cs typeface="Times New Roman"/>
              </a:rPr>
              <a:t>e</a:t>
            </a:r>
            <a:endParaRPr sz="2775" baseline="-21021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775" spc="7" baseline="-21021" dirty="0">
                <a:latin typeface="Times New Roman"/>
                <a:cs typeface="Times New Roman"/>
              </a:rPr>
              <a:t>e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7585" y="2673223"/>
            <a:ext cx="977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3905" algn="l"/>
              </a:tabLst>
            </a:pP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-C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950" y="1589501"/>
            <a:ext cx="5978525" cy="29686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567690" algn="l"/>
              </a:tabLst>
            </a:pPr>
            <a:r>
              <a:rPr sz="2800" spc="-5" dirty="0">
                <a:latin typeface="Times New Roman"/>
                <a:cs typeface="Times New Roman"/>
              </a:rPr>
              <a:t>=	</a:t>
            </a:r>
            <a:r>
              <a:rPr sz="2800" dirty="0">
                <a:latin typeface="Times New Roman"/>
                <a:cs typeface="Times New Roman"/>
              </a:rPr>
              <a:t>For biasing </a:t>
            </a:r>
            <a:r>
              <a:rPr sz="2800" spc="-5" dirty="0">
                <a:latin typeface="Times New Roman"/>
                <a:cs typeface="Times New Roman"/>
              </a:rPr>
              <a:t>&amp; stabilization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circuit.</a:t>
            </a:r>
            <a:endParaRPr sz="28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605"/>
              </a:spcBef>
              <a:tabLst>
                <a:tab pos="639445" algn="l"/>
              </a:tabLst>
            </a:pPr>
            <a:r>
              <a:rPr sz="2800" spc="-5" dirty="0">
                <a:latin typeface="Times New Roman"/>
                <a:cs typeface="Times New Roman"/>
              </a:rPr>
              <a:t>=	By pass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capacitor</a:t>
            </a:r>
            <a:endParaRPr sz="2800">
              <a:latin typeface="Times New Roman"/>
              <a:cs typeface="Times New Roman"/>
            </a:endParaRPr>
          </a:p>
          <a:p>
            <a:pPr marL="720090" marR="5080" indent="-34290">
              <a:lnSpc>
                <a:spcPts val="3960"/>
              </a:lnSpc>
              <a:spcBef>
                <a:spcPts val="229"/>
              </a:spcBef>
              <a:tabLst>
                <a:tab pos="2754630" algn="l"/>
              </a:tabLst>
            </a:pPr>
            <a:r>
              <a:rPr sz="2800" spc="-25" dirty="0">
                <a:latin typeface="Times New Roman"/>
                <a:cs typeface="Times New Roman"/>
              </a:rPr>
              <a:t>Tuned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circuit	connected 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collector,  </a:t>
            </a:r>
            <a:r>
              <a:rPr sz="2800" spc="-5" dirty="0">
                <a:latin typeface="Times New Roman"/>
                <a:cs typeface="Times New Roman"/>
              </a:rPr>
              <a:t>the impedance of which depend</a:t>
            </a:r>
            <a:endParaRPr sz="2800">
              <a:latin typeface="Times New Roman"/>
              <a:cs typeface="Times New Roman"/>
            </a:endParaRPr>
          </a:p>
          <a:p>
            <a:pPr marL="708025" marR="500380" indent="12065">
              <a:lnSpc>
                <a:spcPct val="100000"/>
              </a:lnSpc>
              <a:spcBef>
                <a:spcPts val="370"/>
              </a:spcBef>
            </a:pPr>
            <a:r>
              <a:rPr sz="2800" spc="-5" dirty="0">
                <a:latin typeface="Times New Roman"/>
                <a:cs typeface="Times New Roman"/>
              </a:rPr>
              <a:t>upon </a:t>
            </a:r>
            <a:r>
              <a:rPr sz="2800" spc="-20" dirty="0">
                <a:latin typeface="Times New Roman"/>
                <a:cs typeface="Times New Roman"/>
              </a:rPr>
              <a:t>frequency, </a:t>
            </a:r>
            <a:r>
              <a:rPr sz="2800" spc="-10" dirty="0">
                <a:latin typeface="Times New Roman"/>
                <a:cs typeface="Times New Roman"/>
              </a:rPr>
              <a:t>act as </a:t>
            </a:r>
            <a:r>
              <a:rPr sz="2800" spc="-5" dirty="0">
                <a:latin typeface="Times New Roman"/>
                <a:cs typeface="Times New Roman"/>
              </a:rPr>
              <a:t>a collector  load.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4608652"/>
            <a:ext cx="782193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95"/>
              </a:spcBef>
              <a:tabLst>
                <a:tab pos="442912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i/p </a:t>
            </a:r>
            <a:r>
              <a:rPr sz="2800" dirty="0">
                <a:latin typeface="Times New Roman"/>
                <a:cs typeface="Times New Roman"/>
              </a:rPr>
              <a:t>signal </a:t>
            </a:r>
            <a:r>
              <a:rPr sz="2800" spc="-5" dirty="0">
                <a:latin typeface="Times New Roman"/>
                <a:cs typeface="Times New Roman"/>
              </a:rPr>
              <a:t>has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frequency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resonant frequency  of L-C circuit . </a:t>
            </a:r>
            <a:r>
              <a:rPr sz="2800" spc="-15" dirty="0">
                <a:latin typeface="Times New Roman"/>
                <a:cs typeface="Times New Roman"/>
              </a:rPr>
              <a:t>Large </a:t>
            </a:r>
            <a:r>
              <a:rPr sz="2800" spc="-5" dirty="0">
                <a:latin typeface="Times New Roman"/>
                <a:cs typeface="Times New Roman"/>
              </a:rPr>
              <a:t>amplification 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obtain  because of high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impedance</a:t>
            </a:r>
            <a:r>
              <a:rPr sz="2800" dirty="0">
                <a:latin typeface="Times New Roman"/>
                <a:cs typeface="Times New Roman"/>
              </a:rPr>
              <a:t> of	L-C </a:t>
            </a:r>
            <a:r>
              <a:rPr sz="2800" spc="-5" dirty="0">
                <a:latin typeface="Times New Roman"/>
                <a:cs typeface="Times New Roman"/>
              </a:rPr>
              <a:t>ckt.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7184" y="2093495"/>
            <a:ext cx="7959090" cy="2335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146050" indent="571500">
              <a:lnSpc>
                <a:spcPct val="100000"/>
              </a:lnSpc>
              <a:spcBef>
                <a:spcPts val="95"/>
              </a:spcBef>
              <a:tabLst>
                <a:tab pos="2531110" algn="l"/>
              </a:tabLst>
            </a:pP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OW TUNED CKT </a:t>
            </a:r>
            <a:r>
              <a:rPr sz="2000" spc="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OFFER </a:t>
            </a:r>
            <a:r>
              <a:rPr sz="2000" spc="-25" dirty="0">
                <a:latin typeface="Times New Roman"/>
                <a:cs typeface="Times New Roman"/>
              </a:rPr>
              <a:t>VERY </a:t>
            </a:r>
            <a:r>
              <a:rPr sz="2000" spc="5" dirty="0">
                <a:latin typeface="Times New Roman"/>
                <a:cs typeface="Times New Roman"/>
              </a:rPr>
              <a:t>HIGH </a:t>
            </a:r>
            <a:r>
              <a:rPr sz="2000" dirty="0">
                <a:latin typeface="Times New Roman"/>
                <a:cs typeface="Times New Roman"/>
              </a:rPr>
              <a:t>IMPEDANCE </a:t>
            </a:r>
            <a:r>
              <a:rPr sz="2000" spc="-4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</a:t>
            </a:r>
            <a:r>
              <a:rPr sz="2500" dirty="0">
                <a:latin typeface="Times New Roman"/>
                <a:cs typeface="Times New Roman"/>
              </a:rPr>
              <a:t>.	</a:t>
            </a:r>
            <a:r>
              <a:rPr sz="2500" spc="-5" dirty="0">
                <a:latin typeface="Times New Roman"/>
                <a:cs typeface="Times New Roman"/>
              </a:rPr>
              <a:t>&amp; </a:t>
            </a:r>
            <a:r>
              <a:rPr sz="2000" dirty="0">
                <a:latin typeface="Times New Roman"/>
                <a:cs typeface="Times New Roman"/>
              </a:rPr>
              <a:t>THUS LARGE O</a:t>
            </a:r>
            <a:r>
              <a:rPr sz="250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P APPEAR ACROSS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IT</a:t>
            </a:r>
            <a:r>
              <a:rPr sz="2500" spc="-50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  <a:p>
            <a:pPr marL="635000">
              <a:lnSpc>
                <a:spcPct val="100000"/>
              </a:lnSpc>
              <a:tabLst>
                <a:tab pos="1130300" algn="l"/>
                <a:tab pos="1467485" algn="l"/>
                <a:tab pos="1733550" algn="l"/>
                <a:tab pos="2619375" algn="l"/>
              </a:tabLst>
            </a:pPr>
            <a:r>
              <a:rPr lang="en-IN" sz="2500" dirty="0">
                <a:latin typeface="Times New Roman"/>
                <a:cs typeface="Times New Roman"/>
              </a:rPr>
              <a:t>B</a:t>
            </a:r>
            <a:r>
              <a:rPr lang="en-IN" sz="2000" dirty="0">
                <a:latin typeface="Times New Roman"/>
                <a:cs typeface="Times New Roman"/>
              </a:rPr>
              <a:t>ANDWIDTH</a:t>
            </a:r>
            <a:r>
              <a:rPr lang="en-IN" sz="2000" spc="130" dirty="0">
                <a:latin typeface="Times New Roman"/>
                <a:cs typeface="Times New Roman"/>
              </a:rPr>
              <a:t> </a:t>
            </a:r>
            <a:r>
              <a:rPr lang="en-IN" sz="2500" spc="-5" dirty="0">
                <a:latin typeface="Times New Roman"/>
                <a:cs typeface="Times New Roman"/>
              </a:rPr>
              <a:t>=	</a:t>
            </a:r>
            <a:r>
              <a:rPr lang="en-IN" sz="2500" dirty="0">
                <a:latin typeface="Times New Roman"/>
                <a:cs typeface="Times New Roman"/>
              </a:rPr>
              <a:t>(</a:t>
            </a:r>
            <a:r>
              <a:rPr lang="en-IN" sz="2000" dirty="0">
                <a:latin typeface="Times New Roman"/>
                <a:cs typeface="Times New Roman"/>
              </a:rPr>
              <a:t>F</a:t>
            </a:r>
            <a:r>
              <a:rPr lang="en-IN" sz="2475" baseline="-20202" dirty="0">
                <a:latin typeface="Times New Roman"/>
                <a:cs typeface="Times New Roman"/>
              </a:rPr>
              <a:t>2</a:t>
            </a:r>
            <a:r>
              <a:rPr lang="en-IN" sz="2500" dirty="0">
                <a:latin typeface="Times New Roman"/>
                <a:cs typeface="Times New Roman"/>
              </a:rPr>
              <a:t>- </a:t>
            </a:r>
            <a:r>
              <a:rPr lang="en-IN" sz="2000" spc="5" dirty="0">
                <a:latin typeface="Times New Roman"/>
                <a:cs typeface="Times New Roman"/>
              </a:rPr>
              <a:t>F</a:t>
            </a:r>
            <a:r>
              <a:rPr lang="en-IN" sz="2475" spc="7" baseline="-20202" dirty="0">
                <a:latin typeface="Times New Roman"/>
                <a:cs typeface="Times New Roman"/>
              </a:rPr>
              <a:t>1</a:t>
            </a:r>
            <a:r>
              <a:rPr lang="en-IN" sz="2475" spc="225" baseline="-20202" dirty="0">
                <a:latin typeface="Times New Roman"/>
                <a:cs typeface="Times New Roman"/>
              </a:rPr>
              <a:t> </a:t>
            </a:r>
            <a:r>
              <a:rPr lang="en-IN" sz="2500" spc="-5" dirty="0">
                <a:latin typeface="Times New Roman"/>
                <a:cs typeface="Times New Roman"/>
              </a:rPr>
              <a:t>)</a:t>
            </a:r>
            <a:endParaRPr lang="en-IN"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63500" marR="17780" indent="231140">
              <a:lnSpc>
                <a:spcPct val="100000"/>
              </a:lnSpc>
            </a:pP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 AMPLIFIER </a:t>
            </a:r>
            <a:r>
              <a:rPr sz="2000" spc="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AMPLIFY </a:t>
            </a:r>
            <a:r>
              <a:rPr sz="2000" spc="5" dirty="0">
                <a:latin typeface="Times New Roman"/>
                <a:cs typeface="Times New Roman"/>
              </a:rPr>
              <a:t>ANY </a:t>
            </a:r>
            <a:r>
              <a:rPr sz="2000" dirty="0">
                <a:latin typeface="Times New Roman"/>
                <a:cs typeface="Times New Roman"/>
              </a:rPr>
              <a:t>FREQ</a:t>
            </a:r>
            <a:r>
              <a:rPr sz="2500" dirty="0">
                <a:latin typeface="Times New Roman"/>
                <a:cs typeface="Times New Roman"/>
              </a:rPr>
              <a:t>. </a:t>
            </a:r>
            <a:r>
              <a:rPr sz="2000" spc="5" dirty="0">
                <a:latin typeface="Times New Roman"/>
                <a:cs typeface="Times New Roman"/>
              </a:rPr>
              <a:t>WELL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 RANGE</a:t>
            </a:r>
            <a:r>
              <a:rPr sz="25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60580"/>
            <a:ext cx="8065134" cy="19532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4000" spc="-10" dirty="0">
                <a:solidFill>
                  <a:srgbClr val="42547E"/>
                </a:solidFill>
              </a:rPr>
              <a:t>CIRCUIT</a:t>
            </a:r>
            <a:r>
              <a:rPr sz="4000" spc="-50" dirty="0">
                <a:solidFill>
                  <a:srgbClr val="42547E"/>
                </a:solidFill>
              </a:rPr>
              <a:t> </a:t>
            </a:r>
            <a:r>
              <a:rPr sz="4000" spc="-40" dirty="0">
                <a:solidFill>
                  <a:srgbClr val="42547E"/>
                </a:solidFill>
              </a:rPr>
              <a:t>OPERATION</a:t>
            </a:r>
            <a:endParaRPr sz="4000"/>
          </a:p>
          <a:p>
            <a:pPr marL="203200" marR="5080" indent="48260" algn="just">
              <a:lnSpc>
                <a:spcPct val="100000"/>
              </a:lnSpc>
              <a:spcBef>
                <a:spcPts val="530"/>
              </a:spcBef>
            </a:pPr>
            <a:r>
              <a:rPr sz="2500" b="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HE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HIGH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FREQUENCY SIGNAL 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BE APPLIED BETWEEN BASE  </a:t>
            </a:r>
            <a:r>
              <a:rPr sz="25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&amp;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EMITTER</a:t>
            </a:r>
            <a:r>
              <a:rPr sz="2500" b="0" dirty="0">
                <a:solidFill>
                  <a:srgbClr val="000000"/>
                </a:solidFill>
                <a:latin typeface="Times New Roman"/>
                <a:cs typeface="Times New Roman"/>
              </a:rPr>
              <a:t>. T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HE RESONANT FREQUENCY OF CIRCUIT IS MADE 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EQUAL </a:t>
            </a:r>
            <a:r>
              <a:rPr sz="20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FREQUENCY OF I</a:t>
            </a:r>
            <a:r>
              <a:rPr sz="2500" b="0" dirty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P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SIGNAL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BY </a:t>
            </a:r>
            <a:r>
              <a:rPr sz="20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VARYING </a:t>
            </a:r>
            <a:r>
              <a:rPr sz="25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L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OR </a:t>
            </a:r>
            <a:r>
              <a:rPr sz="25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500" b="0" spc="-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29869"/>
            <a:ext cx="3163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LIMI</a:t>
            </a:r>
            <a:r>
              <a:rPr sz="4000" spc="-305" dirty="0"/>
              <a:t>T</a:t>
            </a:r>
            <a:r>
              <a:rPr sz="4000" spc="-310" dirty="0"/>
              <a:t>A</a:t>
            </a:r>
            <a:r>
              <a:rPr sz="4000" spc="-5" dirty="0"/>
              <a:t>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7940" y="1161033"/>
            <a:ext cx="8185784" cy="556575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37820" marR="68580" indent="-274320" algn="just">
              <a:lnSpc>
                <a:spcPct val="80000"/>
              </a:lnSpc>
              <a:spcBef>
                <a:spcPts val="725"/>
              </a:spcBef>
              <a:buClr>
                <a:srgbClr val="B32C16"/>
              </a:buClr>
              <a:buSzPct val="69230"/>
              <a:buFont typeface="Wingdings 2"/>
              <a:buChar char=""/>
              <a:tabLst>
                <a:tab pos="406400" algn="l"/>
              </a:tabLst>
            </a:pPr>
            <a:r>
              <a:rPr dirty="0"/>
              <a:t>	</a:t>
            </a:r>
            <a:r>
              <a:rPr sz="2600" dirty="0">
                <a:latin typeface="Times New Roman"/>
                <a:cs typeface="Times New Roman"/>
              </a:rPr>
              <a:t>This </a:t>
            </a:r>
            <a:r>
              <a:rPr sz="2600" spc="-5" dirty="0">
                <a:latin typeface="Times New Roman"/>
                <a:cs typeface="Times New Roman"/>
              </a:rPr>
              <a:t>tuned amplifier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required to </a:t>
            </a:r>
            <a:r>
              <a:rPr sz="2600" dirty="0">
                <a:latin typeface="Times New Roman"/>
                <a:cs typeface="Times New Roman"/>
              </a:rPr>
              <a:t>be highly </a:t>
            </a:r>
            <a:r>
              <a:rPr sz="2600" spc="-5" dirty="0">
                <a:latin typeface="Times New Roman"/>
                <a:cs typeface="Times New Roman"/>
              </a:rPr>
              <a:t>selective.  </a:t>
            </a:r>
            <a:r>
              <a:rPr sz="2600" dirty="0">
                <a:latin typeface="Times New Roman"/>
                <a:cs typeface="Times New Roman"/>
              </a:rPr>
              <a:t>But high </a:t>
            </a:r>
            <a:r>
              <a:rPr sz="2600" spc="-5" dirty="0">
                <a:latin typeface="Times New Roman"/>
                <a:cs typeface="Times New Roman"/>
              </a:rPr>
              <a:t>selectivity required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tuned circuit </a:t>
            </a:r>
            <a:r>
              <a:rPr sz="2600" dirty="0">
                <a:latin typeface="Times New Roman"/>
                <a:cs typeface="Times New Roman"/>
              </a:rPr>
              <a:t>with a high Q-  </a:t>
            </a:r>
            <a:r>
              <a:rPr sz="2600" spc="-5" dirty="0">
                <a:latin typeface="Times New Roman"/>
                <a:cs typeface="Times New Roman"/>
              </a:rPr>
              <a:t>factor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32C16"/>
              </a:buClr>
              <a:buFont typeface="Wingdings 2"/>
              <a:buChar char=""/>
            </a:pPr>
            <a:endParaRPr sz="3150" dirty="0">
              <a:latin typeface="Times New Roman"/>
              <a:cs typeface="Times New Roman"/>
            </a:endParaRPr>
          </a:p>
          <a:p>
            <a:pPr marL="337820" marR="68580" indent="-274320" algn="just">
              <a:lnSpc>
                <a:spcPts val="2500"/>
              </a:lnSpc>
              <a:buClr>
                <a:srgbClr val="B32C16"/>
              </a:buClr>
              <a:buSzPct val="69230"/>
              <a:buFont typeface="Wingdings 2"/>
              <a:buChar char=""/>
              <a:tabLst>
                <a:tab pos="553085" algn="l"/>
              </a:tabLst>
            </a:pPr>
            <a:r>
              <a:rPr dirty="0"/>
              <a:t>	</a:t>
            </a:r>
            <a:r>
              <a:rPr sz="2600" dirty="0">
                <a:latin typeface="Times New Roman"/>
                <a:cs typeface="Times New Roman"/>
              </a:rPr>
              <a:t>A high </a:t>
            </a:r>
            <a:r>
              <a:rPr sz="2600" spc="-5" dirty="0">
                <a:latin typeface="Times New Roman"/>
                <a:cs typeface="Times New Roman"/>
              </a:rPr>
              <a:t>Q- factor </a:t>
            </a:r>
            <a:r>
              <a:rPr sz="2600" dirty="0">
                <a:latin typeface="Times New Roman"/>
                <a:cs typeface="Times New Roman"/>
              </a:rPr>
              <a:t>circuit will give a high </a:t>
            </a:r>
            <a:r>
              <a:rPr sz="2600" spc="-90" dirty="0">
                <a:latin typeface="Times New Roman"/>
                <a:cs typeface="Times New Roman"/>
              </a:rPr>
              <a:t>A</a:t>
            </a:r>
            <a:r>
              <a:rPr sz="2550" spc="-135" baseline="-21241" dirty="0">
                <a:latin typeface="Times New Roman"/>
                <a:cs typeface="Times New Roman"/>
              </a:rPr>
              <a:t>v </a:t>
            </a:r>
            <a:r>
              <a:rPr sz="2600" dirty="0">
                <a:latin typeface="Times New Roman"/>
                <a:cs typeface="Times New Roman"/>
              </a:rPr>
              <a:t>but </a:t>
            </a:r>
            <a:r>
              <a:rPr sz="2600" spc="-5" dirty="0">
                <a:latin typeface="Times New Roman"/>
                <a:cs typeface="Times New Roman"/>
              </a:rPr>
              <a:t>at </a:t>
            </a:r>
            <a:r>
              <a:rPr sz="2600" dirty="0">
                <a:latin typeface="Times New Roman"/>
                <a:cs typeface="Times New Roman"/>
              </a:rPr>
              <a:t>the  </a:t>
            </a:r>
            <a:r>
              <a:rPr sz="2600" spc="-5" dirty="0">
                <a:latin typeface="Times New Roman"/>
                <a:cs typeface="Times New Roman"/>
              </a:rPr>
              <a:t>same </a:t>
            </a:r>
            <a:r>
              <a:rPr sz="2600" dirty="0">
                <a:latin typeface="Times New Roman"/>
                <a:cs typeface="Times New Roman"/>
              </a:rPr>
              <a:t>time , it will give </a:t>
            </a:r>
            <a:r>
              <a:rPr sz="2600" spc="-5" dirty="0">
                <a:latin typeface="Times New Roman"/>
                <a:cs typeface="Times New Roman"/>
              </a:rPr>
              <a:t>much reduced band</a:t>
            </a:r>
            <a:r>
              <a:rPr lang="en-IN" sz="2600" spc="-5" dirty="0">
                <a:latin typeface="Times New Roman"/>
                <a:cs typeface="Times New Roman"/>
              </a:rPr>
              <a:t>width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because  </a:t>
            </a:r>
            <a:r>
              <a:rPr sz="2600" dirty="0">
                <a:latin typeface="Times New Roman"/>
                <a:cs typeface="Times New Roman"/>
              </a:rPr>
              <a:t>bandwidth </a:t>
            </a:r>
            <a:r>
              <a:rPr sz="2600" spc="-5" dirty="0">
                <a:latin typeface="Times New Roman"/>
                <a:cs typeface="Times New Roman"/>
              </a:rPr>
              <a:t>is inversely </a:t>
            </a:r>
            <a:r>
              <a:rPr sz="2600" dirty="0">
                <a:latin typeface="Times New Roman"/>
                <a:cs typeface="Times New Roman"/>
              </a:rPr>
              <a:t>proportional to the </a:t>
            </a:r>
            <a:r>
              <a:rPr sz="2600" spc="5" dirty="0">
                <a:latin typeface="Times New Roman"/>
                <a:cs typeface="Times New Roman"/>
              </a:rPr>
              <a:t>Q- </a:t>
            </a:r>
            <a:r>
              <a:rPr sz="2600" spc="-5" dirty="0">
                <a:latin typeface="Times New Roman"/>
                <a:cs typeface="Times New Roman"/>
              </a:rPr>
              <a:t>factor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32C16"/>
              </a:buClr>
              <a:buFont typeface="Wingdings 2"/>
              <a:buChar char=""/>
            </a:pPr>
            <a:endParaRPr sz="3200" dirty="0">
              <a:latin typeface="Times New Roman"/>
              <a:cs typeface="Times New Roman"/>
            </a:endParaRPr>
          </a:p>
          <a:p>
            <a:pPr marL="337820" marR="67945" indent="-274320" algn="just">
              <a:lnSpc>
                <a:spcPct val="80000"/>
              </a:lnSpc>
              <a:buClr>
                <a:srgbClr val="B32C16"/>
              </a:buClr>
              <a:buSzPct val="69230"/>
              <a:buFont typeface="Wingdings 2"/>
              <a:buChar char=""/>
              <a:tabLst>
                <a:tab pos="571500" algn="l"/>
              </a:tabLst>
            </a:pPr>
            <a:r>
              <a:rPr dirty="0"/>
              <a:t>	</a:t>
            </a:r>
            <a:r>
              <a:rPr sz="2600" spc="-5" dirty="0">
                <a:latin typeface="Times New Roman"/>
                <a:cs typeface="Times New Roman"/>
              </a:rPr>
              <a:t>It means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tuned amplifier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-5" dirty="0">
                <a:latin typeface="Times New Roman"/>
                <a:cs typeface="Times New Roman"/>
              </a:rPr>
              <a:t>reduce bandwidth  may </a:t>
            </a:r>
            <a:r>
              <a:rPr sz="2600" spc="5" dirty="0">
                <a:latin typeface="Times New Roman"/>
                <a:cs typeface="Times New Roman"/>
              </a:rPr>
              <a:t>not </a:t>
            </a:r>
            <a:r>
              <a:rPr sz="2600" dirty="0">
                <a:latin typeface="Times New Roman"/>
                <a:cs typeface="Times New Roman"/>
              </a:rPr>
              <a:t>be able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amplify equally the </a:t>
            </a:r>
            <a:r>
              <a:rPr sz="2600" spc="-5" dirty="0">
                <a:latin typeface="Times New Roman"/>
                <a:cs typeface="Times New Roman"/>
              </a:rPr>
              <a:t>complete </a:t>
            </a:r>
            <a:r>
              <a:rPr sz="2600" dirty="0">
                <a:latin typeface="Times New Roman"/>
                <a:cs typeface="Times New Roman"/>
              </a:rPr>
              <a:t>band </a:t>
            </a:r>
            <a:r>
              <a:rPr sz="2600" spc="-10" dirty="0">
                <a:latin typeface="Times New Roman"/>
                <a:cs typeface="Times New Roman"/>
              </a:rPr>
              <a:t>of  </a:t>
            </a:r>
            <a:r>
              <a:rPr sz="2600" spc="-5" dirty="0">
                <a:latin typeface="Times New Roman"/>
                <a:cs typeface="Times New Roman"/>
              </a:rPr>
              <a:t>signals </a:t>
            </a:r>
            <a:r>
              <a:rPr sz="2600" spc="5" dirty="0">
                <a:latin typeface="Times New Roman"/>
                <a:cs typeface="Times New Roman"/>
              </a:rPr>
              <a:t>&amp; </a:t>
            </a:r>
            <a:r>
              <a:rPr sz="2600" spc="-5" dirty="0">
                <a:latin typeface="Times New Roman"/>
                <a:cs typeface="Times New Roman"/>
              </a:rPr>
              <a:t>result is </a:t>
            </a:r>
            <a:r>
              <a:rPr sz="2600" dirty="0">
                <a:latin typeface="Times New Roman"/>
                <a:cs typeface="Times New Roman"/>
              </a:rPr>
              <a:t>poor </a:t>
            </a:r>
            <a:r>
              <a:rPr sz="2600" spc="-5" dirty="0">
                <a:latin typeface="Times New Roman"/>
                <a:cs typeface="Times New Roman"/>
              </a:rPr>
              <a:t>reproduction </a:t>
            </a:r>
            <a:r>
              <a:rPr sz="2600" dirty="0">
                <a:latin typeface="Times New Roman"/>
                <a:cs typeface="Times New Roman"/>
              </a:rPr>
              <a:t>. This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called  potential </a:t>
            </a:r>
            <a:r>
              <a:rPr sz="2600" spc="-5" dirty="0">
                <a:latin typeface="Times New Roman"/>
                <a:cs typeface="Times New Roman"/>
              </a:rPr>
              <a:t>instability in </a:t>
            </a:r>
            <a:r>
              <a:rPr sz="2600" dirty="0">
                <a:latin typeface="Times New Roman"/>
                <a:cs typeface="Times New Roman"/>
              </a:rPr>
              <a:t>tuned </a:t>
            </a:r>
            <a:r>
              <a:rPr sz="2600" spc="-20" dirty="0">
                <a:latin typeface="Times New Roman"/>
                <a:cs typeface="Times New Roman"/>
              </a:rPr>
              <a:t>amplifier.</a:t>
            </a:r>
            <a:endParaRPr lang="en-IN" sz="2600" spc="-20" dirty="0">
              <a:latin typeface="Times New Roman"/>
              <a:cs typeface="Times New Roman"/>
            </a:endParaRPr>
          </a:p>
          <a:p>
            <a:pPr marL="63500" marR="67945" algn="just">
              <a:lnSpc>
                <a:spcPct val="80000"/>
              </a:lnSpc>
              <a:buClr>
                <a:srgbClr val="B32C16"/>
              </a:buClr>
              <a:buSzPct val="69230"/>
              <a:tabLst>
                <a:tab pos="571500" algn="l"/>
              </a:tabLst>
            </a:pPr>
            <a:endParaRPr lang="en-IN" sz="2600" spc="-20" dirty="0">
              <a:latin typeface="Times New Roman"/>
              <a:cs typeface="Times New Roman"/>
            </a:endParaRPr>
          </a:p>
          <a:p>
            <a:pPr marL="337820" marR="67945" indent="-274320" algn="just">
              <a:lnSpc>
                <a:spcPct val="80000"/>
              </a:lnSpc>
              <a:buClr>
                <a:srgbClr val="B32C16"/>
              </a:buClr>
              <a:buSzPct val="69230"/>
              <a:buFont typeface="Wingdings 2"/>
              <a:buChar char=""/>
              <a:tabLst>
                <a:tab pos="571500" algn="l"/>
              </a:tabLst>
            </a:pPr>
            <a:r>
              <a:rPr lang="en-IN" sz="2600" spc="-20" dirty="0">
                <a:latin typeface="Times New Roman"/>
                <a:cs typeface="Times New Roman"/>
              </a:rPr>
              <a:t>Smaller Gain-Bandwidth Product</a:t>
            </a:r>
          </a:p>
          <a:p>
            <a:pPr marL="63500" marR="67945" algn="just">
              <a:lnSpc>
                <a:spcPct val="80000"/>
              </a:lnSpc>
              <a:buClr>
                <a:srgbClr val="B32C16"/>
              </a:buClr>
              <a:buSzPct val="69230"/>
              <a:tabLst>
                <a:tab pos="571500" algn="l"/>
              </a:tabLst>
            </a:pPr>
            <a:endParaRPr lang="en-IN" sz="2600" spc="-20" dirty="0">
              <a:latin typeface="Times New Roman"/>
              <a:cs typeface="Times New Roman"/>
            </a:endParaRPr>
          </a:p>
          <a:p>
            <a:pPr marL="337820" marR="67945" indent="-274320" algn="just">
              <a:lnSpc>
                <a:spcPct val="80000"/>
              </a:lnSpc>
              <a:buClr>
                <a:srgbClr val="B32C16"/>
              </a:buClr>
              <a:buSzPct val="69230"/>
              <a:buFont typeface="Wingdings 2"/>
              <a:buChar char=""/>
              <a:tabLst>
                <a:tab pos="571500" algn="l"/>
              </a:tabLst>
            </a:pPr>
            <a:r>
              <a:rPr lang="en-IN" sz="2600" spc="-20" dirty="0">
                <a:latin typeface="Times New Roman"/>
                <a:cs typeface="Times New Roman"/>
              </a:rPr>
              <a:t>Does not provide flatten response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09346"/>
            <a:ext cx="7946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STAGGER </a:t>
            </a:r>
            <a:r>
              <a:rPr sz="4000" spc="-10" dirty="0"/>
              <a:t>TUNED </a:t>
            </a:r>
            <a:r>
              <a:rPr sz="4000" spc="-5" dirty="0"/>
              <a:t>AMPLIFIERS</a:t>
            </a:r>
            <a:r>
              <a:rPr sz="4000" spc="-240" dirty="0"/>
              <a:t> </a:t>
            </a:r>
            <a:r>
              <a:rPr sz="4000" spc="-5" dirty="0"/>
              <a:t>: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00" y="1295400"/>
            <a:ext cx="8382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554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3810761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>
                <a:moveTo>
                  <a:pt x="0" y="457200"/>
                </a:moveTo>
                <a:lnTo>
                  <a:pt x="2895600" y="4572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503047"/>
            <a:ext cx="7647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STAGGER </a:t>
            </a:r>
            <a:r>
              <a:rPr sz="4000" spc="-10" dirty="0"/>
              <a:t>TUNED</a:t>
            </a:r>
            <a:r>
              <a:rPr sz="4000" spc="-270" dirty="0"/>
              <a:t> </a:t>
            </a:r>
            <a:r>
              <a:rPr sz="4000" spc="-5" dirty="0"/>
              <a:t>AMPLIFIERS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0640" y="1428952"/>
            <a:ext cx="8173720" cy="35814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5120" marR="68580" indent="-274320" algn="just">
              <a:lnSpc>
                <a:spcPct val="90000"/>
              </a:lnSpc>
              <a:spcBef>
                <a:spcPts val="415"/>
              </a:spcBef>
              <a:buClr>
                <a:srgbClr val="B32C16"/>
              </a:buClr>
              <a:buSzPct val="69230"/>
              <a:buFont typeface="Wingdings 2"/>
              <a:buChar char=""/>
              <a:tabLst>
                <a:tab pos="393700" algn="l"/>
              </a:tabLst>
            </a:pPr>
            <a:r>
              <a:rPr dirty="0"/>
              <a:t>	</a:t>
            </a:r>
            <a:r>
              <a:rPr sz="2600" spc="-5" dirty="0">
                <a:latin typeface="Times New Roman"/>
                <a:cs typeface="Times New Roman"/>
              </a:rPr>
              <a:t>It 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multistage amplifier </a:t>
            </a:r>
            <a:r>
              <a:rPr sz="2600" dirty="0">
                <a:latin typeface="Times New Roman"/>
                <a:cs typeface="Times New Roman"/>
              </a:rPr>
              <a:t>which </a:t>
            </a:r>
            <a:r>
              <a:rPr sz="2600" spc="-5" dirty="0">
                <a:latin typeface="Times New Roman"/>
                <a:cs typeface="Times New Roman"/>
              </a:rPr>
              <a:t>has </a:t>
            </a:r>
            <a:r>
              <a:rPr sz="2600" dirty="0">
                <a:latin typeface="Times New Roman"/>
                <a:cs typeface="Times New Roman"/>
              </a:rPr>
              <a:t>one </a:t>
            </a:r>
            <a:r>
              <a:rPr sz="2600" spc="-10" dirty="0">
                <a:latin typeface="Times New Roman"/>
                <a:cs typeface="Times New Roman"/>
              </a:rPr>
              <a:t>parallel  </a:t>
            </a:r>
            <a:r>
              <a:rPr sz="2600" spc="-5" dirty="0">
                <a:latin typeface="Times New Roman"/>
                <a:cs typeface="Times New Roman"/>
              </a:rPr>
              <a:t>resonant circuit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every stage, </a:t>
            </a:r>
            <a:r>
              <a:rPr sz="2600" dirty="0">
                <a:latin typeface="Times New Roman"/>
                <a:cs typeface="Times New Roman"/>
              </a:rPr>
              <a:t>while </a:t>
            </a:r>
            <a:r>
              <a:rPr sz="2600" spc="-5" dirty="0">
                <a:latin typeface="Times New Roman"/>
                <a:cs typeface="Times New Roman"/>
              </a:rPr>
              <a:t>resonant frequency  </a:t>
            </a:r>
            <a:r>
              <a:rPr sz="2600" dirty="0">
                <a:latin typeface="Times New Roman"/>
                <a:cs typeface="Times New Roman"/>
              </a:rPr>
              <a:t>of every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stage</a:t>
            </a:r>
            <a:endParaRPr sz="26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slightly </a:t>
            </a:r>
            <a:r>
              <a:rPr sz="2600" spc="-10" dirty="0">
                <a:latin typeface="Times New Roman"/>
                <a:cs typeface="Times New Roman"/>
              </a:rPr>
              <a:t>different </a:t>
            </a:r>
            <a:r>
              <a:rPr sz="2600" dirty="0">
                <a:latin typeface="Times New Roman"/>
                <a:cs typeface="Times New Roman"/>
              </a:rPr>
              <a:t>from previous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stages.</a:t>
            </a:r>
            <a:endParaRPr sz="2600">
              <a:latin typeface="Times New Roman"/>
              <a:cs typeface="Times New Roman"/>
            </a:endParaRPr>
          </a:p>
          <a:p>
            <a:pPr marL="325120" marR="68580" indent="54610">
              <a:lnSpc>
                <a:spcPts val="2810"/>
              </a:lnSpc>
              <a:spcBef>
                <a:spcPts val="640"/>
              </a:spcBef>
              <a:tabLst>
                <a:tab pos="1239520" algn="l"/>
                <a:tab pos="2225675" algn="l"/>
                <a:tab pos="3448050" algn="l"/>
                <a:tab pos="3774440" algn="l"/>
                <a:tab pos="4138295" algn="l"/>
                <a:tab pos="4923790" algn="l"/>
                <a:tab pos="5561965" algn="l"/>
                <a:tab pos="6236335" algn="l"/>
                <a:tab pos="7200900" algn="l"/>
                <a:tab pos="7299959" algn="l"/>
                <a:tab pos="7618095" algn="l"/>
              </a:tabLst>
            </a:pPr>
            <a:r>
              <a:rPr sz="2600" dirty="0">
                <a:latin typeface="Times New Roman"/>
                <a:cs typeface="Times New Roman"/>
              </a:rPr>
              <a:t>From	c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uit	diag</a:t>
            </a:r>
            <a:r>
              <a:rPr sz="2600" spc="-20" dirty="0">
                <a:latin typeface="Times New Roman"/>
                <a:cs typeface="Times New Roman"/>
              </a:rPr>
              <a:t>ra</a:t>
            </a:r>
            <a:r>
              <a:rPr sz="2600" spc="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t	</a:t>
            </a:r>
            <a:r>
              <a:rPr sz="2600" spc="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	clear	that	f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t	s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age	of	this  </a:t>
            </a:r>
            <a:r>
              <a:rPr sz="2600" spc="-5" dirty="0">
                <a:latin typeface="Times New Roman"/>
                <a:cs typeface="Times New Roman"/>
              </a:rPr>
              <a:t>amplifiers </a:t>
            </a:r>
            <a:r>
              <a:rPr sz="2600" dirty="0">
                <a:latin typeface="Times New Roman"/>
                <a:cs typeface="Times New Roman"/>
              </a:rPr>
              <a:t>has a resonant circuit </a:t>
            </a:r>
            <a:r>
              <a:rPr sz="2600" spc="-5" dirty="0">
                <a:latin typeface="Times New Roman"/>
                <a:cs typeface="Times New Roman"/>
              </a:rPr>
              <a:t>formed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10" dirty="0">
                <a:latin typeface="Times New Roman"/>
                <a:cs typeface="Times New Roman"/>
              </a:rPr>
              <a:t>L</a:t>
            </a:r>
            <a:r>
              <a:rPr sz="2550" spc="15" baseline="-21241" dirty="0">
                <a:latin typeface="Times New Roman"/>
                <a:cs typeface="Times New Roman"/>
              </a:rPr>
              <a:t>1</a:t>
            </a:r>
            <a:r>
              <a:rPr sz="2550" spc="359" baseline="-2124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&amp;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</a:t>
            </a:r>
            <a:r>
              <a:rPr sz="2550" spc="7" baseline="-21241" dirty="0">
                <a:latin typeface="Times New Roman"/>
                <a:cs typeface="Times New Roman"/>
              </a:rPr>
              <a:t>1		</a:t>
            </a:r>
            <a:r>
              <a:rPr sz="2600" dirty="0">
                <a:latin typeface="Times New Roman"/>
                <a:cs typeface="Times New Roman"/>
              </a:rPr>
              <a:t>that</a:t>
            </a:r>
            <a:endParaRPr sz="26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245"/>
              </a:spcBef>
            </a:pPr>
            <a:r>
              <a:rPr sz="2600" spc="5" dirty="0">
                <a:latin typeface="Times New Roman"/>
                <a:cs typeface="Times New Roman"/>
              </a:rPr>
              <a:t>f</a:t>
            </a:r>
            <a:r>
              <a:rPr sz="2550" spc="7" baseline="-21241" dirty="0">
                <a:latin typeface="Times New Roman"/>
                <a:cs typeface="Times New Roman"/>
              </a:rPr>
              <a:t>1 </a:t>
            </a:r>
            <a:r>
              <a:rPr sz="2600" dirty="0">
                <a:latin typeface="Times New Roman"/>
                <a:cs typeface="Times New Roman"/>
              </a:rPr>
              <a:t>= 1 / (2Π </a:t>
            </a:r>
            <a:r>
              <a:rPr sz="2600" spc="5" dirty="0">
                <a:latin typeface="Times New Roman"/>
                <a:cs typeface="Times New Roman"/>
              </a:rPr>
              <a:t>√L</a:t>
            </a:r>
            <a:r>
              <a:rPr sz="2550" spc="7" baseline="-21241" dirty="0">
                <a:latin typeface="Times New Roman"/>
                <a:cs typeface="Times New Roman"/>
              </a:rPr>
              <a:t>1</a:t>
            </a:r>
            <a:r>
              <a:rPr sz="2550" spc="-60" baseline="-21241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</a:t>
            </a:r>
            <a:r>
              <a:rPr sz="2550" spc="7" baseline="-21241" dirty="0">
                <a:latin typeface="Times New Roman"/>
                <a:cs typeface="Times New Roman"/>
              </a:rPr>
              <a:t>1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25120" marR="240665">
              <a:lnSpc>
                <a:spcPts val="2810"/>
              </a:lnSpc>
              <a:spcBef>
                <a:spcPts val="640"/>
              </a:spcBef>
              <a:tabLst>
                <a:tab pos="2745740" algn="l"/>
              </a:tabLst>
            </a:pPr>
            <a:r>
              <a:rPr sz="2600" dirty="0">
                <a:latin typeface="Times New Roman"/>
                <a:cs typeface="Times New Roman"/>
              </a:rPr>
              <a:t>The o/p of </a:t>
            </a:r>
            <a:r>
              <a:rPr sz="2600" spc="-5" dirty="0">
                <a:latin typeface="Times New Roman"/>
                <a:cs typeface="Times New Roman"/>
              </a:rPr>
              <a:t>stage </a:t>
            </a:r>
            <a:r>
              <a:rPr sz="2600" spc="-10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applied to second </a:t>
            </a:r>
            <a:r>
              <a:rPr sz="2600" spc="-5" dirty="0">
                <a:latin typeface="Times New Roman"/>
                <a:cs typeface="Times New Roman"/>
              </a:rPr>
              <a:t>stage </a:t>
            </a:r>
            <a:r>
              <a:rPr sz="2600" dirty="0">
                <a:latin typeface="Times New Roman"/>
                <a:cs typeface="Times New Roman"/>
              </a:rPr>
              <a:t>which 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tuned  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slightly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higher	</a:t>
            </a:r>
            <a:r>
              <a:rPr sz="2600" spc="-20" dirty="0">
                <a:latin typeface="Times New Roman"/>
                <a:cs typeface="Times New Roman"/>
              </a:rPr>
              <a:t>frequency.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962" y="5029961"/>
            <a:ext cx="2895600" cy="4572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30"/>
              </a:spcBef>
            </a:pPr>
            <a:r>
              <a:rPr sz="2600" spc="5" dirty="0">
                <a:latin typeface="Times New Roman"/>
                <a:cs typeface="Times New Roman"/>
              </a:rPr>
              <a:t>f</a:t>
            </a:r>
            <a:r>
              <a:rPr sz="2550" spc="7" baseline="-21241" dirty="0">
                <a:latin typeface="Times New Roman"/>
                <a:cs typeface="Times New Roman"/>
              </a:rPr>
              <a:t>2 </a:t>
            </a:r>
            <a:r>
              <a:rPr sz="2600" dirty="0">
                <a:latin typeface="Times New Roman"/>
                <a:cs typeface="Times New Roman"/>
              </a:rPr>
              <a:t>= 1 / (2Π </a:t>
            </a:r>
            <a:r>
              <a:rPr sz="2600" spc="5" dirty="0">
                <a:latin typeface="Times New Roman"/>
                <a:cs typeface="Times New Roman"/>
              </a:rPr>
              <a:t>√L</a:t>
            </a:r>
            <a:r>
              <a:rPr sz="2550" spc="7" baseline="-21241" dirty="0">
                <a:latin typeface="Times New Roman"/>
                <a:cs typeface="Times New Roman"/>
              </a:rPr>
              <a:t>2</a:t>
            </a:r>
            <a:r>
              <a:rPr sz="2550" spc="-135" baseline="-21241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</a:t>
            </a:r>
            <a:r>
              <a:rPr sz="2550" spc="7" baseline="-21241" dirty="0">
                <a:latin typeface="Times New Roman"/>
                <a:cs typeface="Times New Roman"/>
              </a:rPr>
              <a:t>2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1544777"/>
            <a:ext cx="8018780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20" marR="6858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965200" algn="l"/>
                <a:tab pos="96583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Second stage amplifiers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signals of frequency 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775" baseline="-21021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maximum amplitude while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frequency  </a:t>
            </a:r>
            <a:r>
              <a:rPr sz="2800" dirty="0">
                <a:latin typeface="Times New Roman"/>
                <a:cs typeface="Times New Roman"/>
              </a:rPr>
              <a:t>signal </a:t>
            </a:r>
            <a:r>
              <a:rPr sz="2800" spc="-5" dirty="0">
                <a:latin typeface="Times New Roman"/>
                <a:cs typeface="Times New Roman"/>
              </a:rPr>
              <a:t>are amplified by less quantity . Thus frequency  response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Font typeface="Wingdings"/>
              <a:buChar char=""/>
            </a:pPr>
            <a:endParaRPr sz="3950">
              <a:latin typeface="Times New Roman"/>
              <a:cs typeface="Times New Roman"/>
            </a:endParaRPr>
          </a:p>
          <a:p>
            <a:pPr marL="325120" marR="373380" indent="-274320">
              <a:lnSpc>
                <a:spcPct val="100000"/>
              </a:lnSpc>
              <a:buClr>
                <a:srgbClr val="FD8537"/>
              </a:buClr>
              <a:buSzPct val="69642"/>
              <a:buFont typeface="Wingdings"/>
              <a:buChar char=""/>
              <a:tabLst>
                <a:tab pos="659765" algn="l"/>
                <a:tab pos="660400" algn="l"/>
                <a:tab pos="1706245" algn="l"/>
                <a:tab pos="4073525" algn="l"/>
                <a:tab pos="6443345" algn="l"/>
              </a:tabLst>
            </a:pPr>
            <a:r>
              <a:rPr dirty="0"/>
              <a:t>	</a:t>
            </a:r>
            <a:r>
              <a:rPr sz="2800" dirty="0">
                <a:latin typeface="Times New Roman"/>
                <a:cs typeface="Times New Roman"/>
              </a:rPr>
              <a:t>Curve	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second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stage	has a  peak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f</a:t>
            </a:r>
            <a:r>
              <a:rPr sz="2775" spc="15" baseline="-21021" dirty="0">
                <a:latin typeface="Times New Roman"/>
                <a:cs typeface="Times New Roman"/>
              </a:rPr>
              <a:t>2	</a:t>
            </a:r>
            <a:r>
              <a:rPr sz="2800" spc="-5" dirty="0">
                <a:latin typeface="Times New Roman"/>
                <a:cs typeface="Times New Roman"/>
              </a:rPr>
              <a:t>which is slightly </a:t>
            </a:r>
            <a:r>
              <a:rPr sz="2800" dirty="0">
                <a:latin typeface="Times New Roman"/>
                <a:cs typeface="Times New Roman"/>
              </a:rPr>
              <a:t>higher 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f</a:t>
            </a:r>
            <a:r>
              <a:rPr sz="2775" spc="15" baseline="-21021" dirty="0">
                <a:latin typeface="Times New Roman"/>
                <a:cs typeface="Times New Roman"/>
              </a:rPr>
              <a:t>1</a:t>
            </a:r>
            <a:r>
              <a:rPr sz="2800" spc="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8118" y="1590312"/>
            <a:ext cx="6184929" cy="3200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57009" y="4066413"/>
            <a:ext cx="759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Over </a:t>
            </a:r>
            <a:r>
              <a:rPr sz="1400" dirty="0">
                <a:latin typeface="Arial"/>
                <a:cs typeface="Arial"/>
              </a:rPr>
              <a:t>all  response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975" y="1370202"/>
            <a:ext cx="14141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Freq. </a:t>
            </a:r>
            <a:r>
              <a:rPr sz="1400" dirty="0">
                <a:latin typeface="Arial"/>
                <a:cs typeface="Arial"/>
              </a:rPr>
              <a:t>response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 first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1383030"/>
            <a:ext cx="141414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Freq. </a:t>
            </a:r>
            <a:r>
              <a:rPr sz="1400" dirty="0">
                <a:latin typeface="Arial"/>
                <a:cs typeface="Arial"/>
              </a:rPr>
              <a:t>response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 second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820" y="5010403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5828" y="4964429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3674" y="2557577"/>
            <a:ext cx="366395" cy="1041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25" dirty="0">
                <a:latin typeface="Arial"/>
                <a:cs typeface="Arial"/>
              </a:rPr>
              <a:t>Voltage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9175" y="5010403"/>
            <a:ext cx="151511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endParaRPr sz="24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275"/>
              </a:spcBef>
            </a:pPr>
            <a:r>
              <a:rPr sz="2400" spc="-5" dirty="0">
                <a:latin typeface="Arial"/>
                <a:cs typeface="Arial"/>
              </a:rPr>
              <a:t>Frequency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217169"/>
            <a:ext cx="7365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42547E"/>
                </a:solidFill>
              </a:rPr>
              <a:t>STAGGER </a:t>
            </a:r>
            <a:r>
              <a:rPr sz="4000" spc="-10" dirty="0">
                <a:solidFill>
                  <a:srgbClr val="42547E"/>
                </a:solidFill>
              </a:rPr>
              <a:t>TUNED</a:t>
            </a:r>
            <a:r>
              <a:rPr sz="4000" spc="-275" dirty="0">
                <a:solidFill>
                  <a:srgbClr val="42547E"/>
                </a:solidFill>
              </a:rPr>
              <a:t> </a:t>
            </a:r>
            <a:r>
              <a:rPr sz="4000" spc="-5" dirty="0">
                <a:solidFill>
                  <a:srgbClr val="42547E"/>
                </a:solidFill>
              </a:rPr>
              <a:t>AMPLIFIER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73761"/>
            <a:ext cx="7648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STAGGER </a:t>
            </a:r>
            <a:r>
              <a:rPr sz="4000" spc="-10" dirty="0"/>
              <a:t>TUNED</a:t>
            </a:r>
            <a:r>
              <a:rPr sz="4000" spc="-275" dirty="0"/>
              <a:t> </a:t>
            </a:r>
            <a:r>
              <a:rPr sz="4000" spc="-5" dirty="0"/>
              <a:t>AMPLIFIERS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7659" y="1502105"/>
            <a:ext cx="7373620" cy="32175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 marR="30480">
              <a:lnSpc>
                <a:spcPct val="90000"/>
              </a:lnSpc>
              <a:spcBef>
                <a:spcPts val="434"/>
              </a:spcBef>
              <a:tabLst>
                <a:tab pos="2000885" algn="l"/>
                <a:tab pos="4591685" algn="l"/>
                <a:tab pos="5343525" algn="l"/>
                <a:tab pos="6891020" algn="l"/>
              </a:tabLst>
            </a:pPr>
            <a:r>
              <a:rPr sz="2800" spc="-5" dirty="0">
                <a:latin typeface="Times New Roman"/>
                <a:cs typeface="Times New Roman"/>
              </a:rPr>
              <a:t>Over all response of these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stage	is obtained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  combining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individual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response	&amp; it exhibits a  </a:t>
            </a:r>
            <a:r>
              <a:rPr sz="2800" spc="-10" dirty="0">
                <a:latin typeface="Times New Roman"/>
                <a:cs typeface="Times New Roman"/>
              </a:rPr>
              <a:t>maximum </a:t>
            </a:r>
            <a:r>
              <a:rPr sz="2800" spc="-5" dirty="0">
                <a:latin typeface="Times New Roman"/>
                <a:cs typeface="Times New Roman"/>
              </a:rPr>
              <a:t>flatness around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center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frequency	</a:t>
            </a:r>
            <a:r>
              <a:rPr sz="2800" spc="15" dirty="0">
                <a:latin typeface="Times New Roman"/>
                <a:cs typeface="Times New Roman"/>
              </a:rPr>
              <a:t>f</a:t>
            </a:r>
            <a:r>
              <a:rPr sz="2775" spc="22" baseline="-21021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Times New Roman"/>
                <a:cs typeface="Times New Roman"/>
              </a:rPr>
              <a:t>.  Thus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overall	bandwidth is better than individual  stage.</a:t>
            </a:r>
            <a:endParaRPr sz="2800">
              <a:latin typeface="Times New Roman"/>
              <a:cs typeface="Times New Roman"/>
            </a:endParaRPr>
          </a:p>
          <a:p>
            <a:pPr marL="38100" marR="216535" indent="80645" algn="just">
              <a:lnSpc>
                <a:spcPts val="3020"/>
              </a:lnSpc>
              <a:spcBef>
                <a:spcPts val="650"/>
              </a:spcBef>
            </a:pPr>
            <a:r>
              <a:rPr sz="2800" dirty="0">
                <a:latin typeface="Times New Roman"/>
                <a:cs typeface="Times New Roman"/>
              </a:rPr>
              <a:t>Since </a:t>
            </a:r>
            <a:r>
              <a:rPr sz="2800" spc="-5" dirty="0">
                <a:latin typeface="Times New Roman"/>
                <a:cs typeface="Times New Roman"/>
              </a:rPr>
              <a:t>two stages are in parallel </a:t>
            </a:r>
            <a:r>
              <a:rPr sz="2800" dirty="0">
                <a:latin typeface="Times New Roman"/>
                <a:cs typeface="Times New Roman"/>
              </a:rPr>
              <a:t>(shunt) </a:t>
            </a:r>
            <a:r>
              <a:rPr sz="2800" spc="-5" dirty="0">
                <a:latin typeface="Times New Roman"/>
                <a:cs typeface="Times New Roman"/>
              </a:rPr>
              <a:t>&amp; overall  bandwidth is increased </a:t>
            </a:r>
            <a:r>
              <a:rPr sz="2800" dirty="0">
                <a:latin typeface="Times New Roman"/>
                <a:cs typeface="Times New Roman"/>
              </a:rPr>
              <a:t>thus, </a:t>
            </a:r>
            <a:r>
              <a:rPr sz="2800" spc="-5" dirty="0">
                <a:latin typeface="Times New Roman"/>
                <a:cs typeface="Times New Roman"/>
              </a:rPr>
              <a:t>it behaves like </a:t>
            </a:r>
            <a:r>
              <a:rPr sz="2800" dirty="0">
                <a:latin typeface="Times New Roman"/>
                <a:cs typeface="Times New Roman"/>
              </a:rPr>
              <a:t>shunt  </a:t>
            </a:r>
            <a:r>
              <a:rPr sz="2800" spc="-5" dirty="0">
                <a:latin typeface="Times New Roman"/>
                <a:cs typeface="Times New Roman"/>
              </a:rPr>
              <a:t>circuits </a:t>
            </a:r>
            <a:r>
              <a:rPr sz="2800" dirty="0">
                <a:latin typeface="Times New Roman"/>
                <a:cs typeface="Times New Roman"/>
              </a:rPr>
              <a:t>for the </a:t>
            </a:r>
            <a:r>
              <a:rPr sz="2800" spc="-5" dirty="0">
                <a:latin typeface="Times New Roman"/>
                <a:cs typeface="Times New Roman"/>
              </a:rPr>
              <a:t>increased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bandwidth.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46990" indent="-27495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pc="-5" dirty="0"/>
              <a:t>It has to amplify narrow  band of frequencies  defined by the tuned load  at the collector</a:t>
            </a:r>
          </a:p>
          <a:p>
            <a:pPr marL="287020" marR="810895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pc="-5" dirty="0"/>
              <a:t>They are bulky</a:t>
            </a:r>
            <a:r>
              <a:rPr spc="-35" dirty="0"/>
              <a:t> </a:t>
            </a:r>
            <a:r>
              <a:rPr spc="-5" dirty="0"/>
              <a:t>and  costlier</a:t>
            </a: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pc="-5" dirty="0"/>
              <a:t>Used </a:t>
            </a:r>
            <a:r>
              <a:rPr dirty="0"/>
              <a:t>in radio</a:t>
            </a:r>
            <a:r>
              <a:rPr spc="-45" dirty="0"/>
              <a:t> </a:t>
            </a:r>
            <a:r>
              <a:rPr spc="-5" dirty="0"/>
              <a:t>transmitters  and receivers, and  television receivers  circuits</a:t>
            </a:r>
            <a:r>
              <a:rPr spc="-15" dirty="0"/>
              <a:t> </a:t>
            </a:r>
            <a:r>
              <a:rPr spc="-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1350" y="2351659"/>
            <a:ext cx="3485515" cy="2595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130810" indent="-274955">
              <a:lnSpc>
                <a:spcPts val="2590"/>
              </a:lnSpc>
              <a:spcBef>
                <a:spcPts val="4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10" dirty="0">
                <a:latin typeface="Arial"/>
                <a:cs typeface="Arial"/>
              </a:rPr>
              <a:t>Works </a:t>
            </a:r>
            <a:r>
              <a:rPr sz="2400" spc="-5" dirty="0">
                <a:latin typeface="Arial"/>
                <a:cs typeface="Arial"/>
              </a:rPr>
              <a:t>with 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  audio frequency range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Wingdings"/>
              <a:buChar char=""/>
            </a:pPr>
            <a:endParaRPr sz="30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5" dirty="0">
                <a:latin typeface="Arial"/>
                <a:cs typeface="Arial"/>
              </a:rPr>
              <a:t>More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compact</a:t>
            </a:r>
            <a:endParaRPr sz="2400">
              <a:latin typeface="Arial"/>
              <a:cs typeface="Arial"/>
            </a:endParaRPr>
          </a:p>
          <a:p>
            <a:pPr marL="287020" marR="5080" indent="-274955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  <a:tab pos="1694180" algn="l"/>
              </a:tabLst>
            </a:pPr>
            <a:r>
              <a:rPr sz="2400" spc="-5" dirty="0">
                <a:latin typeface="Arial"/>
                <a:cs typeface="Arial"/>
              </a:rPr>
              <a:t>Amplifies	sound  signals and </a:t>
            </a:r>
            <a:r>
              <a:rPr sz="2400" dirty="0">
                <a:latin typeface="Arial"/>
                <a:cs typeface="Arial"/>
              </a:rPr>
              <a:t>act </a:t>
            </a:r>
            <a:r>
              <a:rPr sz="2400" spc="-1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drive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loud speakers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769365"/>
            <a:ext cx="7460615" cy="128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latin typeface="Arial"/>
                <a:cs typeface="Arial"/>
              </a:rPr>
              <a:t>COMPARISON </a:t>
            </a:r>
            <a:r>
              <a:rPr sz="3000" b="0" dirty="0">
                <a:latin typeface="Arial"/>
                <a:cs typeface="Arial"/>
              </a:rPr>
              <a:t>BETWEEN TUNED AND</a:t>
            </a:r>
            <a:r>
              <a:rPr sz="3000" b="0" spc="-470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AF  AMPLIFIER</a:t>
            </a:r>
            <a:endParaRPr sz="30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340"/>
              </a:spcBef>
              <a:tabLst>
                <a:tab pos="4236085" algn="l"/>
              </a:tabLst>
            </a:pPr>
            <a:r>
              <a:rPr sz="2000" spc="-30" dirty="0">
                <a:solidFill>
                  <a:srgbClr val="000000"/>
                </a:solidFill>
                <a:latin typeface="Arial"/>
                <a:cs typeface="Arial"/>
              </a:rPr>
              <a:t>Tuned</a:t>
            </a:r>
            <a:r>
              <a:rPr sz="200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Amplifier	AF</a:t>
            </a:r>
            <a:r>
              <a:rPr sz="20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Amplifier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1765"/>
            <a:ext cx="6916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latin typeface="Arial"/>
                <a:cs typeface="Arial"/>
              </a:rPr>
              <a:t>APPLICATIONS </a:t>
            </a:r>
            <a:r>
              <a:rPr sz="3000" b="0" dirty="0">
                <a:latin typeface="Arial"/>
                <a:cs typeface="Arial"/>
              </a:rPr>
              <a:t>OF TUNED</a:t>
            </a:r>
            <a:r>
              <a:rPr sz="3000" b="0" spc="-27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AMPLIFIER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8952"/>
            <a:ext cx="7249795" cy="35477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20" dirty="0">
                <a:latin typeface="Arial"/>
                <a:cs typeface="Arial"/>
              </a:rPr>
              <a:t>Tuned </a:t>
            </a:r>
            <a:r>
              <a:rPr sz="2400" spc="-5" dirty="0">
                <a:latin typeface="Arial"/>
                <a:cs typeface="Arial"/>
              </a:rPr>
              <a:t>amplifiers </a:t>
            </a:r>
            <a:r>
              <a:rPr sz="2400" dirty="0">
                <a:latin typeface="Arial"/>
                <a:cs typeface="Arial"/>
              </a:rPr>
              <a:t>serve the </a:t>
            </a:r>
            <a:r>
              <a:rPr sz="2400" spc="-5" dirty="0">
                <a:latin typeface="Arial"/>
                <a:cs typeface="Arial"/>
              </a:rPr>
              <a:t>best </a:t>
            </a:r>
            <a:r>
              <a:rPr sz="2400" dirty="0">
                <a:latin typeface="Arial"/>
                <a:cs typeface="Arial"/>
              </a:rPr>
              <a:t>for two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purposes:</a:t>
            </a:r>
            <a:endParaRPr sz="2400">
              <a:latin typeface="Arial"/>
              <a:cs typeface="Arial"/>
            </a:endParaRPr>
          </a:p>
          <a:p>
            <a:pPr marL="12700" marR="1687195">
              <a:lnSpc>
                <a:spcPct val="1208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a)Selection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desired </a:t>
            </a:r>
            <a:r>
              <a:rPr sz="2400" spc="-20" dirty="0">
                <a:latin typeface="Arial"/>
                <a:cs typeface="Arial"/>
              </a:rPr>
              <a:t>frequency.  </a:t>
            </a:r>
            <a:r>
              <a:rPr sz="2400" spc="-5" dirty="0">
                <a:latin typeface="Arial"/>
                <a:cs typeface="Arial"/>
              </a:rPr>
              <a:t>b)Amplifying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signal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desired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USED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11505" indent="-59944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400" spc="-5" dirty="0">
                <a:latin typeface="Arial"/>
                <a:cs typeface="Arial"/>
              </a:rPr>
              <a:t>Communication </a:t>
            </a:r>
            <a:r>
              <a:rPr sz="2400" dirty="0">
                <a:latin typeface="Arial"/>
                <a:cs typeface="Arial"/>
              </a:rPr>
              <a:t>transmitters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receivers.</a:t>
            </a:r>
            <a:endParaRPr sz="24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filter design :--Band </a:t>
            </a:r>
            <a:r>
              <a:rPr sz="2400" dirty="0">
                <a:latin typeface="Arial"/>
                <a:cs typeface="Arial"/>
              </a:rPr>
              <a:t>Pass, </a:t>
            </a:r>
            <a:r>
              <a:rPr sz="2400" spc="-5" dirty="0">
                <a:latin typeface="Arial"/>
                <a:cs typeface="Arial"/>
              </a:rPr>
              <a:t>low </a:t>
            </a:r>
            <a:r>
              <a:rPr sz="2400" dirty="0">
                <a:latin typeface="Arial"/>
                <a:cs typeface="Arial"/>
              </a:rPr>
              <a:t>pass, </a:t>
            </a:r>
            <a:r>
              <a:rPr sz="2400" spc="-5" dirty="0">
                <a:latin typeface="Arial"/>
                <a:cs typeface="Arial"/>
              </a:rPr>
              <a:t>High pass  and band </a:t>
            </a:r>
            <a:r>
              <a:rPr sz="2400" dirty="0">
                <a:latin typeface="Arial"/>
                <a:cs typeface="Arial"/>
              </a:rPr>
              <a:t>reject filter </a:t>
            </a:r>
            <a:r>
              <a:rPr sz="2400" spc="-5" dirty="0"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888238"/>
            <a:ext cx="7075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</a:t>
            </a:r>
            <a:r>
              <a:rPr sz="2550" dirty="0"/>
              <a:t>HARACTERISTICS </a:t>
            </a:r>
            <a:r>
              <a:rPr sz="2550" spc="5" dirty="0"/>
              <a:t>OF </a:t>
            </a:r>
            <a:r>
              <a:rPr sz="3200" dirty="0"/>
              <a:t>T</a:t>
            </a:r>
            <a:r>
              <a:rPr sz="2550" dirty="0"/>
              <a:t>UNED</a:t>
            </a:r>
            <a:r>
              <a:rPr sz="2550" spc="-405" dirty="0"/>
              <a:t> </a:t>
            </a:r>
            <a:r>
              <a:rPr sz="3200" dirty="0"/>
              <a:t>A</a:t>
            </a:r>
            <a:r>
              <a:rPr sz="2550" dirty="0"/>
              <a:t>MPLIFIER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764540" y="1394205"/>
            <a:ext cx="7769859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834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469900" algn="l"/>
                <a:tab pos="470534" algn="l"/>
                <a:tab pos="1372235" algn="l"/>
                <a:tab pos="2620645" algn="l"/>
                <a:tab pos="3565525" algn="l"/>
                <a:tab pos="4140200" algn="l"/>
                <a:tab pos="5405755" algn="l"/>
                <a:tab pos="5674995" algn="l"/>
                <a:tab pos="6536055" algn="l"/>
              </a:tabLst>
            </a:pPr>
            <a:r>
              <a:rPr sz="2400" spc="-9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uned	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ifi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ts</a:t>
            </a:r>
            <a:r>
              <a:rPr sz="2400" dirty="0">
                <a:latin typeface="Times New Roman"/>
                <a:cs typeface="Times New Roman"/>
              </a:rPr>
              <a:t>	and	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ies</a:t>
            </a:r>
            <a:r>
              <a:rPr sz="2400" dirty="0">
                <a:latin typeface="Times New Roman"/>
                <a:cs typeface="Times New Roman"/>
              </a:rPr>
              <a:t>	a	single	frequency 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mixture of </a:t>
            </a:r>
            <a:r>
              <a:rPr sz="2400" dirty="0">
                <a:latin typeface="Times New Roman"/>
                <a:cs typeface="Times New Roman"/>
              </a:rPr>
              <a:t>frequencies in any </a:t>
            </a:r>
            <a:r>
              <a:rPr sz="2400" spc="-5" dirty="0">
                <a:latin typeface="Times New Roman"/>
                <a:cs typeface="Times New Roman"/>
              </a:rPr>
              <a:t>frequency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7"/>
              </a:buClr>
              <a:buFont typeface="Wingdings"/>
              <a:buChar char=""/>
            </a:pPr>
            <a:endParaRPr sz="2250">
              <a:latin typeface="Times New Roman"/>
              <a:cs typeface="Times New Roman"/>
            </a:endParaRPr>
          </a:p>
          <a:p>
            <a:pPr marL="287020" indent="-274955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20" dirty="0">
                <a:latin typeface="Times New Roman"/>
                <a:cs typeface="Times New Roman"/>
              </a:rPr>
              <a:t>Tuned </a:t>
            </a:r>
            <a:r>
              <a:rPr sz="2400" spc="-5" dirty="0">
                <a:latin typeface="Times New Roman"/>
                <a:cs typeface="Times New Roman"/>
              </a:rPr>
              <a:t>amplifier employs </a:t>
            </a:r>
            <a:r>
              <a:rPr sz="2400" dirty="0">
                <a:latin typeface="Times New Roman"/>
                <a:cs typeface="Times New Roman"/>
              </a:rPr>
              <a:t>a tuned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circuit.</a:t>
            </a:r>
            <a:endParaRPr sz="2400">
              <a:latin typeface="Times New Roman"/>
              <a:cs typeface="Times New Roman"/>
            </a:endParaRPr>
          </a:p>
          <a:p>
            <a:pPr marL="287020" marR="6985" indent="-274955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uses the phenomena </a:t>
            </a:r>
            <a:r>
              <a:rPr sz="2400" dirty="0">
                <a:latin typeface="Times New Roman"/>
                <a:cs typeface="Times New Roman"/>
              </a:rPr>
              <a:t>of resonance, the tank </a:t>
            </a:r>
            <a:r>
              <a:rPr sz="2400" spc="-5" dirty="0">
                <a:latin typeface="Times New Roman"/>
                <a:cs typeface="Times New Roman"/>
              </a:rPr>
              <a:t>circuit </a:t>
            </a:r>
            <a:r>
              <a:rPr sz="2400" dirty="0">
                <a:latin typeface="Times New Roman"/>
                <a:cs typeface="Times New Roman"/>
              </a:rPr>
              <a:t>which is  </a:t>
            </a:r>
            <a:r>
              <a:rPr sz="2400" spc="-5" dirty="0">
                <a:latin typeface="Times New Roman"/>
                <a:cs typeface="Times New Roman"/>
              </a:rPr>
              <a:t>capable of selecting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particular or relative narrow </a:t>
            </a:r>
            <a:r>
              <a:rPr sz="2400" dirty="0">
                <a:latin typeface="Times New Roman"/>
                <a:cs typeface="Times New Roman"/>
              </a:rPr>
              <a:t>band </a:t>
            </a:r>
            <a:r>
              <a:rPr sz="2400" spc="-5" dirty="0">
                <a:latin typeface="Times New Roman"/>
                <a:cs typeface="Times New Roman"/>
              </a:rPr>
              <a:t>of  </a:t>
            </a:r>
            <a:r>
              <a:rPr sz="2400" dirty="0">
                <a:latin typeface="Times New Roman"/>
                <a:cs typeface="Times New Roman"/>
              </a:rPr>
              <a:t>frequencies.</a:t>
            </a:r>
            <a:endParaRPr sz="2400">
              <a:latin typeface="Times New Roman"/>
              <a:cs typeface="Times New Roman"/>
            </a:endParaRPr>
          </a:p>
          <a:p>
            <a:pPr marL="287020" marR="7620" indent="-274955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centre </a:t>
            </a:r>
            <a:r>
              <a:rPr sz="2400" dirty="0">
                <a:latin typeface="Times New Roman"/>
                <a:cs typeface="Times New Roman"/>
              </a:rPr>
              <a:t>of this frequency band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resonant frequency  </a:t>
            </a:r>
            <a:r>
              <a:rPr sz="2400" dirty="0">
                <a:latin typeface="Times New Roman"/>
                <a:cs typeface="Times New Roman"/>
              </a:rPr>
              <a:t>of the tuned circuit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types consist </a:t>
            </a:r>
            <a:r>
              <a:rPr sz="2400" dirty="0">
                <a:latin typeface="Times New Roman"/>
                <a:cs typeface="Times New Roman"/>
              </a:rPr>
              <a:t>of an </a:t>
            </a:r>
            <a:r>
              <a:rPr sz="2400" spc="-5" dirty="0">
                <a:latin typeface="Times New Roman"/>
                <a:cs typeface="Times New Roman"/>
              </a:rPr>
              <a:t>inductance </a:t>
            </a:r>
            <a:r>
              <a:rPr sz="2400" dirty="0">
                <a:latin typeface="Times New Roman"/>
                <a:cs typeface="Times New Roman"/>
              </a:rPr>
              <a:t>L and </a:t>
            </a:r>
            <a:r>
              <a:rPr sz="2400" spc="-5" dirty="0">
                <a:latin typeface="Times New Roman"/>
                <a:cs typeface="Times New Roman"/>
              </a:rPr>
              <a:t>capacitance </a:t>
            </a:r>
            <a:r>
              <a:rPr sz="2400" dirty="0">
                <a:latin typeface="Times New Roman"/>
                <a:cs typeface="Times New Roman"/>
              </a:rPr>
              <a:t>C  with </a:t>
            </a:r>
            <a:r>
              <a:rPr sz="2400" spc="-5" dirty="0">
                <a:latin typeface="Times New Roman"/>
                <a:cs typeface="Times New Roman"/>
              </a:rPr>
              <a:t>two element </a:t>
            </a:r>
            <a:r>
              <a:rPr sz="2400" dirty="0">
                <a:latin typeface="Times New Roman"/>
                <a:cs typeface="Times New Roman"/>
              </a:rPr>
              <a:t>connected in series 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parallel.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06069"/>
            <a:ext cx="3470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</a:t>
            </a:r>
            <a:r>
              <a:rPr sz="4000" spc="-540" dirty="0"/>
              <a:t>V</a:t>
            </a:r>
            <a:r>
              <a:rPr sz="4000" spc="-5" dirty="0"/>
              <a:t>AN</a:t>
            </a:r>
            <a:r>
              <a:rPr sz="4000" spc="-320" dirty="0"/>
              <a:t>T</a:t>
            </a:r>
            <a:r>
              <a:rPr sz="4000" spc="-5" dirty="0"/>
              <a:t>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697253"/>
            <a:ext cx="6878320" cy="2967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dirty="0">
                <a:latin typeface="Times New Roman"/>
                <a:cs typeface="Times New Roman"/>
              </a:rPr>
              <a:t>provides </a:t>
            </a:r>
            <a:r>
              <a:rPr sz="2800" spc="-5" dirty="0">
                <a:latin typeface="Times New Roman"/>
                <a:cs typeface="Times New Roman"/>
              </a:rPr>
              <a:t>high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selectivity.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has small collector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voltage.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Power </a:t>
            </a:r>
            <a:r>
              <a:rPr sz="2800" dirty="0">
                <a:latin typeface="Times New Roman"/>
                <a:cs typeface="Times New Roman"/>
              </a:rPr>
              <a:t>loss </a:t>
            </a:r>
            <a:r>
              <a:rPr sz="2800" spc="-5" dirty="0">
                <a:latin typeface="Times New Roman"/>
                <a:cs typeface="Times New Roman"/>
              </a:rPr>
              <a:t>is also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less.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655" algn="l"/>
                <a:tab pos="3699510" algn="l"/>
              </a:tabLst>
            </a:pPr>
            <a:r>
              <a:rPr sz="2800" spc="-5" dirty="0">
                <a:latin typeface="Times New Roman"/>
                <a:cs typeface="Times New Roman"/>
              </a:rPr>
              <a:t>Signal to noise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ratio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O/P is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good.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are well suited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radio transmitters and  receivers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" y="444753"/>
            <a:ext cx="3898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7271384" cy="273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551940" indent="-27495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suitable to amplify audio  frequencies.</a:t>
            </a:r>
            <a:endParaRPr sz="2800">
              <a:latin typeface="Times New Roman"/>
              <a:cs typeface="Times New Roman"/>
            </a:endParaRPr>
          </a:p>
          <a:p>
            <a:pPr marL="287020" marR="248920" indent="-27495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band of frequency is increase then design  becomes complex.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dirty="0">
                <a:latin typeface="Times New Roman"/>
                <a:cs typeface="Times New Roman"/>
              </a:rPr>
              <a:t>Since </a:t>
            </a:r>
            <a:r>
              <a:rPr sz="2800" spc="-5" dirty="0">
                <a:latin typeface="Times New Roman"/>
                <a:cs typeface="Times New Roman"/>
              </a:rPr>
              <a:t>they use inductors and capacitors as </a:t>
            </a:r>
            <a:r>
              <a:rPr sz="2800" dirty="0">
                <a:latin typeface="Times New Roman"/>
                <a:cs typeface="Times New Roman"/>
              </a:rPr>
              <a:t>tuning  </a:t>
            </a:r>
            <a:r>
              <a:rPr sz="2800" spc="-5" dirty="0">
                <a:latin typeface="Times New Roman"/>
                <a:cs typeface="Times New Roman"/>
              </a:rPr>
              <a:t>elements,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circuit is </a:t>
            </a:r>
            <a:r>
              <a:rPr sz="2800" dirty="0">
                <a:latin typeface="Times New Roman"/>
                <a:cs typeface="Times New Roman"/>
              </a:rPr>
              <a:t>bulky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costly.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610869"/>
            <a:ext cx="5987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RESONANCE</a:t>
            </a:r>
            <a:r>
              <a:rPr sz="4000" dirty="0"/>
              <a:t> </a:t>
            </a:r>
            <a:r>
              <a:rPr sz="4000" spc="-10" dirty="0"/>
              <a:t>CIRCUITS: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30427" y="1620977"/>
            <a:ext cx="7638415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Times New Roman"/>
                <a:cs typeface="Times New Roman"/>
              </a:rPr>
              <a:t>When </a:t>
            </a:r>
            <a:r>
              <a:rPr sz="2600" dirty="0">
                <a:latin typeface="Times New Roman"/>
                <a:cs typeface="Times New Roman"/>
              </a:rPr>
              <a:t>at particular frequency the inductive </a:t>
            </a:r>
            <a:r>
              <a:rPr sz="2600" spc="-5" dirty="0">
                <a:latin typeface="Times New Roman"/>
                <a:cs typeface="Times New Roman"/>
              </a:rPr>
              <a:t>reactance  </a:t>
            </a:r>
            <a:r>
              <a:rPr sz="2600" dirty="0">
                <a:latin typeface="Times New Roman"/>
                <a:cs typeface="Times New Roman"/>
              </a:rPr>
              <a:t>became equal to capacitive reactance and the circuit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then  behaves as purely </a:t>
            </a:r>
            <a:r>
              <a:rPr sz="2600" spc="-5" dirty="0">
                <a:latin typeface="Times New Roman"/>
                <a:cs typeface="Times New Roman"/>
              </a:rPr>
              <a:t>resistive </a:t>
            </a:r>
            <a:r>
              <a:rPr sz="2600" dirty="0">
                <a:latin typeface="Times New Roman"/>
                <a:cs typeface="Times New Roman"/>
              </a:rPr>
              <a:t>circuit. This phenomenon is  </a:t>
            </a:r>
            <a:r>
              <a:rPr sz="2600" spc="-5" dirty="0">
                <a:latin typeface="Times New Roman"/>
                <a:cs typeface="Times New Roman"/>
              </a:rPr>
              <a:t>called </a:t>
            </a:r>
            <a:r>
              <a:rPr sz="2600" dirty="0">
                <a:latin typeface="Times New Roman"/>
                <a:cs typeface="Times New Roman"/>
              </a:rPr>
              <a:t>the resonance and the corresponding frequency is  called the resonant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frequency.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5829" y="4906727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342611"/>
                </a:moveTo>
                <a:lnTo>
                  <a:pt x="0" y="0"/>
                </a:lnTo>
              </a:path>
            </a:pathLst>
          </a:custGeom>
          <a:ln w="35857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5829" y="488525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622" y="0"/>
                </a:lnTo>
              </a:path>
            </a:pathLst>
          </a:custGeom>
          <a:ln w="2145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1463" y="488525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2904" y="0"/>
                </a:lnTo>
              </a:path>
            </a:pathLst>
          </a:custGeom>
          <a:ln w="2145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0246" y="488525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622" y="0"/>
                </a:lnTo>
              </a:path>
            </a:pathLst>
          </a:custGeom>
          <a:ln w="2145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1463" y="475651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2904" y="0"/>
                </a:lnTo>
              </a:path>
            </a:pathLst>
          </a:custGeom>
          <a:ln w="2145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0246" y="475651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622" y="0"/>
                </a:lnTo>
              </a:path>
            </a:pathLst>
          </a:custGeom>
          <a:ln w="2145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5829" y="4413906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342611"/>
                </a:moveTo>
                <a:lnTo>
                  <a:pt x="0" y="0"/>
                </a:lnTo>
              </a:path>
            </a:pathLst>
          </a:custGeom>
          <a:ln w="35857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5829" y="439246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622" y="0"/>
                </a:lnTo>
              </a:path>
            </a:pathLst>
          </a:custGeom>
          <a:ln w="2145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1463" y="4627748"/>
            <a:ext cx="711200" cy="450215"/>
          </a:xfrm>
          <a:custGeom>
            <a:avLst/>
            <a:gdLst/>
            <a:ahLst/>
            <a:cxnLst/>
            <a:rect l="l" t="t" r="r" b="b"/>
            <a:pathLst>
              <a:path w="711200" h="450214">
                <a:moveTo>
                  <a:pt x="710991" y="449908"/>
                </a:moveTo>
                <a:lnTo>
                  <a:pt x="0" y="0"/>
                </a:lnTo>
              </a:path>
            </a:pathLst>
          </a:custGeom>
          <a:ln w="2557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5584" y="4606307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5878" y="0"/>
                </a:lnTo>
              </a:path>
            </a:pathLst>
          </a:custGeom>
          <a:ln w="21458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3877" y="4563394"/>
            <a:ext cx="142240" cy="86360"/>
          </a:xfrm>
          <a:custGeom>
            <a:avLst/>
            <a:gdLst/>
            <a:ahLst/>
            <a:cxnLst/>
            <a:rect l="l" t="t" r="r" b="b"/>
            <a:pathLst>
              <a:path w="142239" h="86360">
                <a:moveTo>
                  <a:pt x="0" y="0"/>
                </a:moveTo>
                <a:lnTo>
                  <a:pt x="0" y="85825"/>
                </a:lnTo>
                <a:lnTo>
                  <a:pt x="142208" y="0"/>
                </a:lnTo>
                <a:lnTo>
                  <a:pt x="0" y="0"/>
                </a:lnTo>
                <a:close/>
              </a:path>
            </a:pathLst>
          </a:custGeom>
          <a:ln w="25303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7811" y="4392464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458"/>
                </a:lnTo>
              </a:path>
            </a:pathLst>
          </a:custGeom>
          <a:ln w="35857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7811" y="456339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622" y="0"/>
                </a:lnTo>
              </a:path>
            </a:pathLst>
          </a:custGeom>
          <a:ln w="2145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7811" y="5099128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150210"/>
                </a:moveTo>
                <a:lnTo>
                  <a:pt x="0" y="0"/>
                </a:lnTo>
              </a:path>
            </a:pathLst>
          </a:custGeom>
          <a:ln w="35857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77811" y="507765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622" y="0"/>
                </a:lnTo>
              </a:path>
            </a:pathLst>
          </a:custGeom>
          <a:ln w="2145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7811" y="4584836"/>
            <a:ext cx="140970" cy="43180"/>
          </a:xfrm>
          <a:custGeom>
            <a:avLst/>
            <a:gdLst/>
            <a:ahLst/>
            <a:cxnLst/>
            <a:rect l="l" t="t" r="r" b="b"/>
            <a:pathLst>
              <a:path w="140970" h="43179">
                <a:moveTo>
                  <a:pt x="140952" y="42912"/>
                </a:moveTo>
                <a:lnTo>
                  <a:pt x="128835" y="18103"/>
                </a:lnTo>
                <a:lnTo>
                  <a:pt x="96895" y="5364"/>
                </a:lnTo>
                <a:lnTo>
                  <a:pt x="51745" y="670"/>
                </a:lnTo>
                <a:lnTo>
                  <a:pt x="0" y="0"/>
                </a:lnTo>
              </a:path>
            </a:pathLst>
          </a:custGeom>
          <a:ln w="2268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7811" y="4627748"/>
            <a:ext cx="140970" cy="64769"/>
          </a:xfrm>
          <a:custGeom>
            <a:avLst/>
            <a:gdLst/>
            <a:ahLst/>
            <a:cxnLst/>
            <a:rect l="l" t="t" r="r" b="b"/>
            <a:pathLst>
              <a:path w="140970" h="64770">
                <a:moveTo>
                  <a:pt x="0" y="64384"/>
                </a:moveTo>
                <a:lnTo>
                  <a:pt x="51745" y="48298"/>
                </a:lnTo>
                <a:lnTo>
                  <a:pt x="96895" y="32203"/>
                </a:lnTo>
                <a:lnTo>
                  <a:pt x="128835" y="16103"/>
                </a:lnTo>
                <a:lnTo>
                  <a:pt x="140952" y="0"/>
                </a:lnTo>
              </a:path>
            </a:pathLst>
          </a:custGeom>
          <a:ln w="239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7811" y="4713604"/>
            <a:ext cx="140970" cy="43180"/>
          </a:xfrm>
          <a:custGeom>
            <a:avLst/>
            <a:gdLst/>
            <a:ahLst/>
            <a:cxnLst/>
            <a:rect l="l" t="t" r="r" b="b"/>
            <a:pathLst>
              <a:path w="140970" h="43179">
                <a:moveTo>
                  <a:pt x="140952" y="42912"/>
                </a:moveTo>
                <a:lnTo>
                  <a:pt x="128835" y="18103"/>
                </a:lnTo>
                <a:lnTo>
                  <a:pt x="96895" y="5364"/>
                </a:lnTo>
                <a:lnTo>
                  <a:pt x="51745" y="670"/>
                </a:lnTo>
                <a:lnTo>
                  <a:pt x="0" y="0"/>
                </a:lnTo>
              </a:path>
            </a:pathLst>
          </a:custGeom>
          <a:ln w="2268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77811" y="4756517"/>
            <a:ext cx="140970" cy="64769"/>
          </a:xfrm>
          <a:custGeom>
            <a:avLst/>
            <a:gdLst/>
            <a:ahLst/>
            <a:cxnLst/>
            <a:rect l="l" t="t" r="r" b="b"/>
            <a:pathLst>
              <a:path w="140970" h="64770">
                <a:moveTo>
                  <a:pt x="0" y="64384"/>
                </a:moveTo>
                <a:lnTo>
                  <a:pt x="51745" y="48281"/>
                </a:lnTo>
                <a:lnTo>
                  <a:pt x="96895" y="32180"/>
                </a:lnTo>
                <a:lnTo>
                  <a:pt x="128835" y="16086"/>
                </a:lnTo>
                <a:lnTo>
                  <a:pt x="140952" y="0"/>
                </a:lnTo>
              </a:path>
            </a:pathLst>
          </a:custGeom>
          <a:ln w="239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77811" y="4842343"/>
            <a:ext cx="140970" cy="43180"/>
          </a:xfrm>
          <a:custGeom>
            <a:avLst/>
            <a:gdLst/>
            <a:ahLst/>
            <a:cxnLst/>
            <a:rect l="l" t="t" r="r" b="b"/>
            <a:pathLst>
              <a:path w="140970" h="43179">
                <a:moveTo>
                  <a:pt x="140952" y="42912"/>
                </a:moveTo>
                <a:lnTo>
                  <a:pt x="128835" y="18103"/>
                </a:lnTo>
                <a:lnTo>
                  <a:pt x="96895" y="5364"/>
                </a:lnTo>
                <a:lnTo>
                  <a:pt x="51745" y="670"/>
                </a:lnTo>
                <a:lnTo>
                  <a:pt x="0" y="0"/>
                </a:lnTo>
              </a:path>
            </a:pathLst>
          </a:custGeom>
          <a:ln w="2268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7811" y="4885256"/>
            <a:ext cx="140970" cy="64769"/>
          </a:xfrm>
          <a:custGeom>
            <a:avLst/>
            <a:gdLst/>
            <a:ahLst/>
            <a:cxnLst/>
            <a:rect l="l" t="t" r="r" b="b"/>
            <a:pathLst>
              <a:path w="140970" h="64770">
                <a:moveTo>
                  <a:pt x="0" y="64384"/>
                </a:moveTo>
                <a:lnTo>
                  <a:pt x="51745" y="48298"/>
                </a:lnTo>
                <a:lnTo>
                  <a:pt x="96895" y="32203"/>
                </a:lnTo>
                <a:lnTo>
                  <a:pt x="128835" y="16103"/>
                </a:lnTo>
                <a:lnTo>
                  <a:pt x="140952" y="0"/>
                </a:lnTo>
              </a:path>
            </a:pathLst>
          </a:custGeom>
          <a:ln w="239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7811" y="4971112"/>
            <a:ext cx="140970" cy="42545"/>
          </a:xfrm>
          <a:custGeom>
            <a:avLst/>
            <a:gdLst/>
            <a:ahLst/>
            <a:cxnLst/>
            <a:rect l="l" t="t" r="r" b="b"/>
            <a:pathLst>
              <a:path w="140970" h="42545">
                <a:moveTo>
                  <a:pt x="140952" y="42161"/>
                </a:moveTo>
                <a:lnTo>
                  <a:pt x="128835" y="17786"/>
                </a:lnTo>
                <a:lnTo>
                  <a:pt x="96895" y="5270"/>
                </a:lnTo>
                <a:lnTo>
                  <a:pt x="51745" y="658"/>
                </a:lnTo>
                <a:lnTo>
                  <a:pt x="0" y="0"/>
                </a:lnTo>
              </a:path>
            </a:pathLst>
          </a:custGeom>
          <a:ln w="22641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7811" y="5013273"/>
            <a:ext cx="140970" cy="64769"/>
          </a:xfrm>
          <a:custGeom>
            <a:avLst/>
            <a:gdLst/>
            <a:ahLst/>
            <a:cxnLst/>
            <a:rect l="l" t="t" r="r" b="b"/>
            <a:pathLst>
              <a:path w="140970" h="64770">
                <a:moveTo>
                  <a:pt x="0" y="64384"/>
                </a:moveTo>
                <a:lnTo>
                  <a:pt x="51745" y="48285"/>
                </a:lnTo>
                <a:lnTo>
                  <a:pt x="96895" y="32192"/>
                </a:lnTo>
                <a:lnTo>
                  <a:pt x="128835" y="16098"/>
                </a:lnTo>
                <a:lnTo>
                  <a:pt x="140952" y="0"/>
                </a:lnTo>
              </a:path>
            </a:pathLst>
          </a:custGeom>
          <a:ln w="239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5829" y="5249338"/>
            <a:ext cx="0" cy="493395"/>
          </a:xfrm>
          <a:custGeom>
            <a:avLst/>
            <a:gdLst/>
            <a:ahLst/>
            <a:cxnLst/>
            <a:rect l="l" t="t" r="r" b="b"/>
            <a:pathLst>
              <a:path h="493395">
                <a:moveTo>
                  <a:pt x="0" y="0"/>
                </a:moveTo>
                <a:lnTo>
                  <a:pt x="0" y="492791"/>
                </a:lnTo>
              </a:path>
            </a:pathLst>
          </a:custGeom>
          <a:ln w="35857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55829" y="5763601"/>
            <a:ext cx="1386205" cy="0"/>
          </a:xfrm>
          <a:custGeom>
            <a:avLst/>
            <a:gdLst/>
            <a:ahLst/>
            <a:cxnLst/>
            <a:rect l="l" t="t" r="r" b="b"/>
            <a:pathLst>
              <a:path w="1386204">
                <a:moveTo>
                  <a:pt x="0" y="0"/>
                </a:moveTo>
                <a:lnTo>
                  <a:pt x="1386103" y="0"/>
                </a:lnTo>
              </a:path>
            </a:pathLst>
          </a:custGeom>
          <a:ln w="2145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77811" y="5270780"/>
            <a:ext cx="0" cy="493395"/>
          </a:xfrm>
          <a:custGeom>
            <a:avLst/>
            <a:gdLst/>
            <a:ahLst/>
            <a:cxnLst/>
            <a:rect l="l" t="t" r="r" b="b"/>
            <a:pathLst>
              <a:path h="493395">
                <a:moveTo>
                  <a:pt x="0" y="492821"/>
                </a:moveTo>
                <a:lnTo>
                  <a:pt x="0" y="0"/>
                </a:lnTo>
              </a:path>
            </a:pathLst>
          </a:custGeom>
          <a:ln w="35857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55829" y="4070573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321891"/>
                </a:moveTo>
                <a:lnTo>
                  <a:pt x="0" y="0"/>
                </a:lnTo>
              </a:path>
            </a:pathLst>
          </a:custGeom>
          <a:ln w="35857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5829" y="4049102"/>
            <a:ext cx="1386205" cy="0"/>
          </a:xfrm>
          <a:custGeom>
            <a:avLst/>
            <a:gdLst/>
            <a:ahLst/>
            <a:cxnLst/>
            <a:rect l="l" t="t" r="r" b="b"/>
            <a:pathLst>
              <a:path w="1386204">
                <a:moveTo>
                  <a:pt x="0" y="0"/>
                </a:moveTo>
                <a:lnTo>
                  <a:pt x="1386103" y="0"/>
                </a:lnTo>
              </a:path>
            </a:pathLst>
          </a:custGeom>
          <a:ln w="21458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7811" y="4049102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891"/>
                </a:lnTo>
              </a:path>
            </a:pathLst>
          </a:custGeom>
          <a:ln w="35857">
            <a:solidFill>
              <a:srgbClr val="3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74049" y="4709042"/>
            <a:ext cx="310515" cy="30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90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33546" y="4580273"/>
            <a:ext cx="245110" cy="30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69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endParaRPr sz="1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42831" y="6080178"/>
            <a:ext cx="2374265" cy="30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6665" algn="l"/>
              </a:tabLst>
            </a:pPr>
            <a:r>
              <a:rPr sz="1850" spc="625" dirty="0">
                <a:solidFill>
                  <a:srgbClr val="0000FF"/>
                </a:solidFill>
                <a:latin typeface="Arial"/>
                <a:cs typeface="Arial"/>
              </a:rPr>
              <a:t>Tu</a:t>
            </a:r>
            <a:r>
              <a:rPr sz="1850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spc="665" dirty="0">
                <a:solidFill>
                  <a:srgbClr val="0000FF"/>
                </a:solidFill>
                <a:latin typeface="Arial"/>
                <a:cs typeface="Arial"/>
              </a:rPr>
              <a:t>ned	</a:t>
            </a:r>
            <a:r>
              <a:rPr sz="1850" spc="62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50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spc="470" dirty="0">
                <a:solidFill>
                  <a:srgbClr val="0000FF"/>
                </a:solidFill>
                <a:latin typeface="Arial"/>
                <a:cs typeface="Arial"/>
              </a:rPr>
              <a:t>ircuit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761" y="3140201"/>
            <a:ext cx="1668145" cy="579120"/>
          </a:xfrm>
          <a:custGeom>
            <a:avLst/>
            <a:gdLst/>
            <a:ahLst/>
            <a:cxnLst/>
            <a:rect l="l" t="t" r="r" b="b"/>
            <a:pathLst>
              <a:path w="1668145" h="579120">
                <a:moveTo>
                  <a:pt x="0" y="0"/>
                </a:moveTo>
                <a:lnTo>
                  <a:pt x="0" y="289433"/>
                </a:lnTo>
                <a:lnTo>
                  <a:pt x="1668017" y="289433"/>
                </a:lnTo>
                <a:lnTo>
                  <a:pt x="1668017" y="578993"/>
                </a:lnTo>
              </a:path>
            </a:pathLst>
          </a:custGeom>
          <a:ln w="25908">
            <a:solidFill>
              <a:srgbClr val="CA6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5505" y="3140201"/>
            <a:ext cx="1668145" cy="579120"/>
          </a:xfrm>
          <a:custGeom>
            <a:avLst/>
            <a:gdLst/>
            <a:ahLst/>
            <a:cxnLst/>
            <a:rect l="l" t="t" r="r" b="b"/>
            <a:pathLst>
              <a:path w="1668145" h="579120">
                <a:moveTo>
                  <a:pt x="1668018" y="0"/>
                </a:moveTo>
                <a:lnTo>
                  <a:pt x="1668018" y="289433"/>
                </a:lnTo>
                <a:lnTo>
                  <a:pt x="0" y="289433"/>
                </a:lnTo>
                <a:lnTo>
                  <a:pt x="0" y="578993"/>
                </a:lnTo>
              </a:path>
            </a:pathLst>
          </a:custGeom>
          <a:ln w="25908">
            <a:solidFill>
              <a:srgbClr val="CA6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42" y="1762505"/>
            <a:ext cx="2758440" cy="1377950"/>
          </a:xfrm>
          <a:custGeom>
            <a:avLst/>
            <a:gdLst/>
            <a:ahLst/>
            <a:cxnLst/>
            <a:rect l="l" t="t" r="r" b="b"/>
            <a:pathLst>
              <a:path w="2758440" h="1377950">
                <a:moveTo>
                  <a:pt x="0" y="1377696"/>
                </a:moveTo>
                <a:lnTo>
                  <a:pt x="2758439" y="1377696"/>
                </a:lnTo>
                <a:lnTo>
                  <a:pt x="2758439" y="0"/>
                </a:lnTo>
                <a:lnTo>
                  <a:pt x="0" y="0"/>
                </a:lnTo>
                <a:lnTo>
                  <a:pt x="0" y="1377696"/>
                </a:lnTo>
                <a:close/>
              </a:path>
            </a:pathLst>
          </a:custGeom>
          <a:ln w="25908">
            <a:solidFill>
              <a:srgbClr val="3668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8147" y="1791157"/>
            <a:ext cx="2726055" cy="12179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33400" marR="5080" indent="-521334">
              <a:lnSpc>
                <a:spcPts val="4350"/>
              </a:lnSpc>
              <a:spcBef>
                <a:spcPts val="819"/>
              </a:spcBef>
            </a:pPr>
            <a:r>
              <a:rPr sz="4200" b="0" dirty="0">
                <a:solidFill>
                  <a:srgbClr val="000000"/>
                </a:solidFill>
                <a:latin typeface="Arial"/>
                <a:cs typeface="Arial"/>
              </a:rPr>
              <a:t>Reson</a:t>
            </a:r>
            <a:r>
              <a:rPr sz="4200" b="0" spc="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4200" b="0" dirty="0">
                <a:solidFill>
                  <a:srgbClr val="000000"/>
                </a:solidFill>
                <a:latin typeface="Arial"/>
                <a:cs typeface="Arial"/>
              </a:rPr>
              <a:t>nce  circuits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6286" y="3719321"/>
            <a:ext cx="2757170" cy="1377950"/>
          </a:xfrm>
          <a:custGeom>
            <a:avLst/>
            <a:gdLst/>
            <a:ahLst/>
            <a:cxnLst/>
            <a:rect l="l" t="t" r="r" b="b"/>
            <a:pathLst>
              <a:path w="2757170" h="1377950">
                <a:moveTo>
                  <a:pt x="0" y="1377695"/>
                </a:moveTo>
                <a:lnTo>
                  <a:pt x="2756916" y="1377695"/>
                </a:lnTo>
                <a:lnTo>
                  <a:pt x="2756916" y="0"/>
                </a:lnTo>
                <a:lnTo>
                  <a:pt x="0" y="0"/>
                </a:lnTo>
                <a:lnTo>
                  <a:pt x="0" y="1377695"/>
                </a:lnTo>
                <a:close/>
              </a:path>
            </a:pathLst>
          </a:custGeom>
          <a:ln w="25908">
            <a:solidFill>
              <a:srgbClr val="3668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4361" y="4025645"/>
            <a:ext cx="15386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Arial"/>
                <a:cs typeface="Arial"/>
              </a:rPr>
              <a:t>Seri</a:t>
            </a:r>
            <a:r>
              <a:rPr sz="4200" dirty="0">
                <a:latin typeface="Arial"/>
                <a:cs typeface="Arial"/>
              </a:rPr>
              <a:t>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2321" y="3719321"/>
            <a:ext cx="2757170" cy="1377950"/>
          </a:xfrm>
          <a:custGeom>
            <a:avLst/>
            <a:gdLst/>
            <a:ahLst/>
            <a:cxnLst/>
            <a:rect l="l" t="t" r="r" b="b"/>
            <a:pathLst>
              <a:path w="2757170" h="1377950">
                <a:moveTo>
                  <a:pt x="0" y="1377695"/>
                </a:moveTo>
                <a:lnTo>
                  <a:pt x="2756916" y="1377695"/>
                </a:lnTo>
                <a:lnTo>
                  <a:pt x="2756916" y="0"/>
                </a:lnTo>
                <a:lnTo>
                  <a:pt x="0" y="0"/>
                </a:lnTo>
                <a:lnTo>
                  <a:pt x="0" y="1377695"/>
                </a:lnTo>
                <a:close/>
              </a:path>
            </a:pathLst>
          </a:custGeom>
          <a:ln w="25908">
            <a:solidFill>
              <a:srgbClr val="3668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6540" y="4025645"/>
            <a:ext cx="18072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Arial"/>
                <a:cs typeface="Arial"/>
              </a:rPr>
              <a:t>Par</a:t>
            </a:r>
            <a:r>
              <a:rPr sz="4200" spc="1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ll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l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6035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5" dirty="0">
                <a:latin typeface="Arial"/>
                <a:cs typeface="Arial"/>
              </a:rPr>
              <a:t>C</a:t>
            </a:r>
            <a:r>
              <a:rPr sz="2400" b="0" spc="-15" dirty="0">
                <a:latin typeface="Arial"/>
                <a:cs typeface="Arial"/>
              </a:rPr>
              <a:t>LASSIFICATION </a:t>
            </a:r>
            <a:r>
              <a:rPr sz="2400" b="0" dirty="0">
                <a:latin typeface="Arial"/>
                <a:cs typeface="Arial"/>
              </a:rPr>
              <a:t>OF </a:t>
            </a:r>
            <a:r>
              <a:rPr sz="3000" b="0" spc="-5" dirty="0">
                <a:latin typeface="Arial"/>
                <a:cs typeface="Arial"/>
              </a:rPr>
              <a:t>T</a:t>
            </a:r>
            <a:r>
              <a:rPr sz="2400" b="0" spc="-5" dirty="0">
                <a:latin typeface="Arial"/>
                <a:cs typeface="Arial"/>
              </a:rPr>
              <a:t>UNED</a:t>
            </a:r>
            <a:r>
              <a:rPr sz="2400" b="0" spc="240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A</a:t>
            </a:r>
            <a:r>
              <a:rPr sz="2400" b="0" dirty="0">
                <a:latin typeface="Arial"/>
                <a:cs typeface="Arial"/>
              </a:rPr>
              <a:t>MPLIFIER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4178" y="2797301"/>
            <a:ext cx="1147445" cy="546100"/>
          </a:xfrm>
          <a:custGeom>
            <a:avLst/>
            <a:gdLst/>
            <a:ahLst/>
            <a:cxnLst/>
            <a:rect l="l" t="t" r="r" b="b"/>
            <a:pathLst>
              <a:path w="1147445" h="546100">
                <a:moveTo>
                  <a:pt x="0" y="0"/>
                </a:moveTo>
                <a:lnTo>
                  <a:pt x="0" y="371983"/>
                </a:lnTo>
                <a:lnTo>
                  <a:pt x="1147064" y="371983"/>
                </a:lnTo>
                <a:lnTo>
                  <a:pt x="1147064" y="545973"/>
                </a:lnTo>
              </a:path>
            </a:pathLst>
          </a:custGeom>
          <a:ln w="25908">
            <a:solidFill>
              <a:srgbClr val="CA6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88129" y="4534661"/>
            <a:ext cx="2294255" cy="546100"/>
          </a:xfrm>
          <a:custGeom>
            <a:avLst/>
            <a:gdLst/>
            <a:ahLst/>
            <a:cxnLst/>
            <a:rect l="l" t="t" r="r" b="b"/>
            <a:pathLst>
              <a:path w="2294254" h="546100">
                <a:moveTo>
                  <a:pt x="0" y="0"/>
                </a:moveTo>
                <a:lnTo>
                  <a:pt x="0" y="371982"/>
                </a:lnTo>
                <a:lnTo>
                  <a:pt x="2294255" y="371982"/>
                </a:lnTo>
                <a:lnTo>
                  <a:pt x="2294255" y="545973"/>
                </a:lnTo>
              </a:path>
            </a:pathLst>
          </a:custGeom>
          <a:ln w="25908">
            <a:solidFill>
              <a:srgbClr val="E6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8129" y="4534661"/>
            <a:ext cx="0" cy="546100"/>
          </a:xfrm>
          <a:custGeom>
            <a:avLst/>
            <a:gdLst/>
            <a:ahLst/>
            <a:cxnLst/>
            <a:rect l="l" t="t" r="r" b="b"/>
            <a:pathLst>
              <a:path h="546100">
                <a:moveTo>
                  <a:pt x="0" y="0"/>
                </a:moveTo>
                <a:lnTo>
                  <a:pt x="0" y="545973"/>
                </a:lnTo>
              </a:path>
            </a:pathLst>
          </a:custGeom>
          <a:ln w="25908">
            <a:solidFill>
              <a:srgbClr val="E6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2985" y="4534661"/>
            <a:ext cx="2294255" cy="546100"/>
          </a:xfrm>
          <a:custGeom>
            <a:avLst/>
            <a:gdLst/>
            <a:ahLst/>
            <a:cxnLst/>
            <a:rect l="l" t="t" r="r" b="b"/>
            <a:pathLst>
              <a:path w="2294254" h="546100">
                <a:moveTo>
                  <a:pt x="2294254" y="0"/>
                </a:moveTo>
                <a:lnTo>
                  <a:pt x="2294254" y="371982"/>
                </a:lnTo>
                <a:lnTo>
                  <a:pt x="0" y="371982"/>
                </a:lnTo>
                <a:lnTo>
                  <a:pt x="0" y="545973"/>
                </a:lnTo>
              </a:path>
            </a:pathLst>
          </a:custGeom>
          <a:ln w="25907">
            <a:solidFill>
              <a:srgbClr val="E679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8129" y="2797301"/>
            <a:ext cx="1147445" cy="546100"/>
          </a:xfrm>
          <a:custGeom>
            <a:avLst/>
            <a:gdLst/>
            <a:ahLst/>
            <a:cxnLst/>
            <a:rect l="l" t="t" r="r" b="b"/>
            <a:pathLst>
              <a:path w="1147445" h="546100">
                <a:moveTo>
                  <a:pt x="1147064" y="0"/>
                </a:moveTo>
                <a:lnTo>
                  <a:pt x="1147064" y="371983"/>
                </a:lnTo>
                <a:lnTo>
                  <a:pt x="0" y="371983"/>
                </a:lnTo>
                <a:lnTo>
                  <a:pt x="0" y="545973"/>
                </a:lnTo>
              </a:path>
            </a:pathLst>
          </a:custGeom>
          <a:ln w="25908">
            <a:solidFill>
              <a:srgbClr val="CA6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5394" y="160553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1758441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1072641"/>
                </a:lnTo>
                <a:lnTo>
                  <a:pt x="9362" y="1119008"/>
                </a:lnTo>
                <a:lnTo>
                  <a:pt x="34893" y="1156874"/>
                </a:lnTo>
                <a:lnTo>
                  <a:pt x="72759" y="1182405"/>
                </a:lnTo>
                <a:lnTo>
                  <a:pt x="119125" y="1191767"/>
                </a:lnTo>
                <a:lnTo>
                  <a:pt x="1758441" y="1191767"/>
                </a:lnTo>
                <a:lnTo>
                  <a:pt x="1804808" y="1182405"/>
                </a:lnTo>
                <a:lnTo>
                  <a:pt x="1842674" y="1156874"/>
                </a:lnTo>
                <a:lnTo>
                  <a:pt x="1868205" y="1119008"/>
                </a:lnTo>
                <a:lnTo>
                  <a:pt x="1877567" y="1072641"/>
                </a:lnTo>
                <a:lnTo>
                  <a:pt x="1877567" y="119125"/>
                </a:lnTo>
                <a:lnTo>
                  <a:pt x="1868205" y="72759"/>
                </a:lnTo>
                <a:lnTo>
                  <a:pt x="1842674" y="34893"/>
                </a:lnTo>
                <a:lnTo>
                  <a:pt x="1804808" y="9362"/>
                </a:lnTo>
                <a:lnTo>
                  <a:pt x="175844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5394" y="160553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1758441" y="0"/>
                </a:lnTo>
                <a:lnTo>
                  <a:pt x="1804808" y="9362"/>
                </a:lnTo>
                <a:lnTo>
                  <a:pt x="1842674" y="34893"/>
                </a:lnTo>
                <a:lnTo>
                  <a:pt x="1868205" y="72759"/>
                </a:lnTo>
                <a:lnTo>
                  <a:pt x="1877567" y="119125"/>
                </a:lnTo>
                <a:lnTo>
                  <a:pt x="1877567" y="1072641"/>
                </a:lnTo>
                <a:lnTo>
                  <a:pt x="1868205" y="1119008"/>
                </a:lnTo>
                <a:lnTo>
                  <a:pt x="1842674" y="1156874"/>
                </a:lnTo>
                <a:lnTo>
                  <a:pt x="1804808" y="1182405"/>
                </a:lnTo>
                <a:lnTo>
                  <a:pt x="1758441" y="1191767"/>
                </a:lnTo>
                <a:lnTo>
                  <a:pt x="119125" y="1191767"/>
                </a:lnTo>
                <a:lnTo>
                  <a:pt x="72759" y="1182405"/>
                </a:lnTo>
                <a:lnTo>
                  <a:pt x="34893" y="1156874"/>
                </a:lnTo>
                <a:lnTo>
                  <a:pt x="9362" y="1119008"/>
                </a:lnTo>
                <a:lnTo>
                  <a:pt x="0" y="1072641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4182" y="1803654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1758441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1072642"/>
                </a:lnTo>
                <a:lnTo>
                  <a:pt x="9362" y="1119008"/>
                </a:lnTo>
                <a:lnTo>
                  <a:pt x="34893" y="1156874"/>
                </a:lnTo>
                <a:lnTo>
                  <a:pt x="72759" y="1182405"/>
                </a:lnTo>
                <a:lnTo>
                  <a:pt x="119125" y="1191768"/>
                </a:lnTo>
                <a:lnTo>
                  <a:pt x="1758441" y="1191768"/>
                </a:lnTo>
                <a:lnTo>
                  <a:pt x="1804808" y="1182405"/>
                </a:lnTo>
                <a:lnTo>
                  <a:pt x="1842674" y="1156874"/>
                </a:lnTo>
                <a:lnTo>
                  <a:pt x="1868205" y="1119008"/>
                </a:lnTo>
                <a:lnTo>
                  <a:pt x="1877567" y="1072642"/>
                </a:lnTo>
                <a:lnTo>
                  <a:pt x="1877567" y="119125"/>
                </a:lnTo>
                <a:lnTo>
                  <a:pt x="1868205" y="72759"/>
                </a:lnTo>
                <a:lnTo>
                  <a:pt x="1842674" y="34893"/>
                </a:lnTo>
                <a:lnTo>
                  <a:pt x="1804808" y="9362"/>
                </a:lnTo>
                <a:lnTo>
                  <a:pt x="175844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4182" y="1803654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1758441" y="0"/>
                </a:lnTo>
                <a:lnTo>
                  <a:pt x="1804808" y="9362"/>
                </a:lnTo>
                <a:lnTo>
                  <a:pt x="1842674" y="34893"/>
                </a:lnTo>
                <a:lnTo>
                  <a:pt x="1868205" y="72759"/>
                </a:lnTo>
                <a:lnTo>
                  <a:pt x="1877567" y="119125"/>
                </a:lnTo>
                <a:lnTo>
                  <a:pt x="1877567" y="1072642"/>
                </a:lnTo>
                <a:lnTo>
                  <a:pt x="1868205" y="1119008"/>
                </a:lnTo>
                <a:lnTo>
                  <a:pt x="1842674" y="1156874"/>
                </a:lnTo>
                <a:lnTo>
                  <a:pt x="1804808" y="1182405"/>
                </a:lnTo>
                <a:lnTo>
                  <a:pt x="1758441" y="1191768"/>
                </a:lnTo>
                <a:lnTo>
                  <a:pt x="119125" y="1191768"/>
                </a:lnTo>
                <a:lnTo>
                  <a:pt x="72759" y="1182405"/>
                </a:lnTo>
                <a:lnTo>
                  <a:pt x="34893" y="1156874"/>
                </a:lnTo>
                <a:lnTo>
                  <a:pt x="9362" y="1119008"/>
                </a:lnTo>
                <a:lnTo>
                  <a:pt x="0" y="1072642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6546" y="2031873"/>
            <a:ext cx="1134110" cy="678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143510">
              <a:lnSpc>
                <a:spcPts val="2380"/>
              </a:lnSpc>
              <a:spcBef>
                <a:spcPts val="500"/>
              </a:spcBef>
            </a:pPr>
            <a:r>
              <a:rPr sz="2300" spc="-15" dirty="0">
                <a:latin typeface="Arial"/>
                <a:cs typeface="Arial"/>
              </a:rPr>
              <a:t>Tuned 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5" dirty="0">
                <a:latin typeface="Arial"/>
                <a:cs typeface="Arial"/>
              </a:rPr>
              <a:t>m</a:t>
            </a:r>
            <a:r>
              <a:rPr sz="2300" dirty="0">
                <a:latin typeface="Arial"/>
                <a:cs typeface="Arial"/>
              </a:rPr>
              <a:t>p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ifi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9345" y="3342894"/>
            <a:ext cx="1876425" cy="1191895"/>
          </a:xfrm>
          <a:custGeom>
            <a:avLst/>
            <a:gdLst/>
            <a:ahLst/>
            <a:cxnLst/>
            <a:rect l="l" t="t" r="r" b="b"/>
            <a:pathLst>
              <a:path w="1876425" h="1191895">
                <a:moveTo>
                  <a:pt x="1756918" y="0"/>
                </a:moveTo>
                <a:lnTo>
                  <a:pt x="119126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1072641"/>
                </a:lnTo>
                <a:lnTo>
                  <a:pt x="9362" y="1119008"/>
                </a:lnTo>
                <a:lnTo>
                  <a:pt x="34893" y="1156874"/>
                </a:lnTo>
                <a:lnTo>
                  <a:pt x="72759" y="1182405"/>
                </a:lnTo>
                <a:lnTo>
                  <a:pt x="119126" y="1191767"/>
                </a:lnTo>
                <a:lnTo>
                  <a:pt x="1756918" y="1191767"/>
                </a:lnTo>
                <a:lnTo>
                  <a:pt x="1803284" y="1182405"/>
                </a:lnTo>
                <a:lnTo>
                  <a:pt x="1841150" y="1156874"/>
                </a:lnTo>
                <a:lnTo>
                  <a:pt x="1866681" y="1119008"/>
                </a:lnTo>
                <a:lnTo>
                  <a:pt x="1876044" y="1072641"/>
                </a:lnTo>
                <a:lnTo>
                  <a:pt x="1876044" y="119125"/>
                </a:lnTo>
                <a:lnTo>
                  <a:pt x="1866681" y="72759"/>
                </a:lnTo>
                <a:lnTo>
                  <a:pt x="1841150" y="34893"/>
                </a:lnTo>
                <a:lnTo>
                  <a:pt x="1803284" y="9362"/>
                </a:lnTo>
                <a:lnTo>
                  <a:pt x="1756918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9345" y="3342894"/>
            <a:ext cx="1876425" cy="1191895"/>
          </a:xfrm>
          <a:custGeom>
            <a:avLst/>
            <a:gdLst/>
            <a:ahLst/>
            <a:cxnLst/>
            <a:rect l="l" t="t" r="r" b="b"/>
            <a:pathLst>
              <a:path w="1876425" h="1191895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6" y="0"/>
                </a:lnTo>
                <a:lnTo>
                  <a:pt x="1756918" y="0"/>
                </a:lnTo>
                <a:lnTo>
                  <a:pt x="1803284" y="9362"/>
                </a:lnTo>
                <a:lnTo>
                  <a:pt x="1841150" y="34893"/>
                </a:lnTo>
                <a:lnTo>
                  <a:pt x="1866681" y="72759"/>
                </a:lnTo>
                <a:lnTo>
                  <a:pt x="1876044" y="119125"/>
                </a:lnTo>
                <a:lnTo>
                  <a:pt x="1876044" y="1072641"/>
                </a:lnTo>
                <a:lnTo>
                  <a:pt x="1866681" y="1119008"/>
                </a:lnTo>
                <a:lnTo>
                  <a:pt x="1841150" y="1156874"/>
                </a:lnTo>
                <a:lnTo>
                  <a:pt x="1803284" y="1182405"/>
                </a:lnTo>
                <a:lnTo>
                  <a:pt x="1756918" y="1191767"/>
                </a:lnTo>
                <a:lnTo>
                  <a:pt x="119126" y="1191767"/>
                </a:lnTo>
                <a:lnTo>
                  <a:pt x="72759" y="1182405"/>
                </a:lnTo>
                <a:lnTo>
                  <a:pt x="34893" y="1156874"/>
                </a:lnTo>
                <a:lnTo>
                  <a:pt x="9362" y="1119008"/>
                </a:lnTo>
                <a:lnTo>
                  <a:pt x="0" y="1072641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8134" y="3541014"/>
            <a:ext cx="1876425" cy="1191895"/>
          </a:xfrm>
          <a:custGeom>
            <a:avLst/>
            <a:gdLst/>
            <a:ahLst/>
            <a:cxnLst/>
            <a:rect l="l" t="t" r="r" b="b"/>
            <a:pathLst>
              <a:path w="1876425" h="1191895">
                <a:moveTo>
                  <a:pt x="1756917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1072642"/>
                </a:lnTo>
                <a:lnTo>
                  <a:pt x="9362" y="1119008"/>
                </a:lnTo>
                <a:lnTo>
                  <a:pt x="34893" y="1156874"/>
                </a:lnTo>
                <a:lnTo>
                  <a:pt x="72759" y="1182405"/>
                </a:lnTo>
                <a:lnTo>
                  <a:pt x="119125" y="1191768"/>
                </a:lnTo>
                <a:lnTo>
                  <a:pt x="1756917" y="1191768"/>
                </a:lnTo>
                <a:lnTo>
                  <a:pt x="1803284" y="1182405"/>
                </a:lnTo>
                <a:lnTo>
                  <a:pt x="1841150" y="1156874"/>
                </a:lnTo>
                <a:lnTo>
                  <a:pt x="1866681" y="1119008"/>
                </a:lnTo>
                <a:lnTo>
                  <a:pt x="1876043" y="1072642"/>
                </a:lnTo>
                <a:lnTo>
                  <a:pt x="1876043" y="119125"/>
                </a:lnTo>
                <a:lnTo>
                  <a:pt x="1866681" y="72759"/>
                </a:lnTo>
                <a:lnTo>
                  <a:pt x="1841150" y="34893"/>
                </a:lnTo>
                <a:lnTo>
                  <a:pt x="1803284" y="9362"/>
                </a:lnTo>
                <a:lnTo>
                  <a:pt x="175691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8134" y="3541014"/>
            <a:ext cx="1876425" cy="1191895"/>
          </a:xfrm>
          <a:custGeom>
            <a:avLst/>
            <a:gdLst/>
            <a:ahLst/>
            <a:cxnLst/>
            <a:rect l="l" t="t" r="r" b="b"/>
            <a:pathLst>
              <a:path w="1876425" h="1191895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1756917" y="0"/>
                </a:lnTo>
                <a:lnTo>
                  <a:pt x="1803284" y="9362"/>
                </a:lnTo>
                <a:lnTo>
                  <a:pt x="1841150" y="34893"/>
                </a:lnTo>
                <a:lnTo>
                  <a:pt x="1866681" y="72759"/>
                </a:lnTo>
                <a:lnTo>
                  <a:pt x="1876043" y="119125"/>
                </a:lnTo>
                <a:lnTo>
                  <a:pt x="1876043" y="1072642"/>
                </a:lnTo>
                <a:lnTo>
                  <a:pt x="1866681" y="1119008"/>
                </a:lnTo>
                <a:lnTo>
                  <a:pt x="1841150" y="1156874"/>
                </a:lnTo>
                <a:lnTo>
                  <a:pt x="1803284" y="1182405"/>
                </a:lnTo>
                <a:lnTo>
                  <a:pt x="1756917" y="1191768"/>
                </a:lnTo>
                <a:lnTo>
                  <a:pt x="119125" y="1191768"/>
                </a:lnTo>
                <a:lnTo>
                  <a:pt x="72759" y="1182405"/>
                </a:lnTo>
                <a:lnTo>
                  <a:pt x="34893" y="1156874"/>
                </a:lnTo>
                <a:lnTo>
                  <a:pt x="9362" y="1119008"/>
                </a:lnTo>
                <a:lnTo>
                  <a:pt x="0" y="1072642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0275" y="3770121"/>
            <a:ext cx="1650364" cy="678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635" marR="5080" indent="-242570">
              <a:lnSpc>
                <a:spcPts val="2380"/>
              </a:lnSpc>
              <a:spcBef>
                <a:spcPts val="500"/>
              </a:spcBef>
            </a:pPr>
            <a:r>
              <a:rPr sz="2300" dirty="0">
                <a:latin typeface="Arial"/>
                <a:cs typeface="Arial"/>
              </a:rPr>
              <a:t>Small</a:t>
            </a:r>
            <a:r>
              <a:rPr sz="2300" spc="-10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Signal  Amplifier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4202" y="508025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1758441" y="0"/>
                </a:moveTo>
                <a:lnTo>
                  <a:pt x="119176" y="0"/>
                </a:lnTo>
                <a:lnTo>
                  <a:pt x="72785" y="9362"/>
                </a:lnTo>
                <a:lnTo>
                  <a:pt x="34904" y="34893"/>
                </a:lnTo>
                <a:lnTo>
                  <a:pt x="9364" y="72759"/>
                </a:lnTo>
                <a:lnTo>
                  <a:pt x="0" y="119126"/>
                </a:lnTo>
                <a:lnTo>
                  <a:pt x="0" y="1072591"/>
                </a:lnTo>
                <a:lnTo>
                  <a:pt x="9364" y="1118982"/>
                </a:lnTo>
                <a:lnTo>
                  <a:pt x="34904" y="1156863"/>
                </a:lnTo>
                <a:lnTo>
                  <a:pt x="72785" y="1182403"/>
                </a:lnTo>
                <a:lnTo>
                  <a:pt x="119176" y="1191768"/>
                </a:lnTo>
                <a:lnTo>
                  <a:pt x="1758441" y="1191768"/>
                </a:lnTo>
                <a:lnTo>
                  <a:pt x="1804808" y="1182403"/>
                </a:lnTo>
                <a:lnTo>
                  <a:pt x="1842674" y="1156863"/>
                </a:lnTo>
                <a:lnTo>
                  <a:pt x="1868205" y="1118982"/>
                </a:lnTo>
                <a:lnTo>
                  <a:pt x="1877567" y="1072591"/>
                </a:lnTo>
                <a:lnTo>
                  <a:pt x="1877567" y="119126"/>
                </a:lnTo>
                <a:lnTo>
                  <a:pt x="1868205" y="72759"/>
                </a:lnTo>
                <a:lnTo>
                  <a:pt x="1842674" y="34893"/>
                </a:lnTo>
                <a:lnTo>
                  <a:pt x="1804808" y="9362"/>
                </a:lnTo>
                <a:lnTo>
                  <a:pt x="175844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4202" y="508025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0" y="119126"/>
                </a:moveTo>
                <a:lnTo>
                  <a:pt x="9364" y="72759"/>
                </a:lnTo>
                <a:lnTo>
                  <a:pt x="34904" y="34893"/>
                </a:lnTo>
                <a:lnTo>
                  <a:pt x="72785" y="9362"/>
                </a:lnTo>
                <a:lnTo>
                  <a:pt x="119176" y="0"/>
                </a:lnTo>
                <a:lnTo>
                  <a:pt x="1758441" y="0"/>
                </a:lnTo>
                <a:lnTo>
                  <a:pt x="1804808" y="9362"/>
                </a:lnTo>
                <a:lnTo>
                  <a:pt x="1842674" y="34893"/>
                </a:lnTo>
                <a:lnTo>
                  <a:pt x="1868205" y="72759"/>
                </a:lnTo>
                <a:lnTo>
                  <a:pt x="1877567" y="119126"/>
                </a:lnTo>
                <a:lnTo>
                  <a:pt x="1877567" y="1072591"/>
                </a:lnTo>
                <a:lnTo>
                  <a:pt x="1868205" y="1118982"/>
                </a:lnTo>
                <a:lnTo>
                  <a:pt x="1842674" y="1156863"/>
                </a:lnTo>
                <a:lnTo>
                  <a:pt x="1804808" y="1182403"/>
                </a:lnTo>
                <a:lnTo>
                  <a:pt x="1758441" y="1191768"/>
                </a:lnTo>
                <a:lnTo>
                  <a:pt x="119176" y="1191768"/>
                </a:lnTo>
                <a:lnTo>
                  <a:pt x="72785" y="1182403"/>
                </a:lnTo>
                <a:lnTo>
                  <a:pt x="34904" y="1156863"/>
                </a:lnTo>
                <a:lnTo>
                  <a:pt x="9364" y="1118982"/>
                </a:lnTo>
                <a:lnTo>
                  <a:pt x="0" y="1072591"/>
                </a:lnTo>
                <a:lnTo>
                  <a:pt x="0" y="11912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2989" y="527837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1758441" y="0"/>
                </a:moveTo>
                <a:lnTo>
                  <a:pt x="119176" y="0"/>
                </a:lnTo>
                <a:lnTo>
                  <a:pt x="72785" y="9362"/>
                </a:lnTo>
                <a:lnTo>
                  <a:pt x="34904" y="34893"/>
                </a:lnTo>
                <a:lnTo>
                  <a:pt x="9364" y="72759"/>
                </a:lnTo>
                <a:lnTo>
                  <a:pt x="0" y="119125"/>
                </a:lnTo>
                <a:lnTo>
                  <a:pt x="0" y="1072591"/>
                </a:lnTo>
                <a:lnTo>
                  <a:pt x="9364" y="1118982"/>
                </a:lnTo>
                <a:lnTo>
                  <a:pt x="34904" y="1156863"/>
                </a:lnTo>
                <a:lnTo>
                  <a:pt x="72785" y="1182403"/>
                </a:lnTo>
                <a:lnTo>
                  <a:pt x="119176" y="1191768"/>
                </a:lnTo>
                <a:lnTo>
                  <a:pt x="1758441" y="1191768"/>
                </a:lnTo>
                <a:lnTo>
                  <a:pt x="1804808" y="1182403"/>
                </a:lnTo>
                <a:lnTo>
                  <a:pt x="1842674" y="1156863"/>
                </a:lnTo>
                <a:lnTo>
                  <a:pt x="1868205" y="1118982"/>
                </a:lnTo>
                <a:lnTo>
                  <a:pt x="1877567" y="1072591"/>
                </a:lnTo>
                <a:lnTo>
                  <a:pt x="1877567" y="119125"/>
                </a:lnTo>
                <a:lnTo>
                  <a:pt x="1868205" y="72759"/>
                </a:lnTo>
                <a:lnTo>
                  <a:pt x="1842674" y="34893"/>
                </a:lnTo>
                <a:lnTo>
                  <a:pt x="1804808" y="9362"/>
                </a:lnTo>
                <a:lnTo>
                  <a:pt x="175844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2989" y="527837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0" y="119125"/>
                </a:moveTo>
                <a:lnTo>
                  <a:pt x="9364" y="72759"/>
                </a:lnTo>
                <a:lnTo>
                  <a:pt x="34904" y="34893"/>
                </a:lnTo>
                <a:lnTo>
                  <a:pt x="72785" y="9362"/>
                </a:lnTo>
                <a:lnTo>
                  <a:pt x="119176" y="0"/>
                </a:lnTo>
                <a:lnTo>
                  <a:pt x="1758441" y="0"/>
                </a:lnTo>
                <a:lnTo>
                  <a:pt x="1804808" y="9362"/>
                </a:lnTo>
                <a:lnTo>
                  <a:pt x="1842674" y="34893"/>
                </a:lnTo>
                <a:lnTo>
                  <a:pt x="1868205" y="72759"/>
                </a:lnTo>
                <a:lnTo>
                  <a:pt x="1877567" y="119125"/>
                </a:lnTo>
                <a:lnTo>
                  <a:pt x="1877567" y="1072591"/>
                </a:lnTo>
                <a:lnTo>
                  <a:pt x="1868205" y="1118982"/>
                </a:lnTo>
                <a:lnTo>
                  <a:pt x="1842674" y="1156863"/>
                </a:lnTo>
                <a:lnTo>
                  <a:pt x="1804808" y="1182403"/>
                </a:lnTo>
                <a:lnTo>
                  <a:pt x="1758441" y="1191768"/>
                </a:lnTo>
                <a:lnTo>
                  <a:pt x="119176" y="1191768"/>
                </a:lnTo>
                <a:lnTo>
                  <a:pt x="72785" y="1182403"/>
                </a:lnTo>
                <a:lnTo>
                  <a:pt x="34904" y="1156863"/>
                </a:lnTo>
                <a:lnTo>
                  <a:pt x="9364" y="1118982"/>
                </a:lnTo>
                <a:lnTo>
                  <a:pt x="0" y="1072591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18082" y="5357266"/>
            <a:ext cx="1164590" cy="9804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162560" algn="just">
              <a:lnSpc>
                <a:spcPts val="2380"/>
              </a:lnSpc>
              <a:spcBef>
                <a:spcPts val="500"/>
              </a:spcBef>
            </a:pPr>
            <a:r>
              <a:rPr sz="2300" dirty="0">
                <a:latin typeface="Arial"/>
                <a:cs typeface="Arial"/>
              </a:rPr>
              <a:t>Single  </a:t>
            </a:r>
            <a:r>
              <a:rPr sz="2300" spc="-15" dirty="0">
                <a:latin typeface="Arial"/>
                <a:cs typeface="Arial"/>
              </a:rPr>
              <a:t>Tuned  </a:t>
            </a:r>
            <a:r>
              <a:rPr sz="2300" dirty="0">
                <a:latin typeface="Arial"/>
                <a:cs typeface="Arial"/>
              </a:rPr>
              <a:t>Amplifier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49345" y="5080253"/>
            <a:ext cx="1876425" cy="1191895"/>
          </a:xfrm>
          <a:custGeom>
            <a:avLst/>
            <a:gdLst/>
            <a:ahLst/>
            <a:cxnLst/>
            <a:rect l="l" t="t" r="r" b="b"/>
            <a:pathLst>
              <a:path w="1876425" h="1191895">
                <a:moveTo>
                  <a:pt x="1756918" y="0"/>
                </a:moveTo>
                <a:lnTo>
                  <a:pt x="119126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6"/>
                </a:lnTo>
                <a:lnTo>
                  <a:pt x="0" y="1072591"/>
                </a:lnTo>
                <a:lnTo>
                  <a:pt x="9362" y="1118982"/>
                </a:lnTo>
                <a:lnTo>
                  <a:pt x="34893" y="1156863"/>
                </a:lnTo>
                <a:lnTo>
                  <a:pt x="72759" y="1182403"/>
                </a:lnTo>
                <a:lnTo>
                  <a:pt x="119126" y="1191768"/>
                </a:lnTo>
                <a:lnTo>
                  <a:pt x="1756918" y="1191768"/>
                </a:lnTo>
                <a:lnTo>
                  <a:pt x="1803284" y="1182403"/>
                </a:lnTo>
                <a:lnTo>
                  <a:pt x="1841150" y="1156863"/>
                </a:lnTo>
                <a:lnTo>
                  <a:pt x="1866681" y="1118982"/>
                </a:lnTo>
                <a:lnTo>
                  <a:pt x="1876044" y="1072591"/>
                </a:lnTo>
                <a:lnTo>
                  <a:pt x="1876044" y="119126"/>
                </a:lnTo>
                <a:lnTo>
                  <a:pt x="1866681" y="72759"/>
                </a:lnTo>
                <a:lnTo>
                  <a:pt x="1841150" y="34893"/>
                </a:lnTo>
                <a:lnTo>
                  <a:pt x="1803284" y="9362"/>
                </a:lnTo>
                <a:lnTo>
                  <a:pt x="1756918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9345" y="5080253"/>
            <a:ext cx="1876425" cy="1191895"/>
          </a:xfrm>
          <a:custGeom>
            <a:avLst/>
            <a:gdLst/>
            <a:ahLst/>
            <a:cxnLst/>
            <a:rect l="l" t="t" r="r" b="b"/>
            <a:pathLst>
              <a:path w="1876425" h="1191895">
                <a:moveTo>
                  <a:pt x="0" y="119126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6" y="0"/>
                </a:lnTo>
                <a:lnTo>
                  <a:pt x="1756918" y="0"/>
                </a:lnTo>
                <a:lnTo>
                  <a:pt x="1803284" y="9362"/>
                </a:lnTo>
                <a:lnTo>
                  <a:pt x="1841150" y="34893"/>
                </a:lnTo>
                <a:lnTo>
                  <a:pt x="1866681" y="72759"/>
                </a:lnTo>
                <a:lnTo>
                  <a:pt x="1876044" y="119126"/>
                </a:lnTo>
                <a:lnTo>
                  <a:pt x="1876044" y="1072591"/>
                </a:lnTo>
                <a:lnTo>
                  <a:pt x="1866681" y="1118982"/>
                </a:lnTo>
                <a:lnTo>
                  <a:pt x="1841150" y="1156863"/>
                </a:lnTo>
                <a:lnTo>
                  <a:pt x="1803284" y="1182403"/>
                </a:lnTo>
                <a:lnTo>
                  <a:pt x="1756918" y="1191768"/>
                </a:lnTo>
                <a:lnTo>
                  <a:pt x="119126" y="1191768"/>
                </a:lnTo>
                <a:lnTo>
                  <a:pt x="72759" y="1182403"/>
                </a:lnTo>
                <a:lnTo>
                  <a:pt x="34893" y="1156863"/>
                </a:lnTo>
                <a:lnTo>
                  <a:pt x="9362" y="1118982"/>
                </a:lnTo>
                <a:lnTo>
                  <a:pt x="0" y="1072591"/>
                </a:lnTo>
                <a:lnTo>
                  <a:pt x="0" y="11912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8134" y="5278373"/>
            <a:ext cx="1876425" cy="1191895"/>
          </a:xfrm>
          <a:custGeom>
            <a:avLst/>
            <a:gdLst/>
            <a:ahLst/>
            <a:cxnLst/>
            <a:rect l="l" t="t" r="r" b="b"/>
            <a:pathLst>
              <a:path w="1876425" h="1191895">
                <a:moveTo>
                  <a:pt x="1756917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1072591"/>
                </a:lnTo>
                <a:lnTo>
                  <a:pt x="9362" y="1118982"/>
                </a:lnTo>
                <a:lnTo>
                  <a:pt x="34893" y="1156863"/>
                </a:lnTo>
                <a:lnTo>
                  <a:pt x="72759" y="1182403"/>
                </a:lnTo>
                <a:lnTo>
                  <a:pt x="119125" y="1191768"/>
                </a:lnTo>
                <a:lnTo>
                  <a:pt x="1756917" y="1191768"/>
                </a:lnTo>
                <a:lnTo>
                  <a:pt x="1803284" y="1182403"/>
                </a:lnTo>
                <a:lnTo>
                  <a:pt x="1841150" y="1156863"/>
                </a:lnTo>
                <a:lnTo>
                  <a:pt x="1866681" y="1118982"/>
                </a:lnTo>
                <a:lnTo>
                  <a:pt x="1876043" y="1072591"/>
                </a:lnTo>
                <a:lnTo>
                  <a:pt x="1876043" y="119125"/>
                </a:lnTo>
                <a:lnTo>
                  <a:pt x="1866681" y="72759"/>
                </a:lnTo>
                <a:lnTo>
                  <a:pt x="1841150" y="34893"/>
                </a:lnTo>
                <a:lnTo>
                  <a:pt x="1803284" y="9362"/>
                </a:lnTo>
                <a:lnTo>
                  <a:pt x="175691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8134" y="5278373"/>
            <a:ext cx="1876425" cy="1191895"/>
          </a:xfrm>
          <a:custGeom>
            <a:avLst/>
            <a:gdLst/>
            <a:ahLst/>
            <a:cxnLst/>
            <a:rect l="l" t="t" r="r" b="b"/>
            <a:pathLst>
              <a:path w="1876425" h="1191895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1756917" y="0"/>
                </a:lnTo>
                <a:lnTo>
                  <a:pt x="1803284" y="9362"/>
                </a:lnTo>
                <a:lnTo>
                  <a:pt x="1841150" y="34893"/>
                </a:lnTo>
                <a:lnTo>
                  <a:pt x="1866681" y="72759"/>
                </a:lnTo>
                <a:lnTo>
                  <a:pt x="1876043" y="119125"/>
                </a:lnTo>
                <a:lnTo>
                  <a:pt x="1876043" y="1072591"/>
                </a:lnTo>
                <a:lnTo>
                  <a:pt x="1866681" y="1118982"/>
                </a:lnTo>
                <a:lnTo>
                  <a:pt x="1841150" y="1156863"/>
                </a:lnTo>
                <a:lnTo>
                  <a:pt x="1803284" y="1182403"/>
                </a:lnTo>
                <a:lnTo>
                  <a:pt x="1756917" y="1191768"/>
                </a:lnTo>
                <a:lnTo>
                  <a:pt x="119125" y="1191768"/>
                </a:lnTo>
                <a:lnTo>
                  <a:pt x="72759" y="1182403"/>
                </a:lnTo>
                <a:lnTo>
                  <a:pt x="34893" y="1156863"/>
                </a:lnTo>
                <a:lnTo>
                  <a:pt x="9362" y="1118982"/>
                </a:lnTo>
                <a:lnTo>
                  <a:pt x="0" y="1072591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12590" y="5357266"/>
            <a:ext cx="1164590" cy="9804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104775" algn="just">
              <a:lnSpc>
                <a:spcPts val="2380"/>
              </a:lnSpc>
              <a:spcBef>
                <a:spcPts val="500"/>
              </a:spcBef>
            </a:pPr>
            <a:r>
              <a:rPr sz="2300" dirty="0">
                <a:latin typeface="Arial"/>
                <a:cs typeface="Arial"/>
              </a:rPr>
              <a:t>Double  </a:t>
            </a:r>
            <a:r>
              <a:rPr sz="2300" spc="-15" dirty="0">
                <a:latin typeface="Arial"/>
                <a:cs typeface="Arial"/>
              </a:rPr>
              <a:t>Tuned  </a:t>
            </a:r>
            <a:r>
              <a:rPr sz="2300" dirty="0">
                <a:latin typeface="Arial"/>
                <a:cs typeface="Arial"/>
              </a:rPr>
              <a:t>Amplifier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42965" y="508025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1758441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6"/>
                </a:lnTo>
                <a:lnTo>
                  <a:pt x="0" y="1072591"/>
                </a:lnTo>
                <a:lnTo>
                  <a:pt x="9362" y="1118982"/>
                </a:lnTo>
                <a:lnTo>
                  <a:pt x="34893" y="1156863"/>
                </a:lnTo>
                <a:lnTo>
                  <a:pt x="72759" y="1182403"/>
                </a:lnTo>
                <a:lnTo>
                  <a:pt x="119125" y="1191768"/>
                </a:lnTo>
                <a:lnTo>
                  <a:pt x="1758441" y="1191768"/>
                </a:lnTo>
                <a:lnTo>
                  <a:pt x="1804808" y="1182403"/>
                </a:lnTo>
                <a:lnTo>
                  <a:pt x="1842674" y="1156863"/>
                </a:lnTo>
                <a:lnTo>
                  <a:pt x="1868205" y="1118982"/>
                </a:lnTo>
                <a:lnTo>
                  <a:pt x="1877567" y="1072591"/>
                </a:lnTo>
                <a:lnTo>
                  <a:pt x="1877567" y="119126"/>
                </a:lnTo>
                <a:lnTo>
                  <a:pt x="1868205" y="72759"/>
                </a:lnTo>
                <a:lnTo>
                  <a:pt x="1842674" y="34893"/>
                </a:lnTo>
                <a:lnTo>
                  <a:pt x="1804808" y="9362"/>
                </a:lnTo>
                <a:lnTo>
                  <a:pt x="175844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2965" y="508025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0" y="119126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1758441" y="0"/>
                </a:lnTo>
                <a:lnTo>
                  <a:pt x="1804808" y="9362"/>
                </a:lnTo>
                <a:lnTo>
                  <a:pt x="1842674" y="34893"/>
                </a:lnTo>
                <a:lnTo>
                  <a:pt x="1868205" y="72759"/>
                </a:lnTo>
                <a:lnTo>
                  <a:pt x="1877567" y="119126"/>
                </a:lnTo>
                <a:lnTo>
                  <a:pt x="1877567" y="1072591"/>
                </a:lnTo>
                <a:lnTo>
                  <a:pt x="1868205" y="1118982"/>
                </a:lnTo>
                <a:lnTo>
                  <a:pt x="1842674" y="1156863"/>
                </a:lnTo>
                <a:lnTo>
                  <a:pt x="1804808" y="1182403"/>
                </a:lnTo>
                <a:lnTo>
                  <a:pt x="1758441" y="1191768"/>
                </a:lnTo>
                <a:lnTo>
                  <a:pt x="119125" y="1191768"/>
                </a:lnTo>
                <a:lnTo>
                  <a:pt x="72759" y="1182403"/>
                </a:lnTo>
                <a:lnTo>
                  <a:pt x="34893" y="1156863"/>
                </a:lnTo>
                <a:lnTo>
                  <a:pt x="9362" y="1118982"/>
                </a:lnTo>
                <a:lnTo>
                  <a:pt x="0" y="1072591"/>
                </a:lnTo>
                <a:lnTo>
                  <a:pt x="0" y="11912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51753" y="527837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1758442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1072591"/>
                </a:lnTo>
                <a:lnTo>
                  <a:pt x="9362" y="1118982"/>
                </a:lnTo>
                <a:lnTo>
                  <a:pt x="34893" y="1156863"/>
                </a:lnTo>
                <a:lnTo>
                  <a:pt x="72759" y="1182403"/>
                </a:lnTo>
                <a:lnTo>
                  <a:pt x="119125" y="1191768"/>
                </a:lnTo>
                <a:lnTo>
                  <a:pt x="1758442" y="1191768"/>
                </a:lnTo>
                <a:lnTo>
                  <a:pt x="1804808" y="1182403"/>
                </a:lnTo>
                <a:lnTo>
                  <a:pt x="1842674" y="1156863"/>
                </a:lnTo>
                <a:lnTo>
                  <a:pt x="1868205" y="1118982"/>
                </a:lnTo>
                <a:lnTo>
                  <a:pt x="1877568" y="1072591"/>
                </a:lnTo>
                <a:lnTo>
                  <a:pt x="1877568" y="119125"/>
                </a:lnTo>
                <a:lnTo>
                  <a:pt x="1868205" y="72759"/>
                </a:lnTo>
                <a:lnTo>
                  <a:pt x="1842674" y="34893"/>
                </a:lnTo>
                <a:lnTo>
                  <a:pt x="1804808" y="9362"/>
                </a:lnTo>
                <a:lnTo>
                  <a:pt x="175844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1753" y="5278373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1758442" y="0"/>
                </a:lnTo>
                <a:lnTo>
                  <a:pt x="1804808" y="9362"/>
                </a:lnTo>
                <a:lnTo>
                  <a:pt x="1842674" y="34893"/>
                </a:lnTo>
                <a:lnTo>
                  <a:pt x="1868205" y="72759"/>
                </a:lnTo>
                <a:lnTo>
                  <a:pt x="1877568" y="119125"/>
                </a:lnTo>
                <a:lnTo>
                  <a:pt x="1877568" y="1072591"/>
                </a:lnTo>
                <a:lnTo>
                  <a:pt x="1868205" y="1118982"/>
                </a:lnTo>
                <a:lnTo>
                  <a:pt x="1842674" y="1156863"/>
                </a:lnTo>
                <a:lnTo>
                  <a:pt x="1804808" y="1182403"/>
                </a:lnTo>
                <a:lnTo>
                  <a:pt x="1758442" y="1191768"/>
                </a:lnTo>
                <a:lnTo>
                  <a:pt x="119125" y="1191768"/>
                </a:lnTo>
                <a:lnTo>
                  <a:pt x="72759" y="1182403"/>
                </a:lnTo>
                <a:lnTo>
                  <a:pt x="34893" y="1156863"/>
                </a:lnTo>
                <a:lnTo>
                  <a:pt x="9362" y="1118982"/>
                </a:lnTo>
                <a:lnTo>
                  <a:pt x="0" y="1072591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07353" y="5357266"/>
            <a:ext cx="1164590" cy="9804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065" marR="5080" indent="1270" algn="ctr">
              <a:lnSpc>
                <a:spcPts val="2380"/>
              </a:lnSpc>
              <a:spcBef>
                <a:spcPts val="500"/>
              </a:spcBef>
            </a:pPr>
            <a:r>
              <a:rPr sz="2300" dirty="0">
                <a:latin typeface="Arial"/>
                <a:cs typeface="Arial"/>
              </a:rPr>
              <a:t>Stagger  </a:t>
            </a:r>
            <a:r>
              <a:rPr sz="2300" spc="-15" dirty="0">
                <a:latin typeface="Arial"/>
                <a:cs typeface="Arial"/>
              </a:rPr>
              <a:t>Tuned  </a:t>
            </a:r>
            <a:r>
              <a:rPr sz="2300" dirty="0">
                <a:latin typeface="Arial"/>
                <a:cs typeface="Arial"/>
              </a:rPr>
              <a:t>Amplifier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42965" y="3342894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1758441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1072641"/>
                </a:lnTo>
                <a:lnTo>
                  <a:pt x="9362" y="1119008"/>
                </a:lnTo>
                <a:lnTo>
                  <a:pt x="34893" y="1156874"/>
                </a:lnTo>
                <a:lnTo>
                  <a:pt x="72759" y="1182405"/>
                </a:lnTo>
                <a:lnTo>
                  <a:pt x="119125" y="1191767"/>
                </a:lnTo>
                <a:lnTo>
                  <a:pt x="1758441" y="1191767"/>
                </a:lnTo>
                <a:lnTo>
                  <a:pt x="1804808" y="1182405"/>
                </a:lnTo>
                <a:lnTo>
                  <a:pt x="1842674" y="1156874"/>
                </a:lnTo>
                <a:lnTo>
                  <a:pt x="1868205" y="1119008"/>
                </a:lnTo>
                <a:lnTo>
                  <a:pt x="1877567" y="1072641"/>
                </a:lnTo>
                <a:lnTo>
                  <a:pt x="1877567" y="119125"/>
                </a:lnTo>
                <a:lnTo>
                  <a:pt x="1868205" y="72759"/>
                </a:lnTo>
                <a:lnTo>
                  <a:pt x="1842674" y="34893"/>
                </a:lnTo>
                <a:lnTo>
                  <a:pt x="1804808" y="9362"/>
                </a:lnTo>
                <a:lnTo>
                  <a:pt x="175844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42965" y="3342894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1758441" y="0"/>
                </a:lnTo>
                <a:lnTo>
                  <a:pt x="1804808" y="9362"/>
                </a:lnTo>
                <a:lnTo>
                  <a:pt x="1842674" y="34893"/>
                </a:lnTo>
                <a:lnTo>
                  <a:pt x="1868205" y="72759"/>
                </a:lnTo>
                <a:lnTo>
                  <a:pt x="1877567" y="119125"/>
                </a:lnTo>
                <a:lnTo>
                  <a:pt x="1877567" y="1072641"/>
                </a:lnTo>
                <a:lnTo>
                  <a:pt x="1868205" y="1119008"/>
                </a:lnTo>
                <a:lnTo>
                  <a:pt x="1842674" y="1156874"/>
                </a:lnTo>
                <a:lnTo>
                  <a:pt x="1804808" y="1182405"/>
                </a:lnTo>
                <a:lnTo>
                  <a:pt x="1758441" y="1191767"/>
                </a:lnTo>
                <a:lnTo>
                  <a:pt x="119125" y="1191767"/>
                </a:lnTo>
                <a:lnTo>
                  <a:pt x="72759" y="1182405"/>
                </a:lnTo>
                <a:lnTo>
                  <a:pt x="34893" y="1156874"/>
                </a:lnTo>
                <a:lnTo>
                  <a:pt x="9362" y="1119008"/>
                </a:lnTo>
                <a:lnTo>
                  <a:pt x="0" y="1072641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51753" y="3541014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1758442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1072642"/>
                </a:lnTo>
                <a:lnTo>
                  <a:pt x="9362" y="1119008"/>
                </a:lnTo>
                <a:lnTo>
                  <a:pt x="34893" y="1156874"/>
                </a:lnTo>
                <a:lnTo>
                  <a:pt x="72759" y="1182405"/>
                </a:lnTo>
                <a:lnTo>
                  <a:pt x="119125" y="1191768"/>
                </a:lnTo>
                <a:lnTo>
                  <a:pt x="1758442" y="1191768"/>
                </a:lnTo>
                <a:lnTo>
                  <a:pt x="1804808" y="1182405"/>
                </a:lnTo>
                <a:lnTo>
                  <a:pt x="1842674" y="1156874"/>
                </a:lnTo>
                <a:lnTo>
                  <a:pt x="1868205" y="1119008"/>
                </a:lnTo>
                <a:lnTo>
                  <a:pt x="1877568" y="1072642"/>
                </a:lnTo>
                <a:lnTo>
                  <a:pt x="1877568" y="119125"/>
                </a:lnTo>
                <a:lnTo>
                  <a:pt x="1868205" y="72759"/>
                </a:lnTo>
                <a:lnTo>
                  <a:pt x="1842674" y="34893"/>
                </a:lnTo>
                <a:lnTo>
                  <a:pt x="1804808" y="9362"/>
                </a:lnTo>
                <a:lnTo>
                  <a:pt x="175844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51753" y="3541014"/>
            <a:ext cx="1877695" cy="1191895"/>
          </a:xfrm>
          <a:custGeom>
            <a:avLst/>
            <a:gdLst/>
            <a:ahLst/>
            <a:cxnLst/>
            <a:rect l="l" t="t" r="r" b="b"/>
            <a:pathLst>
              <a:path w="1877695" h="1191895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1758442" y="0"/>
                </a:lnTo>
                <a:lnTo>
                  <a:pt x="1804808" y="9362"/>
                </a:lnTo>
                <a:lnTo>
                  <a:pt x="1842674" y="34893"/>
                </a:lnTo>
                <a:lnTo>
                  <a:pt x="1868205" y="72759"/>
                </a:lnTo>
                <a:lnTo>
                  <a:pt x="1877568" y="119125"/>
                </a:lnTo>
                <a:lnTo>
                  <a:pt x="1877568" y="1072642"/>
                </a:lnTo>
                <a:lnTo>
                  <a:pt x="1868205" y="1119008"/>
                </a:lnTo>
                <a:lnTo>
                  <a:pt x="1842674" y="1156874"/>
                </a:lnTo>
                <a:lnTo>
                  <a:pt x="1804808" y="1182405"/>
                </a:lnTo>
                <a:lnTo>
                  <a:pt x="1758442" y="1191768"/>
                </a:lnTo>
                <a:lnTo>
                  <a:pt x="119125" y="1191768"/>
                </a:lnTo>
                <a:lnTo>
                  <a:pt x="72759" y="1182405"/>
                </a:lnTo>
                <a:lnTo>
                  <a:pt x="34893" y="1156874"/>
                </a:lnTo>
                <a:lnTo>
                  <a:pt x="9362" y="1119008"/>
                </a:lnTo>
                <a:lnTo>
                  <a:pt x="0" y="1072642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80023" y="3770121"/>
            <a:ext cx="1621155" cy="678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39395" marR="5080" indent="-227329">
              <a:lnSpc>
                <a:spcPts val="2380"/>
              </a:lnSpc>
              <a:spcBef>
                <a:spcPts val="500"/>
              </a:spcBef>
            </a:pPr>
            <a:r>
              <a:rPr sz="2300" dirty="0">
                <a:latin typeface="Arial"/>
                <a:cs typeface="Arial"/>
              </a:rPr>
              <a:t>Large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signal  Amplifier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899" rIns="0" bIns="0" rtlCol="0">
            <a:spAutoFit/>
          </a:bodyPr>
          <a:lstStyle/>
          <a:p>
            <a:pPr marL="165100" marR="50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CLASSIFICATION </a:t>
            </a:r>
            <a:r>
              <a:rPr dirty="0"/>
              <a:t>OF</a:t>
            </a:r>
            <a:r>
              <a:rPr spc="-280" dirty="0"/>
              <a:t> </a:t>
            </a:r>
            <a:r>
              <a:rPr dirty="0"/>
              <a:t>TUNED  </a:t>
            </a:r>
            <a:r>
              <a:rPr spc="-5" dirty="0"/>
              <a:t>AMPLIFIERS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22501"/>
            <a:ext cx="7640955" cy="473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1135" algn="just">
              <a:lnSpc>
                <a:spcPct val="100000"/>
              </a:lnSpc>
              <a:spcBef>
                <a:spcPts val="100"/>
              </a:spcBef>
              <a:buClr>
                <a:srgbClr val="B32C16"/>
              </a:buClr>
              <a:buSzPct val="64583"/>
              <a:buFont typeface="Wingdings"/>
              <a:buChar char=""/>
              <a:tabLst>
                <a:tab pos="203835" algn="l"/>
              </a:tabLst>
            </a:pPr>
            <a:r>
              <a:rPr sz="2400" b="1" dirty="0">
                <a:latin typeface="Times New Roman"/>
                <a:cs typeface="Times New Roman"/>
              </a:rPr>
              <a:t>Small </a:t>
            </a:r>
            <a:r>
              <a:rPr sz="2400" b="1" spc="-5" dirty="0">
                <a:latin typeface="Times New Roman"/>
                <a:cs typeface="Times New Roman"/>
              </a:rPr>
              <a:t>Signal </a:t>
            </a:r>
            <a:r>
              <a:rPr sz="2400" b="1" spc="-50" dirty="0">
                <a:latin typeface="Times New Roman"/>
                <a:cs typeface="Times New Roman"/>
              </a:rPr>
              <a:t>Tuned </a:t>
            </a:r>
            <a:r>
              <a:rPr sz="2400" b="1" dirty="0">
                <a:latin typeface="Times New Roman"/>
                <a:cs typeface="Times New Roman"/>
              </a:rPr>
              <a:t>Amplifiers </a:t>
            </a:r>
            <a:r>
              <a:rPr sz="2400" dirty="0">
                <a:latin typeface="Times New Roman"/>
                <a:cs typeface="Times New Roman"/>
              </a:rPr>
              <a:t>:- They are used to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amplify</a:t>
            </a:r>
            <a:endParaRPr sz="2400">
              <a:latin typeface="Times New Roman"/>
              <a:cs typeface="Times New Roman"/>
            </a:endParaRPr>
          </a:p>
          <a:p>
            <a:pPr marL="18605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RF </a:t>
            </a:r>
            <a:r>
              <a:rPr sz="2400" dirty="0">
                <a:latin typeface="Times New Roman"/>
                <a:cs typeface="Times New Roman"/>
              </a:rPr>
              <a:t>signals of </a:t>
            </a:r>
            <a:r>
              <a:rPr sz="2400" spc="-10" dirty="0">
                <a:latin typeface="Times New Roman"/>
                <a:cs typeface="Times New Roman"/>
              </a:rPr>
              <a:t>small</a:t>
            </a:r>
            <a:r>
              <a:rPr sz="2400" spc="-5" dirty="0">
                <a:latin typeface="Times New Roman"/>
                <a:cs typeface="Times New Roman"/>
              </a:rPr>
              <a:t> magnitude.</a:t>
            </a:r>
            <a:endParaRPr sz="2400">
              <a:latin typeface="Times New Roman"/>
              <a:cs typeface="Times New Roman"/>
            </a:endParaRPr>
          </a:p>
          <a:p>
            <a:pPr marL="23495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They are further classified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  <a:p>
            <a:pPr marL="1190625" marR="612775" lvl="1" indent="-334010" algn="just">
              <a:lnSpc>
                <a:spcPts val="2870"/>
              </a:lnSpc>
              <a:spcBef>
                <a:spcPts val="810"/>
              </a:spcBef>
              <a:buFont typeface="Times New Roman"/>
              <a:buAutoNum type="alphaLcParenBoth"/>
              <a:tabLst>
                <a:tab pos="12719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Single </a:t>
            </a:r>
            <a:r>
              <a:rPr sz="2400" b="1" spc="-50" dirty="0">
                <a:latin typeface="Times New Roman"/>
                <a:cs typeface="Times New Roman"/>
              </a:rPr>
              <a:t>Tuned </a:t>
            </a:r>
            <a:r>
              <a:rPr sz="2400" b="1" dirty="0">
                <a:latin typeface="Times New Roman"/>
                <a:cs typeface="Times New Roman"/>
              </a:rPr>
              <a:t>Amplifiers</a:t>
            </a:r>
            <a:r>
              <a:rPr sz="2400" dirty="0">
                <a:latin typeface="Times New Roman"/>
                <a:cs typeface="Times New Roman"/>
              </a:rPr>
              <a:t>:- In this </a:t>
            </a:r>
            <a:r>
              <a:rPr sz="2400" spc="-1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one  parallel tuned circuit in each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stage.</a:t>
            </a:r>
            <a:endParaRPr sz="2400">
              <a:latin typeface="Times New Roman"/>
              <a:cs typeface="Times New Roman"/>
            </a:endParaRPr>
          </a:p>
          <a:p>
            <a:pPr marL="1190625" marR="633730" lvl="1" indent="-373380" algn="just">
              <a:lnSpc>
                <a:spcPct val="100000"/>
              </a:lnSpc>
              <a:spcBef>
                <a:spcPts val="505"/>
              </a:spcBef>
              <a:buFont typeface="Times New Roman"/>
              <a:buAutoNum type="alphaLcParenBoth"/>
              <a:tabLst>
                <a:tab pos="12490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Double </a:t>
            </a:r>
            <a:r>
              <a:rPr sz="2400" b="1" spc="-50" dirty="0">
                <a:latin typeface="Times New Roman"/>
                <a:cs typeface="Times New Roman"/>
              </a:rPr>
              <a:t>Tuned </a:t>
            </a:r>
            <a:r>
              <a:rPr sz="2400" b="1" dirty="0">
                <a:latin typeface="Times New Roman"/>
                <a:cs typeface="Times New Roman"/>
              </a:rPr>
              <a:t>Amplifiers</a:t>
            </a:r>
            <a:r>
              <a:rPr sz="2400" dirty="0">
                <a:latin typeface="Times New Roman"/>
                <a:cs typeface="Times New Roman"/>
              </a:rPr>
              <a:t>:- In this </a:t>
            </a:r>
            <a:r>
              <a:rPr sz="2400" spc="-1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 mutually </a:t>
            </a:r>
            <a:r>
              <a:rPr sz="2400" dirty="0">
                <a:latin typeface="Times New Roman"/>
                <a:cs typeface="Times New Roman"/>
              </a:rPr>
              <a:t>coupled tuned circuits for every stage  both of tuned circuits are tuned at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freq.</a:t>
            </a:r>
            <a:endParaRPr sz="2400">
              <a:latin typeface="Times New Roman"/>
              <a:cs typeface="Times New Roman"/>
            </a:endParaRPr>
          </a:p>
          <a:p>
            <a:pPr marL="1190625" marR="321310" lvl="1" indent="-325120">
              <a:lnSpc>
                <a:spcPct val="99900"/>
              </a:lnSpc>
              <a:spcBef>
                <a:spcPts val="620"/>
              </a:spcBef>
              <a:buFont typeface="Times New Roman"/>
              <a:buAutoNum type="alphaLcParenBoth"/>
              <a:tabLst>
                <a:tab pos="1279525" algn="l"/>
                <a:tab pos="2456815" algn="l"/>
                <a:tab pos="2719705" algn="l"/>
                <a:tab pos="4014470" algn="l"/>
              </a:tabLst>
            </a:pPr>
            <a:r>
              <a:rPr sz="2400" b="1" dirty="0">
                <a:latin typeface="Times New Roman"/>
                <a:cs typeface="Times New Roman"/>
              </a:rPr>
              <a:t>Stagger </a:t>
            </a:r>
            <a:r>
              <a:rPr sz="2400" b="1" spc="-50" dirty="0">
                <a:latin typeface="Times New Roman"/>
                <a:cs typeface="Times New Roman"/>
              </a:rPr>
              <a:t>Tuned </a:t>
            </a:r>
            <a:r>
              <a:rPr sz="2400" b="1" dirty="0">
                <a:latin typeface="Times New Roman"/>
                <a:cs typeface="Times New Roman"/>
              </a:rPr>
              <a:t>Amplifiers</a:t>
            </a:r>
            <a:r>
              <a:rPr sz="2400" dirty="0">
                <a:latin typeface="Times New Roman"/>
                <a:cs typeface="Times New Roman"/>
              </a:rPr>
              <a:t>:- 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multistage  amplifier	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one parallel tuned circuit for  every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stage	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tuned	</a:t>
            </a:r>
            <a:r>
              <a:rPr sz="2400" spc="-5" dirty="0">
                <a:latin typeface="Times New Roman"/>
                <a:cs typeface="Times New Roman"/>
              </a:rPr>
              <a:t>frequency </a:t>
            </a:r>
            <a:r>
              <a:rPr sz="2400" dirty="0">
                <a:latin typeface="Times New Roman"/>
                <a:cs typeface="Times New Roman"/>
              </a:rPr>
              <a:t>for all stages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 slightly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other.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62414"/>
            <a:ext cx="8282305" cy="23374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581910" algn="l"/>
              </a:tabLst>
            </a:pPr>
            <a:r>
              <a:rPr sz="2800" spc="-5" dirty="0">
                <a:latin typeface="Times New Roman"/>
                <a:cs typeface="Times New Roman"/>
              </a:rPr>
              <a:t>(2)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Large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signal	tuned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amplifiers</a:t>
            </a:r>
            <a:r>
              <a:rPr sz="2800" spc="-5" dirty="0">
                <a:latin typeface="Times New Roman"/>
                <a:cs typeface="Times New Roman"/>
              </a:rPr>
              <a:t>:-</a:t>
            </a:r>
            <a:endParaRPr sz="2800">
              <a:latin typeface="Times New Roman"/>
              <a:cs typeface="Times New Roman"/>
            </a:endParaRPr>
          </a:p>
          <a:p>
            <a:pPr marL="621030" marR="5080" indent="1252220">
              <a:lnSpc>
                <a:spcPct val="100000"/>
              </a:lnSpc>
              <a:spcBef>
                <a:spcPts val="700"/>
              </a:spcBef>
              <a:tabLst>
                <a:tab pos="601281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are </a:t>
            </a:r>
            <a:r>
              <a:rPr sz="2800" spc="-10" dirty="0">
                <a:latin typeface="Times New Roman"/>
                <a:cs typeface="Times New Roman"/>
              </a:rPr>
              <a:t>meant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amplifying </a:t>
            </a:r>
            <a:r>
              <a:rPr sz="2800" spc="-15" dirty="0">
                <a:latin typeface="Times New Roman"/>
                <a:cs typeface="Times New Roman"/>
              </a:rPr>
              <a:t>large </a:t>
            </a:r>
            <a:r>
              <a:rPr sz="2800" spc="-5" dirty="0">
                <a:latin typeface="Times New Roman"/>
                <a:cs typeface="Times New Roman"/>
              </a:rPr>
              <a:t>signals  in which </a:t>
            </a:r>
            <a:r>
              <a:rPr sz="2800" spc="-15" dirty="0">
                <a:latin typeface="Times New Roman"/>
                <a:cs typeface="Times New Roman"/>
              </a:rPr>
              <a:t>large </a:t>
            </a:r>
            <a:r>
              <a:rPr sz="2800" spc="-5" dirty="0">
                <a:latin typeface="Times New Roman"/>
                <a:cs typeface="Times New Roman"/>
              </a:rPr>
              <a:t>RF power </a:t>
            </a:r>
            <a:r>
              <a:rPr sz="2800" dirty="0">
                <a:latin typeface="Times New Roman"/>
                <a:cs typeface="Times New Roman"/>
              </a:rPr>
              <a:t>is involved </a:t>
            </a:r>
            <a:r>
              <a:rPr sz="2800" spc="-5" dirty="0">
                <a:latin typeface="Times New Roman"/>
                <a:cs typeface="Times New Roman"/>
              </a:rPr>
              <a:t>&amp; </a:t>
            </a:r>
            <a:r>
              <a:rPr sz="2800" dirty="0">
                <a:latin typeface="Times New Roman"/>
                <a:cs typeface="Times New Roman"/>
              </a:rPr>
              <a:t>distortion  </a:t>
            </a:r>
            <a:r>
              <a:rPr sz="2800" spc="-5" dirty="0">
                <a:latin typeface="Times New Roman"/>
                <a:cs typeface="Times New Roman"/>
              </a:rPr>
              <a:t>level is also </a:t>
            </a:r>
            <a:r>
              <a:rPr sz="2800" spc="-25" dirty="0">
                <a:latin typeface="Times New Roman"/>
                <a:cs typeface="Times New Roman"/>
              </a:rPr>
              <a:t>higher. </a:t>
            </a:r>
            <a:r>
              <a:rPr sz="2800" spc="-10" dirty="0">
                <a:latin typeface="Times New Roman"/>
                <a:cs typeface="Times New Roman"/>
              </a:rPr>
              <a:t>But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tuned circuit	itself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eliminates  most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harmonic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distortion.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3353"/>
            <a:ext cx="639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SERIES </a:t>
            </a:r>
            <a:r>
              <a:rPr dirty="0"/>
              <a:t>RESONANT</a:t>
            </a:r>
            <a:r>
              <a:rPr spc="-135" dirty="0"/>
              <a:t> </a:t>
            </a:r>
            <a:r>
              <a:rPr dirty="0"/>
              <a:t>CIRCUIT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64" y="1392681"/>
            <a:ext cx="62464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It is the circuit in which all the resistive and  reactive components are 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series.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2345" y="3095670"/>
            <a:ext cx="4887586" cy="2619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1602</Words>
  <Application>Microsoft Office PowerPoint</Application>
  <PresentationFormat>On-screen Show (4:3)</PresentationFormat>
  <Paragraphs>176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Wingdings</vt:lpstr>
      <vt:lpstr>Wingdings 2</vt:lpstr>
      <vt:lpstr>Office Theme</vt:lpstr>
      <vt:lpstr>TUNED AMPLIFIER</vt:lpstr>
      <vt:lpstr>DEFINITION:-</vt:lpstr>
      <vt:lpstr>CHARACTERISTICS OF TUNED AMPLIFIER</vt:lpstr>
      <vt:lpstr>RESONANCE CIRCUITS:</vt:lpstr>
      <vt:lpstr>Resonance  circuits</vt:lpstr>
      <vt:lpstr>CLASSIFICATION OF TUNED AMPLIFIER</vt:lpstr>
      <vt:lpstr>CLASSIFICATION OF TUNED  AMPLIFIERS</vt:lpstr>
      <vt:lpstr>PowerPoint Presentation</vt:lpstr>
      <vt:lpstr>SERIES RESONANT CIRCUIT</vt:lpstr>
      <vt:lpstr>SERIES RESONANT CIRCUIT</vt:lpstr>
      <vt:lpstr>SERIES RESONANT CIRCUIT</vt:lpstr>
      <vt:lpstr>RESONANCE CURVE OF SERIES  RESONANT CIRCUIT :</vt:lpstr>
      <vt:lpstr>QUALITY FACTOR</vt:lpstr>
      <vt:lpstr>IMPORTANT POINTS</vt:lpstr>
      <vt:lpstr>PARALLEL OR CURRENT RESONANCE</vt:lpstr>
      <vt:lpstr>PARALLEL OR CURRENT  RESONANCE</vt:lpstr>
      <vt:lpstr>FREQUENCY V/S IMPEDANCE  CURVE FOR LCR CIRCUIT</vt:lpstr>
      <vt:lpstr>(1) SINGLE TUNED AMPLIFIER</vt:lpstr>
      <vt:lpstr>(1) SINGLE TUNED AMPLIFIER</vt:lpstr>
      <vt:lpstr>SINGLE TUNED AMPLIFIER</vt:lpstr>
      <vt:lpstr>CIRCUIT OPERATION THE HIGH FREQUENCY SIGNAL TO BE APPLIED BETWEEN BASE  &amp; EMITTER. THE RESONANT FREQUENCY OF CIRCUIT IS MADE  EQUAL TO FREQUENCY OF I/P SIGNAL BY VARYING L OR C .</vt:lpstr>
      <vt:lpstr>LIMITATION</vt:lpstr>
      <vt:lpstr>STAGGER TUNED AMPLIFIERS :</vt:lpstr>
      <vt:lpstr>STAGGER TUNED AMPLIFIERS</vt:lpstr>
      <vt:lpstr>PowerPoint Presentation</vt:lpstr>
      <vt:lpstr>STAGGER TUNED AMPLIFIER</vt:lpstr>
      <vt:lpstr>STAGGER TUNED AMPLIFIERS</vt:lpstr>
      <vt:lpstr>COMPARISON BETWEEN TUNED AND AF  AMPLIFIER Tuned Amplifier AF Amplifier</vt:lpstr>
      <vt:lpstr>APPLICATIONS OF TUNED AMPLIFIER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TUNED AMPLIFIER</dc:title>
  <cp:lastModifiedBy>P Sampathkrishna Reddy</cp:lastModifiedBy>
  <cp:revision>3</cp:revision>
  <dcterms:created xsi:type="dcterms:W3CDTF">2020-03-23T09:02:52Z</dcterms:created>
  <dcterms:modified xsi:type="dcterms:W3CDTF">2020-03-23T09:22:43Z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2020-03-23T00:00:00Z</vt:filetime>
  </property>
</Properties>
</file>