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8" r:id="rId3"/>
    <p:sldId id="259" r:id="rId4"/>
    <p:sldId id="261" r:id="rId5"/>
    <p:sldId id="260" r:id="rId6"/>
    <p:sldId id="270" r:id="rId7"/>
    <p:sldId id="257" r:id="rId8"/>
    <p:sldId id="263" r:id="rId9"/>
    <p:sldId id="262" r:id="rId10"/>
    <p:sldId id="281" r:id="rId11"/>
    <p:sldId id="272" r:id="rId12"/>
    <p:sldId id="271" r:id="rId13"/>
    <p:sldId id="265" r:id="rId14"/>
    <p:sldId id="273" r:id="rId15"/>
    <p:sldId id="274" r:id="rId16"/>
    <p:sldId id="275" r:id="rId17"/>
    <p:sldId id="268" r:id="rId18"/>
    <p:sldId id="269" r:id="rId19"/>
    <p:sldId id="277" r:id="rId20"/>
    <p:sldId id="278" r:id="rId21"/>
    <p:sldId id="279" r:id="rId22"/>
    <p:sldId id="280" r:id="rId23"/>
    <p:sldId id="282" r:id="rId24"/>
    <p:sldId id="289" r:id="rId25"/>
    <p:sldId id="266" r:id="rId26"/>
    <p:sldId id="267" r:id="rId27"/>
    <p:sldId id="264" r:id="rId28"/>
    <p:sldId id="276" r:id="rId29"/>
    <p:sldId id="283" r:id="rId30"/>
    <p:sldId id="284" r:id="rId31"/>
    <p:sldId id="288" r:id="rId32"/>
    <p:sldId id="285" r:id="rId33"/>
    <p:sldId id="286"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1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A3323EF1-A08F-4C91-87C7-BA51AEDC89B9}" type="datetimeFigureOut">
              <a:rPr lang="en-IN" smtClean="0"/>
              <a:t>25-02-2025</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21E08300-A53A-461E-A6AA-2BE6887805D7}" type="slidenum">
              <a:rPr lang="en-IN" smtClean="0"/>
              <a:t>‹#›</a:t>
            </a:fld>
            <a:endParaRPr lang="en-IN"/>
          </a:p>
        </p:txBody>
      </p:sp>
    </p:spTree>
    <p:extLst>
      <p:ext uri="{BB962C8B-B14F-4D97-AF65-F5344CB8AC3E}">
        <p14:creationId xmlns:p14="http://schemas.microsoft.com/office/powerpoint/2010/main" val="72850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323EF1-A08F-4C91-87C7-BA51AEDC89B9}" type="datetimeFigureOut">
              <a:rPr lang="en-IN" smtClean="0"/>
              <a:t>25-02-2025</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1E08300-A53A-461E-A6AA-2BE6887805D7}" type="slidenum">
              <a:rPr lang="en-IN" smtClean="0"/>
              <a:t>‹#›</a:t>
            </a:fld>
            <a:endParaRPr lang="en-IN"/>
          </a:p>
        </p:txBody>
      </p:sp>
    </p:spTree>
    <p:extLst>
      <p:ext uri="{BB962C8B-B14F-4D97-AF65-F5344CB8AC3E}">
        <p14:creationId xmlns:p14="http://schemas.microsoft.com/office/powerpoint/2010/main" val="2359526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323EF1-A08F-4C91-87C7-BA51AEDC89B9}"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E08300-A53A-461E-A6AA-2BE6887805D7}" type="slidenum">
              <a:rPr lang="en-IN" smtClean="0"/>
              <a:t>‹#›</a:t>
            </a:fld>
            <a:endParaRPr lang="en-IN"/>
          </a:p>
        </p:txBody>
      </p:sp>
    </p:spTree>
    <p:extLst>
      <p:ext uri="{BB962C8B-B14F-4D97-AF65-F5344CB8AC3E}">
        <p14:creationId xmlns:p14="http://schemas.microsoft.com/office/powerpoint/2010/main" val="2280767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323EF1-A08F-4C91-87C7-BA51AEDC89B9}"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E08300-A53A-461E-A6AA-2BE6887805D7}" type="slidenum">
              <a:rPr lang="en-IN" smtClean="0"/>
              <a:t>‹#›</a:t>
            </a:fld>
            <a:endParaRPr lang="en-IN"/>
          </a:p>
        </p:txBody>
      </p:sp>
    </p:spTree>
    <p:extLst>
      <p:ext uri="{BB962C8B-B14F-4D97-AF65-F5344CB8AC3E}">
        <p14:creationId xmlns:p14="http://schemas.microsoft.com/office/powerpoint/2010/main" val="3991927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23EF1-A08F-4C91-87C7-BA51AEDC89B9}"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E08300-A53A-461E-A6AA-2BE6887805D7}" type="slidenum">
              <a:rPr lang="en-IN" smtClean="0"/>
              <a:t>‹#›</a:t>
            </a:fld>
            <a:endParaRPr lang="en-IN"/>
          </a:p>
        </p:txBody>
      </p:sp>
    </p:spTree>
    <p:extLst>
      <p:ext uri="{BB962C8B-B14F-4D97-AF65-F5344CB8AC3E}">
        <p14:creationId xmlns:p14="http://schemas.microsoft.com/office/powerpoint/2010/main" val="1570076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3323EF1-A08F-4C91-87C7-BA51AEDC89B9}" type="datetimeFigureOut">
              <a:rPr lang="en-IN" smtClean="0"/>
              <a:t>25-02-2025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E08300-A53A-461E-A6AA-2BE6887805D7}" type="slidenum">
              <a:rPr lang="en-IN" smtClean="0"/>
              <a:t>‹#›</a:t>
            </a:fld>
            <a:endParaRPr lang="en-IN"/>
          </a:p>
        </p:txBody>
      </p:sp>
    </p:spTree>
    <p:extLst>
      <p:ext uri="{BB962C8B-B14F-4D97-AF65-F5344CB8AC3E}">
        <p14:creationId xmlns:p14="http://schemas.microsoft.com/office/powerpoint/2010/main" val="2686119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3323EF1-A08F-4C91-87C7-BA51AEDC89B9}" type="datetimeFigureOut">
              <a:rPr lang="en-IN" smtClean="0"/>
              <a:t>25-02-2025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E08300-A53A-461E-A6AA-2BE6887805D7}" type="slidenum">
              <a:rPr lang="en-IN" smtClean="0"/>
              <a:t>‹#›</a:t>
            </a:fld>
            <a:endParaRPr lang="en-IN"/>
          </a:p>
        </p:txBody>
      </p:sp>
    </p:spTree>
    <p:extLst>
      <p:ext uri="{BB962C8B-B14F-4D97-AF65-F5344CB8AC3E}">
        <p14:creationId xmlns:p14="http://schemas.microsoft.com/office/powerpoint/2010/main" val="862295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23EF1-A08F-4C91-87C7-BA51AEDC89B9}"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E08300-A53A-461E-A6AA-2BE6887805D7}" type="slidenum">
              <a:rPr lang="en-IN" smtClean="0"/>
              <a:t>‹#›</a:t>
            </a:fld>
            <a:endParaRPr lang="en-IN"/>
          </a:p>
        </p:txBody>
      </p:sp>
    </p:spTree>
    <p:extLst>
      <p:ext uri="{BB962C8B-B14F-4D97-AF65-F5344CB8AC3E}">
        <p14:creationId xmlns:p14="http://schemas.microsoft.com/office/powerpoint/2010/main" val="3592597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23EF1-A08F-4C91-87C7-BA51AEDC89B9}"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E08300-A53A-461E-A6AA-2BE6887805D7}" type="slidenum">
              <a:rPr lang="en-IN" smtClean="0"/>
              <a:t>‹#›</a:t>
            </a:fld>
            <a:endParaRPr lang="en-IN"/>
          </a:p>
        </p:txBody>
      </p:sp>
    </p:spTree>
    <p:extLst>
      <p:ext uri="{BB962C8B-B14F-4D97-AF65-F5344CB8AC3E}">
        <p14:creationId xmlns:p14="http://schemas.microsoft.com/office/powerpoint/2010/main" val="3470010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23EF1-A08F-4C91-87C7-BA51AEDC89B9}" type="datetimeFigureOut">
              <a:rPr lang="en-IN" smtClean="0"/>
              <a:t>25-02-2025</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21E08300-A53A-461E-A6AA-2BE6887805D7}" type="slidenum">
              <a:rPr lang="en-IN" smtClean="0"/>
              <a:t>‹#›</a:t>
            </a:fld>
            <a:endParaRPr lang="en-IN"/>
          </a:p>
        </p:txBody>
      </p:sp>
    </p:spTree>
    <p:extLst>
      <p:ext uri="{BB962C8B-B14F-4D97-AF65-F5344CB8AC3E}">
        <p14:creationId xmlns:p14="http://schemas.microsoft.com/office/powerpoint/2010/main" val="292585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23EF1-A08F-4C91-87C7-BA51AEDC89B9}" type="datetimeFigureOut">
              <a:rPr lang="en-IN" smtClean="0"/>
              <a:t>25-02-2025</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1E08300-A53A-461E-A6AA-2BE6887805D7}" type="slidenum">
              <a:rPr lang="en-IN" smtClean="0"/>
              <a:t>‹#›</a:t>
            </a:fld>
            <a:endParaRPr lang="en-IN"/>
          </a:p>
        </p:txBody>
      </p:sp>
    </p:spTree>
    <p:extLst>
      <p:ext uri="{BB962C8B-B14F-4D97-AF65-F5344CB8AC3E}">
        <p14:creationId xmlns:p14="http://schemas.microsoft.com/office/powerpoint/2010/main" val="3848813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23EF1-A08F-4C91-87C7-BA51AEDC89B9}" type="datetimeFigureOut">
              <a:rPr lang="en-IN" smtClean="0"/>
              <a:t>25-02-2025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E08300-A53A-461E-A6AA-2BE6887805D7}" type="slidenum">
              <a:rPr lang="en-IN" smtClean="0"/>
              <a:t>‹#›</a:t>
            </a:fld>
            <a:endParaRPr lang="en-IN"/>
          </a:p>
        </p:txBody>
      </p:sp>
    </p:spTree>
    <p:extLst>
      <p:ext uri="{BB962C8B-B14F-4D97-AF65-F5344CB8AC3E}">
        <p14:creationId xmlns:p14="http://schemas.microsoft.com/office/powerpoint/2010/main" val="1445010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23EF1-A08F-4C91-87C7-BA51AEDC89B9}" type="datetimeFigureOut">
              <a:rPr lang="en-IN" smtClean="0"/>
              <a:t>25-02-2025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E08300-A53A-461E-A6AA-2BE6887805D7}" type="slidenum">
              <a:rPr lang="en-IN" smtClean="0"/>
              <a:t>‹#›</a:t>
            </a:fld>
            <a:endParaRPr lang="en-IN"/>
          </a:p>
        </p:txBody>
      </p:sp>
    </p:spTree>
    <p:extLst>
      <p:ext uri="{BB962C8B-B14F-4D97-AF65-F5344CB8AC3E}">
        <p14:creationId xmlns:p14="http://schemas.microsoft.com/office/powerpoint/2010/main" val="64828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323EF1-A08F-4C91-87C7-BA51AEDC89B9}" type="datetimeFigureOut">
              <a:rPr lang="en-IN" smtClean="0"/>
              <a:t>25-02-2025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E08300-A53A-461E-A6AA-2BE6887805D7}" type="slidenum">
              <a:rPr lang="en-IN" smtClean="0"/>
              <a:t>‹#›</a:t>
            </a:fld>
            <a:endParaRPr lang="en-IN"/>
          </a:p>
        </p:txBody>
      </p:sp>
    </p:spTree>
    <p:extLst>
      <p:ext uri="{BB962C8B-B14F-4D97-AF65-F5344CB8AC3E}">
        <p14:creationId xmlns:p14="http://schemas.microsoft.com/office/powerpoint/2010/main" val="2651340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323EF1-A08F-4C91-87C7-BA51AEDC89B9}" type="datetimeFigureOut">
              <a:rPr lang="en-IN" smtClean="0"/>
              <a:t>25-02-2025</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1E08300-A53A-461E-A6AA-2BE6887805D7}" type="slidenum">
              <a:rPr lang="en-IN" smtClean="0"/>
              <a:t>‹#›</a:t>
            </a:fld>
            <a:endParaRPr lang="en-IN"/>
          </a:p>
        </p:txBody>
      </p:sp>
    </p:spTree>
    <p:extLst>
      <p:ext uri="{BB962C8B-B14F-4D97-AF65-F5344CB8AC3E}">
        <p14:creationId xmlns:p14="http://schemas.microsoft.com/office/powerpoint/2010/main" val="113702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323EF1-A08F-4C91-87C7-BA51AEDC89B9}" type="datetimeFigureOut">
              <a:rPr lang="en-IN" smtClean="0"/>
              <a:t>25-02-2025</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1E08300-A53A-461E-A6AA-2BE6887805D7}" type="slidenum">
              <a:rPr lang="en-IN" smtClean="0"/>
              <a:t>‹#›</a:t>
            </a:fld>
            <a:endParaRPr lang="en-IN"/>
          </a:p>
        </p:txBody>
      </p:sp>
    </p:spTree>
    <p:extLst>
      <p:ext uri="{BB962C8B-B14F-4D97-AF65-F5344CB8AC3E}">
        <p14:creationId xmlns:p14="http://schemas.microsoft.com/office/powerpoint/2010/main" val="492725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323EF1-A08F-4C91-87C7-BA51AEDC89B9}" type="datetimeFigureOut">
              <a:rPr lang="en-IN" smtClean="0"/>
              <a:t>25-02-2025</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1E08300-A53A-461E-A6AA-2BE6887805D7}" type="slidenum">
              <a:rPr lang="en-IN" smtClean="0"/>
              <a:t>‹#›</a:t>
            </a:fld>
            <a:endParaRPr lang="en-IN"/>
          </a:p>
        </p:txBody>
      </p:sp>
    </p:spTree>
    <p:extLst>
      <p:ext uri="{BB962C8B-B14F-4D97-AF65-F5344CB8AC3E}">
        <p14:creationId xmlns:p14="http://schemas.microsoft.com/office/powerpoint/2010/main" val="837989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A3323EF1-A08F-4C91-87C7-BA51AEDC89B9}" type="datetimeFigureOut">
              <a:rPr lang="en-IN" smtClean="0"/>
              <a:t>25-02-2025</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1E08300-A53A-461E-A6AA-2BE6887805D7}" type="slidenum">
              <a:rPr lang="en-IN" smtClean="0"/>
              <a:t>‹#›</a:t>
            </a:fld>
            <a:endParaRPr lang="en-IN"/>
          </a:p>
        </p:txBody>
      </p:sp>
    </p:spTree>
    <p:extLst>
      <p:ext uri="{BB962C8B-B14F-4D97-AF65-F5344CB8AC3E}">
        <p14:creationId xmlns:p14="http://schemas.microsoft.com/office/powerpoint/2010/main" val="309351803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apunkagames.com/" TargetMode="External"/><Relationship Id="rId2" Type="http://schemas.openxmlformats.org/officeDocument/2006/relationships/hyperlink" Target="https://vumoo.top/" TargetMode="External"/><Relationship Id="rId1" Type="http://schemas.openxmlformats.org/officeDocument/2006/relationships/slideLayout" Target="../slideLayouts/slideLayout2.xml"/><Relationship Id="rId5" Type="http://schemas.openxmlformats.org/officeDocument/2006/relationships/hyperlink" Target="https://raw.githubusercontent.com/Phishing-Database/Phishing.Database/refs/heads/master/phishing-domains-ACTIVE.txt" TargetMode="External"/><Relationship Id="rId4" Type="http://schemas.openxmlformats.org/officeDocument/2006/relationships/hyperlink" Target="https://blackboxrepack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urlvoid.com/" TargetMode="External"/><Relationship Id="rId2" Type="http://schemas.openxmlformats.org/officeDocument/2006/relationships/hyperlink" Target="https://www.virustotal.com/" TargetMode="External"/><Relationship Id="rId1" Type="http://schemas.openxmlformats.org/officeDocument/2006/relationships/slideLayout" Target="../slideLayouts/slideLayout2.xml"/><Relationship Id="rId4" Type="http://schemas.openxmlformats.org/officeDocument/2006/relationships/hyperlink" Target="https://www.phishtank.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5367-593F-54C6-F144-873BA51F17CF}"/>
              </a:ext>
            </a:extLst>
          </p:cNvPr>
          <p:cNvSpPr>
            <a:spLocks noGrp="1"/>
          </p:cNvSpPr>
          <p:nvPr>
            <p:ph type="ctrTitle"/>
          </p:nvPr>
        </p:nvSpPr>
        <p:spPr/>
        <p:txBody>
          <a:bodyPr>
            <a:normAutofit/>
          </a:bodyPr>
          <a:lstStyle/>
          <a:p>
            <a:r>
              <a:rPr lang="en-IN" b="1" dirty="0"/>
              <a:t>Social Engineering</a:t>
            </a:r>
            <a:br>
              <a:rPr lang="en-IN" b="1" dirty="0"/>
            </a:br>
            <a:endParaRPr lang="en-IN" b="1" dirty="0"/>
          </a:p>
        </p:txBody>
      </p:sp>
      <p:sp>
        <p:nvSpPr>
          <p:cNvPr id="3" name="Subtitle 2">
            <a:extLst>
              <a:ext uri="{FF2B5EF4-FFF2-40B4-BE49-F238E27FC236}">
                <a16:creationId xmlns:a16="http://schemas.microsoft.com/office/drawing/2014/main" id="{BB408E6D-0D98-7F0C-1943-334A65AE1DB8}"/>
              </a:ext>
            </a:extLst>
          </p:cNvPr>
          <p:cNvSpPr>
            <a:spLocks noGrp="1"/>
          </p:cNvSpPr>
          <p:nvPr>
            <p:ph type="subTitle" idx="1"/>
          </p:nvPr>
        </p:nvSpPr>
        <p:spPr/>
        <p:txBody>
          <a:bodyPr/>
          <a:lstStyle/>
          <a:p>
            <a:r>
              <a:rPr lang="en-IN" dirty="0"/>
              <a:t>A Cyber Security Attack</a:t>
            </a:r>
          </a:p>
        </p:txBody>
      </p:sp>
    </p:spTree>
    <p:extLst>
      <p:ext uri="{BB962C8B-B14F-4D97-AF65-F5344CB8AC3E}">
        <p14:creationId xmlns:p14="http://schemas.microsoft.com/office/powerpoint/2010/main" val="1563189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A07D8-2112-6C98-C646-BB205A037463}"/>
              </a:ext>
            </a:extLst>
          </p:cNvPr>
          <p:cNvSpPr>
            <a:spLocks noGrp="1"/>
          </p:cNvSpPr>
          <p:nvPr>
            <p:ph type="title"/>
          </p:nvPr>
        </p:nvSpPr>
        <p:spPr/>
        <p:txBody>
          <a:bodyPr/>
          <a:lstStyle/>
          <a:p>
            <a:r>
              <a:rPr lang="en-US" b="1" dirty="0"/>
              <a:t>What is Network</a:t>
            </a:r>
            <a:r>
              <a:rPr lang="en-IN" b="1" dirty="0"/>
              <a:t>?</a:t>
            </a:r>
          </a:p>
        </p:txBody>
      </p:sp>
      <p:sp>
        <p:nvSpPr>
          <p:cNvPr id="3" name="Content Placeholder 2">
            <a:extLst>
              <a:ext uri="{FF2B5EF4-FFF2-40B4-BE49-F238E27FC236}">
                <a16:creationId xmlns:a16="http://schemas.microsoft.com/office/drawing/2014/main" id="{767E80D7-592F-C7F1-007C-2B2B851F8921}"/>
              </a:ext>
            </a:extLst>
          </p:cNvPr>
          <p:cNvSpPr>
            <a:spLocks noGrp="1"/>
          </p:cNvSpPr>
          <p:nvPr>
            <p:ph idx="1"/>
          </p:nvPr>
        </p:nvSpPr>
        <p:spPr>
          <a:xfrm>
            <a:off x="1154954" y="2603500"/>
            <a:ext cx="9287493" cy="3788156"/>
          </a:xfrm>
        </p:spPr>
        <p:txBody>
          <a:bodyPr>
            <a:normAutofit fontScale="92500" lnSpcReduction="10000"/>
          </a:bodyPr>
          <a:lstStyle/>
          <a:p>
            <a:pPr marL="0" indent="0">
              <a:buNone/>
            </a:pPr>
            <a:r>
              <a:rPr lang="en-US" dirty="0"/>
              <a:t>A </a:t>
            </a:r>
            <a:r>
              <a:rPr lang="en-US" b="1" dirty="0"/>
              <a:t>network</a:t>
            </a:r>
            <a:r>
              <a:rPr lang="en-US" dirty="0"/>
              <a:t> is a collection of interconnected devices (computers, servers, routers, smartphones) that communicate to </a:t>
            </a:r>
            <a:r>
              <a:rPr lang="en-US" b="1" dirty="0"/>
              <a:t>share data, resources, and services</a:t>
            </a:r>
            <a:r>
              <a:rPr lang="en-US" dirty="0"/>
              <a:t>. It can be wired (Ethernet) or wireless (Wi-Fi).</a:t>
            </a:r>
          </a:p>
          <a:p>
            <a:pPr marL="0" indent="0">
              <a:buNone/>
            </a:pPr>
            <a:endParaRPr lang="en-US" dirty="0"/>
          </a:p>
          <a:p>
            <a:r>
              <a:rPr lang="en-US" b="1" dirty="0"/>
              <a:t>Types of Networks:</a:t>
            </a:r>
          </a:p>
          <a:p>
            <a:pPr>
              <a:buFont typeface="+mj-lt"/>
              <a:buAutoNum type="arabicPeriod"/>
            </a:pPr>
            <a:r>
              <a:rPr lang="en-US" b="1" dirty="0"/>
              <a:t>LAN (Local Area Network)</a:t>
            </a:r>
            <a:r>
              <a:rPr lang="en-US" dirty="0"/>
              <a:t> – Covers a small area (home, office, school).</a:t>
            </a:r>
          </a:p>
          <a:p>
            <a:pPr>
              <a:buFont typeface="+mj-lt"/>
              <a:buAutoNum type="arabicPeriod"/>
            </a:pPr>
            <a:r>
              <a:rPr lang="en-US" b="1" dirty="0"/>
              <a:t>WAN (Wide Area Network)</a:t>
            </a:r>
            <a:r>
              <a:rPr lang="en-US" dirty="0"/>
              <a:t> – Connects networks over large distances (e.g., the Internet).</a:t>
            </a:r>
          </a:p>
          <a:p>
            <a:pPr>
              <a:buFont typeface="+mj-lt"/>
              <a:buAutoNum type="arabicPeriod"/>
            </a:pPr>
            <a:r>
              <a:rPr lang="en-US" b="1" dirty="0"/>
              <a:t>MAN (Metropolitan Area Network)</a:t>
            </a:r>
            <a:r>
              <a:rPr lang="en-US" dirty="0"/>
              <a:t> – Covers a city or campus.</a:t>
            </a:r>
          </a:p>
          <a:p>
            <a:pPr>
              <a:buFont typeface="+mj-lt"/>
              <a:buAutoNum type="arabicPeriod"/>
            </a:pPr>
            <a:r>
              <a:rPr lang="en-US" b="1" dirty="0"/>
              <a:t>PAN (Personal Area Network)</a:t>
            </a:r>
            <a:r>
              <a:rPr lang="en-US" dirty="0"/>
              <a:t> – Connects personal devices (Bluetooth, hotspot).</a:t>
            </a:r>
          </a:p>
          <a:p>
            <a:pPr>
              <a:buFont typeface="+mj-lt"/>
              <a:buAutoNum type="arabicPeriod"/>
            </a:pPr>
            <a:r>
              <a:rPr lang="en-US" b="1" dirty="0"/>
              <a:t>VPN (Virtual Private Network)</a:t>
            </a:r>
            <a:r>
              <a:rPr lang="en-US" dirty="0"/>
              <a:t> – Securely connects remote users to a private network.</a:t>
            </a:r>
          </a:p>
          <a:p>
            <a:pPr marL="0" indent="0">
              <a:buNone/>
            </a:pPr>
            <a:endParaRPr lang="en-US" dirty="0"/>
          </a:p>
          <a:p>
            <a:endParaRPr lang="en-IN" dirty="0"/>
          </a:p>
        </p:txBody>
      </p:sp>
    </p:spTree>
    <p:extLst>
      <p:ext uri="{BB962C8B-B14F-4D97-AF65-F5344CB8AC3E}">
        <p14:creationId xmlns:p14="http://schemas.microsoft.com/office/powerpoint/2010/main" val="1262953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8F50E-8B37-3B31-D5D8-C0EFC964EBD2}"/>
              </a:ext>
            </a:extLst>
          </p:cNvPr>
          <p:cNvSpPr>
            <a:spLocks noGrp="1"/>
          </p:cNvSpPr>
          <p:nvPr>
            <p:ph type="title"/>
          </p:nvPr>
        </p:nvSpPr>
        <p:spPr/>
        <p:txBody>
          <a:bodyPr/>
          <a:lstStyle/>
          <a:p>
            <a:br>
              <a:rPr lang="en-IN" b="1" dirty="0"/>
            </a:br>
            <a:r>
              <a:rPr lang="en-IN" b="1" dirty="0"/>
              <a:t>What is IANA?</a:t>
            </a:r>
            <a:br>
              <a:rPr lang="en-IN" b="1" dirty="0"/>
            </a:br>
            <a:endParaRPr lang="en-IN" dirty="0"/>
          </a:p>
        </p:txBody>
      </p:sp>
      <p:sp>
        <p:nvSpPr>
          <p:cNvPr id="3" name="Content Placeholder 2">
            <a:extLst>
              <a:ext uri="{FF2B5EF4-FFF2-40B4-BE49-F238E27FC236}">
                <a16:creationId xmlns:a16="http://schemas.microsoft.com/office/drawing/2014/main" id="{B6D616C5-6624-9223-29F4-F0D59D132AAD}"/>
              </a:ext>
            </a:extLst>
          </p:cNvPr>
          <p:cNvSpPr>
            <a:spLocks noGrp="1"/>
          </p:cNvSpPr>
          <p:nvPr>
            <p:ph idx="1"/>
          </p:nvPr>
        </p:nvSpPr>
        <p:spPr/>
        <p:txBody>
          <a:bodyPr>
            <a:normAutofit fontScale="92500" lnSpcReduction="20000"/>
          </a:bodyPr>
          <a:lstStyle/>
          <a:p>
            <a:pPr marL="0" indent="0">
              <a:buNone/>
            </a:pPr>
            <a:r>
              <a:rPr lang="en-US" b="1" dirty="0"/>
              <a:t>IANA (Internet Assigned Numbers Authority)</a:t>
            </a:r>
            <a:r>
              <a:rPr lang="en-US" dirty="0"/>
              <a:t> is an organization responsible for managing global IP address allocation, domain name system (DNS) root zone management, and protocol parameter assignment. It plays a key role in ensuring the smooth operation of the internet.</a:t>
            </a:r>
          </a:p>
          <a:p>
            <a:pPr marL="0" indent="0">
              <a:buNone/>
            </a:pPr>
            <a:endParaRPr lang="en-US" dirty="0"/>
          </a:p>
          <a:p>
            <a:pPr marL="0" indent="0">
              <a:buNone/>
            </a:pPr>
            <a:r>
              <a:rPr lang="en-IN" sz="2200" b="1" dirty="0"/>
              <a:t>Key Responsibilities of IANA:</a:t>
            </a:r>
          </a:p>
          <a:p>
            <a:pPr>
              <a:buFont typeface="Wingdings" panose="05000000000000000000" pitchFamily="2" charset="2"/>
              <a:buChar char="q"/>
            </a:pPr>
            <a:r>
              <a:rPr lang="en-US" b="1" dirty="0"/>
              <a:t>IP Address Allocation</a:t>
            </a:r>
            <a:r>
              <a:rPr lang="en-US" dirty="0"/>
              <a:t>: Distributes IP address blocks to regional registries.</a:t>
            </a:r>
          </a:p>
          <a:p>
            <a:pPr>
              <a:buFont typeface="Wingdings" panose="05000000000000000000" pitchFamily="2" charset="2"/>
              <a:buChar char="q"/>
            </a:pPr>
            <a:r>
              <a:rPr lang="en-US" b="1" dirty="0"/>
              <a:t>DNS Management</a:t>
            </a:r>
            <a:r>
              <a:rPr lang="en-US" dirty="0"/>
              <a:t>: Oversees the root zone of the Domain Name System.</a:t>
            </a:r>
          </a:p>
          <a:p>
            <a:pPr>
              <a:buFont typeface="Wingdings" panose="05000000000000000000" pitchFamily="2" charset="2"/>
              <a:buChar char="q"/>
            </a:pPr>
            <a:r>
              <a:rPr lang="en-US" b="1" dirty="0"/>
              <a:t>Protocol Parameters</a:t>
            </a:r>
            <a:r>
              <a:rPr lang="en-US" dirty="0"/>
              <a:t>: Assigns port numbers and protocol identifiers.</a:t>
            </a:r>
          </a:p>
          <a:p>
            <a:pPr>
              <a:buFont typeface="Wingdings" panose="05000000000000000000" pitchFamily="2" charset="2"/>
              <a:buChar char="q"/>
            </a:pPr>
            <a:r>
              <a:rPr lang="en-US" b="1" dirty="0"/>
              <a:t>Standards Coordination</a:t>
            </a:r>
            <a:r>
              <a:rPr lang="en-US" dirty="0"/>
              <a:t>: Works with organizations to maintain internet protocols.</a:t>
            </a:r>
          </a:p>
          <a:p>
            <a:pPr marL="0" indent="0">
              <a:buNone/>
            </a:pPr>
            <a:endParaRPr lang="en-IN" b="1" dirty="0"/>
          </a:p>
          <a:p>
            <a:pPr marL="0" indent="0">
              <a:buNone/>
            </a:pPr>
            <a:endParaRPr lang="en-US" dirty="0"/>
          </a:p>
          <a:p>
            <a:endParaRPr lang="en-IN" dirty="0"/>
          </a:p>
        </p:txBody>
      </p:sp>
    </p:spTree>
    <p:extLst>
      <p:ext uri="{BB962C8B-B14F-4D97-AF65-F5344CB8AC3E}">
        <p14:creationId xmlns:p14="http://schemas.microsoft.com/office/powerpoint/2010/main" val="3831567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D7E7E-58A5-79A6-82FD-08517AB24BD4}"/>
              </a:ext>
            </a:extLst>
          </p:cNvPr>
          <p:cNvSpPr>
            <a:spLocks noGrp="1"/>
          </p:cNvSpPr>
          <p:nvPr>
            <p:ph type="title"/>
          </p:nvPr>
        </p:nvSpPr>
        <p:spPr/>
        <p:txBody>
          <a:bodyPr/>
          <a:lstStyle/>
          <a:p>
            <a:r>
              <a:rPr lang="en-IN" b="1" dirty="0"/>
              <a:t>Common Protocols &amp; Port Number</a:t>
            </a:r>
          </a:p>
        </p:txBody>
      </p:sp>
      <p:sp>
        <p:nvSpPr>
          <p:cNvPr id="3" name="Content Placeholder 2">
            <a:extLst>
              <a:ext uri="{FF2B5EF4-FFF2-40B4-BE49-F238E27FC236}">
                <a16:creationId xmlns:a16="http://schemas.microsoft.com/office/drawing/2014/main" id="{F30BD7A3-CAEE-5FBE-94E5-12738A8C1BDD}"/>
              </a:ext>
            </a:extLst>
          </p:cNvPr>
          <p:cNvSpPr>
            <a:spLocks noGrp="1"/>
          </p:cNvSpPr>
          <p:nvPr>
            <p:ph idx="1"/>
          </p:nvPr>
        </p:nvSpPr>
        <p:spPr>
          <a:xfrm>
            <a:off x="1154955" y="2603500"/>
            <a:ext cx="8761412" cy="3696716"/>
          </a:xfrm>
        </p:spPr>
        <p:txBody>
          <a:bodyPr>
            <a:normAutofit fontScale="92500" lnSpcReduction="20000"/>
          </a:bodyPr>
          <a:lstStyle/>
          <a:p>
            <a:pPr>
              <a:buFont typeface="+mj-lt"/>
              <a:buAutoNum type="arabicPeriod"/>
            </a:pPr>
            <a:r>
              <a:rPr lang="en-IN" b="1" dirty="0"/>
              <a:t>Port 80 - HTTP</a:t>
            </a:r>
            <a:r>
              <a:rPr lang="en-IN" dirty="0"/>
              <a:t>: Web browsing (non-secure).</a:t>
            </a:r>
          </a:p>
          <a:p>
            <a:pPr>
              <a:buFont typeface="+mj-lt"/>
              <a:buAutoNum type="arabicPeriod"/>
            </a:pPr>
            <a:r>
              <a:rPr lang="en-IN" b="1" dirty="0"/>
              <a:t>Port 443 - HTTPS</a:t>
            </a:r>
            <a:r>
              <a:rPr lang="en-IN" dirty="0"/>
              <a:t>: Secure web browsing.</a:t>
            </a:r>
          </a:p>
          <a:p>
            <a:pPr>
              <a:buFont typeface="+mj-lt"/>
              <a:buAutoNum type="arabicPeriod"/>
            </a:pPr>
            <a:r>
              <a:rPr lang="en-IN" b="1" dirty="0"/>
              <a:t>Port 21 - FTP</a:t>
            </a:r>
            <a:r>
              <a:rPr lang="en-IN" dirty="0"/>
              <a:t>: File transfer.</a:t>
            </a:r>
          </a:p>
          <a:p>
            <a:pPr>
              <a:buFont typeface="+mj-lt"/>
              <a:buAutoNum type="arabicPeriod"/>
            </a:pPr>
            <a:r>
              <a:rPr lang="en-IN" b="1" dirty="0"/>
              <a:t>Port 22 - SSH</a:t>
            </a:r>
            <a:r>
              <a:rPr lang="en-IN" dirty="0"/>
              <a:t>: Secure remote access.</a:t>
            </a:r>
          </a:p>
          <a:p>
            <a:pPr>
              <a:buFont typeface="+mj-lt"/>
              <a:buAutoNum type="arabicPeriod"/>
            </a:pPr>
            <a:r>
              <a:rPr lang="en-IN" b="1" dirty="0"/>
              <a:t>Port 25 - SMTP</a:t>
            </a:r>
            <a:r>
              <a:rPr lang="en-IN" dirty="0"/>
              <a:t>: Sending emails.</a:t>
            </a:r>
          </a:p>
          <a:p>
            <a:pPr>
              <a:buFont typeface="+mj-lt"/>
              <a:buAutoNum type="arabicPeriod"/>
            </a:pPr>
            <a:r>
              <a:rPr lang="en-IN" b="1" dirty="0"/>
              <a:t>Port 110 - POP3</a:t>
            </a:r>
            <a:r>
              <a:rPr lang="en-IN" dirty="0"/>
              <a:t>: Email retrieval (downloads emails).</a:t>
            </a:r>
          </a:p>
          <a:p>
            <a:pPr>
              <a:buFont typeface="+mj-lt"/>
              <a:buAutoNum type="arabicPeriod"/>
            </a:pPr>
            <a:r>
              <a:rPr lang="en-IN" b="1" dirty="0"/>
              <a:t>Port 143 - IMAP</a:t>
            </a:r>
            <a:r>
              <a:rPr lang="en-IN" dirty="0"/>
              <a:t>: Email retrieval (syncs across devices).</a:t>
            </a:r>
          </a:p>
          <a:p>
            <a:pPr>
              <a:buFont typeface="+mj-lt"/>
              <a:buAutoNum type="arabicPeriod"/>
            </a:pPr>
            <a:r>
              <a:rPr lang="en-IN" b="1" dirty="0"/>
              <a:t>Port 53 - DNS</a:t>
            </a:r>
            <a:r>
              <a:rPr lang="en-IN" dirty="0"/>
              <a:t>: Resolves domain names to IP addresses.</a:t>
            </a:r>
          </a:p>
          <a:p>
            <a:pPr>
              <a:buFont typeface="+mj-lt"/>
              <a:buAutoNum type="arabicPeriod"/>
            </a:pPr>
            <a:r>
              <a:rPr lang="fr-FR" b="1" dirty="0"/>
              <a:t>Port 43 - WHOIS:</a:t>
            </a:r>
            <a:r>
              <a:rPr lang="fr-FR" dirty="0"/>
              <a:t> </a:t>
            </a:r>
            <a:r>
              <a:rPr lang="fr-FR" dirty="0" err="1"/>
              <a:t>Provides</a:t>
            </a:r>
            <a:r>
              <a:rPr lang="fr-FR" dirty="0"/>
              <a:t> </a:t>
            </a:r>
            <a:r>
              <a:rPr lang="fr-FR" dirty="0" err="1"/>
              <a:t>domain</a:t>
            </a:r>
            <a:r>
              <a:rPr lang="fr-FR" dirty="0"/>
              <a:t> registration </a:t>
            </a:r>
            <a:r>
              <a:rPr lang="fr-FR" dirty="0" err="1"/>
              <a:t>details</a:t>
            </a:r>
            <a:r>
              <a:rPr lang="fr-FR" dirty="0"/>
              <a:t>.</a:t>
            </a:r>
            <a:endParaRPr lang="en-IN" dirty="0"/>
          </a:p>
          <a:p>
            <a:pPr>
              <a:buFont typeface="+mj-lt"/>
              <a:buAutoNum type="arabicPeriod"/>
            </a:pPr>
            <a:r>
              <a:rPr lang="en-IN" b="1" dirty="0"/>
              <a:t>Port 3306 - MySQL</a:t>
            </a:r>
            <a:r>
              <a:rPr lang="en-IN" dirty="0"/>
              <a:t>: Database communication.</a:t>
            </a:r>
          </a:p>
          <a:p>
            <a:pPr>
              <a:buFont typeface="+mj-lt"/>
              <a:buAutoNum type="arabicPeriod"/>
            </a:pPr>
            <a:r>
              <a:rPr lang="en-IN" b="1" dirty="0"/>
              <a:t>Port 3389 - RDP</a:t>
            </a:r>
            <a:r>
              <a:rPr lang="en-IN" dirty="0"/>
              <a:t>: Remote desktop access.</a:t>
            </a:r>
          </a:p>
        </p:txBody>
      </p:sp>
    </p:spTree>
    <p:extLst>
      <p:ext uri="{BB962C8B-B14F-4D97-AF65-F5344CB8AC3E}">
        <p14:creationId xmlns:p14="http://schemas.microsoft.com/office/powerpoint/2010/main" val="4043196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79B4-B595-B7FE-59EB-5C0F5F40F2E1}"/>
              </a:ext>
            </a:extLst>
          </p:cNvPr>
          <p:cNvSpPr>
            <a:spLocks noGrp="1"/>
          </p:cNvSpPr>
          <p:nvPr>
            <p:ph type="title"/>
          </p:nvPr>
        </p:nvSpPr>
        <p:spPr/>
        <p:txBody>
          <a:bodyPr/>
          <a:lstStyle/>
          <a:p>
            <a:r>
              <a:rPr lang="en-IN" b="1" dirty="0"/>
              <a:t>What is DNS?</a:t>
            </a:r>
          </a:p>
        </p:txBody>
      </p:sp>
      <p:sp>
        <p:nvSpPr>
          <p:cNvPr id="3" name="Content Placeholder 2">
            <a:extLst>
              <a:ext uri="{FF2B5EF4-FFF2-40B4-BE49-F238E27FC236}">
                <a16:creationId xmlns:a16="http://schemas.microsoft.com/office/drawing/2014/main" id="{ECFC621B-4B84-A1C3-1883-09EE47ED84FC}"/>
              </a:ext>
            </a:extLst>
          </p:cNvPr>
          <p:cNvSpPr>
            <a:spLocks noGrp="1"/>
          </p:cNvSpPr>
          <p:nvPr>
            <p:ph idx="1"/>
          </p:nvPr>
        </p:nvSpPr>
        <p:spPr>
          <a:xfrm>
            <a:off x="1154954" y="2603500"/>
            <a:ext cx="9644109" cy="3696716"/>
          </a:xfrm>
        </p:spPr>
        <p:txBody>
          <a:bodyPr>
            <a:normAutofit fontScale="92500" lnSpcReduction="10000"/>
          </a:bodyPr>
          <a:lstStyle/>
          <a:p>
            <a:pPr marL="0" indent="0">
              <a:buNone/>
            </a:pPr>
            <a:r>
              <a:rPr lang="en-US" dirty="0"/>
              <a:t>DNS (</a:t>
            </a:r>
            <a:r>
              <a:rPr lang="en-US" b="1" dirty="0"/>
              <a:t>Domain Name System – Port 53</a:t>
            </a:r>
            <a:r>
              <a:rPr lang="en-US" dirty="0"/>
              <a:t>) is like the phonebook of the internet. It translates human-readable domain names (like www.example.com) into IP addresses (like 192.168.1.1) that computers use to identify each other on the network.</a:t>
            </a:r>
          </a:p>
          <a:p>
            <a:pPr marL="0" indent="0">
              <a:buNone/>
            </a:pPr>
            <a:r>
              <a:rPr lang="en-US" b="1" dirty="0"/>
              <a:t>How It Works:</a:t>
            </a:r>
          </a:p>
          <a:p>
            <a:pPr>
              <a:buFont typeface="+mj-lt"/>
              <a:buAutoNum type="arabicPeriod"/>
            </a:pPr>
            <a:r>
              <a:rPr lang="en-US" dirty="0"/>
              <a:t>You type a website address (URL) into your browser.</a:t>
            </a:r>
          </a:p>
          <a:p>
            <a:pPr>
              <a:buFont typeface="+mj-lt"/>
              <a:buAutoNum type="arabicPeriod"/>
            </a:pPr>
            <a:r>
              <a:rPr lang="en-US" dirty="0"/>
              <a:t>The browser sends a request to a DNS server to find the IP address associated with that domain.</a:t>
            </a:r>
          </a:p>
          <a:p>
            <a:pPr>
              <a:buFont typeface="+mj-lt"/>
              <a:buAutoNum type="arabicPeriod"/>
            </a:pPr>
            <a:r>
              <a:rPr lang="en-US" dirty="0"/>
              <a:t>The DNS server responds with the correct IP address, and your browser can connect to the website.</a:t>
            </a:r>
          </a:p>
          <a:p>
            <a:pPr marL="0" indent="0">
              <a:buNone/>
            </a:pPr>
            <a:r>
              <a:rPr lang="en-US" b="1" dirty="0"/>
              <a:t>Example:</a:t>
            </a:r>
          </a:p>
          <a:p>
            <a:pPr>
              <a:buFont typeface="Wingdings" panose="05000000000000000000" pitchFamily="2" charset="2"/>
              <a:buChar char="Ø"/>
            </a:pPr>
            <a:r>
              <a:rPr lang="en-US" dirty="0"/>
              <a:t>You type </a:t>
            </a:r>
            <a:r>
              <a:rPr lang="en-US" b="1" dirty="0"/>
              <a:t>www.google.com </a:t>
            </a:r>
            <a:r>
              <a:rPr lang="en-US" dirty="0"/>
              <a:t>→ DNS translates it to Google's IP address (e.g., 142.250.64.78) → Your browser connects to the site.</a:t>
            </a:r>
          </a:p>
          <a:p>
            <a:pPr marL="0" indent="0">
              <a:buNone/>
            </a:pPr>
            <a:endParaRPr lang="en-IN" dirty="0"/>
          </a:p>
        </p:txBody>
      </p:sp>
    </p:spTree>
    <p:extLst>
      <p:ext uri="{BB962C8B-B14F-4D97-AF65-F5344CB8AC3E}">
        <p14:creationId xmlns:p14="http://schemas.microsoft.com/office/powerpoint/2010/main" val="1310238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18660-AFC1-4B39-F561-C4C771117084}"/>
              </a:ext>
            </a:extLst>
          </p:cNvPr>
          <p:cNvSpPr>
            <a:spLocks noGrp="1"/>
          </p:cNvSpPr>
          <p:nvPr>
            <p:ph type="title"/>
          </p:nvPr>
        </p:nvSpPr>
        <p:spPr/>
        <p:txBody>
          <a:bodyPr/>
          <a:lstStyle/>
          <a:p>
            <a:r>
              <a:rPr lang="en-US" b="1" dirty="0"/>
              <a:t>http &amp; https</a:t>
            </a:r>
            <a:r>
              <a:rPr lang="en-IN" b="1" dirty="0"/>
              <a:t>?</a:t>
            </a:r>
          </a:p>
        </p:txBody>
      </p:sp>
      <p:sp>
        <p:nvSpPr>
          <p:cNvPr id="3" name="Content Placeholder 2">
            <a:extLst>
              <a:ext uri="{FF2B5EF4-FFF2-40B4-BE49-F238E27FC236}">
                <a16:creationId xmlns:a16="http://schemas.microsoft.com/office/drawing/2014/main" id="{9E55528F-FD54-2344-920E-A90CAD322CDA}"/>
              </a:ext>
            </a:extLst>
          </p:cNvPr>
          <p:cNvSpPr>
            <a:spLocks noGrp="1"/>
          </p:cNvSpPr>
          <p:nvPr>
            <p:ph idx="1"/>
          </p:nvPr>
        </p:nvSpPr>
        <p:spPr>
          <a:xfrm>
            <a:off x="1154954" y="2603500"/>
            <a:ext cx="9753837" cy="3797300"/>
          </a:xfrm>
        </p:spPr>
        <p:txBody>
          <a:bodyPr>
            <a:normAutofit/>
          </a:bodyPr>
          <a:lstStyle/>
          <a:p>
            <a:pPr marL="0" indent="0">
              <a:buNone/>
            </a:pPr>
            <a:r>
              <a:rPr lang="en-US" b="1" dirty="0"/>
              <a:t>HTTP (</a:t>
            </a:r>
            <a:r>
              <a:rPr lang="en-US" b="1" dirty="0" err="1"/>
              <a:t>HyperText</a:t>
            </a:r>
            <a:r>
              <a:rPr lang="en-US" b="1" dirty="0"/>
              <a:t> Transfer Protocol): </a:t>
            </a:r>
            <a:r>
              <a:rPr lang="en-US" dirty="0"/>
              <a:t>A protocol used for transferring web pages and other content over the internet. It is not encrypted, so data is sent in plain text, making it less secure.</a:t>
            </a:r>
          </a:p>
          <a:p>
            <a:pPr marL="0" indent="0">
              <a:buNone/>
            </a:pPr>
            <a:r>
              <a:rPr lang="en-US" b="1" dirty="0"/>
              <a:t>HTTPS (</a:t>
            </a:r>
            <a:r>
              <a:rPr lang="en-US" b="1" dirty="0" err="1"/>
              <a:t>HyperText</a:t>
            </a:r>
            <a:r>
              <a:rPr lang="en-US" b="1" dirty="0"/>
              <a:t> Transfer Protocol Secure):</a:t>
            </a:r>
            <a:br>
              <a:rPr lang="en-US" dirty="0"/>
            </a:br>
            <a:r>
              <a:rPr lang="en-US" dirty="0"/>
              <a:t>A secure version of HTTP that uses </a:t>
            </a:r>
            <a:r>
              <a:rPr lang="en-US" b="1" dirty="0"/>
              <a:t>SSL/TLS encryption</a:t>
            </a:r>
            <a:r>
              <a:rPr lang="en-US" dirty="0"/>
              <a:t> to protect the data exchanged between the browser and the web server, ensuring privacy and security during transmission.</a:t>
            </a:r>
          </a:p>
          <a:p>
            <a:r>
              <a:rPr lang="en-US" b="1" dirty="0"/>
              <a:t>Key Difference:</a:t>
            </a:r>
          </a:p>
          <a:p>
            <a:pPr>
              <a:buFont typeface="Arial" panose="020B0604020202020204" pitchFamily="34" charset="0"/>
              <a:buChar char="•"/>
            </a:pPr>
            <a:r>
              <a:rPr lang="en-US" b="1" dirty="0"/>
              <a:t>HTTP – (Port 80)</a:t>
            </a:r>
            <a:r>
              <a:rPr lang="en-US" dirty="0"/>
              <a:t> is unencrypted and vulnerable to interception.</a:t>
            </a:r>
          </a:p>
          <a:p>
            <a:pPr>
              <a:buFont typeface="Arial" panose="020B0604020202020204" pitchFamily="34" charset="0"/>
              <a:buChar char="•"/>
            </a:pPr>
            <a:r>
              <a:rPr lang="en-US" b="1" dirty="0"/>
              <a:t>HTTPS</a:t>
            </a:r>
            <a:r>
              <a:rPr lang="en-US" dirty="0"/>
              <a:t> </a:t>
            </a:r>
            <a:r>
              <a:rPr lang="en-US" b="1" dirty="0"/>
              <a:t>- (Port 443) </a:t>
            </a:r>
            <a:r>
              <a:rPr lang="en-US" dirty="0"/>
              <a:t>is encrypted, ensuring secure communication between the user and the website.</a:t>
            </a:r>
          </a:p>
          <a:p>
            <a:pPr marL="0" indent="0">
              <a:buNone/>
            </a:pPr>
            <a:endParaRPr lang="en-US" dirty="0"/>
          </a:p>
        </p:txBody>
      </p:sp>
    </p:spTree>
    <p:extLst>
      <p:ext uri="{BB962C8B-B14F-4D97-AF65-F5344CB8AC3E}">
        <p14:creationId xmlns:p14="http://schemas.microsoft.com/office/powerpoint/2010/main" val="1216741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A9173-3595-7BDE-25DF-64E9B97F994A}"/>
              </a:ext>
            </a:extLst>
          </p:cNvPr>
          <p:cNvSpPr>
            <a:spLocks noGrp="1"/>
          </p:cNvSpPr>
          <p:nvPr>
            <p:ph type="title"/>
          </p:nvPr>
        </p:nvSpPr>
        <p:spPr/>
        <p:txBody>
          <a:bodyPr/>
          <a:lstStyle/>
          <a:p>
            <a:r>
              <a:rPr lang="en-US" b="1" dirty="0"/>
              <a:t>What is WHOIS(Port 43)</a:t>
            </a:r>
            <a:r>
              <a:rPr lang="en-IN" b="1" dirty="0"/>
              <a:t>?</a:t>
            </a:r>
          </a:p>
        </p:txBody>
      </p:sp>
      <p:sp>
        <p:nvSpPr>
          <p:cNvPr id="3" name="Content Placeholder 2">
            <a:extLst>
              <a:ext uri="{FF2B5EF4-FFF2-40B4-BE49-F238E27FC236}">
                <a16:creationId xmlns:a16="http://schemas.microsoft.com/office/drawing/2014/main" id="{36FC7CEC-92A3-C489-73C9-F6901FF5585B}"/>
              </a:ext>
            </a:extLst>
          </p:cNvPr>
          <p:cNvSpPr>
            <a:spLocks noGrp="1"/>
          </p:cNvSpPr>
          <p:nvPr>
            <p:ph idx="1"/>
          </p:nvPr>
        </p:nvSpPr>
        <p:spPr>
          <a:xfrm>
            <a:off x="1154954" y="2603500"/>
            <a:ext cx="9772125" cy="3751580"/>
          </a:xfrm>
        </p:spPr>
        <p:txBody>
          <a:bodyPr>
            <a:normAutofit lnSpcReduction="10000"/>
          </a:bodyPr>
          <a:lstStyle/>
          <a:p>
            <a:pPr marL="0" indent="0">
              <a:buNone/>
            </a:pPr>
            <a:r>
              <a:rPr lang="en-US" sz="1600" b="1" dirty="0"/>
              <a:t>WHOIS</a:t>
            </a:r>
            <a:r>
              <a:rPr lang="en-US" sz="1600" dirty="0"/>
              <a:t> </a:t>
            </a:r>
            <a:r>
              <a:rPr lang="en-US" dirty="0"/>
              <a:t>is a protocol and service used to retrieve information about domain names, including details about the domain owner, registration, and contact information.</a:t>
            </a:r>
          </a:p>
          <a:p>
            <a:pPr marL="0" indent="0">
              <a:buNone/>
            </a:pPr>
            <a:r>
              <a:rPr lang="en-US" sz="1600" b="1" dirty="0"/>
              <a:t>Example:</a:t>
            </a:r>
          </a:p>
          <a:p>
            <a:pPr marL="0" indent="0">
              <a:buNone/>
            </a:pPr>
            <a:r>
              <a:rPr lang="en-US" dirty="0"/>
              <a:t>If you search for a domain name using a WHOIS lookup tool (like whois.com), you might get details such as:</a:t>
            </a:r>
          </a:p>
          <a:p>
            <a:pPr>
              <a:buFont typeface="Wingdings" panose="05000000000000000000" pitchFamily="2" charset="2"/>
              <a:buChar char="q"/>
            </a:pPr>
            <a:r>
              <a:rPr lang="en-US" sz="1600" b="1" dirty="0"/>
              <a:t>Owner's name</a:t>
            </a:r>
          </a:p>
          <a:p>
            <a:pPr>
              <a:buFont typeface="Wingdings" panose="05000000000000000000" pitchFamily="2" charset="2"/>
              <a:buChar char="q"/>
            </a:pPr>
            <a:r>
              <a:rPr lang="en-US" sz="1600" b="1" dirty="0"/>
              <a:t>Registration date</a:t>
            </a:r>
          </a:p>
          <a:p>
            <a:pPr>
              <a:buFont typeface="Wingdings" panose="05000000000000000000" pitchFamily="2" charset="2"/>
              <a:buChar char="q"/>
            </a:pPr>
            <a:r>
              <a:rPr lang="en-US" sz="1600" b="1" dirty="0"/>
              <a:t>Expiration date</a:t>
            </a:r>
          </a:p>
          <a:p>
            <a:pPr>
              <a:buFont typeface="Wingdings" panose="05000000000000000000" pitchFamily="2" charset="2"/>
              <a:buChar char="q"/>
            </a:pPr>
            <a:r>
              <a:rPr lang="en-US" sz="1600" b="1" dirty="0"/>
              <a:t>Contact info for the domain owner</a:t>
            </a:r>
          </a:p>
          <a:p>
            <a:pPr marL="0" indent="0">
              <a:buNone/>
            </a:pPr>
            <a:r>
              <a:rPr lang="en-US" b="1" dirty="0"/>
              <a:t>WHOIS</a:t>
            </a:r>
            <a:r>
              <a:rPr lang="en-US" dirty="0"/>
              <a:t> is an essential tool for domain management and can also be used to spot suspicious domain registrations.</a:t>
            </a:r>
            <a:endParaRPr lang="en-IN" dirty="0"/>
          </a:p>
        </p:txBody>
      </p:sp>
    </p:spTree>
    <p:extLst>
      <p:ext uri="{BB962C8B-B14F-4D97-AF65-F5344CB8AC3E}">
        <p14:creationId xmlns:p14="http://schemas.microsoft.com/office/powerpoint/2010/main" val="2468559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0268-7909-3441-6665-C2E292FF889F}"/>
              </a:ext>
            </a:extLst>
          </p:cNvPr>
          <p:cNvSpPr>
            <a:spLocks noGrp="1"/>
          </p:cNvSpPr>
          <p:nvPr>
            <p:ph type="title"/>
          </p:nvPr>
        </p:nvSpPr>
        <p:spPr/>
        <p:txBody>
          <a:bodyPr/>
          <a:lstStyle/>
          <a:p>
            <a:r>
              <a:rPr lang="en-IN" b="1" dirty="0"/>
              <a:t>SMTP (Simple Mail Transfer Protocol)?</a:t>
            </a:r>
          </a:p>
        </p:txBody>
      </p:sp>
      <p:sp>
        <p:nvSpPr>
          <p:cNvPr id="3" name="Content Placeholder 2">
            <a:extLst>
              <a:ext uri="{FF2B5EF4-FFF2-40B4-BE49-F238E27FC236}">
                <a16:creationId xmlns:a16="http://schemas.microsoft.com/office/drawing/2014/main" id="{C37603E5-2BB2-132F-FD5D-377B355EA2FA}"/>
              </a:ext>
            </a:extLst>
          </p:cNvPr>
          <p:cNvSpPr>
            <a:spLocks noGrp="1"/>
          </p:cNvSpPr>
          <p:nvPr>
            <p:ph idx="1"/>
          </p:nvPr>
        </p:nvSpPr>
        <p:spPr>
          <a:xfrm>
            <a:off x="1154954" y="2603500"/>
            <a:ext cx="9817846" cy="3779012"/>
          </a:xfrm>
        </p:spPr>
        <p:txBody>
          <a:bodyPr>
            <a:normAutofit/>
          </a:bodyPr>
          <a:lstStyle/>
          <a:p>
            <a:pPr marL="0" indent="0">
              <a:buNone/>
            </a:pPr>
            <a:r>
              <a:rPr lang="en-US" b="1" dirty="0"/>
              <a:t>SMTP (Simple Mail Transfer Protocol – Port 25)</a:t>
            </a:r>
            <a:r>
              <a:rPr lang="en-US" dirty="0"/>
              <a:t> is a communication protocol used for </a:t>
            </a:r>
            <a:r>
              <a:rPr lang="en-US" b="1" dirty="0"/>
              <a:t>sending emails</a:t>
            </a:r>
            <a:r>
              <a:rPr lang="en-US" dirty="0"/>
              <a:t> between servers. It ensures that emails are properly routed from the sender to the recipient's mail server.</a:t>
            </a:r>
          </a:p>
          <a:p>
            <a:pPr marL="0" indent="0">
              <a:buNone/>
            </a:pPr>
            <a:r>
              <a:rPr lang="en-US" b="1" dirty="0"/>
              <a:t>Examples:</a:t>
            </a:r>
          </a:p>
          <a:p>
            <a:pPr>
              <a:buFont typeface="Wingdings" panose="05000000000000000000" pitchFamily="2" charset="2"/>
              <a:buChar char="q"/>
            </a:pPr>
            <a:r>
              <a:rPr lang="en-US" b="1" dirty="0"/>
              <a:t>Purpose:</a:t>
            </a:r>
            <a:r>
              <a:rPr lang="en-US" dirty="0"/>
              <a:t> Transfers outgoing emails from one mail server to another.</a:t>
            </a:r>
          </a:p>
          <a:p>
            <a:pPr>
              <a:buFont typeface="Wingdings" panose="05000000000000000000" pitchFamily="2" charset="2"/>
              <a:buChar char="q"/>
            </a:pPr>
            <a:r>
              <a:rPr lang="en-US" b="1" dirty="0"/>
              <a:t>Usage:</a:t>
            </a:r>
            <a:r>
              <a:rPr lang="en-US" dirty="0"/>
              <a:t> Used by email services to send messages (e.g., Gmail, Outlook).</a:t>
            </a:r>
          </a:p>
          <a:p>
            <a:pPr>
              <a:buFont typeface="Wingdings" panose="05000000000000000000" pitchFamily="2" charset="2"/>
              <a:buChar char="q"/>
            </a:pPr>
            <a:r>
              <a:rPr lang="en-US" b="1" dirty="0"/>
              <a:t>Common Port Numbers:</a:t>
            </a:r>
            <a:endParaRPr lang="en-US" dirty="0"/>
          </a:p>
          <a:p>
            <a:pPr lvl="1">
              <a:buFont typeface="Wingdings" panose="05000000000000000000" pitchFamily="2" charset="2"/>
              <a:buChar char="Ø"/>
            </a:pPr>
            <a:r>
              <a:rPr lang="en-US" b="1" dirty="0"/>
              <a:t>Port 25</a:t>
            </a:r>
            <a:r>
              <a:rPr lang="en-US" dirty="0"/>
              <a:t> – Standard SMTP (often blocked to prevent spam).</a:t>
            </a:r>
          </a:p>
          <a:p>
            <a:pPr lvl="1">
              <a:buFont typeface="Wingdings" panose="05000000000000000000" pitchFamily="2" charset="2"/>
              <a:buChar char="Ø"/>
            </a:pPr>
            <a:r>
              <a:rPr lang="en-US" b="1" dirty="0"/>
              <a:t>Port 587</a:t>
            </a:r>
            <a:r>
              <a:rPr lang="en-US" dirty="0"/>
              <a:t> – Secure SMTP with authentication (TLS).</a:t>
            </a:r>
          </a:p>
          <a:p>
            <a:pPr lvl="1">
              <a:buFont typeface="Wingdings" panose="05000000000000000000" pitchFamily="2" charset="2"/>
              <a:buChar char="Ø"/>
            </a:pPr>
            <a:r>
              <a:rPr lang="en-US" b="1" dirty="0"/>
              <a:t>Port 465</a:t>
            </a:r>
            <a:r>
              <a:rPr lang="en-US" dirty="0"/>
              <a:t> – SMTP over SSL (deprecated but still used).</a:t>
            </a:r>
          </a:p>
          <a:p>
            <a:endParaRPr lang="en-IN" dirty="0"/>
          </a:p>
        </p:txBody>
      </p:sp>
    </p:spTree>
    <p:extLst>
      <p:ext uri="{BB962C8B-B14F-4D97-AF65-F5344CB8AC3E}">
        <p14:creationId xmlns:p14="http://schemas.microsoft.com/office/powerpoint/2010/main" val="3779466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F307-32B6-8EE7-FCC1-CDEAD07D3A82}"/>
              </a:ext>
            </a:extLst>
          </p:cNvPr>
          <p:cNvSpPr>
            <a:spLocks noGrp="1"/>
          </p:cNvSpPr>
          <p:nvPr>
            <p:ph type="title"/>
          </p:nvPr>
        </p:nvSpPr>
        <p:spPr/>
        <p:txBody>
          <a:bodyPr/>
          <a:lstStyle/>
          <a:p>
            <a:r>
              <a:rPr lang="en-US" b="1" dirty="0"/>
              <a:t>What is an IP</a:t>
            </a:r>
            <a:r>
              <a:rPr lang="en-IN" b="1" dirty="0"/>
              <a:t>?</a:t>
            </a:r>
          </a:p>
        </p:txBody>
      </p:sp>
      <p:sp>
        <p:nvSpPr>
          <p:cNvPr id="3" name="Content Placeholder 2">
            <a:extLst>
              <a:ext uri="{FF2B5EF4-FFF2-40B4-BE49-F238E27FC236}">
                <a16:creationId xmlns:a16="http://schemas.microsoft.com/office/drawing/2014/main" id="{D39CF04F-1497-A578-849F-710F9C1F1086}"/>
              </a:ext>
            </a:extLst>
          </p:cNvPr>
          <p:cNvSpPr>
            <a:spLocks noGrp="1"/>
          </p:cNvSpPr>
          <p:nvPr>
            <p:ph idx="1"/>
          </p:nvPr>
        </p:nvSpPr>
        <p:spPr>
          <a:xfrm>
            <a:off x="1154954" y="2603500"/>
            <a:ext cx="9625821" cy="3650996"/>
          </a:xfrm>
        </p:spPr>
        <p:txBody>
          <a:bodyPr/>
          <a:lstStyle/>
          <a:p>
            <a:pPr marL="0" indent="0">
              <a:buNone/>
            </a:pPr>
            <a:r>
              <a:rPr lang="en-US" dirty="0"/>
              <a:t>An </a:t>
            </a:r>
            <a:r>
              <a:rPr lang="en-US" b="1" dirty="0"/>
              <a:t>IP (Internet Protocol) address</a:t>
            </a:r>
            <a:r>
              <a:rPr lang="en-US" dirty="0"/>
              <a:t> is a </a:t>
            </a:r>
            <a:r>
              <a:rPr lang="en-US" b="1" dirty="0"/>
              <a:t>unique number</a:t>
            </a:r>
            <a:r>
              <a:rPr lang="en-US" dirty="0"/>
              <a:t> assigned to every device connected to a network (like the internet). It works like a </a:t>
            </a:r>
            <a:r>
              <a:rPr lang="en-US" b="1" dirty="0"/>
              <a:t>home address</a:t>
            </a:r>
            <a:r>
              <a:rPr lang="en-US" dirty="0"/>
              <a:t> for your device, allowing it to send and receive data.</a:t>
            </a:r>
          </a:p>
          <a:p>
            <a:pPr marL="0" indent="0">
              <a:buNone/>
            </a:pPr>
            <a:r>
              <a:rPr lang="en-US" b="1" dirty="0"/>
              <a:t>Example:</a:t>
            </a:r>
            <a:r>
              <a:rPr lang="en-US" dirty="0"/>
              <a:t> Just like a house address helps mail reach the right home, an IP address helps data reach the right computer or phone.</a:t>
            </a:r>
          </a:p>
          <a:p>
            <a:r>
              <a:rPr lang="en-IN" b="1" dirty="0"/>
              <a:t>Types of IP:</a:t>
            </a:r>
            <a:endParaRPr lang="en-IN" dirty="0"/>
          </a:p>
          <a:p>
            <a:pPr>
              <a:buFont typeface="Arial" panose="020B0604020202020204" pitchFamily="34" charset="0"/>
              <a:buChar char="•"/>
            </a:pPr>
            <a:r>
              <a:rPr lang="en-IN" b="1" dirty="0"/>
              <a:t>IPv4 (e.g., 192.168.1.1)</a:t>
            </a:r>
            <a:r>
              <a:rPr lang="en-IN" dirty="0"/>
              <a:t> – Older, widely used format.</a:t>
            </a:r>
          </a:p>
          <a:p>
            <a:pPr>
              <a:buFont typeface="Arial" panose="020B0604020202020204" pitchFamily="34" charset="0"/>
              <a:buChar char="•"/>
            </a:pPr>
            <a:r>
              <a:rPr lang="en-IN" b="1" dirty="0"/>
              <a:t>IPv6 (e.g., 2001:db8::1)</a:t>
            </a:r>
            <a:r>
              <a:rPr lang="en-IN" dirty="0"/>
              <a:t> – Newer, longer format to support more devices.</a:t>
            </a:r>
          </a:p>
          <a:p>
            <a:r>
              <a:rPr lang="en-IN" dirty="0"/>
              <a:t>IP addresses help devices </a:t>
            </a:r>
            <a:r>
              <a:rPr lang="en-IN" b="1" dirty="0"/>
              <a:t>communicate</a:t>
            </a:r>
            <a:r>
              <a:rPr lang="en-IN" dirty="0"/>
              <a:t> over the internet!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654979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E52B-0328-E1A0-6E99-AEC8B094405B}"/>
              </a:ext>
            </a:extLst>
          </p:cNvPr>
          <p:cNvSpPr>
            <a:spLocks noGrp="1"/>
          </p:cNvSpPr>
          <p:nvPr>
            <p:ph type="title"/>
          </p:nvPr>
        </p:nvSpPr>
        <p:spPr/>
        <p:txBody>
          <a:bodyPr/>
          <a:lstStyle/>
          <a:p>
            <a:r>
              <a:rPr lang="en-US" b="1" dirty="0"/>
              <a:t>What is a MAC Address</a:t>
            </a:r>
            <a:r>
              <a:rPr lang="en-IN" b="1" dirty="0"/>
              <a:t>?</a:t>
            </a:r>
          </a:p>
        </p:txBody>
      </p:sp>
      <p:sp>
        <p:nvSpPr>
          <p:cNvPr id="3" name="Content Placeholder 2">
            <a:extLst>
              <a:ext uri="{FF2B5EF4-FFF2-40B4-BE49-F238E27FC236}">
                <a16:creationId xmlns:a16="http://schemas.microsoft.com/office/drawing/2014/main" id="{833DDFA4-5FFF-8E4A-A9AE-832473A7B77B}"/>
              </a:ext>
            </a:extLst>
          </p:cNvPr>
          <p:cNvSpPr>
            <a:spLocks noGrp="1"/>
          </p:cNvSpPr>
          <p:nvPr>
            <p:ph idx="1"/>
          </p:nvPr>
        </p:nvSpPr>
        <p:spPr>
          <a:xfrm>
            <a:off x="1154954" y="2603500"/>
            <a:ext cx="9452085" cy="3416300"/>
          </a:xfrm>
        </p:spPr>
        <p:txBody>
          <a:bodyPr>
            <a:normAutofit/>
          </a:bodyPr>
          <a:lstStyle/>
          <a:p>
            <a:pPr marL="0" indent="0">
              <a:buNone/>
            </a:pPr>
            <a:r>
              <a:rPr lang="en-US" dirty="0"/>
              <a:t>A </a:t>
            </a:r>
            <a:r>
              <a:rPr lang="en-US" b="1" dirty="0"/>
              <a:t>MAC (Media Access Control) address</a:t>
            </a:r>
            <a:r>
              <a:rPr lang="en-US" dirty="0"/>
              <a:t> is a </a:t>
            </a:r>
            <a:r>
              <a:rPr lang="en-US" b="1" dirty="0"/>
              <a:t>unique physical ID</a:t>
            </a:r>
            <a:r>
              <a:rPr lang="en-US" dirty="0"/>
              <a:t> given to every device that connects to a network, like </a:t>
            </a:r>
            <a:r>
              <a:rPr lang="en-US" b="1" dirty="0"/>
              <a:t>Wi-Fi or Ethernet</a:t>
            </a:r>
            <a:r>
              <a:rPr lang="en-US" dirty="0"/>
              <a:t>.</a:t>
            </a:r>
          </a:p>
          <a:p>
            <a:pPr>
              <a:buFont typeface="Arial" panose="020B0604020202020204" pitchFamily="34" charset="0"/>
              <a:buChar char="•"/>
            </a:pPr>
            <a:r>
              <a:rPr lang="en-US" b="1" dirty="0"/>
              <a:t>Think of it like a fingerprint - </a:t>
            </a:r>
            <a:r>
              <a:rPr lang="en-US" dirty="0"/>
              <a:t>each device has its own unique MAC address!</a:t>
            </a:r>
          </a:p>
          <a:p>
            <a:pPr marL="0" indent="0">
              <a:buNone/>
            </a:pPr>
            <a:r>
              <a:rPr lang="en-US" b="1" dirty="0"/>
              <a:t>Example of a MAC Address:</a:t>
            </a:r>
          </a:p>
          <a:p>
            <a:pPr>
              <a:buFont typeface="Arial" panose="020B0604020202020204" pitchFamily="34" charset="0"/>
              <a:buChar char="•"/>
            </a:pPr>
            <a:r>
              <a:rPr lang="en-US" dirty="0"/>
              <a:t>00:1A:2B:3C:4D:5E (Looks like numbers and letters).</a:t>
            </a:r>
            <a:endParaRPr lang="en-US" b="1" dirty="0"/>
          </a:p>
          <a:p>
            <a:pPr marL="0" indent="0">
              <a:buNone/>
            </a:pPr>
            <a:r>
              <a:rPr lang="en-US" b="1" dirty="0"/>
              <a:t>How is it Different from an IP Address?</a:t>
            </a:r>
          </a:p>
          <a:p>
            <a:pPr>
              <a:buFont typeface="Wingdings" panose="05000000000000000000" pitchFamily="2" charset="2"/>
              <a:buChar char="q"/>
            </a:pPr>
            <a:r>
              <a:rPr lang="en-US" b="1" dirty="0"/>
              <a:t>MAC Address (Physical Address)</a:t>
            </a:r>
            <a:r>
              <a:rPr lang="en-US" dirty="0"/>
              <a:t> = Permanent (stays the same).</a:t>
            </a:r>
          </a:p>
          <a:p>
            <a:pPr>
              <a:buFont typeface="Wingdings" panose="05000000000000000000" pitchFamily="2" charset="2"/>
              <a:buChar char="q"/>
            </a:pPr>
            <a:r>
              <a:rPr lang="en-US" b="1" dirty="0"/>
              <a:t>IP Address (Logical Address) </a:t>
            </a:r>
            <a:r>
              <a:rPr lang="en-US" dirty="0"/>
              <a:t>= Can change (assigned by network).</a:t>
            </a:r>
            <a:endParaRPr lang="en-US" b="1" dirty="0"/>
          </a:p>
          <a:p>
            <a:pPr marL="0" indent="0">
              <a:buNone/>
            </a:pPr>
            <a:endParaRPr lang="en-US" b="1" dirty="0"/>
          </a:p>
          <a:p>
            <a:pPr marL="0" indent="0">
              <a:buNone/>
            </a:pPr>
            <a:endParaRPr lang="en-US" b="1" dirty="0"/>
          </a:p>
          <a:p>
            <a:endParaRPr lang="en-US" dirty="0"/>
          </a:p>
        </p:txBody>
      </p:sp>
    </p:spTree>
    <p:extLst>
      <p:ext uri="{BB962C8B-B14F-4D97-AF65-F5344CB8AC3E}">
        <p14:creationId xmlns:p14="http://schemas.microsoft.com/office/powerpoint/2010/main" val="1719393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DDD2-8FA2-A18B-8580-B301E67CED1F}"/>
              </a:ext>
            </a:extLst>
          </p:cNvPr>
          <p:cNvSpPr>
            <a:spLocks noGrp="1"/>
          </p:cNvSpPr>
          <p:nvPr>
            <p:ph type="title"/>
          </p:nvPr>
        </p:nvSpPr>
        <p:spPr/>
        <p:txBody>
          <a:bodyPr/>
          <a:lstStyle/>
          <a:p>
            <a:r>
              <a:rPr lang="en-US" b="1" dirty="0"/>
              <a:t>What is an OS (Operating System)?</a:t>
            </a:r>
            <a:r>
              <a:rPr lang="en-US" dirty="0"/>
              <a:t> </a:t>
            </a:r>
            <a:endParaRPr lang="en-IN" dirty="0"/>
          </a:p>
        </p:txBody>
      </p:sp>
      <p:sp>
        <p:nvSpPr>
          <p:cNvPr id="3" name="Content Placeholder 2">
            <a:extLst>
              <a:ext uri="{FF2B5EF4-FFF2-40B4-BE49-F238E27FC236}">
                <a16:creationId xmlns:a16="http://schemas.microsoft.com/office/drawing/2014/main" id="{7699BE7D-66D7-D127-2A76-C694BAA6EFED}"/>
              </a:ext>
            </a:extLst>
          </p:cNvPr>
          <p:cNvSpPr>
            <a:spLocks noGrp="1"/>
          </p:cNvSpPr>
          <p:nvPr>
            <p:ph idx="1"/>
          </p:nvPr>
        </p:nvSpPr>
        <p:spPr>
          <a:xfrm>
            <a:off x="1154954" y="2603500"/>
            <a:ext cx="9433798" cy="3742436"/>
          </a:xfrm>
        </p:spPr>
        <p:txBody>
          <a:bodyPr/>
          <a:lstStyle/>
          <a:p>
            <a:pPr marL="0" indent="0">
              <a:buNone/>
            </a:pPr>
            <a:r>
              <a:rPr lang="en-US" dirty="0"/>
              <a:t>An </a:t>
            </a:r>
            <a:r>
              <a:rPr lang="en-US" b="1" dirty="0"/>
              <a:t>Operating System (OS)</a:t>
            </a:r>
            <a:r>
              <a:rPr lang="en-US" dirty="0"/>
              <a:t> is </a:t>
            </a:r>
            <a:r>
              <a:rPr lang="en-US" b="1" dirty="0"/>
              <a:t>system software</a:t>
            </a:r>
            <a:r>
              <a:rPr lang="en-US" dirty="0"/>
              <a:t> that manages computer hardware and software resources, providing an interface for users and applications to interact with the system.</a:t>
            </a:r>
          </a:p>
          <a:p>
            <a:pPr marL="0" indent="0">
              <a:buNone/>
            </a:pPr>
            <a:endParaRPr lang="en-US" dirty="0"/>
          </a:p>
          <a:p>
            <a:pPr marL="0" indent="0">
              <a:buNone/>
            </a:pPr>
            <a:r>
              <a:rPr lang="en-IN" b="1" dirty="0"/>
              <a:t>Types of OS Interfaces:</a:t>
            </a:r>
          </a:p>
          <a:p>
            <a:pPr>
              <a:buFont typeface="Wingdings" panose="05000000000000000000" pitchFamily="2" charset="2"/>
              <a:buChar char="q"/>
            </a:pPr>
            <a:r>
              <a:rPr lang="en-IN" b="1" dirty="0"/>
              <a:t>Graphical User Interface (GUI) 🖱️ – </a:t>
            </a:r>
            <a:r>
              <a:rPr lang="en-IN" dirty="0"/>
              <a:t>Visual interface with icons &amp; windows (e.g., Windows, macOS).</a:t>
            </a:r>
          </a:p>
          <a:p>
            <a:pPr>
              <a:buFont typeface="Wingdings" panose="05000000000000000000" pitchFamily="2" charset="2"/>
              <a:buChar char="q"/>
            </a:pPr>
            <a:r>
              <a:rPr lang="en-IN" b="1" dirty="0"/>
              <a:t>Command-Line Interface (CLI) ⌨️ – </a:t>
            </a:r>
            <a:r>
              <a:rPr lang="en-IN" dirty="0"/>
              <a:t>Text-based, uses commands (e.g., Linux Terminal, CMD).</a:t>
            </a:r>
          </a:p>
        </p:txBody>
      </p:sp>
    </p:spTree>
    <p:extLst>
      <p:ext uri="{BB962C8B-B14F-4D97-AF65-F5344CB8AC3E}">
        <p14:creationId xmlns:p14="http://schemas.microsoft.com/office/powerpoint/2010/main" val="3343719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0F70F-3745-7665-90E1-0CDC581536BD}"/>
              </a:ext>
            </a:extLst>
          </p:cNvPr>
          <p:cNvSpPr>
            <a:spLocks noGrp="1"/>
          </p:cNvSpPr>
          <p:nvPr>
            <p:ph type="title"/>
          </p:nvPr>
        </p:nvSpPr>
        <p:spPr/>
        <p:txBody>
          <a:bodyPr/>
          <a:lstStyle/>
          <a:p>
            <a:br>
              <a:rPr lang="en-IN" b="1" dirty="0"/>
            </a:br>
            <a:r>
              <a:rPr lang="en-IN" b="1" dirty="0"/>
              <a:t>What is Cyber Security?</a:t>
            </a:r>
            <a:br>
              <a:rPr lang="en-IN" b="1" dirty="0"/>
            </a:br>
            <a:endParaRPr lang="en-IN" dirty="0"/>
          </a:p>
        </p:txBody>
      </p:sp>
      <p:sp>
        <p:nvSpPr>
          <p:cNvPr id="3" name="Content Placeholder 2">
            <a:extLst>
              <a:ext uri="{FF2B5EF4-FFF2-40B4-BE49-F238E27FC236}">
                <a16:creationId xmlns:a16="http://schemas.microsoft.com/office/drawing/2014/main" id="{A7D3BB2B-BF77-8754-26AB-4936B2EDB5F4}"/>
              </a:ext>
            </a:extLst>
          </p:cNvPr>
          <p:cNvSpPr>
            <a:spLocks noGrp="1"/>
          </p:cNvSpPr>
          <p:nvPr>
            <p:ph idx="1"/>
          </p:nvPr>
        </p:nvSpPr>
        <p:spPr/>
        <p:txBody>
          <a:bodyPr>
            <a:normAutofit/>
          </a:bodyPr>
          <a:lstStyle/>
          <a:p>
            <a:pPr marL="0" indent="0">
              <a:buNone/>
            </a:pPr>
            <a:r>
              <a:rPr lang="en-US" sz="2000" b="1" dirty="0"/>
              <a:t>Cyber Security</a:t>
            </a:r>
            <a:r>
              <a:rPr lang="en-US" sz="2000" dirty="0"/>
              <a:t> is the practice of protecting </a:t>
            </a:r>
            <a:r>
              <a:rPr lang="en-US" sz="2000" b="1" dirty="0"/>
              <a:t>computers, networks, systems, and data</a:t>
            </a:r>
            <a:r>
              <a:rPr lang="en-US" sz="2000" dirty="0"/>
              <a:t> from cyber threats like hacking, malware, and data breaches. It helps prevent unauthorized access, data theft, and attacks on digital systems.</a:t>
            </a:r>
          </a:p>
        </p:txBody>
      </p:sp>
    </p:spTree>
    <p:extLst>
      <p:ext uri="{BB962C8B-B14F-4D97-AF65-F5344CB8AC3E}">
        <p14:creationId xmlns:p14="http://schemas.microsoft.com/office/powerpoint/2010/main" val="1151468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21A74-2CA0-8076-A06F-8BE727C93A3E}"/>
              </a:ext>
            </a:extLst>
          </p:cNvPr>
          <p:cNvSpPr>
            <a:spLocks noGrp="1"/>
          </p:cNvSpPr>
          <p:nvPr>
            <p:ph type="title"/>
          </p:nvPr>
        </p:nvSpPr>
        <p:spPr/>
        <p:txBody>
          <a:bodyPr/>
          <a:lstStyle/>
          <a:p>
            <a:r>
              <a:rPr lang="en-IN" b="1" dirty="0"/>
              <a:t>Popular Operating Systems </a:t>
            </a:r>
          </a:p>
        </p:txBody>
      </p:sp>
      <p:sp>
        <p:nvSpPr>
          <p:cNvPr id="3" name="Content Placeholder 2">
            <a:extLst>
              <a:ext uri="{FF2B5EF4-FFF2-40B4-BE49-F238E27FC236}">
                <a16:creationId xmlns:a16="http://schemas.microsoft.com/office/drawing/2014/main" id="{220B9F2C-1882-2354-5983-F49E69CAFA8B}"/>
              </a:ext>
            </a:extLst>
          </p:cNvPr>
          <p:cNvSpPr>
            <a:spLocks noGrp="1"/>
          </p:cNvSpPr>
          <p:nvPr>
            <p:ph idx="1"/>
          </p:nvPr>
        </p:nvSpPr>
        <p:spPr/>
        <p:txBody>
          <a:bodyPr/>
          <a:lstStyle/>
          <a:p>
            <a:pPr>
              <a:buFont typeface="Wingdings" panose="05000000000000000000" pitchFamily="2" charset="2"/>
              <a:buChar char="q"/>
            </a:pPr>
            <a:r>
              <a:rPr lang="en-IN" b="1" dirty="0"/>
              <a:t>Windows</a:t>
            </a:r>
            <a:r>
              <a:rPr lang="en-IN" dirty="0"/>
              <a:t> – Most common for PCs.</a:t>
            </a:r>
          </a:p>
          <a:p>
            <a:pPr>
              <a:buFont typeface="Wingdings" panose="05000000000000000000" pitchFamily="2" charset="2"/>
              <a:buChar char="q"/>
            </a:pPr>
            <a:r>
              <a:rPr lang="en-IN" b="1" dirty="0"/>
              <a:t>macOS</a:t>
            </a:r>
            <a:r>
              <a:rPr lang="en-IN" dirty="0"/>
              <a:t> – Apple's desktop OS.</a:t>
            </a:r>
          </a:p>
          <a:p>
            <a:pPr>
              <a:buFont typeface="Wingdings" panose="05000000000000000000" pitchFamily="2" charset="2"/>
              <a:buChar char="q"/>
            </a:pPr>
            <a:r>
              <a:rPr lang="en-IN" b="1" dirty="0"/>
              <a:t>Linux</a:t>
            </a:r>
            <a:r>
              <a:rPr lang="en-IN" dirty="0"/>
              <a:t> – Open-source, used for security &amp; servers.</a:t>
            </a:r>
          </a:p>
          <a:p>
            <a:pPr>
              <a:buFont typeface="Wingdings" panose="05000000000000000000" pitchFamily="2" charset="2"/>
              <a:buChar char="q"/>
            </a:pPr>
            <a:r>
              <a:rPr lang="en-IN" b="1" dirty="0"/>
              <a:t>Android</a:t>
            </a:r>
            <a:r>
              <a:rPr lang="en-IN" dirty="0"/>
              <a:t> – Leading mobile OS.</a:t>
            </a:r>
          </a:p>
          <a:p>
            <a:pPr>
              <a:buFont typeface="Wingdings" panose="05000000000000000000" pitchFamily="2" charset="2"/>
              <a:buChar char="q"/>
            </a:pPr>
            <a:r>
              <a:rPr lang="en-IN" b="1" dirty="0"/>
              <a:t>iOS</a:t>
            </a:r>
            <a:r>
              <a:rPr lang="en-IN" dirty="0"/>
              <a:t> – Apple's mobile OS.</a:t>
            </a:r>
          </a:p>
          <a:p>
            <a:pPr>
              <a:buFont typeface="Wingdings" panose="05000000000000000000" pitchFamily="2" charset="2"/>
              <a:buChar char="q"/>
            </a:pPr>
            <a:r>
              <a:rPr lang="en-IN" b="1" dirty="0"/>
              <a:t>Windows Server &amp; Linux (Ubuntu, Red Hat)</a:t>
            </a:r>
            <a:r>
              <a:rPr lang="en-IN" dirty="0"/>
              <a:t> – Popular for servers.</a:t>
            </a:r>
          </a:p>
          <a:p>
            <a:pPr>
              <a:buFont typeface="Wingdings" panose="05000000000000000000" pitchFamily="2" charset="2"/>
              <a:buChar char="q"/>
            </a:pPr>
            <a:r>
              <a:rPr lang="en-IN" b="1" dirty="0"/>
              <a:t>Chrome OS &amp; Unix </a:t>
            </a:r>
            <a:r>
              <a:rPr lang="en-IN" dirty="0"/>
              <a:t>– Lightweight &amp; enterprise use.</a:t>
            </a:r>
          </a:p>
        </p:txBody>
      </p:sp>
    </p:spTree>
    <p:extLst>
      <p:ext uri="{BB962C8B-B14F-4D97-AF65-F5344CB8AC3E}">
        <p14:creationId xmlns:p14="http://schemas.microsoft.com/office/powerpoint/2010/main" val="1225432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BAD1-ECA6-DE1E-5CAE-BE056D76DF8F}"/>
              </a:ext>
            </a:extLst>
          </p:cNvPr>
          <p:cNvSpPr>
            <a:spLocks noGrp="1"/>
          </p:cNvSpPr>
          <p:nvPr>
            <p:ph type="title"/>
          </p:nvPr>
        </p:nvSpPr>
        <p:spPr/>
        <p:txBody>
          <a:bodyPr/>
          <a:lstStyle/>
          <a:p>
            <a:r>
              <a:rPr lang="en-IN" b="1" dirty="0"/>
              <a:t>What is OS Virtualization?</a:t>
            </a:r>
          </a:p>
        </p:txBody>
      </p:sp>
      <p:sp>
        <p:nvSpPr>
          <p:cNvPr id="3" name="Content Placeholder 2">
            <a:extLst>
              <a:ext uri="{FF2B5EF4-FFF2-40B4-BE49-F238E27FC236}">
                <a16:creationId xmlns:a16="http://schemas.microsoft.com/office/drawing/2014/main" id="{7DEFCDC4-77E1-3591-D4C6-AA940C53C534}"/>
              </a:ext>
            </a:extLst>
          </p:cNvPr>
          <p:cNvSpPr>
            <a:spLocks noGrp="1"/>
          </p:cNvSpPr>
          <p:nvPr>
            <p:ph idx="1"/>
          </p:nvPr>
        </p:nvSpPr>
        <p:spPr>
          <a:xfrm>
            <a:off x="1154954" y="2603500"/>
            <a:ext cx="9872710" cy="3888740"/>
          </a:xfrm>
        </p:spPr>
        <p:txBody>
          <a:bodyPr>
            <a:normAutofit fontScale="92500" lnSpcReduction="10000"/>
          </a:bodyPr>
          <a:lstStyle/>
          <a:p>
            <a:pPr marL="0" indent="0">
              <a:buNone/>
            </a:pPr>
            <a:r>
              <a:rPr lang="en-US" b="1" dirty="0"/>
              <a:t>OS Virtualization</a:t>
            </a:r>
            <a:r>
              <a:rPr lang="en-US" dirty="0"/>
              <a:t> is the process of running multiple operating system instances on a single physical machine using virtualization software. It allows users to create and manage </a:t>
            </a:r>
            <a:r>
              <a:rPr lang="en-US" b="1" dirty="0"/>
              <a:t>Virtual Machines (VMs)</a:t>
            </a:r>
            <a:r>
              <a:rPr lang="en-US" dirty="0"/>
              <a:t> that operate independently but share the same hardware.</a:t>
            </a:r>
          </a:p>
          <a:p>
            <a:pPr marL="0" indent="0">
              <a:buNone/>
            </a:pPr>
            <a:r>
              <a:rPr lang="en-IN" sz="2600" b="1" dirty="0"/>
              <a:t>Popular OS Virtualization Software</a:t>
            </a:r>
            <a:r>
              <a:rPr lang="en-US" sz="2600" b="1" dirty="0"/>
              <a:t>:</a:t>
            </a:r>
          </a:p>
          <a:p>
            <a:pPr>
              <a:buFont typeface="Wingdings" panose="05000000000000000000" pitchFamily="2" charset="2"/>
              <a:buChar char="q"/>
            </a:pPr>
            <a:r>
              <a:rPr lang="en-US" b="1" dirty="0"/>
              <a:t>VMware </a:t>
            </a:r>
            <a:r>
              <a:rPr lang="en-US" b="1" dirty="0" err="1"/>
              <a:t>ESXi</a:t>
            </a:r>
            <a:r>
              <a:rPr lang="en-US" b="1" dirty="0"/>
              <a:t> – </a:t>
            </a:r>
            <a:r>
              <a:rPr lang="en-US" dirty="0"/>
              <a:t>Enterprise-level, used in data centers</a:t>
            </a:r>
            <a:r>
              <a:rPr lang="en-US" b="1" dirty="0"/>
              <a:t>.</a:t>
            </a:r>
          </a:p>
          <a:p>
            <a:pPr>
              <a:buFont typeface="Wingdings" panose="05000000000000000000" pitchFamily="2" charset="2"/>
              <a:buChar char="q"/>
            </a:pPr>
            <a:r>
              <a:rPr lang="en-US" b="1" dirty="0"/>
              <a:t>Microsoft Hyper-V – </a:t>
            </a:r>
            <a:r>
              <a:rPr lang="en-US" dirty="0"/>
              <a:t>Built into Windows for virtualization</a:t>
            </a:r>
            <a:r>
              <a:rPr lang="en-US" b="1" dirty="0"/>
              <a:t>.</a:t>
            </a:r>
          </a:p>
          <a:p>
            <a:pPr>
              <a:buFont typeface="Wingdings" panose="05000000000000000000" pitchFamily="2" charset="2"/>
              <a:buChar char="q"/>
            </a:pPr>
            <a:r>
              <a:rPr lang="en-US" b="1" dirty="0"/>
              <a:t>KVM – </a:t>
            </a:r>
            <a:r>
              <a:rPr lang="en-US" dirty="0"/>
              <a:t>Open-source for Linux-based systems</a:t>
            </a:r>
            <a:r>
              <a:rPr lang="en-US" b="1" dirty="0"/>
              <a:t>.</a:t>
            </a:r>
          </a:p>
          <a:p>
            <a:pPr>
              <a:buFont typeface="Wingdings" panose="05000000000000000000" pitchFamily="2" charset="2"/>
              <a:buChar char="q"/>
            </a:pPr>
            <a:r>
              <a:rPr lang="en-US" b="1" dirty="0"/>
              <a:t>VMware Workstation – </a:t>
            </a:r>
            <a:r>
              <a:rPr lang="en-US" dirty="0"/>
              <a:t>Desktop virtualization for PCs</a:t>
            </a:r>
            <a:r>
              <a:rPr lang="en-US" b="1" dirty="0"/>
              <a:t>.</a:t>
            </a:r>
          </a:p>
          <a:p>
            <a:pPr>
              <a:buFont typeface="Wingdings" panose="05000000000000000000" pitchFamily="2" charset="2"/>
              <a:buChar char="q"/>
            </a:pPr>
            <a:r>
              <a:rPr lang="en-US" b="1" dirty="0"/>
              <a:t>Oracle VirtualBox – </a:t>
            </a:r>
            <a:r>
              <a:rPr lang="en-US" dirty="0"/>
              <a:t>Free, supports many OS types</a:t>
            </a:r>
            <a:r>
              <a:rPr lang="en-US" b="1" dirty="0"/>
              <a:t>.</a:t>
            </a:r>
          </a:p>
          <a:p>
            <a:pPr>
              <a:buFont typeface="Wingdings" panose="05000000000000000000" pitchFamily="2" charset="2"/>
              <a:buChar char="q"/>
            </a:pPr>
            <a:r>
              <a:rPr lang="en-US" b="1" dirty="0"/>
              <a:t>Parallels Desktop – </a:t>
            </a:r>
            <a:r>
              <a:rPr lang="en-US" dirty="0"/>
              <a:t>Best for running Windows on macOS</a:t>
            </a:r>
            <a:r>
              <a:rPr lang="en-US" b="1" dirty="0"/>
              <a:t>.</a:t>
            </a:r>
          </a:p>
          <a:p>
            <a:pPr>
              <a:buFont typeface="Wingdings" panose="05000000000000000000" pitchFamily="2" charset="2"/>
              <a:buChar char="q"/>
            </a:pPr>
            <a:r>
              <a:rPr lang="en-US" b="1" dirty="0" err="1"/>
              <a:t>Proxmox</a:t>
            </a:r>
            <a:r>
              <a:rPr lang="en-US" b="1" dirty="0"/>
              <a:t> VE – </a:t>
            </a:r>
            <a:r>
              <a:rPr lang="en-US" dirty="0"/>
              <a:t>Open-source, for virtualization and containers</a:t>
            </a:r>
            <a:r>
              <a:rPr lang="en-US" b="1" dirty="0"/>
              <a:t>.</a:t>
            </a:r>
          </a:p>
          <a:p>
            <a:endParaRPr lang="en-IN" dirty="0"/>
          </a:p>
        </p:txBody>
      </p:sp>
    </p:spTree>
    <p:extLst>
      <p:ext uri="{BB962C8B-B14F-4D97-AF65-F5344CB8AC3E}">
        <p14:creationId xmlns:p14="http://schemas.microsoft.com/office/powerpoint/2010/main" val="434829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37C9-27BC-4A6B-217A-2FF22FCEE35C}"/>
              </a:ext>
            </a:extLst>
          </p:cNvPr>
          <p:cNvSpPr>
            <a:spLocks noGrp="1"/>
          </p:cNvSpPr>
          <p:nvPr>
            <p:ph type="title"/>
          </p:nvPr>
        </p:nvSpPr>
        <p:spPr/>
        <p:txBody>
          <a:bodyPr/>
          <a:lstStyle/>
          <a:p>
            <a:r>
              <a:rPr lang="en-US" b="1" dirty="0"/>
              <a:t>What is Kali Linux(OS)</a:t>
            </a:r>
            <a:r>
              <a:rPr lang="en-IN" b="1" dirty="0"/>
              <a:t>?</a:t>
            </a:r>
          </a:p>
        </p:txBody>
      </p:sp>
      <p:sp>
        <p:nvSpPr>
          <p:cNvPr id="3" name="Content Placeholder 2">
            <a:extLst>
              <a:ext uri="{FF2B5EF4-FFF2-40B4-BE49-F238E27FC236}">
                <a16:creationId xmlns:a16="http://schemas.microsoft.com/office/drawing/2014/main" id="{7891FDE8-4BBA-8501-897F-ACCE697FCF10}"/>
              </a:ext>
            </a:extLst>
          </p:cNvPr>
          <p:cNvSpPr>
            <a:spLocks noGrp="1"/>
          </p:cNvSpPr>
          <p:nvPr>
            <p:ph idx="1"/>
          </p:nvPr>
        </p:nvSpPr>
        <p:spPr/>
        <p:txBody>
          <a:bodyPr>
            <a:normAutofit fontScale="92500" lnSpcReduction="10000"/>
          </a:bodyPr>
          <a:lstStyle/>
          <a:p>
            <a:pPr marL="0" indent="0">
              <a:buNone/>
            </a:pPr>
            <a:r>
              <a:rPr lang="en-US" b="1" dirty="0"/>
              <a:t>Kali Linux</a:t>
            </a:r>
            <a:r>
              <a:rPr lang="en-US" dirty="0"/>
              <a:t> is a </a:t>
            </a:r>
            <a:r>
              <a:rPr lang="en-US" b="1" dirty="0"/>
              <a:t>Debian-based</a:t>
            </a:r>
            <a:r>
              <a:rPr lang="en-US" dirty="0"/>
              <a:t> Linux distribution designed for </a:t>
            </a:r>
            <a:r>
              <a:rPr lang="en-US" b="1" dirty="0"/>
              <a:t>penetration testing</a:t>
            </a:r>
            <a:r>
              <a:rPr lang="en-US" dirty="0"/>
              <a:t>, </a:t>
            </a:r>
            <a:r>
              <a:rPr lang="en-US" b="1" dirty="0"/>
              <a:t>cybersecurity</a:t>
            </a:r>
            <a:r>
              <a:rPr lang="en-US" dirty="0"/>
              <a:t>, and </a:t>
            </a:r>
            <a:r>
              <a:rPr lang="en-US" b="1" dirty="0"/>
              <a:t>ethical hacking</a:t>
            </a:r>
            <a:r>
              <a:rPr lang="en-US" dirty="0"/>
              <a:t>. It comes with a wide range of pre-installed tools used by security professionals to test and secure networks and systems.</a:t>
            </a:r>
          </a:p>
          <a:p>
            <a:r>
              <a:rPr lang="en-US" b="1" dirty="0"/>
              <a:t>Key Features:</a:t>
            </a:r>
          </a:p>
          <a:p>
            <a:pPr>
              <a:buFont typeface="Arial" panose="020B0604020202020204" pitchFamily="34" charset="0"/>
              <a:buChar char="•"/>
            </a:pPr>
            <a:r>
              <a:rPr lang="en-US" b="1" dirty="0"/>
              <a:t>Security Tools:</a:t>
            </a:r>
            <a:r>
              <a:rPr lang="en-US" dirty="0"/>
              <a:t> Includes over 600 tools for tasks like network scanning, exploitation, and forensics (e.g., Metasploit, Nmap, Wireshark).</a:t>
            </a:r>
          </a:p>
          <a:p>
            <a:pPr>
              <a:buFont typeface="Arial" panose="020B0604020202020204" pitchFamily="34" charset="0"/>
              <a:buChar char="•"/>
            </a:pPr>
            <a:r>
              <a:rPr lang="en-US" b="1" dirty="0"/>
              <a:t>Live USB Option:</a:t>
            </a:r>
            <a:r>
              <a:rPr lang="en-US" dirty="0"/>
              <a:t> Can be run from a USB stick without installation on the host system.</a:t>
            </a:r>
          </a:p>
          <a:p>
            <a:pPr>
              <a:buFont typeface="Arial" panose="020B0604020202020204" pitchFamily="34" charset="0"/>
              <a:buChar char="•"/>
            </a:pPr>
            <a:r>
              <a:rPr lang="en-US" b="1" dirty="0"/>
              <a:t>Customizable:</a:t>
            </a:r>
            <a:r>
              <a:rPr lang="en-US" dirty="0"/>
              <a:t> Supports custom configurations and installations for specific testing environments.</a:t>
            </a:r>
          </a:p>
          <a:p>
            <a:pPr>
              <a:buFont typeface="Arial" panose="020B0604020202020204" pitchFamily="34" charset="0"/>
              <a:buChar char="•"/>
            </a:pPr>
            <a:r>
              <a:rPr lang="en-US" b="1" dirty="0"/>
              <a:t>Open-Source:</a:t>
            </a:r>
            <a:r>
              <a:rPr lang="en-US" dirty="0"/>
              <a:t> Free to use and actively developed by the Kali community.</a:t>
            </a:r>
          </a:p>
          <a:p>
            <a:pPr marL="0" indent="0">
              <a:buNone/>
            </a:pPr>
            <a:endParaRPr lang="en-US" dirty="0"/>
          </a:p>
          <a:p>
            <a:endParaRPr lang="en-IN" dirty="0"/>
          </a:p>
        </p:txBody>
      </p:sp>
    </p:spTree>
    <p:extLst>
      <p:ext uri="{BB962C8B-B14F-4D97-AF65-F5344CB8AC3E}">
        <p14:creationId xmlns:p14="http://schemas.microsoft.com/office/powerpoint/2010/main" val="1662776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B5B0-87BA-F74A-6D9A-D2FFF559FD0B}"/>
              </a:ext>
            </a:extLst>
          </p:cNvPr>
          <p:cNvSpPr>
            <a:spLocks noGrp="1"/>
          </p:cNvSpPr>
          <p:nvPr>
            <p:ph type="title"/>
          </p:nvPr>
        </p:nvSpPr>
        <p:spPr/>
        <p:txBody>
          <a:bodyPr/>
          <a:lstStyle/>
          <a:p>
            <a:r>
              <a:rPr lang="en-IN" b="1" dirty="0"/>
              <a:t>What is Phishing?</a:t>
            </a:r>
          </a:p>
        </p:txBody>
      </p:sp>
      <p:sp>
        <p:nvSpPr>
          <p:cNvPr id="3" name="Content Placeholder 2">
            <a:extLst>
              <a:ext uri="{FF2B5EF4-FFF2-40B4-BE49-F238E27FC236}">
                <a16:creationId xmlns:a16="http://schemas.microsoft.com/office/drawing/2014/main" id="{2B284391-ED07-F11C-1E39-266EE6EE8546}"/>
              </a:ext>
            </a:extLst>
          </p:cNvPr>
          <p:cNvSpPr>
            <a:spLocks noGrp="1"/>
          </p:cNvSpPr>
          <p:nvPr>
            <p:ph idx="1"/>
          </p:nvPr>
        </p:nvSpPr>
        <p:spPr>
          <a:xfrm>
            <a:off x="1154954" y="2603500"/>
            <a:ext cx="9826989" cy="3861308"/>
          </a:xfrm>
        </p:spPr>
        <p:txBody>
          <a:bodyPr/>
          <a:lstStyle/>
          <a:p>
            <a:pPr marL="0" indent="0">
              <a:buNone/>
            </a:pPr>
            <a:r>
              <a:rPr lang="en-US" b="1" dirty="0"/>
              <a:t>Phishing</a:t>
            </a:r>
            <a:r>
              <a:rPr lang="en-US" dirty="0"/>
              <a:t> is a </a:t>
            </a:r>
            <a:r>
              <a:rPr lang="en-US" b="1" dirty="0"/>
              <a:t>social engineering cyberattack</a:t>
            </a:r>
            <a:r>
              <a:rPr lang="en-US" dirty="0"/>
              <a:t> where hackers trick individuals into </a:t>
            </a:r>
            <a:r>
              <a:rPr lang="en-US" b="1" dirty="0"/>
              <a:t>revealing sensitive information</a:t>
            </a:r>
            <a:r>
              <a:rPr lang="en-US" dirty="0"/>
              <a:t> such as passwords, bank details, or personal data. Attackers pretend to be </a:t>
            </a:r>
            <a:r>
              <a:rPr lang="en-US" b="1" dirty="0"/>
              <a:t>legitimate entities</a:t>
            </a:r>
            <a:r>
              <a:rPr lang="en-US" dirty="0"/>
              <a:t> (banks, companies, government agencies) to manipulate victims into clicking malicious links, downloading malware, or sharing confidential details.</a:t>
            </a:r>
          </a:p>
          <a:p>
            <a:pPr marL="0" indent="0">
              <a:buNone/>
            </a:pPr>
            <a:endParaRPr lang="en-US" dirty="0"/>
          </a:p>
          <a:p>
            <a:pPr marL="0" indent="0">
              <a:buNone/>
            </a:pPr>
            <a:r>
              <a:rPr lang="en-US" b="1" dirty="0"/>
              <a:t>Real-World Example:</a:t>
            </a:r>
          </a:p>
          <a:p>
            <a:r>
              <a:rPr lang="en-US" dirty="0"/>
              <a:t>You receive an email from "</a:t>
            </a:r>
            <a:r>
              <a:rPr lang="en-US" b="1" dirty="0"/>
              <a:t>Netflix Support</a:t>
            </a:r>
            <a:r>
              <a:rPr lang="en-US" dirty="0"/>
              <a:t>" saying your account is suspended due to payment failure. It asks you to </a:t>
            </a:r>
            <a:r>
              <a:rPr lang="en-US" b="1" dirty="0"/>
              <a:t>click a link to update your billing details</a:t>
            </a:r>
            <a:r>
              <a:rPr lang="en-US" dirty="0"/>
              <a:t>. The link leads to a </a:t>
            </a:r>
            <a:r>
              <a:rPr lang="en-US" b="1" dirty="0"/>
              <a:t>fake Netflix login page</a:t>
            </a:r>
            <a:r>
              <a:rPr lang="en-US" dirty="0"/>
              <a:t> where hackers steal your credentials.</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3965990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EDF72-5E93-F77D-545C-36DBBB0389F9}"/>
              </a:ext>
            </a:extLst>
          </p:cNvPr>
          <p:cNvSpPr>
            <a:spLocks noGrp="1"/>
          </p:cNvSpPr>
          <p:nvPr>
            <p:ph type="title"/>
          </p:nvPr>
        </p:nvSpPr>
        <p:spPr/>
        <p:txBody>
          <a:bodyPr/>
          <a:lstStyle/>
          <a:p>
            <a:r>
              <a:rPr lang="en-IN" b="1" dirty="0"/>
              <a:t>Examples of Phishing Sites</a:t>
            </a:r>
          </a:p>
        </p:txBody>
      </p:sp>
      <p:sp>
        <p:nvSpPr>
          <p:cNvPr id="3" name="Content Placeholder 2">
            <a:extLst>
              <a:ext uri="{FF2B5EF4-FFF2-40B4-BE49-F238E27FC236}">
                <a16:creationId xmlns:a16="http://schemas.microsoft.com/office/drawing/2014/main" id="{82E32AB5-3025-D2BD-6454-466CB85DC942}"/>
              </a:ext>
            </a:extLst>
          </p:cNvPr>
          <p:cNvSpPr>
            <a:spLocks noGrp="1"/>
          </p:cNvSpPr>
          <p:nvPr>
            <p:ph idx="1"/>
          </p:nvPr>
        </p:nvSpPr>
        <p:spPr/>
        <p:txBody>
          <a:bodyPr/>
          <a:lstStyle/>
          <a:p>
            <a:pPr>
              <a:buFont typeface="Wingdings" panose="05000000000000000000" pitchFamily="2" charset="2"/>
              <a:buChar char="q"/>
            </a:pPr>
            <a:r>
              <a:rPr lang="en-IN" dirty="0">
                <a:hlinkClick r:id="rId2"/>
              </a:rPr>
              <a:t>https://vumoo.top/</a:t>
            </a:r>
            <a:endParaRPr lang="en-IN" dirty="0"/>
          </a:p>
          <a:p>
            <a:pPr>
              <a:buFont typeface="Wingdings" panose="05000000000000000000" pitchFamily="2" charset="2"/>
              <a:buChar char="q"/>
            </a:pPr>
            <a:r>
              <a:rPr lang="en-IN" dirty="0">
                <a:hlinkClick r:id="rId3"/>
              </a:rPr>
              <a:t>https://www.apunkagames.com/</a:t>
            </a:r>
            <a:endParaRPr lang="en-IN" dirty="0"/>
          </a:p>
          <a:p>
            <a:pPr>
              <a:buFont typeface="Wingdings" panose="05000000000000000000" pitchFamily="2" charset="2"/>
              <a:buChar char="q"/>
            </a:pPr>
            <a:r>
              <a:rPr lang="en-IN" dirty="0">
                <a:hlinkClick r:id="rId4"/>
              </a:rPr>
              <a:t>https://blackboxrepacke.com/</a:t>
            </a:r>
            <a:endParaRPr lang="en-IN" dirty="0"/>
          </a:p>
          <a:p>
            <a:pPr>
              <a:buFont typeface="Wingdings" panose="05000000000000000000" pitchFamily="2" charset="2"/>
              <a:buChar char="q"/>
            </a:pPr>
            <a:r>
              <a:rPr lang="en-IN" dirty="0">
                <a:hlinkClick r:id="rId5"/>
              </a:rPr>
              <a:t>https://raw.githubusercontent.com/Phishing-Database/Phishing.Database/refs/heads/master/phishing-domains-ACTIVE.txt</a:t>
            </a:r>
            <a:endParaRPr lang="en-IN" dirty="0"/>
          </a:p>
        </p:txBody>
      </p:sp>
    </p:spTree>
    <p:extLst>
      <p:ext uri="{BB962C8B-B14F-4D97-AF65-F5344CB8AC3E}">
        <p14:creationId xmlns:p14="http://schemas.microsoft.com/office/powerpoint/2010/main" val="3675923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09EA4-8618-EB04-2C88-C85D37A45761}"/>
              </a:ext>
            </a:extLst>
          </p:cNvPr>
          <p:cNvSpPr>
            <a:spLocks noGrp="1"/>
          </p:cNvSpPr>
          <p:nvPr>
            <p:ph type="title"/>
          </p:nvPr>
        </p:nvSpPr>
        <p:spPr/>
        <p:txBody>
          <a:bodyPr/>
          <a:lstStyle/>
          <a:p>
            <a:r>
              <a:rPr lang="en-IN" b="1" dirty="0"/>
              <a:t>What is Similar Domain Name?</a:t>
            </a:r>
          </a:p>
        </p:txBody>
      </p:sp>
      <p:sp>
        <p:nvSpPr>
          <p:cNvPr id="3" name="Content Placeholder 2">
            <a:extLst>
              <a:ext uri="{FF2B5EF4-FFF2-40B4-BE49-F238E27FC236}">
                <a16:creationId xmlns:a16="http://schemas.microsoft.com/office/drawing/2014/main" id="{450D0E47-4C5F-8141-EB36-BEE1DBB514A4}"/>
              </a:ext>
            </a:extLst>
          </p:cNvPr>
          <p:cNvSpPr>
            <a:spLocks noGrp="1"/>
          </p:cNvSpPr>
          <p:nvPr>
            <p:ph idx="1"/>
          </p:nvPr>
        </p:nvSpPr>
        <p:spPr>
          <a:xfrm>
            <a:off x="1154954" y="2603500"/>
            <a:ext cx="10009869" cy="3788156"/>
          </a:xfrm>
        </p:spPr>
        <p:txBody>
          <a:bodyPr>
            <a:normAutofit fontScale="92500" lnSpcReduction="10000"/>
          </a:bodyPr>
          <a:lstStyle/>
          <a:p>
            <a:pPr marL="0" indent="0">
              <a:buNone/>
            </a:pPr>
            <a:r>
              <a:rPr lang="en-US" dirty="0"/>
              <a:t>A similar domain name is a domain that closely resembles a legitimate website's domain name but with small changes, such as replacing characters or adding extra letters. These small modifications are often used in phishing attacks to deceive users into thinking they are visiting a trusted site.</a:t>
            </a:r>
          </a:p>
          <a:p>
            <a:pPr marL="0" indent="0">
              <a:buNone/>
            </a:pPr>
            <a:r>
              <a:rPr lang="en-US" b="1" dirty="0"/>
              <a:t>Example:</a:t>
            </a:r>
          </a:p>
          <a:p>
            <a:r>
              <a:rPr lang="en-US" dirty="0"/>
              <a:t>Legitimate: </a:t>
            </a:r>
            <a:r>
              <a:rPr lang="en-US" b="1" dirty="0"/>
              <a:t>example.com</a:t>
            </a:r>
          </a:p>
          <a:p>
            <a:r>
              <a:rPr lang="en-US" dirty="0"/>
              <a:t>Similar Domain: </a:t>
            </a:r>
            <a:r>
              <a:rPr lang="en-US" b="1" dirty="0"/>
              <a:t>examp1e.com </a:t>
            </a:r>
            <a:r>
              <a:rPr lang="en-US" dirty="0"/>
              <a:t>(replacing the letter "l" with the number "1")</a:t>
            </a:r>
          </a:p>
          <a:p>
            <a:r>
              <a:rPr lang="en-US" dirty="0"/>
              <a:t>Or </a:t>
            </a:r>
            <a:r>
              <a:rPr lang="en-US" b="1" dirty="0"/>
              <a:t>exampIe.com </a:t>
            </a:r>
            <a:r>
              <a:rPr lang="en-US" dirty="0"/>
              <a:t>(using a capital "I" to look like "l").</a:t>
            </a:r>
          </a:p>
          <a:p>
            <a:pPr marL="0" indent="0">
              <a:buNone/>
            </a:pPr>
            <a:r>
              <a:rPr lang="en-US" b="1" dirty="0"/>
              <a:t>Purpose:</a:t>
            </a:r>
          </a:p>
          <a:p>
            <a:r>
              <a:rPr lang="en-US" dirty="0"/>
              <a:t>Attackers use similar domains to trick users into visiting fake websites, where they can steal personal information (like login credentials) or install malware, as the cloned site looks almost identical to the real one.</a:t>
            </a:r>
          </a:p>
          <a:p>
            <a:pPr marL="0" indent="0">
              <a:buNone/>
            </a:pPr>
            <a:endParaRPr lang="en-IN" dirty="0"/>
          </a:p>
        </p:txBody>
      </p:sp>
    </p:spTree>
    <p:extLst>
      <p:ext uri="{BB962C8B-B14F-4D97-AF65-F5344CB8AC3E}">
        <p14:creationId xmlns:p14="http://schemas.microsoft.com/office/powerpoint/2010/main" val="61710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DDC3-2F87-CF21-378D-E743814BA479}"/>
              </a:ext>
            </a:extLst>
          </p:cNvPr>
          <p:cNvSpPr>
            <a:spLocks noGrp="1"/>
          </p:cNvSpPr>
          <p:nvPr>
            <p:ph type="title"/>
          </p:nvPr>
        </p:nvSpPr>
        <p:spPr/>
        <p:txBody>
          <a:bodyPr/>
          <a:lstStyle/>
          <a:p>
            <a:r>
              <a:rPr lang="en-US" b="1" dirty="0"/>
              <a:t>Tools – To Check Similar Domains</a:t>
            </a:r>
            <a:endParaRPr lang="en-IN" b="1" dirty="0"/>
          </a:p>
        </p:txBody>
      </p:sp>
      <p:sp>
        <p:nvSpPr>
          <p:cNvPr id="3" name="Content Placeholder 2">
            <a:extLst>
              <a:ext uri="{FF2B5EF4-FFF2-40B4-BE49-F238E27FC236}">
                <a16:creationId xmlns:a16="http://schemas.microsoft.com/office/drawing/2014/main" id="{190091FF-A16C-389B-C5B2-AF7230AE5536}"/>
              </a:ext>
            </a:extLst>
          </p:cNvPr>
          <p:cNvSpPr>
            <a:spLocks noGrp="1"/>
          </p:cNvSpPr>
          <p:nvPr>
            <p:ph idx="1"/>
          </p:nvPr>
        </p:nvSpPr>
        <p:spPr/>
        <p:txBody>
          <a:bodyPr/>
          <a:lstStyle/>
          <a:p>
            <a:r>
              <a:rPr lang="en-IN" dirty="0"/>
              <a:t>https://dnstwister.report/</a:t>
            </a:r>
          </a:p>
          <a:p>
            <a:r>
              <a:rPr lang="en-IN" dirty="0"/>
              <a:t>https://www.internetmarketingninjas.com/tools/domain-typo-generator</a:t>
            </a:r>
          </a:p>
        </p:txBody>
      </p:sp>
    </p:spTree>
    <p:extLst>
      <p:ext uri="{BB962C8B-B14F-4D97-AF65-F5344CB8AC3E}">
        <p14:creationId xmlns:p14="http://schemas.microsoft.com/office/powerpoint/2010/main" val="1999625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53835-725A-4DC5-2905-2AABD87067C3}"/>
              </a:ext>
            </a:extLst>
          </p:cNvPr>
          <p:cNvSpPr>
            <a:spLocks noGrp="1"/>
          </p:cNvSpPr>
          <p:nvPr>
            <p:ph type="title"/>
          </p:nvPr>
        </p:nvSpPr>
        <p:spPr/>
        <p:txBody>
          <a:bodyPr/>
          <a:lstStyle/>
          <a:p>
            <a:r>
              <a:rPr lang="en-IN" b="1" dirty="0"/>
              <a:t>What is Website Cloning?</a:t>
            </a:r>
          </a:p>
        </p:txBody>
      </p:sp>
      <p:sp>
        <p:nvSpPr>
          <p:cNvPr id="3" name="Content Placeholder 2">
            <a:extLst>
              <a:ext uri="{FF2B5EF4-FFF2-40B4-BE49-F238E27FC236}">
                <a16:creationId xmlns:a16="http://schemas.microsoft.com/office/drawing/2014/main" id="{E00C8AC1-DA69-CCF4-F348-3379A42AC8F1}"/>
              </a:ext>
            </a:extLst>
          </p:cNvPr>
          <p:cNvSpPr>
            <a:spLocks noGrp="1"/>
          </p:cNvSpPr>
          <p:nvPr>
            <p:ph idx="1"/>
          </p:nvPr>
        </p:nvSpPr>
        <p:spPr/>
        <p:txBody>
          <a:bodyPr/>
          <a:lstStyle/>
          <a:p>
            <a:pPr marL="0" indent="0">
              <a:buNone/>
            </a:pPr>
            <a:r>
              <a:rPr lang="en-US" b="1" dirty="0"/>
              <a:t>Website cloning </a:t>
            </a:r>
            <a:r>
              <a:rPr lang="en-US" dirty="0"/>
              <a:t>is when attackers replicate a legitimate website to deceive users. The cloned site looks identical to the original, but it’s designed to steal sensitive information. For example, a hacker might clone a bank’s website, and when users log in, their credentials are sent directly to the attacker. The goal is to collect usernames, passwords, or credit card details by tricking people into thinking they’re on the real site.</a:t>
            </a:r>
            <a:endParaRPr lang="en-IN" dirty="0"/>
          </a:p>
        </p:txBody>
      </p:sp>
    </p:spTree>
    <p:extLst>
      <p:ext uri="{BB962C8B-B14F-4D97-AF65-F5344CB8AC3E}">
        <p14:creationId xmlns:p14="http://schemas.microsoft.com/office/powerpoint/2010/main" val="107318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88D4-CBDF-BCF5-B2FC-44810B0F2032}"/>
              </a:ext>
            </a:extLst>
          </p:cNvPr>
          <p:cNvSpPr>
            <a:spLocks noGrp="1"/>
          </p:cNvSpPr>
          <p:nvPr>
            <p:ph type="title"/>
          </p:nvPr>
        </p:nvSpPr>
        <p:spPr/>
        <p:txBody>
          <a:bodyPr/>
          <a:lstStyle/>
          <a:p>
            <a:r>
              <a:rPr lang="en-US" b="1" dirty="0"/>
              <a:t>Tools For Website Cloning</a:t>
            </a:r>
            <a:endParaRPr lang="en-IN" b="1" dirty="0"/>
          </a:p>
        </p:txBody>
      </p:sp>
      <p:sp>
        <p:nvSpPr>
          <p:cNvPr id="3" name="Content Placeholder 2">
            <a:extLst>
              <a:ext uri="{FF2B5EF4-FFF2-40B4-BE49-F238E27FC236}">
                <a16:creationId xmlns:a16="http://schemas.microsoft.com/office/drawing/2014/main" id="{997FF5BA-7A07-893F-B3B6-D9CBABAFC56F}"/>
              </a:ext>
            </a:extLst>
          </p:cNvPr>
          <p:cNvSpPr>
            <a:spLocks noGrp="1"/>
          </p:cNvSpPr>
          <p:nvPr>
            <p:ph idx="1"/>
          </p:nvPr>
        </p:nvSpPr>
        <p:spPr>
          <a:xfrm>
            <a:off x="1154954" y="2603500"/>
            <a:ext cx="9333213" cy="3416300"/>
          </a:xfrm>
        </p:spPr>
        <p:txBody>
          <a:bodyPr/>
          <a:lstStyle/>
          <a:p>
            <a:r>
              <a:rPr lang="en-US" b="1" dirty="0" err="1"/>
              <a:t>HTTrack</a:t>
            </a:r>
            <a:r>
              <a:rPr lang="en-US" b="1" dirty="0"/>
              <a:t> </a:t>
            </a:r>
            <a:r>
              <a:rPr lang="en-US" dirty="0"/>
              <a:t>(Open Source): Copies entire websites for offline browsing.</a:t>
            </a:r>
          </a:p>
          <a:p>
            <a:r>
              <a:rPr lang="en-IN" b="1" dirty="0"/>
              <a:t>Wget</a:t>
            </a:r>
            <a:r>
              <a:rPr lang="en-IN" dirty="0"/>
              <a:t> (Linux Command): </a:t>
            </a:r>
            <a:r>
              <a:rPr lang="en-IN" dirty="0" err="1"/>
              <a:t>wget</a:t>
            </a:r>
            <a:r>
              <a:rPr lang="en-IN" dirty="0"/>
              <a:t> --mirror -p --convert-links -P ./</a:t>
            </a:r>
            <a:r>
              <a:rPr lang="en-IN" dirty="0" err="1"/>
              <a:t>localdir</a:t>
            </a:r>
            <a:r>
              <a:rPr lang="en-IN" dirty="0"/>
              <a:t> &lt;URL&gt;.</a:t>
            </a:r>
            <a:endParaRPr lang="en-US" dirty="0"/>
          </a:p>
          <a:p>
            <a:pPr marL="0" indent="0">
              <a:buNone/>
            </a:pPr>
            <a:endParaRPr lang="en-IN" dirty="0"/>
          </a:p>
        </p:txBody>
      </p:sp>
    </p:spTree>
    <p:extLst>
      <p:ext uri="{BB962C8B-B14F-4D97-AF65-F5344CB8AC3E}">
        <p14:creationId xmlns:p14="http://schemas.microsoft.com/office/powerpoint/2010/main" val="3083172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D967-0B6B-0FBF-60C0-CE6FB73CEC9F}"/>
              </a:ext>
            </a:extLst>
          </p:cNvPr>
          <p:cNvSpPr>
            <a:spLocks noGrp="1"/>
          </p:cNvSpPr>
          <p:nvPr>
            <p:ph type="title"/>
          </p:nvPr>
        </p:nvSpPr>
        <p:spPr/>
        <p:txBody>
          <a:bodyPr/>
          <a:lstStyle/>
          <a:p>
            <a:r>
              <a:rPr lang="en-IN" b="1" dirty="0"/>
              <a:t>Tools - For Phishing Attack Practice</a:t>
            </a:r>
          </a:p>
        </p:txBody>
      </p:sp>
      <p:sp>
        <p:nvSpPr>
          <p:cNvPr id="3" name="Content Placeholder 2">
            <a:extLst>
              <a:ext uri="{FF2B5EF4-FFF2-40B4-BE49-F238E27FC236}">
                <a16:creationId xmlns:a16="http://schemas.microsoft.com/office/drawing/2014/main" id="{B7CD8B58-A16B-887D-8BC8-A786414105E6}"/>
              </a:ext>
            </a:extLst>
          </p:cNvPr>
          <p:cNvSpPr>
            <a:spLocks noGrp="1"/>
          </p:cNvSpPr>
          <p:nvPr>
            <p:ph idx="1"/>
          </p:nvPr>
        </p:nvSpPr>
        <p:spPr>
          <a:xfrm>
            <a:off x="1154954" y="2603500"/>
            <a:ext cx="9214341" cy="3416300"/>
          </a:xfrm>
        </p:spPr>
        <p:txBody>
          <a:bodyPr/>
          <a:lstStyle/>
          <a:p>
            <a:pPr>
              <a:buFont typeface="+mj-lt"/>
              <a:buAutoNum type="arabicPeriod"/>
            </a:pPr>
            <a:r>
              <a:rPr lang="en-IN" b="1" dirty="0"/>
              <a:t>Windows Operating System </a:t>
            </a:r>
            <a:r>
              <a:rPr lang="en-IN" dirty="0"/>
              <a:t>– For normal usage.</a:t>
            </a:r>
          </a:p>
          <a:p>
            <a:pPr>
              <a:buFont typeface="+mj-lt"/>
              <a:buAutoNum type="arabicPeriod"/>
            </a:pPr>
            <a:r>
              <a:rPr lang="en-IN" b="1" dirty="0"/>
              <a:t>Virtual Machine Software (VMware) </a:t>
            </a:r>
            <a:r>
              <a:rPr lang="en-IN" dirty="0"/>
              <a:t>– To create an virtual environment for practice.</a:t>
            </a:r>
          </a:p>
          <a:p>
            <a:pPr>
              <a:buFont typeface="+mj-lt"/>
              <a:buAutoNum type="arabicPeriod"/>
            </a:pPr>
            <a:r>
              <a:rPr lang="en-IN" b="1" dirty="0"/>
              <a:t>Kali Linux OS </a:t>
            </a:r>
            <a:r>
              <a:rPr lang="en-IN" dirty="0"/>
              <a:t>– To download and use Phishing scripts and other hacking tools.</a:t>
            </a:r>
          </a:p>
          <a:p>
            <a:pPr>
              <a:buFont typeface="+mj-lt"/>
              <a:buAutoNum type="arabicPeriod"/>
            </a:pPr>
            <a:r>
              <a:rPr lang="en-IN" b="1" dirty="0"/>
              <a:t>Port Forwarding </a:t>
            </a:r>
            <a:r>
              <a:rPr lang="en-IN" dirty="0"/>
              <a:t>– To steal victim information over internet.</a:t>
            </a:r>
          </a:p>
          <a:p>
            <a:pPr>
              <a:buFont typeface="+mj-lt"/>
              <a:buAutoNum type="arabicPeriod"/>
            </a:pPr>
            <a:r>
              <a:rPr lang="en-IN" b="1" dirty="0"/>
              <a:t>Target</a:t>
            </a:r>
            <a:r>
              <a:rPr lang="en-IN" dirty="0"/>
              <a:t> – To perform an Phishing Attack.</a:t>
            </a:r>
          </a:p>
        </p:txBody>
      </p:sp>
    </p:spTree>
    <p:extLst>
      <p:ext uri="{BB962C8B-B14F-4D97-AF65-F5344CB8AC3E}">
        <p14:creationId xmlns:p14="http://schemas.microsoft.com/office/powerpoint/2010/main" val="1735340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5A44F-908D-AF31-AD3C-A2222EC074D1}"/>
              </a:ext>
            </a:extLst>
          </p:cNvPr>
          <p:cNvSpPr>
            <a:spLocks noGrp="1"/>
          </p:cNvSpPr>
          <p:nvPr>
            <p:ph type="title"/>
          </p:nvPr>
        </p:nvSpPr>
        <p:spPr/>
        <p:txBody>
          <a:bodyPr/>
          <a:lstStyle/>
          <a:p>
            <a:br>
              <a:rPr lang="en-US" b="1" dirty="0"/>
            </a:br>
            <a:r>
              <a:rPr lang="en-US" b="1" dirty="0"/>
              <a:t>Why is Cyber Security Important?</a:t>
            </a:r>
            <a:br>
              <a:rPr lang="en-US" b="1" dirty="0"/>
            </a:br>
            <a:endParaRPr lang="en-IN" dirty="0"/>
          </a:p>
        </p:txBody>
      </p:sp>
      <p:sp>
        <p:nvSpPr>
          <p:cNvPr id="3" name="Content Placeholder 2">
            <a:extLst>
              <a:ext uri="{FF2B5EF4-FFF2-40B4-BE49-F238E27FC236}">
                <a16:creationId xmlns:a16="http://schemas.microsoft.com/office/drawing/2014/main" id="{19C5C923-6E72-D9C0-ADFB-07888FC8AA9F}"/>
              </a:ext>
            </a:extLst>
          </p:cNvPr>
          <p:cNvSpPr>
            <a:spLocks noGrp="1"/>
          </p:cNvSpPr>
          <p:nvPr>
            <p:ph idx="1"/>
          </p:nvPr>
        </p:nvSpPr>
        <p:spPr/>
        <p:txBody>
          <a:bodyPr/>
          <a:lstStyle/>
          <a:p>
            <a:pPr marL="0" indent="0">
              <a:buNone/>
            </a:pPr>
            <a:r>
              <a:rPr lang="en-US" sz="2000" dirty="0"/>
              <a:t>With everything going digital - banking, shopping, and communication - </a:t>
            </a:r>
            <a:r>
              <a:rPr lang="en-US" sz="2000" b="1" dirty="0"/>
              <a:t>hackers try to steal personal data, disrupt systems, or spread malware.</a:t>
            </a:r>
            <a:r>
              <a:rPr lang="en-US" sz="2000" dirty="0"/>
              <a:t> Cyber security keeps your </a:t>
            </a:r>
            <a:r>
              <a:rPr lang="en-US" sz="2000" b="1" dirty="0"/>
              <a:t>information safe</a:t>
            </a:r>
            <a:r>
              <a:rPr lang="en-US" sz="2000" dirty="0"/>
              <a:t> and ensures </a:t>
            </a:r>
            <a:r>
              <a:rPr lang="en-US" sz="2000" b="1" dirty="0"/>
              <a:t>systems run securely.</a:t>
            </a:r>
            <a:endParaRPr lang="en-US" sz="2000" dirty="0"/>
          </a:p>
          <a:p>
            <a:pPr marL="0" indent="0">
              <a:buNone/>
            </a:pPr>
            <a:endParaRPr lang="en-IN" dirty="0"/>
          </a:p>
        </p:txBody>
      </p:sp>
    </p:spTree>
    <p:extLst>
      <p:ext uri="{BB962C8B-B14F-4D97-AF65-F5344CB8AC3E}">
        <p14:creationId xmlns:p14="http://schemas.microsoft.com/office/powerpoint/2010/main" val="50418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E4DC-2628-054F-8587-3355BBF22733}"/>
              </a:ext>
            </a:extLst>
          </p:cNvPr>
          <p:cNvSpPr>
            <a:spLocks noGrp="1"/>
          </p:cNvSpPr>
          <p:nvPr>
            <p:ph type="title"/>
          </p:nvPr>
        </p:nvSpPr>
        <p:spPr/>
        <p:txBody>
          <a:bodyPr/>
          <a:lstStyle/>
          <a:p>
            <a:r>
              <a:rPr lang="en-US" b="1" dirty="0"/>
              <a:t>How to Protect from Phishing Attacks</a:t>
            </a:r>
            <a:r>
              <a:rPr lang="en-IN" b="1" dirty="0"/>
              <a:t>?</a:t>
            </a:r>
          </a:p>
        </p:txBody>
      </p:sp>
      <p:sp>
        <p:nvSpPr>
          <p:cNvPr id="3" name="Content Placeholder 2">
            <a:extLst>
              <a:ext uri="{FF2B5EF4-FFF2-40B4-BE49-F238E27FC236}">
                <a16:creationId xmlns:a16="http://schemas.microsoft.com/office/drawing/2014/main" id="{4D65EDD8-9177-4E16-E4BF-DFAA542A7624}"/>
              </a:ext>
            </a:extLst>
          </p:cNvPr>
          <p:cNvSpPr>
            <a:spLocks noGrp="1"/>
          </p:cNvSpPr>
          <p:nvPr>
            <p:ph idx="1"/>
          </p:nvPr>
        </p:nvSpPr>
        <p:spPr>
          <a:xfrm>
            <a:off x="1154954" y="2603500"/>
            <a:ext cx="9927574" cy="3623564"/>
          </a:xfrm>
        </p:spPr>
        <p:txBody>
          <a:bodyPr/>
          <a:lstStyle/>
          <a:p>
            <a:pPr>
              <a:buFont typeface="Wingdings" panose="05000000000000000000" pitchFamily="2" charset="2"/>
              <a:buChar char="q"/>
            </a:pPr>
            <a:r>
              <a:rPr lang="en-IN" b="1" dirty="0"/>
              <a:t>Verify Emails &amp; Messages </a:t>
            </a:r>
            <a:r>
              <a:rPr lang="en-IN" dirty="0"/>
              <a:t>– Check sender details, avoid clicking unknown links.</a:t>
            </a:r>
          </a:p>
          <a:p>
            <a:pPr>
              <a:buFont typeface="Wingdings" panose="05000000000000000000" pitchFamily="2" charset="2"/>
              <a:buChar char="q"/>
            </a:pPr>
            <a:r>
              <a:rPr lang="en-IN" b="1" dirty="0"/>
              <a:t>Check Website Authenticity </a:t>
            </a:r>
            <a:r>
              <a:rPr lang="en-IN" dirty="0"/>
              <a:t>– Look for https://, padlock 🔒, and correct domain names.</a:t>
            </a:r>
          </a:p>
          <a:p>
            <a:pPr>
              <a:buFont typeface="Wingdings" panose="05000000000000000000" pitchFamily="2" charset="2"/>
              <a:buChar char="q"/>
            </a:pPr>
            <a:r>
              <a:rPr lang="en-IN" b="1" dirty="0"/>
              <a:t>Enable Multi-Factor Authentication (MFA) </a:t>
            </a:r>
            <a:r>
              <a:rPr lang="en-IN" dirty="0"/>
              <a:t>– Adds extra security beyond passwords.</a:t>
            </a:r>
          </a:p>
          <a:p>
            <a:pPr>
              <a:buFont typeface="Wingdings" panose="05000000000000000000" pitchFamily="2" charset="2"/>
              <a:buChar char="q"/>
            </a:pPr>
            <a:r>
              <a:rPr lang="en-IN" b="1" dirty="0"/>
              <a:t>Stay Alert to Social Engineering</a:t>
            </a:r>
            <a:r>
              <a:rPr lang="en-IN" dirty="0"/>
              <a:t> – Avoid urgent requests for personal info.</a:t>
            </a:r>
          </a:p>
          <a:p>
            <a:pPr>
              <a:buFont typeface="Wingdings" panose="05000000000000000000" pitchFamily="2" charset="2"/>
              <a:buChar char="q"/>
            </a:pPr>
            <a:r>
              <a:rPr lang="en-IN" b="1" dirty="0"/>
              <a:t>Use Security Tools</a:t>
            </a:r>
            <a:r>
              <a:rPr lang="en-IN" dirty="0"/>
              <a:t> – Install anti-phishing browser extensions &amp; update </a:t>
            </a:r>
            <a:r>
              <a:rPr lang="en-IN" dirty="0" err="1"/>
              <a:t>softwares</a:t>
            </a:r>
            <a:r>
              <a:rPr lang="en-IN" dirty="0"/>
              <a:t> time to time.</a:t>
            </a:r>
          </a:p>
        </p:txBody>
      </p:sp>
    </p:spTree>
    <p:extLst>
      <p:ext uri="{BB962C8B-B14F-4D97-AF65-F5344CB8AC3E}">
        <p14:creationId xmlns:p14="http://schemas.microsoft.com/office/powerpoint/2010/main" val="1393398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7643-B497-3A6E-B5B6-4D9278661897}"/>
              </a:ext>
            </a:extLst>
          </p:cNvPr>
          <p:cNvSpPr>
            <a:spLocks noGrp="1"/>
          </p:cNvSpPr>
          <p:nvPr>
            <p:ph type="title"/>
          </p:nvPr>
        </p:nvSpPr>
        <p:spPr/>
        <p:txBody>
          <a:bodyPr/>
          <a:lstStyle/>
          <a:p>
            <a:r>
              <a:rPr lang="en-IN" b="1" dirty="0"/>
              <a:t>Extension For Browser Security</a:t>
            </a:r>
          </a:p>
        </p:txBody>
      </p:sp>
      <p:sp>
        <p:nvSpPr>
          <p:cNvPr id="3" name="Content Placeholder 2">
            <a:extLst>
              <a:ext uri="{FF2B5EF4-FFF2-40B4-BE49-F238E27FC236}">
                <a16:creationId xmlns:a16="http://schemas.microsoft.com/office/drawing/2014/main" id="{74295E1C-B31E-512B-E183-2111E0FA1CDC}"/>
              </a:ext>
            </a:extLst>
          </p:cNvPr>
          <p:cNvSpPr>
            <a:spLocks noGrp="1"/>
          </p:cNvSpPr>
          <p:nvPr>
            <p:ph idx="1"/>
          </p:nvPr>
        </p:nvSpPr>
        <p:spPr>
          <a:xfrm>
            <a:off x="1154954" y="2603500"/>
            <a:ext cx="9833612" cy="3416300"/>
          </a:xfrm>
        </p:spPr>
        <p:txBody>
          <a:bodyPr/>
          <a:lstStyle/>
          <a:p>
            <a:pPr>
              <a:buFont typeface="Wingdings" panose="05000000000000000000" pitchFamily="2" charset="2"/>
              <a:buChar char="q"/>
            </a:pPr>
            <a:r>
              <a:rPr lang="en-IN" b="1" dirty="0" err="1"/>
              <a:t>Adsblock</a:t>
            </a:r>
            <a:r>
              <a:rPr lang="en-IN" b="1" dirty="0"/>
              <a:t> ultimate or </a:t>
            </a:r>
            <a:r>
              <a:rPr lang="en-IN" b="1" dirty="0" err="1"/>
              <a:t>uBlock</a:t>
            </a:r>
            <a:r>
              <a:rPr lang="en-IN" b="1" dirty="0"/>
              <a:t> Origin </a:t>
            </a:r>
            <a:r>
              <a:rPr lang="en-IN" dirty="0"/>
              <a:t>- </a:t>
            </a:r>
            <a:r>
              <a:rPr lang="en-US" dirty="0"/>
              <a:t>Blocks ads, trackers, and malicious domains</a:t>
            </a:r>
            <a:r>
              <a:rPr lang="en-IN" dirty="0"/>
              <a:t>.</a:t>
            </a:r>
          </a:p>
          <a:p>
            <a:pPr>
              <a:buFont typeface="Wingdings" panose="05000000000000000000" pitchFamily="2" charset="2"/>
              <a:buChar char="q"/>
            </a:pPr>
            <a:r>
              <a:rPr lang="en-IN" b="1" dirty="0"/>
              <a:t>Avast online security </a:t>
            </a:r>
            <a:r>
              <a:rPr lang="en-IN" dirty="0"/>
              <a:t>- </a:t>
            </a:r>
            <a:r>
              <a:rPr lang="en-US" dirty="0"/>
              <a:t>Warns about malicious and fake websites</a:t>
            </a:r>
            <a:r>
              <a:rPr lang="en-IN" dirty="0"/>
              <a:t>.</a:t>
            </a:r>
          </a:p>
          <a:p>
            <a:pPr>
              <a:buFont typeface="Wingdings" panose="05000000000000000000" pitchFamily="2" charset="2"/>
              <a:buChar char="q"/>
            </a:pPr>
            <a:r>
              <a:rPr lang="en-IN" b="1" dirty="0"/>
              <a:t>Microsoft Defender Browser Protection </a:t>
            </a:r>
            <a:r>
              <a:rPr lang="en-IN" dirty="0"/>
              <a:t>- </a:t>
            </a:r>
            <a:r>
              <a:rPr lang="en-US" dirty="0"/>
              <a:t>Blocks malicious and phishing websites</a:t>
            </a:r>
            <a:r>
              <a:rPr lang="en-IN" dirty="0"/>
              <a:t>.</a:t>
            </a:r>
          </a:p>
          <a:p>
            <a:pPr algn="l">
              <a:lnSpc>
                <a:spcPts val="2700"/>
              </a:lnSpc>
              <a:buFont typeface="Wingdings" panose="05000000000000000000" pitchFamily="2" charset="2"/>
              <a:buChar char="q"/>
            </a:pPr>
            <a:r>
              <a:rPr lang="en-IN" b="1" dirty="0"/>
              <a:t>HTTPS Everywhere </a:t>
            </a:r>
            <a:r>
              <a:rPr lang="en-IN" dirty="0"/>
              <a:t>- </a:t>
            </a:r>
            <a:r>
              <a:rPr lang="en-US" dirty="0"/>
              <a:t>Prevents attackers from intercepting data via </a:t>
            </a:r>
            <a:r>
              <a:rPr lang="en-US" b="1" dirty="0"/>
              <a:t>man-in-the-middle (MITM) attacks</a:t>
            </a:r>
            <a:r>
              <a:rPr lang="en-IN" dirty="0"/>
              <a:t>.</a:t>
            </a:r>
          </a:p>
        </p:txBody>
      </p:sp>
    </p:spTree>
    <p:extLst>
      <p:ext uri="{BB962C8B-B14F-4D97-AF65-F5344CB8AC3E}">
        <p14:creationId xmlns:p14="http://schemas.microsoft.com/office/powerpoint/2010/main" val="597436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D2EC-94F7-53A1-4D8D-4FE857CDE76A}"/>
              </a:ext>
            </a:extLst>
          </p:cNvPr>
          <p:cNvSpPr>
            <a:spLocks noGrp="1"/>
          </p:cNvSpPr>
          <p:nvPr>
            <p:ph type="title"/>
          </p:nvPr>
        </p:nvSpPr>
        <p:spPr/>
        <p:txBody>
          <a:bodyPr/>
          <a:lstStyle/>
          <a:p>
            <a:r>
              <a:rPr lang="en-IN" b="1" dirty="0"/>
              <a:t>Tools – To Detect Phishing Websites</a:t>
            </a:r>
          </a:p>
        </p:txBody>
      </p:sp>
      <p:sp>
        <p:nvSpPr>
          <p:cNvPr id="3" name="Content Placeholder 2">
            <a:extLst>
              <a:ext uri="{FF2B5EF4-FFF2-40B4-BE49-F238E27FC236}">
                <a16:creationId xmlns:a16="http://schemas.microsoft.com/office/drawing/2014/main" id="{F06D2B1C-38E7-C7D4-5CEA-F4CDFA00776A}"/>
              </a:ext>
            </a:extLst>
          </p:cNvPr>
          <p:cNvSpPr>
            <a:spLocks noGrp="1"/>
          </p:cNvSpPr>
          <p:nvPr>
            <p:ph idx="1"/>
          </p:nvPr>
        </p:nvSpPr>
        <p:spPr>
          <a:xfrm>
            <a:off x="1154954" y="2603500"/>
            <a:ext cx="9369789" cy="3416300"/>
          </a:xfrm>
        </p:spPr>
        <p:txBody>
          <a:bodyPr/>
          <a:lstStyle/>
          <a:p>
            <a:pPr>
              <a:buFont typeface="Wingdings" panose="05000000000000000000" pitchFamily="2" charset="2"/>
              <a:buChar char="q"/>
            </a:pPr>
            <a:r>
              <a:rPr lang="en-US" b="1" dirty="0" err="1"/>
              <a:t>VirusTotal</a:t>
            </a:r>
            <a:r>
              <a:rPr lang="en-US" dirty="0"/>
              <a:t> – Scans links for phishing and malware (</a:t>
            </a:r>
            <a:r>
              <a:rPr lang="en-US" dirty="0" err="1">
                <a:hlinkClick r:id="rId2"/>
              </a:rPr>
              <a:t>VirusTotal</a:t>
            </a:r>
            <a:r>
              <a:rPr lang="en-US" dirty="0"/>
              <a:t>).</a:t>
            </a:r>
          </a:p>
          <a:p>
            <a:pPr>
              <a:buFont typeface="Wingdings" panose="05000000000000000000" pitchFamily="2" charset="2"/>
              <a:buChar char="q"/>
            </a:pPr>
            <a:r>
              <a:rPr lang="en-US" b="1" dirty="0" err="1"/>
              <a:t>URLVoid</a:t>
            </a:r>
            <a:r>
              <a:rPr lang="en-US" dirty="0"/>
              <a:t> – Scans URLs for malicious activity (</a:t>
            </a:r>
            <a:r>
              <a:rPr lang="en-US" dirty="0" err="1">
                <a:hlinkClick r:id="rId3"/>
              </a:rPr>
              <a:t>URLVoid</a:t>
            </a:r>
            <a:r>
              <a:rPr lang="en-US" dirty="0"/>
              <a:t>).</a:t>
            </a:r>
          </a:p>
          <a:p>
            <a:pPr>
              <a:buFont typeface="Wingdings" panose="05000000000000000000" pitchFamily="2" charset="2"/>
              <a:buChar char="q"/>
            </a:pPr>
            <a:r>
              <a:rPr lang="en-US" b="1" dirty="0" err="1"/>
              <a:t>PhishTank</a:t>
            </a:r>
            <a:r>
              <a:rPr lang="en-US" dirty="0"/>
              <a:t> – A community-driven phishing detection database (</a:t>
            </a:r>
            <a:r>
              <a:rPr lang="en-US" dirty="0" err="1">
                <a:hlinkClick r:id="rId4"/>
              </a:rPr>
              <a:t>PhishTank</a:t>
            </a:r>
            <a:r>
              <a:rPr lang="en-US" dirty="0"/>
              <a:t>).</a:t>
            </a:r>
          </a:p>
          <a:p>
            <a:pPr>
              <a:buFont typeface="Wingdings" panose="05000000000000000000" pitchFamily="2" charset="2"/>
              <a:buChar char="q"/>
            </a:pPr>
            <a:r>
              <a:rPr lang="en-US" b="1" dirty="0"/>
              <a:t>Google Safe Browsing </a:t>
            </a:r>
            <a:r>
              <a:rPr lang="en-US" dirty="0"/>
              <a:t>– Checks if a URL is safe (Google Transparency Report).</a:t>
            </a:r>
          </a:p>
          <a:p>
            <a:pPr>
              <a:buFont typeface="Wingdings" panose="05000000000000000000" pitchFamily="2" charset="2"/>
              <a:buChar char="q"/>
            </a:pPr>
            <a:r>
              <a:rPr lang="en-US" b="1" dirty="0" err="1"/>
              <a:t>Netcraft</a:t>
            </a:r>
            <a:r>
              <a:rPr lang="en-US" b="1" dirty="0"/>
              <a:t> Anti-Phishing </a:t>
            </a:r>
            <a:r>
              <a:rPr lang="en-US" dirty="0"/>
              <a:t>– Browser extension that detects phishing websites.</a:t>
            </a:r>
            <a:endParaRPr lang="en-IN" dirty="0"/>
          </a:p>
        </p:txBody>
      </p:sp>
    </p:spTree>
    <p:extLst>
      <p:ext uri="{BB962C8B-B14F-4D97-AF65-F5344CB8AC3E}">
        <p14:creationId xmlns:p14="http://schemas.microsoft.com/office/powerpoint/2010/main" val="4065875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91C96-3983-6948-E5B8-CC906E8E8DD3}"/>
              </a:ext>
            </a:extLst>
          </p:cNvPr>
          <p:cNvSpPr>
            <a:spLocks noGrp="1"/>
          </p:cNvSpPr>
          <p:nvPr>
            <p:ph type="title"/>
          </p:nvPr>
        </p:nvSpPr>
        <p:spPr/>
        <p:txBody>
          <a:bodyPr/>
          <a:lstStyle/>
          <a:p>
            <a:r>
              <a:rPr lang="en-IN" b="1" dirty="0"/>
              <a:t>Cybersecurity Career Paths</a:t>
            </a:r>
          </a:p>
        </p:txBody>
      </p:sp>
      <p:sp>
        <p:nvSpPr>
          <p:cNvPr id="3" name="Content Placeholder 2">
            <a:extLst>
              <a:ext uri="{FF2B5EF4-FFF2-40B4-BE49-F238E27FC236}">
                <a16:creationId xmlns:a16="http://schemas.microsoft.com/office/drawing/2014/main" id="{B58C7B3C-A3D6-EBD1-C53E-3922DF9EE718}"/>
              </a:ext>
            </a:extLst>
          </p:cNvPr>
          <p:cNvSpPr>
            <a:spLocks noGrp="1"/>
          </p:cNvSpPr>
          <p:nvPr>
            <p:ph idx="1"/>
          </p:nvPr>
        </p:nvSpPr>
        <p:spPr>
          <a:xfrm>
            <a:off x="1154954" y="2603500"/>
            <a:ext cx="9273935" cy="3416300"/>
          </a:xfrm>
        </p:spPr>
        <p:txBody>
          <a:bodyPr>
            <a:normAutofit fontScale="85000" lnSpcReduction="10000"/>
          </a:bodyPr>
          <a:lstStyle/>
          <a:p>
            <a:pPr>
              <a:buFont typeface="Wingdings" panose="05000000000000000000" pitchFamily="2" charset="2"/>
              <a:buChar char="q"/>
            </a:pPr>
            <a:r>
              <a:rPr lang="en-US" b="1" dirty="0"/>
              <a:t>Security Analyst </a:t>
            </a:r>
            <a:r>
              <a:rPr lang="en-US" dirty="0"/>
              <a:t>– Monitors networks for threats and responds to incidents.</a:t>
            </a:r>
          </a:p>
          <a:p>
            <a:pPr>
              <a:buFont typeface="Wingdings" panose="05000000000000000000" pitchFamily="2" charset="2"/>
              <a:buChar char="q"/>
            </a:pPr>
            <a:r>
              <a:rPr lang="en-US" b="1" dirty="0"/>
              <a:t>Penetration Tester (Ethical Hacker) </a:t>
            </a:r>
            <a:r>
              <a:rPr lang="en-US" dirty="0"/>
              <a:t>– Simulates attacks to find vulnerabilities.</a:t>
            </a:r>
          </a:p>
          <a:p>
            <a:pPr>
              <a:buFont typeface="Wingdings" panose="05000000000000000000" pitchFamily="2" charset="2"/>
              <a:buChar char="q"/>
            </a:pPr>
            <a:r>
              <a:rPr lang="en-US" b="1" dirty="0"/>
              <a:t>Security Engineer </a:t>
            </a:r>
            <a:r>
              <a:rPr lang="en-US" dirty="0"/>
              <a:t>– Builds and maintains secure systems.</a:t>
            </a:r>
          </a:p>
          <a:p>
            <a:pPr>
              <a:buFont typeface="Wingdings" panose="05000000000000000000" pitchFamily="2" charset="2"/>
              <a:buChar char="q"/>
            </a:pPr>
            <a:r>
              <a:rPr lang="en-US" b="1" dirty="0"/>
              <a:t>Incident Responder</a:t>
            </a:r>
            <a:r>
              <a:rPr lang="en-US" dirty="0"/>
              <a:t> – Investigates and mitigates cyberattacks.</a:t>
            </a:r>
          </a:p>
          <a:p>
            <a:pPr>
              <a:buFont typeface="Wingdings" panose="05000000000000000000" pitchFamily="2" charset="2"/>
              <a:buChar char="q"/>
            </a:pPr>
            <a:r>
              <a:rPr lang="en-US" b="1" dirty="0"/>
              <a:t>Security Architect </a:t>
            </a:r>
            <a:r>
              <a:rPr lang="en-US" dirty="0"/>
              <a:t>– Designs and implements security solutions.</a:t>
            </a:r>
          </a:p>
          <a:p>
            <a:pPr>
              <a:buFont typeface="Wingdings" panose="05000000000000000000" pitchFamily="2" charset="2"/>
              <a:buChar char="q"/>
            </a:pPr>
            <a:r>
              <a:rPr lang="en-US" b="1" dirty="0"/>
              <a:t>Forensic Expert </a:t>
            </a:r>
            <a:r>
              <a:rPr lang="en-US" dirty="0"/>
              <a:t>– Recovers data and investigates cybercrimes.</a:t>
            </a:r>
          </a:p>
          <a:p>
            <a:pPr>
              <a:buFont typeface="Wingdings" panose="05000000000000000000" pitchFamily="2" charset="2"/>
              <a:buChar char="q"/>
            </a:pPr>
            <a:r>
              <a:rPr lang="en-US" b="1" dirty="0"/>
              <a:t>Cloud Security Specialist </a:t>
            </a:r>
            <a:r>
              <a:rPr lang="en-US" dirty="0"/>
              <a:t>– Secures cloud infrastructure.</a:t>
            </a:r>
          </a:p>
          <a:p>
            <a:pPr>
              <a:buFont typeface="Wingdings" panose="05000000000000000000" pitchFamily="2" charset="2"/>
              <a:buChar char="q"/>
            </a:pPr>
            <a:r>
              <a:rPr lang="en-US" b="1" dirty="0"/>
              <a:t>CISO</a:t>
            </a:r>
            <a:r>
              <a:rPr lang="en-US" dirty="0"/>
              <a:t> – Leads cybersecurity strategy for an organization.</a:t>
            </a:r>
          </a:p>
          <a:p>
            <a:pPr>
              <a:buFont typeface="Wingdings" panose="05000000000000000000" pitchFamily="2" charset="2"/>
              <a:buChar char="q"/>
            </a:pPr>
            <a:r>
              <a:rPr lang="en-US" b="1" dirty="0"/>
              <a:t>SOC Analyst </a:t>
            </a:r>
            <a:r>
              <a:rPr lang="en-US" dirty="0"/>
              <a:t>– Monitors and responds to real-time security incidents.</a:t>
            </a:r>
          </a:p>
          <a:p>
            <a:pPr>
              <a:buFont typeface="Wingdings" panose="05000000000000000000" pitchFamily="2" charset="2"/>
              <a:buChar char="q"/>
            </a:pPr>
            <a:r>
              <a:rPr lang="en-US" b="1" dirty="0"/>
              <a:t>Risk Manager/Compliance Officer</a:t>
            </a:r>
            <a:r>
              <a:rPr lang="en-US" dirty="0"/>
              <a:t> – Manages risks and ensures compliance with regulations.</a:t>
            </a:r>
            <a:endParaRPr lang="en-IN" dirty="0"/>
          </a:p>
        </p:txBody>
      </p:sp>
    </p:spTree>
    <p:extLst>
      <p:ext uri="{BB962C8B-B14F-4D97-AF65-F5344CB8AC3E}">
        <p14:creationId xmlns:p14="http://schemas.microsoft.com/office/powerpoint/2010/main" val="405895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C883E-849A-F39C-43E4-D9FBA29A5858}"/>
              </a:ext>
            </a:extLst>
          </p:cNvPr>
          <p:cNvSpPr>
            <a:spLocks noGrp="1"/>
          </p:cNvSpPr>
          <p:nvPr>
            <p:ph type="title"/>
          </p:nvPr>
        </p:nvSpPr>
        <p:spPr/>
        <p:txBody>
          <a:bodyPr/>
          <a:lstStyle/>
          <a:p>
            <a:br>
              <a:rPr lang="en-US" b="1" dirty="0"/>
            </a:br>
            <a:r>
              <a:rPr lang="en-US" b="1" dirty="0"/>
              <a:t>What is a Cyber Security Threat?</a:t>
            </a:r>
            <a:br>
              <a:rPr lang="en-US" b="1" dirty="0"/>
            </a:br>
            <a:endParaRPr lang="en-IN" dirty="0"/>
          </a:p>
        </p:txBody>
      </p:sp>
      <p:sp>
        <p:nvSpPr>
          <p:cNvPr id="3" name="Content Placeholder 2">
            <a:extLst>
              <a:ext uri="{FF2B5EF4-FFF2-40B4-BE49-F238E27FC236}">
                <a16:creationId xmlns:a16="http://schemas.microsoft.com/office/drawing/2014/main" id="{0CE08486-6359-DAC4-F3C7-7477FFF80208}"/>
              </a:ext>
            </a:extLst>
          </p:cNvPr>
          <p:cNvSpPr>
            <a:spLocks noGrp="1"/>
          </p:cNvSpPr>
          <p:nvPr>
            <p:ph idx="1"/>
          </p:nvPr>
        </p:nvSpPr>
        <p:spPr/>
        <p:txBody>
          <a:bodyPr/>
          <a:lstStyle/>
          <a:p>
            <a:pPr marL="0" indent="0">
              <a:buNone/>
            </a:pPr>
            <a:r>
              <a:rPr lang="en-US" dirty="0"/>
              <a:t>A </a:t>
            </a:r>
            <a:r>
              <a:rPr lang="en-US" b="1" dirty="0"/>
              <a:t>Cyber Security Threat</a:t>
            </a:r>
            <a:r>
              <a:rPr lang="en-US" dirty="0"/>
              <a:t> is any malicious activity or attack that aims to </a:t>
            </a:r>
            <a:r>
              <a:rPr lang="en-US" b="1" dirty="0"/>
              <a:t>damage, steal, or disrupt</a:t>
            </a:r>
            <a:r>
              <a:rPr lang="en-US" dirty="0"/>
              <a:t> digital systems, networks, and sensitive data. These threats can come from hackers, cybercriminals, or even internal sources.</a:t>
            </a:r>
          </a:p>
          <a:p>
            <a:pPr marL="0" indent="0">
              <a:buNone/>
            </a:pPr>
            <a:endParaRPr lang="en-IN" dirty="0"/>
          </a:p>
        </p:txBody>
      </p:sp>
    </p:spTree>
    <p:extLst>
      <p:ext uri="{BB962C8B-B14F-4D97-AF65-F5344CB8AC3E}">
        <p14:creationId xmlns:p14="http://schemas.microsoft.com/office/powerpoint/2010/main" val="21064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AB60-BB5B-1040-3EB1-E810A0832344}"/>
              </a:ext>
            </a:extLst>
          </p:cNvPr>
          <p:cNvSpPr>
            <a:spLocks noGrp="1"/>
          </p:cNvSpPr>
          <p:nvPr>
            <p:ph type="title"/>
          </p:nvPr>
        </p:nvSpPr>
        <p:spPr/>
        <p:txBody>
          <a:bodyPr/>
          <a:lstStyle/>
          <a:p>
            <a:br>
              <a:rPr lang="en-IN" b="1" dirty="0"/>
            </a:br>
            <a:r>
              <a:rPr lang="en-IN" b="1" dirty="0"/>
              <a:t>Common Cyber Security Threats</a:t>
            </a:r>
            <a:br>
              <a:rPr lang="en-IN" b="1" dirty="0"/>
            </a:br>
            <a:endParaRPr lang="en-IN" dirty="0"/>
          </a:p>
        </p:txBody>
      </p:sp>
      <p:sp>
        <p:nvSpPr>
          <p:cNvPr id="3" name="Content Placeholder 2">
            <a:extLst>
              <a:ext uri="{FF2B5EF4-FFF2-40B4-BE49-F238E27FC236}">
                <a16:creationId xmlns:a16="http://schemas.microsoft.com/office/drawing/2014/main" id="{4C81E52C-EC0F-0479-C3C4-9BA0FE70D2EE}"/>
              </a:ext>
            </a:extLst>
          </p:cNvPr>
          <p:cNvSpPr>
            <a:spLocks noGrp="1"/>
          </p:cNvSpPr>
          <p:nvPr>
            <p:ph idx="1"/>
          </p:nvPr>
        </p:nvSpPr>
        <p:spPr/>
        <p:txBody>
          <a:bodyPr/>
          <a:lstStyle/>
          <a:p>
            <a:pPr>
              <a:buFont typeface="Wingdings" panose="05000000000000000000" pitchFamily="2" charset="2"/>
              <a:buChar char="q"/>
            </a:pPr>
            <a:r>
              <a:rPr lang="en-IN" b="1" dirty="0"/>
              <a:t>Malware</a:t>
            </a:r>
            <a:r>
              <a:rPr lang="en-IN" dirty="0"/>
              <a:t> – Viruses, worms, ransomware that damage systems.</a:t>
            </a:r>
          </a:p>
          <a:p>
            <a:pPr>
              <a:buFont typeface="Wingdings" panose="05000000000000000000" pitchFamily="2" charset="2"/>
              <a:buChar char="q"/>
            </a:pPr>
            <a:r>
              <a:rPr lang="en-IN" b="1" dirty="0"/>
              <a:t>Phishing</a:t>
            </a:r>
            <a:r>
              <a:rPr lang="en-IN" dirty="0"/>
              <a:t> – Fake emails/websites trick you into sharing passwords.</a:t>
            </a:r>
          </a:p>
          <a:p>
            <a:pPr>
              <a:buFont typeface="Wingdings" panose="05000000000000000000" pitchFamily="2" charset="2"/>
              <a:buChar char="q"/>
            </a:pPr>
            <a:r>
              <a:rPr lang="en-IN" b="1" dirty="0"/>
              <a:t>DDoS Attacks </a:t>
            </a:r>
            <a:r>
              <a:rPr lang="en-IN" dirty="0"/>
              <a:t>– Overloading a website to crash it.</a:t>
            </a:r>
          </a:p>
          <a:p>
            <a:pPr>
              <a:buFont typeface="Wingdings" panose="05000000000000000000" pitchFamily="2" charset="2"/>
              <a:buChar char="q"/>
            </a:pPr>
            <a:r>
              <a:rPr lang="en-IN" b="1" dirty="0"/>
              <a:t>Man-in-the-Middle (MitM) Attacks</a:t>
            </a:r>
            <a:r>
              <a:rPr lang="en-IN" dirty="0"/>
              <a:t> – Intercepting communication between two parties.</a:t>
            </a:r>
          </a:p>
          <a:p>
            <a:pPr>
              <a:buFont typeface="Wingdings" panose="05000000000000000000" pitchFamily="2" charset="2"/>
              <a:buChar char="q"/>
            </a:pPr>
            <a:r>
              <a:rPr lang="en-IN" b="1" dirty="0"/>
              <a:t>Zero-Day Exploits </a:t>
            </a:r>
            <a:r>
              <a:rPr lang="en-IN" dirty="0"/>
              <a:t>– Attacks on unknown security vulnerabilities.</a:t>
            </a:r>
          </a:p>
        </p:txBody>
      </p:sp>
    </p:spTree>
    <p:extLst>
      <p:ext uri="{BB962C8B-B14F-4D97-AF65-F5344CB8AC3E}">
        <p14:creationId xmlns:p14="http://schemas.microsoft.com/office/powerpoint/2010/main" val="2179821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077C-A3D4-5B5C-A52C-914C3B1F2FB1}"/>
              </a:ext>
            </a:extLst>
          </p:cNvPr>
          <p:cNvSpPr>
            <a:spLocks noGrp="1"/>
          </p:cNvSpPr>
          <p:nvPr>
            <p:ph type="title"/>
          </p:nvPr>
        </p:nvSpPr>
        <p:spPr/>
        <p:txBody>
          <a:bodyPr/>
          <a:lstStyle/>
          <a:p>
            <a:r>
              <a:rPr lang="en-IN" b="1" dirty="0"/>
              <a:t>Cybersecurity Roadmap</a:t>
            </a:r>
          </a:p>
        </p:txBody>
      </p:sp>
      <p:sp>
        <p:nvSpPr>
          <p:cNvPr id="3" name="Content Placeholder 2">
            <a:extLst>
              <a:ext uri="{FF2B5EF4-FFF2-40B4-BE49-F238E27FC236}">
                <a16:creationId xmlns:a16="http://schemas.microsoft.com/office/drawing/2014/main" id="{0885EEB5-B183-8CB1-B7E0-086A10D3EBE6}"/>
              </a:ext>
            </a:extLst>
          </p:cNvPr>
          <p:cNvSpPr>
            <a:spLocks noGrp="1"/>
          </p:cNvSpPr>
          <p:nvPr>
            <p:ph idx="1"/>
          </p:nvPr>
        </p:nvSpPr>
        <p:spPr>
          <a:xfrm>
            <a:off x="1154954" y="2603500"/>
            <a:ext cx="10064733" cy="3888740"/>
          </a:xfrm>
        </p:spPr>
        <p:txBody>
          <a:bodyPr/>
          <a:lstStyle/>
          <a:p>
            <a:pPr>
              <a:buFont typeface="+mj-lt"/>
              <a:buAutoNum type="arabicPeriod"/>
            </a:pPr>
            <a:r>
              <a:rPr lang="en-US" b="1" dirty="0"/>
              <a:t>Basics of computer Networking &amp; Security Technologies</a:t>
            </a:r>
            <a:r>
              <a:rPr lang="en-US" dirty="0"/>
              <a:t> with (Software + Hardware).</a:t>
            </a:r>
          </a:p>
          <a:p>
            <a:pPr>
              <a:buFont typeface="+mj-lt"/>
              <a:buAutoNum type="arabicPeriod"/>
            </a:pPr>
            <a:r>
              <a:rPr lang="en-IN" b="1" dirty="0"/>
              <a:t>OS Virtualization &amp; Lab Setup </a:t>
            </a:r>
            <a:r>
              <a:rPr lang="en-IN" dirty="0"/>
              <a:t>with all Operating Systems like Linux, Windows etc.</a:t>
            </a:r>
          </a:p>
          <a:p>
            <a:pPr>
              <a:buFont typeface="+mj-lt"/>
              <a:buAutoNum type="arabicPeriod"/>
            </a:pPr>
            <a:r>
              <a:rPr lang="en-IN" b="1" dirty="0"/>
              <a:t>Ethical Hacking – </a:t>
            </a:r>
            <a:r>
              <a:rPr lang="en-IN" dirty="0"/>
              <a:t>To learn Penetration Testing, Hacking etc.</a:t>
            </a:r>
          </a:p>
          <a:p>
            <a:pPr>
              <a:buFont typeface="+mj-lt"/>
              <a:buAutoNum type="arabicPeriod"/>
            </a:pPr>
            <a:r>
              <a:rPr lang="en-IN" b="1" dirty="0"/>
              <a:t>Cyber Laws &amp; Digital Forensics – </a:t>
            </a:r>
            <a:r>
              <a:rPr lang="en-IN" dirty="0"/>
              <a:t>To learn </a:t>
            </a:r>
            <a:r>
              <a:rPr lang="en-IN" b="1" dirty="0"/>
              <a:t>Digital Investigation </a:t>
            </a:r>
            <a:r>
              <a:rPr lang="en-IN" dirty="0"/>
              <a:t>of Computer and Mobile devices like android, iOS etc.</a:t>
            </a:r>
          </a:p>
          <a:p>
            <a:pPr>
              <a:buFont typeface="+mj-lt"/>
              <a:buAutoNum type="arabicPeriod"/>
            </a:pPr>
            <a:r>
              <a:rPr lang="en-IN" b="1" dirty="0"/>
              <a:t>Malware Analysis – </a:t>
            </a:r>
            <a:r>
              <a:rPr lang="en-IN" dirty="0"/>
              <a:t>To learn Malwares with </a:t>
            </a:r>
            <a:r>
              <a:rPr lang="en-IN" b="1" dirty="0"/>
              <a:t>Static &amp; Dynamic Analysis</a:t>
            </a:r>
            <a:r>
              <a:rPr lang="en-IN" dirty="0"/>
              <a:t>.</a:t>
            </a:r>
          </a:p>
          <a:p>
            <a:pPr>
              <a:buFont typeface="+mj-lt"/>
              <a:buAutoNum type="arabicPeriod"/>
            </a:pPr>
            <a:r>
              <a:rPr lang="en-IN" b="1" dirty="0"/>
              <a:t>Threat Hunting &amp; Monitoring – </a:t>
            </a:r>
            <a:r>
              <a:rPr lang="en-IN" dirty="0"/>
              <a:t>To learn </a:t>
            </a:r>
            <a:r>
              <a:rPr lang="en-IN" b="1" dirty="0"/>
              <a:t>Cyber Attacks &amp; Detection </a:t>
            </a:r>
            <a:r>
              <a:rPr lang="en-IN" dirty="0"/>
              <a:t>through IPS, IDS, Honeypots and Threat Monitoring lab setup.</a:t>
            </a:r>
          </a:p>
          <a:p>
            <a:pPr>
              <a:buFont typeface="+mj-lt"/>
              <a:buAutoNum type="arabicPeriod"/>
            </a:pPr>
            <a:r>
              <a:rPr lang="en-IN" b="1" dirty="0"/>
              <a:t>Basic Knowledge of Programming – </a:t>
            </a:r>
            <a:r>
              <a:rPr lang="en-IN" dirty="0"/>
              <a:t>C, C++, Java, Java Script, HTML with CSS, Python etc.</a:t>
            </a:r>
          </a:p>
          <a:p>
            <a:pPr>
              <a:buFont typeface="+mj-lt"/>
              <a:buAutoNum type="arabicPeriod"/>
            </a:pPr>
            <a:endParaRPr lang="en-IN" b="1" dirty="0"/>
          </a:p>
          <a:p>
            <a:pPr>
              <a:buFont typeface="+mj-lt"/>
              <a:buAutoNum type="arabicPeriod"/>
            </a:pPr>
            <a:endParaRPr lang="en-IN" b="1" dirty="0"/>
          </a:p>
          <a:p>
            <a:pPr>
              <a:buFont typeface="+mj-lt"/>
              <a:buAutoNum type="arabicPeriod"/>
            </a:pPr>
            <a:endParaRPr lang="en-IN" b="1" dirty="0"/>
          </a:p>
        </p:txBody>
      </p:sp>
    </p:spTree>
    <p:extLst>
      <p:ext uri="{BB962C8B-B14F-4D97-AF65-F5344CB8AC3E}">
        <p14:creationId xmlns:p14="http://schemas.microsoft.com/office/powerpoint/2010/main" val="2839220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4720-FC4D-463F-621F-ECC0B93751D0}"/>
              </a:ext>
            </a:extLst>
          </p:cNvPr>
          <p:cNvSpPr>
            <a:spLocks noGrp="1"/>
          </p:cNvSpPr>
          <p:nvPr>
            <p:ph type="title"/>
          </p:nvPr>
        </p:nvSpPr>
        <p:spPr/>
        <p:txBody>
          <a:bodyPr/>
          <a:lstStyle/>
          <a:p>
            <a:br>
              <a:rPr lang="en-IN" b="1" dirty="0"/>
            </a:br>
            <a:r>
              <a:rPr lang="en-IN" b="1" dirty="0"/>
              <a:t>What is Social Engineering?</a:t>
            </a:r>
            <a:br>
              <a:rPr lang="en-IN" b="1" dirty="0"/>
            </a:br>
            <a:endParaRPr lang="en-IN" b="1" dirty="0"/>
          </a:p>
        </p:txBody>
      </p:sp>
      <p:sp>
        <p:nvSpPr>
          <p:cNvPr id="3" name="Content Placeholder 2">
            <a:extLst>
              <a:ext uri="{FF2B5EF4-FFF2-40B4-BE49-F238E27FC236}">
                <a16:creationId xmlns:a16="http://schemas.microsoft.com/office/drawing/2014/main" id="{CCD84BFE-A49E-6FE6-1D9C-F6D5D285B8E0}"/>
              </a:ext>
            </a:extLst>
          </p:cNvPr>
          <p:cNvSpPr>
            <a:spLocks noGrp="1"/>
          </p:cNvSpPr>
          <p:nvPr>
            <p:ph idx="1"/>
          </p:nvPr>
        </p:nvSpPr>
        <p:spPr/>
        <p:txBody>
          <a:bodyPr>
            <a:normAutofit/>
          </a:bodyPr>
          <a:lstStyle/>
          <a:p>
            <a:pPr marL="0" indent="0">
              <a:buNone/>
            </a:pPr>
            <a:r>
              <a:rPr lang="en-US" sz="2000" b="1" dirty="0"/>
              <a:t>Social Engineering</a:t>
            </a:r>
            <a:r>
              <a:rPr lang="en-US" sz="2000" dirty="0"/>
              <a:t> is a technique used by attackers to </a:t>
            </a:r>
            <a:r>
              <a:rPr lang="en-US" sz="2000" b="1" dirty="0"/>
              <a:t>manipulate people into revealing confidential information</a:t>
            </a:r>
            <a:r>
              <a:rPr lang="en-US" sz="2000" dirty="0"/>
              <a:t> or performing actions that compromise security. Instead of hacking computers directly, attackers </a:t>
            </a:r>
            <a:r>
              <a:rPr lang="en-US" sz="2000" b="1" dirty="0"/>
              <a:t>trick people</a:t>
            </a:r>
            <a:r>
              <a:rPr lang="en-US" sz="2000" dirty="0"/>
              <a:t> into giving up sensitive data, such as passwords, bank details, or system access.</a:t>
            </a:r>
          </a:p>
          <a:p>
            <a:endParaRPr lang="en-IN" sz="2000" dirty="0"/>
          </a:p>
        </p:txBody>
      </p:sp>
    </p:spTree>
    <p:extLst>
      <p:ext uri="{BB962C8B-B14F-4D97-AF65-F5344CB8AC3E}">
        <p14:creationId xmlns:p14="http://schemas.microsoft.com/office/powerpoint/2010/main" val="1801088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21C3-E104-D9FD-6E18-5EFECE0360DB}"/>
              </a:ext>
            </a:extLst>
          </p:cNvPr>
          <p:cNvSpPr>
            <a:spLocks noGrp="1"/>
          </p:cNvSpPr>
          <p:nvPr>
            <p:ph type="title"/>
          </p:nvPr>
        </p:nvSpPr>
        <p:spPr/>
        <p:txBody>
          <a:bodyPr/>
          <a:lstStyle/>
          <a:p>
            <a:r>
              <a:rPr lang="en-IN" b="1" dirty="0"/>
              <a:t>Social Engineering Attacks</a:t>
            </a:r>
          </a:p>
        </p:txBody>
      </p:sp>
      <p:sp>
        <p:nvSpPr>
          <p:cNvPr id="3" name="Content Placeholder 2">
            <a:extLst>
              <a:ext uri="{FF2B5EF4-FFF2-40B4-BE49-F238E27FC236}">
                <a16:creationId xmlns:a16="http://schemas.microsoft.com/office/drawing/2014/main" id="{EEC7C72D-783F-897D-DF16-35B82A4E1B54}"/>
              </a:ext>
            </a:extLst>
          </p:cNvPr>
          <p:cNvSpPr>
            <a:spLocks noGrp="1"/>
          </p:cNvSpPr>
          <p:nvPr>
            <p:ph idx="1"/>
          </p:nvPr>
        </p:nvSpPr>
        <p:spPr>
          <a:xfrm>
            <a:off x="923544" y="2505456"/>
            <a:ext cx="9857232" cy="3968496"/>
          </a:xfrm>
        </p:spPr>
        <p:txBody>
          <a:bodyPr>
            <a:normAutofit fontScale="92500" lnSpcReduction="10000"/>
          </a:bodyPr>
          <a:lstStyle/>
          <a:p>
            <a:pPr>
              <a:buFont typeface="Wingdings" panose="05000000000000000000" pitchFamily="2" charset="2"/>
              <a:buChar char="q"/>
            </a:pPr>
            <a:r>
              <a:rPr lang="en-US" sz="1400" b="1" dirty="0"/>
              <a:t>Phishing - </a:t>
            </a:r>
            <a:r>
              <a:rPr lang="en-US" sz="1600" dirty="0"/>
              <a:t>In a phishing attack, an attacker uses a message sent by email, social media, instant messaging clients or SMS to obtain sensitive information from a victim or trick them into clicking a link to a malicious website.</a:t>
            </a:r>
          </a:p>
          <a:p>
            <a:pPr>
              <a:buFont typeface="Wingdings" panose="05000000000000000000" pitchFamily="2" charset="2"/>
              <a:buChar char="q"/>
            </a:pPr>
            <a:r>
              <a:rPr lang="en-US" sz="1400" b="1" dirty="0"/>
              <a:t>Vishing - </a:t>
            </a:r>
            <a:r>
              <a:rPr lang="en-US" sz="1600" dirty="0"/>
              <a:t>voice phishing is similar to phishing but is performed by calling victims over the phone.</a:t>
            </a:r>
          </a:p>
          <a:p>
            <a:pPr>
              <a:buFont typeface="Wingdings" panose="05000000000000000000" pitchFamily="2" charset="2"/>
              <a:buChar char="q"/>
            </a:pPr>
            <a:r>
              <a:rPr lang="en-US" sz="1400" b="1" dirty="0"/>
              <a:t>Scareware - </a:t>
            </a:r>
            <a:r>
              <a:rPr lang="en-US" sz="1600" dirty="0"/>
              <a:t>displays notices on a user’s device that trick them into thinking they have a malware infection and need to install software (the attacker’s malware) to clean their system.</a:t>
            </a:r>
          </a:p>
          <a:p>
            <a:pPr>
              <a:buFont typeface="Wingdings" panose="05000000000000000000" pitchFamily="2" charset="2"/>
              <a:buChar char="q"/>
            </a:pPr>
            <a:r>
              <a:rPr lang="en-US" sz="1400" b="1" dirty="0"/>
              <a:t>Diversion theft - </a:t>
            </a:r>
            <a:r>
              <a:rPr lang="en-US" sz="1600" dirty="0"/>
              <a:t>diverts a messenger or delivery person to the wrong location, and takes their place to pick up a sensitive package.</a:t>
            </a:r>
          </a:p>
          <a:p>
            <a:pPr>
              <a:buFont typeface="Wingdings" panose="05000000000000000000" pitchFamily="2" charset="2"/>
              <a:buChar char="q"/>
            </a:pPr>
            <a:r>
              <a:rPr lang="en-US" sz="1400" b="1" dirty="0"/>
              <a:t>Honey trap - </a:t>
            </a:r>
            <a:r>
              <a:rPr lang="en-US" sz="1600" dirty="0"/>
              <a:t>an attacker pretends to be an attractive person and fakes an online relationship, in order to get sensitive information from their victim.</a:t>
            </a:r>
          </a:p>
          <a:p>
            <a:pPr>
              <a:buFont typeface="Wingdings" panose="05000000000000000000" pitchFamily="2" charset="2"/>
              <a:buChar char="q"/>
            </a:pPr>
            <a:r>
              <a:rPr lang="en-US" sz="1400" b="1" dirty="0"/>
              <a:t>Tailgating - </a:t>
            </a:r>
            <a:r>
              <a:rPr lang="en-US" sz="1600" dirty="0"/>
              <a:t>an attacker walks into a secure facility by following someone with authorized access, asking them to “just hold the door” for them so they can also enter.</a:t>
            </a:r>
          </a:p>
          <a:p>
            <a:pPr>
              <a:buFont typeface="Wingdings" panose="05000000000000000000" pitchFamily="2" charset="2"/>
              <a:buChar char="q"/>
            </a:pPr>
            <a:r>
              <a:rPr lang="en-US" sz="1400" b="1" dirty="0"/>
              <a:t>Baiting - </a:t>
            </a:r>
            <a:r>
              <a:rPr lang="en-US" sz="1600" dirty="0"/>
              <a:t>Baiting involves offering something tempting (e.g., free downloads, USB drives) to lure victims into installing malware or revealing information. It exploits curiosity to gain unauthorized access or cause harm.</a:t>
            </a:r>
            <a:endParaRPr lang="en-IN" sz="1600" dirty="0"/>
          </a:p>
        </p:txBody>
      </p:sp>
    </p:spTree>
    <p:extLst>
      <p:ext uri="{BB962C8B-B14F-4D97-AF65-F5344CB8AC3E}">
        <p14:creationId xmlns:p14="http://schemas.microsoft.com/office/powerpoint/2010/main" val="4155073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7AB8-489B-2276-58D0-92FC9B9800B3}"/>
              </a:ext>
            </a:extLst>
          </p:cNvPr>
          <p:cNvSpPr>
            <a:spLocks noGrp="1"/>
          </p:cNvSpPr>
          <p:nvPr>
            <p:ph type="title"/>
          </p:nvPr>
        </p:nvSpPr>
        <p:spPr/>
        <p:txBody>
          <a:bodyPr/>
          <a:lstStyle/>
          <a:p>
            <a:r>
              <a:rPr lang="en-IN" b="1" dirty="0"/>
              <a:t>Stages of an attack</a:t>
            </a:r>
          </a:p>
        </p:txBody>
      </p:sp>
      <p:sp>
        <p:nvSpPr>
          <p:cNvPr id="3" name="Content Placeholder 2">
            <a:extLst>
              <a:ext uri="{FF2B5EF4-FFF2-40B4-BE49-F238E27FC236}">
                <a16:creationId xmlns:a16="http://schemas.microsoft.com/office/drawing/2014/main" id="{2F73BFFD-54FD-E20C-8E6F-949F8DB8A2AA}"/>
              </a:ext>
            </a:extLst>
          </p:cNvPr>
          <p:cNvSpPr>
            <a:spLocks noGrp="1"/>
          </p:cNvSpPr>
          <p:nvPr>
            <p:ph idx="1"/>
          </p:nvPr>
        </p:nvSpPr>
        <p:spPr/>
        <p:txBody>
          <a:bodyPr>
            <a:normAutofit fontScale="92500" lnSpcReduction="20000"/>
          </a:bodyPr>
          <a:lstStyle/>
          <a:p>
            <a:pPr marL="0" indent="0">
              <a:buNone/>
            </a:pPr>
            <a:r>
              <a:rPr lang="en-US" b="1" dirty="0"/>
              <a:t>Social engineering occurs in three stages:</a:t>
            </a:r>
          </a:p>
          <a:p>
            <a:pPr>
              <a:buFont typeface="+mj-lt"/>
              <a:buAutoNum type="arabicPeriod"/>
            </a:pPr>
            <a:r>
              <a:rPr lang="en-US" b="1" dirty="0"/>
              <a:t>Research - </a:t>
            </a:r>
            <a:r>
              <a:rPr lang="en-US" dirty="0"/>
              <a:t>the attacker performs reconnaissance on the target to gather information like organizational structure, roles, behaviors, and things that target individuals may respond to. Attackers can collect data via company websites, social media profiles and even in-person visits.</a:t>
            </a:r>
          </a:p>
          <a:p>
            <a:pPr>
              <a:buFont typeface="+mj-lt"/>
              <a:buAutoNum type="arabicPeriod"/>
            </a:pPr>
            <a:r>
              <a:rPr lang="en-US" b="1" dirty="0"/>
              <a:t>Planning - </a:t>
            </a:r>
            <a:r>
              <a:rPr lang="en-US" dirty="0"/>
              <a:t>using the information they gathered, the attacker selects their mode of attack and designs the strategy and specific messages they will use to exploit the target individuals’ weaknesses.</a:t>
            </a:r>
          </a:p>
          <a:p>
            <a:pPr>
              <a:buFont typeface="+mj-lt"/>
              <a:buAutoNum type="arabicPeriod"/>
            </a:pPr>
            <a:r>
              <a:rPr lang="en-US" b="1" dirty="0"/>
              <a:t>Execution - </a:t>
            </a:r>
            <a:r>
              <a:rPr lang="en-US" dirty="0"/>
              <a:t>the attacker carries out the attack usually by sending messages by email or another online channel. In some forms of social engineering, attackers actively interact with their victims; in others, the kill chain is automated, typically activated by the user clicking on a link to visit a malicious website or execute malicious code.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26964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762</TotalTime>
  <Words>2983</Words>
  <Application>Microsoft Office PowerPoint</Application>
  <PresentationFormat>Widescreen</PresentationFormat>
  <Paragraphs>208</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Century Gothic</vt:lpstr>
      <vt:lpstr>Wingdings</vt:lpstr>
      <vt:lpstr>Wingdings 3</vt:lpstr>
      <vt:lpstr>Ion Boardroom</vt:lpstr>
      <vt:lpstr>Social Engineering </vt:lpstr>
      <vt:lpstr> What is Cyber Security? </vt:lpstr>
      <vt:lpstr> Why is Cyber Security Important? </vt:lpstr>
      <vt:lpstr> What is a Cyber Security Threat? </vt:lpstr>
      <vt:lpstr> Common Cyber Security Threats </vt:lpstr>
      <vt:lpstr>Cybersecurity Roadmap</vt:lpstr>
      <vt:lpstr> What is Social Engineering? </vt:lpstr>
      <vt:lpstr>Social Engineering Attacks</vt:lpstr>
      <vt:lpstr>Stages of an attack</vt:lpstr>
      <vt:lpstr>What is Network?</vt:lpstr>
      <vt:lpstr> What is IANA? </vt:lpstr>
      <vt:lpstr>Common Protocols &amp; Port Number</vt:lpstr>
      <vt:lpstr>What is DNS?</vt:lpstr>
      <vt:lpstr>http &amp; https?</vt:lpstr>
      <vt:lpstr>What is WHOIS(Port 43)?</vt:lpstr>
      <vt:lpstr>SMTP (Simple Mail Transfer Protocol)?</vt:lpstr>
      <vt:lpstr>What is an IP?</vt:lpstr>
      <vt:lpstr>What is a MAC Address?</vt:lpstr>
      <vt:lpstr>What is an OS (Operating System)? </vt:lpstr>
      <vt:lpstr>Popular Operating Systems </vt:lpstr>
      <vt:lpstr>What is OS Virtualization?</vt:lpstr>
      <vt:lpstr>What is Kali Linux(OS)?</vt:lpstr>
      <vt:lpstr>What is Phishing?</vt:lpstr>
      <vt:lpstr>Examples of Phishing Sites</vt:lpstr>
      <vt:lpstr>What is Similar Domain Name?</vt:lpstr>
      <vt:lpstr>Tools – To Check Similar Domains</vt:lpstr>
      <vt:lpstr>What is Website Cloning?</vt:lpstr>
      <vt:lpstr>Tools For Website Cloning</vt:lpstr>
      <vt:lpstr>Tools - For Phishing Attack Practice</vt:lpstr>
      <vt:lpstr>How to Protect from Phishing Attacks?</vt:lpstr>
      <vt:lpstr>Extension For Browser Security</vt:lpstr>
      <vt:lpstr>Tools – To Detect Phishing Websites</vt:lpstr>
      <vt:lpstr>Cybersecurity Career Paths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Chaudhary</dc:creator>
  <cp:lastModifiedBy>Shubham Chaudhary</cp:lastModifiedBy>
  <cp:revision>279</cp:revision>
  <dcterms:created xsi:type="dcterms:W3CDTF">2025-02-11T09:09:01Z</dcterms:created>
  <dcterms:modified xsi:type="dcterms:W3CDTF">2025-02-25T05:32:12Z</dcterms:modified>
</cp:coreProperties>
</file>