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65" r:id="rId2"/>
    <p:sldMasterId id="2147483677" r:id="rId3"/>
  </p:sldMasterIdLst>
  <p:notesMasterIdLst>
    <p:notesMasterId r:id="rId24"/>
  </p:notesMasterIdLst>
  <p:handoutMasterIdLst>
    <p:handoutMasterId r:id="rId25"/>
  </p:handoutMasterIdLst>
  <p:sldIdLst>
    <p:sldId id="322" r:id="rId4"/>
    <p:sldId id="323" r:id="rId5"/>
    <p:sldId id="304" r:id="rId6"/>
    <p:sldId id="321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</p:sldIdLst>
  <p:sldSz cx="9144000" cy="6858000" type="screen4x3"/>
  <p:notesSz cx="6858000" cy="9144000"/>
  <p:defaultTextStyle>
    <a:lvl1pPr marL="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A0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B301B821-A1FF-4177-AEE7-76D212191A09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DCAF9ED-07DC-4A11-8D7F-57B35C25682E}" styleName="Medium Style 10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93D81CF-94F2-401A-BA57-92F5A7B2D0C5}" styleName="Medium Style 8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FD0F851-EC5A-4D38-B0AD-8093EC10F338}" styleName="Light Style 6">
    <a:wholeTbl>
      <a:tcTxStyle>
        <a:fontRef idx="minor">
          <a:scrgbClr r="0" g="0" b="0"/>
        </a:fontRef>
        <a:schemeClr val="accent5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1FECB4D8-DB02-4DC6-A0A2-4F2EBAE1DC90}" styleName="Medium Style 1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B4B98B0-60AC-42C2-AFA5-B58CD77FA1E5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0E3FDE45-AF77-4B5C-9715-49D594BDF05E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4" autoAdjust="0"/>
    <p:restoredTop sz="88034" autoAdjust="0"/>
  </p:normalViewPr>
  <p:slideViewPr>
    <p:cSldViewPr>
      <p:cViewPr>
        <p:scale>
          <a:sx n="125" d="100"/>
          <a:sy n="125" d="100"/>
        </p:scale>
        <p:origin x="-63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fr-FR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31555DB1-8736-42A3-B48D-2B08FB93332A}" type="datetimeFigureOut">
              <a:rPr lang="fr-FR" smtClean="0"/>
              <a:pPr/>
              <a:t>25/09/2014</a:t>
            </a:fld>
            <a:endParaRPr lang="fr-FR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fr-FR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5400D380-E0D7-4EB1-B91E-BFCC7DA7F29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84959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fr-FR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0BDB199F-A56C-4049-BA04-1447030960FF}" type="datetimeFigureOut">
              <a:rPr lang="fr-FR"/>
              <a:pPr/>
              <a:t>25/09/2014</a:t>
            </a:fld>
            <a:endParaRPr lang="fr-FR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>
            <a:extLst/>
          </a:lstStyle>
          <a:p>
            <a:endParaRPr lang="fr-FR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Niveau 2</a:t>
            </a:r>
          </a:p>
          <a:p>
            <a:pPr lvl="2"/>
            <a:r>
              <a:rPr lang="fr-FR"/>
              <a:t>Niveau 3</a:t>
            </a:r>
          </a:p>
          <a:p>
            <a:pPr lvl="3"/>
            <a:r>
              <a:rPr lang="fr-FR"/>
              <a:t>Niveau 4</a:t>
            </a:r>
          </a:p>
          <a:p>
            <a:pPr lvl="4"/>
            <a:r>
              <a:rPr lang="fr-FR"/>
              <a:t>Niveau 5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fr-FR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B3A019F3-8596-4028-9847-CBD3A185B07A}" type="slidenum">
              <a:rPr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0513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7939608" cy="527720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0" hangingPunct="1">
              <a:defRPr kumimoji="0" lang="fr-FR" sz="2800" b="1" cap="all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 dirty="0"/>
              <a:t>Cliquez pour ajouter un titre</a:t>
            </a:r>
          </a:p>
        </p:txBody>
      </p:sp>
      <p:sp>
        <p:nvSpPr>
          <p:cNvPr id="7" name="Rectangle 7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1 Haut, 2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5"/>
          </p:nvPr>
        </p:nvSpPr>
        <p:spPr>
          <a:xfrm>
            <a:off x="301752" y="609600"/>
            <a:ext cx="8074152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8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3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19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20" name="Rectangle 20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19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3" name="Rectangle 2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27" name="Rectangle 27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8" name="Rectangle 28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 : 1 Gauche, 3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0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8" name="Rectangle 11"/>
          <p:cNvSpPr>
            <a:spLocks noGrp="1"/>
          </p:cNvSpPr>
          <p:nvPr>
            <p:ph sz="quarter" idx="16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3" name="Rectangle 11"/>
          <p:cNvSpPr>
            <a:spLocks noGrp="1"/>
          </p:cNvSpPr>
          <p:nvPr>
            <p:ph sz="quarter" idx="18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20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1" name="Rectangle 21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 : 3 Gauche, 1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5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0" name="Rectangle 11"/>
          <p:cNvSpPr>
            <a:spLocks noGrp="1"/>
          </p:cNvSpPr>
          <p:nvPr>
            <p:ph sz="quarter" idx="16"/>
          </p:nvPr>
        </p:nvSpPr>
        <p:spPr>
          <a:xfrm>
            <a:off x="3048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17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8"/>
          </p:nvPr>
        </p:nvSpPr>
        <p:spPr>
          <a:xfrm>
            <a:off x="3017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6" name="Rectangle 11"/>
          <p:cNvSpPr>
            <a:spLocks noGrp="1"/>
          </p:cNvSpPr>
          <p:nvPr>
            <p:ph sz="quarter" idx="20"/>
          </p:nvPr>
        </p:nvSpPr>
        <p:spPr>
          <a:xfrm>
            <a:off x="3048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oses : 2 Gauche, 3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2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8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9" name="Rectangle 11"/>
          <p:cNvSpPr>
            <a:spLocks noGrp="1"/>
          </p:cNvSpPr>
          <p:nvPr>
            <p:ph sz="quarter" idx="18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32" name="Rectangle 11"/>
          <p:cNvSpPr>
            <a:spLocks noGrp="1"/>
          </p:cNvSpPr>
          <p:nvPr>
            <p:ph sz="quarter" idx="20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33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34" name="Rectangle 11"/>
          <p:cNvSpPr>
            <a:spLocks noGrp="1"/>
          </p:cNvSpPr>
          <p:nvPr>
            <p:ph sz="quarter" idx="22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6" name="Rectangle 16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7" name="Rectangle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oses : 3 Gauche, 2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7848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2" name="Rectangle 11"/>
          <p:cNvSpPr>
            <a:spLocks noGrp="1"/>
          </p:cNvSpPr>
          <p:nvPr>
            <p:ph sz="quarter" idx="16"/>
          </p:nvPr>
        </p:nvSpPr>
        <p:spPr>
          <a:xfrm>
            <a:off x="307848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18"/>
          </p:nvPr>
        </p:nvSpPr>
        <p:spPr>
          <a:xfrm>
            <a:off x="304800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7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7848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8" name="Rectangle 11"/>
          <p:cNvSpPr>
            <a:spLocks noGrp="1"/>
          </p:cNvSpPr>
          <p:nvPr>
            <p:ph sz="quarter" idx="20"/>
          </p:nvPr>
        </p:nvSpPr>
        <p:spPr>
          <a:xfrm>
            <a:off x="307848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3" name="Rectangle 11"/>
          <p:cNvSpPr>
            <a:spLocks noGrp="1"/>
          </p:cNvSpPr>
          <p:nvPr>
            <p:ph sz="quarter" idx="22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23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6" name="Rectangle 11"/>
          <p:cNvSpPr>
            <a:spLocks noGrp="1"/>
          </p:cNvSpPr>
          <p:nvPr>
            <p:ph sz="quarter" idx="24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erre tomb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9" name="Rectangle 6"/>
          <p:cNvSpPr/>
          <p:nvPr/>
        </p:nvSpPr>
        <p:spPr>
          <a:xfrm>
            <a:off x="13716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8" name="Rectangle 6"/>
          <p:cNvSpPr/>
          <p:nvPr/>
        </p:nvSpPr>
        <p:spPr>
          <a:xfrm>
            <a:off x="13716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6" name="Rectangle 6"/>
          <p:cNvSpPr/>
          <p:nvPr/>
        </p:nvSpPr>
        <p:spPr>
          <a:xfrm>
            <a:off x="35052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5" name="Rectangle 6"/>
          <p:cNvSpPr/>
          <p:nvPr/>
        </p:nvSpPr>
        <p:spPr>
          <a:xfrm>
            <a:off x="35052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31" name="Rectangle 6"/>
          <p:cNvSpPr/>
          <p:nvPr/>
        </p:nvSpPr>
        <p:spPr>
          <a:xfrm>
            <a:off x="56388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3" name="Rectangle 6"/>
          <p:cNvSpPr/>
          <p:nvPr/>
        </p:nvSpPr>
        <p:spPr>
          <a:xfrm>
            <a:off x="56388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4" name="Rectangle 10"/>
          <p:cNvSpPr>
            <a:spLocks noGrp="1"/>
          </p:cNvSpPr>
          <p:nvPr>
            <p:ph type="pic" sz="quarter" idx="13" hasCustomPrompt="1"/>
          </p:nvPr>
        </p:nvSpPr>
        <p:spPr>
          <a:xfrm>
            <a:off x="15240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9" name="Rectangle 10"/>
          <p:cNvSpPr>
            <a:spLocks noGrp="1"/>
          </p:cNvSpPr>
          <p:nvPr>
            <p:ph type="pic" sz="quarter" idx="29" hasCustomPrompt="1"/>
          </p:nvPr>
        </p:nvSpPr>
        <p:spPr>
          <a:xfrm>
            <a:off x="15240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27" name="Rectangle 10"/>
          <p:cNvSpPr>
            <a:spLocks noGrp="1"/>
          </p:cNvSpPr>
          <p:nvPr>
            <p:ph type="pic" sz="quarter" idx="17" hasCustomPrompt="1"/>
          </p:nvPr>
        </p:nvSpPr>
        <p:spPr>
          <a:xfrm>
            <a:off x="36576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1" name="Rectangle 10"/>
          <p:cNvSpPr>
            <a:spLocks noGrp="1"/>
          </p:cNvSpPr>
          <p:nvPr>
            <p:ph type="pic" sz="quarter" idx="30" hasCustomPrompt="1"/>
          </p:nvPr>
        </p:nvSpPr>
        <p:spPr>
          <a:xfrm>
            <a:off x="36576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4" name="Rectangle 10"/>
          <p:cNvSpPr>
            <a:spLocks noGrp="1"/>
          </p:cNvSpPr>
          <p:nvPr>
            <p:ph type="pic" sz="quarter" idx="21" hasCustomPrompt="1"/>
          </p:nvPr>
        </p:nvSpPr>
        <p:spPr>
          <a:xfrm>
            <a:off x="57912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5" name="Rectangle 10"/>
          <p:cNvSpPr>
            <a:spLocks noGrp="1"/>
          </p:cNvSpPr>
          <p:nvPr>
            <p:ph type="pic" sz="quarter" idx="31" hasCustomPrompt="1"/>
          </p:nvPr>
        </p:nvSpPr>
        <p:spPr>
          <a:xfrm>
            <a:off x="57912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7" name="Rectangle 12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28" name="Rectangle 12"/>
          <p:cNvSpPr>
            <a:spLocks noGrp="1"/>
          </p:cNvSpPr>
          <p:nvPr>
            <p:ph type="body" sz="quarter" idx="33" hasCustomPrompt="1"/>
          </p:nvPr>
        </p:nvSpPr>
        <p:spPr>
          <a:xfrm>
            <a:off x="15240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30" name="Rectangle 12"/>
          <p:cNvSpPr>
            <a:spLocks noGrp="1"/>
          </p:cNvSpPr>
          <p:nvPr>
            <p:ph type="body" sz="quarter" idx="18" hasCustomPrompt="1"/>
          </p:nvPr>
        </p:nvSpPr>
        <p:spPr>
          <a:xfrm>
            <a:off x="36576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13" name="Rectangle 12"/>
          <p:cNvSpPr>
            <a:spLocks noGrp="1"/>
          </p:cNvSpPr>
          <p:nvPr>
            <p:ph type="body" sz="quarter" idx="34" hasCustomPrompt="1"/>
          </p:nvPr>
        </p:nvSpPr>
        <p:spPr>
          <a:xfrm>
            <a:off x="36576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14" name="Rectangle 12"/>
          <p:cNvSpPr>
            <a:spLocks noGrp="1"/>
          </p:cNvSpPr>
          <p:nvPr>
            <p:ph type="body" sz="quarter" idx="22" hasCustomPrompt="1"/>
          </p:nvPr>
        </p:nvSpPr>
        <p:spPr>
          <a:xfrm>
            <a:off x="57912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2" name="Rectangle 12"/>
          <p:cNvSpPr>
            <a:spLocks noGrp="1"/>
          </p:cNvSpPr>
          <p:nvPr>
            <p:ph type="body" sz="quarter" idx="35" hasCustomPrompt="1"/>
          </p:nvPr>
        </p:nvSpPr>
        <p:spPr>
          <a:xfrm>
            <a:off x="57912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44" name="Rectangle 11"/>
          <p:cNvSpPr>
            <a:spLocks noGrp="1"/>
          </p:cNvSpPr>
          <p:nvPr>
            <p:ph type="body" sz="quarter" idx="15" hasCustomPrompt="1"/>
          </p:nvPr>
        </p:nvSpPr>
        <p:spPr>
          <a:xfrm>
            <a:off x="15240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5" name="Rectangle 11"/>
          <p:cNvSpPr>
            <a:spLocks noGrp="1"/>
          </p:cNvSpPr>
          <p:nvPr>
            <p:ph type="body" sz="quarter" idx="37" hasCustomPrompt="1"/>
          </p:nvPr>
        </p:nvSpPr>
        <p:spPr>
          <a:xfrm>
            <a:off x="15240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4" name="Rectangle 11"/>
          <p:cNvSpPr>
            <a:spLocks noGrp="1"/>
          </p:cNvSpPr>
          <p:nvPr>
            <p:ph type="body" sz="quarter" idx="19" hasCustomPrompt="1"/>
          </p:nvPr>
        </p:nvSpPr>
        <p:spPr>
          <a:xfrm>
            <a:off x="36576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40" name="Rectangle 11"/>
          <p:cNvSpPr>
            <a:spLocks noGrp="1"/>
          </p:cNvSpPr>
          <p:nvPr>
            <p:ph type="body" sz="quarter" idx="38" hasCustomPrompt="1"/>
          </p:nvPr>
        </p:nvSpPr>
        <p:spPr>
          <a:xfrm>
            <a:off x="36576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8" name="Rectangle 11"/>
          <p:cNvSpPr>
            <a:spLocks noGrp="1"/>
          </p:cNvSpPr>
          <p:nvPr>
            <p:ph type="body" sz="quarter" idx="23" hasCustomPrompt="1"/>
          </p:nvPr>
        </p:nvSpPr>
        <p:spPr>
          <a:xfrm>
            <a:off x="57912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3" name="Rectangle 11"/>
          <p:cNvSpPr>
            <a:spLocks noGrp="1"/>
          </p:cNvSpPr>
          <p:nvPr>
            <p:ph type="body" sz="quarter" idx="39" hasCustomPrompt="1"/>
          </p:nvPr>
        </p:nvSpPr>
        <p:spPr>
          <a:xfrm>
            <a:off x="57912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5" name="Rectangle 14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56" name="Rectangle 14"/>
          <p:cNvSpPr>
            <a:spLocks noGrp="1"/>
          </p:cNvSpPr>
          <p:nvPr>
            <p:ph type="body" sz="quarter" idx="41" hasCustomPrompt="1"/>
          </p:nvPr>
        </p:nvSpPr>
        <p:spPr>
          <a:xfrm>
            <a:off x="15240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62" name="Rectangle 14"/>
          <p:cNvSpPr>
            <a:spLocks noGrp="1"/>
          </p:cNvSpPr>
          <p:nvPr>
            <p:ph type="body" sz="quarter" idx="20" hasCustomPrompt="1"/>
          </p:nvPr>
        </p:nvSpPr>
        <p:spPr>
          <a:xfrm>
            <a:off x="36576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37" name="Rectangle 14"/>
          <p:cNvSpPr>
            <a:spLocks noGrp="1"/>
          </p:cNvSpPr>
          <p:nvPr>
            <p:ph type="body" sz="quarter" idx="42" hasCustomPrompt="1"/>
          </p:nvPr>
        </p:nvSpPr>
        <p:spPr>
          <a:xfrm>
            <a:off x="36576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41" name="Rectangle 14"/>
          <p:cNvSpPr>
            <a:spLocks noGrp="1"/>
          </p:cNvSpPr>
          <p:nvPr>
            <p:ph type="body" sz="quarter" idx="24" hasCustomPrompt="1"/>
          </p:nvPr>
        </p:nvSpPr>
        <p:spPr>
          <a:xfrm>
            <a:off x="57912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52" name="Rectangle 14"/>
          <p:cNvSpPr>
            <a:spLocks noGrp="1"/>
          </p:cNvSpPr>
          <p:nvPr>
            <p:ph type="body" sz="quarter" idx="43" hasCustomPrompt="1"/>
          </p:nvPr>
        </p:nvSpPr>
        <p:spPr>
          <a:xfrm>
            <a:off x="57912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39" name="Rectangle 51"/>
          <p:cNvSpPr>
            <a:spLocks noGrp="1"/>
          </p:cNvSpPr>
          <p:nvPr>
            <p:ph type="body" sz="quarter" idx="46"/>
          </p:nvPr>
        </p:nvSpPr>
        <p:spPr>
          <a:xfrm>
            <a:off x="304800" y="381000"/>
            <a:ext cx="8077200" cy="838200"/>
          </a:xfrm>
        </p:spPr>
        <p:txBody>
          <a:bodyPr/>
          <a:lstStyle>
            <a:lvl1pPr eaLnBrk="1" latinLnBrk="0" hangingPunct="1">
              <a:defRPr kumimoji="0" lang="fr-FR" sz="1200"/>
            </a:lvl1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42" name="Rectangle 42"/>
          <p:cNvSpPr>
            <a:spLocks noGrp="1"/>
          </p:cNvSpPr>
          <p:nvPr>
            <p:ph type="dt" sz="half" idx="47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43" name="Rectangle 4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45" name="Rectangle 45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25/09/2014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6390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25/09/2014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980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25/09/2014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883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5"/>
          <p:cNvSpPr>
            <a:spLocks noGrp="1"/>
          </p:cNvSpPr>
          <p:nvPr>
            <p:ph type="sldNum" sz="quarter" idx="11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16" name="Rectangle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  <p:sp>
        <p:nvSpPr>
          <p:cNvPr id="8" name="Rectangle 10"/>
          <p:cNvSpPr/>
          <p:nvPr userDrawn="1"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 lang="fr-FR">
                <a:solidFill>
                  <a:srgbClr val="A0A0A0"/>
                </a:solidFill>
              </a:defRPr>
            </a:lvl1pPr>
            <a:extLst/>
          </a:lstStyle>
          <a:p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9" name="Rectangle 10"/>
          <p:cNvSpPr/>
          <p:nvPr userDrawn="1"/>
        </p:nvSpPr>
        <p:spPr>
          <a:xfrm>
            <a:off x="0" y="3786190"/>
            <a:ext cx="9144000" cy="11430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85720" y="3857628"/>
            <a:ext cx="7239000" cy="1075184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algn="l" eaLnBrk="1" latinLnBrk="0" hangingPunct="1">
              <a:defRPr kumimoji="0" lang="fr-FR" sz="2800" b="0" cap="all" spc="150" baseline="0">
                <a:solidFill>
                  <a:schemeClr val="bg1"/>
                </a:solidFill>
              </a:defRPr>
            </a:lvl1pPr>
            <a:extLst/>
          </a:lstStyle>
          <a:p>
            <a:pPr eaLnBrk="1" latinLnBrk="0" hangingPunct="1"/>
            <a:r>
              <a:rPr lang="fr-FR" dirty="0" smtClean="0"/>
              <a:t>Modifiez le style du titre</a:t>
            </a:r>
            <a:endParaRPr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4901766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pic>
        <p:nvPicPr>
          <p:cNvPr id="1026" name="Image 29" descr="logo pt aplati_Arrière-pla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5627802"/>
            <a:ext cx="876672" cy="121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7956376" y="5445224"/>
            <a:ext cx="1164704" cy="1393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25/09/2014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5928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25/09/2014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7614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25/09/2014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2338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25/09/2014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8969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25/09/2014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7306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25/09/2014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5325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25/09/2014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5334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25/09/2014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8213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25/09/2014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5116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25/09/2014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899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7"/>
          <p:cNvSpPr>
            <a:spLocks noGrp="1"/>
          </p:cNvSpPr>
          <p:nvPr>
            <p:ph type="body" sz="quarter" idx="13" hasCustomPrompt="1"/>
          </p:nvPr>
        </p:nvSpPr>
        <p:spPr>
          <a:xfrm>
            <a:off x="310896" y="381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3" name="Rectangle 37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" y="838200"/>
            <a:ext cx="7391400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1" name="Rectangle 37"/>
          <p:cNvSpPr>
            <a:spLocks noGrp="1"/>
          </p:cNvSpPr>
          <p:nvPr>
            <p:ph type="body" sz="quarter" idx="17" hasCustomPrompt="1"/>
          </p:nvPr>
        </p:nvSpPr>
        <p:spPr>
          <a:xfrm>
            <a:off x="310896" y="1295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5" name="Rectangle 37"/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1752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7" name="Rectangle 37"/>
          <p:cNvSpPr>
            <a:spLocks noGrp="1"/>
          </p:cNvSpPr>
          <p:nvPr>
            <p:ph type="body" sz="quarter" idx="21" hasCustomPrompt="1"/>
          </p:nvPr>
        </p:nvSpPr>
        <p:spPr>
          <a:xfrm>
            <a:off x="310896" y="2209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9" name="Rectangle 37"/>
          <p:cNvSpPr>
            <a:spLocks noGrp="1"/>
          </p:cNvSpPr>
          <p:nvPr>
            <p:ph type="body" sz="quarter" idx="23" hasCustomPrompt="1"/>
          </p:nvPr>
        </p:nvSpPr>
        <p:spPr>
          <a:xfrm>
            <a:off x="310896" y="2667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1" name="Rectangle 37"/>
          <p:cNvSpPr>
            <a:spLocks noGrp="1"/>
          </p:cNvSpPr>
          <p:nvPr>
            <p:ph type="body" sz="quarter" idx="25" hasCustomPrompt="1"/>
          </p:nvPr>
        </p:nvSpPr>
        <p:spPr>
          <a:xfrm>
            <a:off x="310896" y="3124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3" name="Rectangle 37"/>
          <p:cNvSpPr>
            <a:spLocks noGrp="1"/>
          </p:cNvSpPr>
          <p:nvPr>
            <p:ph type="body" sz="quarter" idx="27" hasCustomPrompt="1"/>
          </p:nvPr>
        </p:nvSpPr>
        <p:spPr>
          <a:xfrm>
            <a:off x="310896" y="3581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5" name="Rectangle 37"/>
          <p:cNvSpPr>
            <a:spLocks noGrp="1"/>
          </p:cNvSpPr>
          <p:nvPr>
            <p:ph type="body" sz="quarter" idx="29" hasCustomPrompt="1"/>
          </p:nvPr>
        </p:nvSpPr>
        <p:spPr>
          <a:xfrm>
            <a:off x="310896" y="4038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7" name="Rectangle 37"/>
          <p:cNvSpPr>
            <a:spLocks noGrp="1"/>
          </p:cNvSpPr>
          <p:nvPr>
            <p:ph type="body" sz="quarter" idx="31" hasCustomPrompt="1"/>
          </p:nvPr>
        </p:nvSpPr>
        <p:spPr>
          <a:xfrm>
            <a:off x="310896" y="4495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26" name="Rectangle 37"/>
          <p:cNvSpPr>
            <a:spLocks noGrp="1"/>
          </p:cNvSpPr>
          <p:nvPr>
            <p:ph type="body" sz="quarter" idx="33" hasCustomPrompt="1"/>
          </p:nvPr>
        </p:nvSpPr>
        <p:spPr>
          <a:xfrm>
            <a:off x="310896" y="4953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28" name="Rectangle 37"/>
          <p:cNvSpPr>
            <a:spLocks noGrp="1"/>
          </p:cNvSpPr>
          <p:nvPr>
            <p:ph type="body" sz="quarter" idx="35" hasCustomPrompt="1"/>
          </p:nvPr>
        </p:nvSpPr>
        <p:spPr>
          <a:xfrm>
            <a:off x="310896" y="5410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98" name="Rectangle 37"/>
          <p:cNvSpPr>
            <a:spLocks noGrp="1"/>
          </p:cNvSpPr>
          <p:nvPr>
            <p:ph type="body" sz="quarter" idx="14" hasCustomPrompt="1"/>
          </p:nvPr>
        </p:nvSpPr>
        <p:spPr>
          <a:xfrm>
            <a:off x="7696200" y="381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4" name="Rectangle 37"/>
          <p:cNvSpPr>
            <a:spLocks noGrp="1"/>
          </p:cNvSpPr>
          <p:nvPr>
            <p:ph type="body" sz="quarter" idx="16" hasCustomPrompt="1"/>
          </p:nvPr>
        </p:nvSpPr>
        <p:spPr>
          <a:xfrm>
            <a:off x="7696200" y="838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2" name="Rectangle 37"/>
          <p:cNvSpPr>
            <a:spLocks noGrp="1"/>
          </p:cNvSpPr>
          <p:nvPr>
            <p:ph type="body" sz="quarter" idx="18" hasCustomPrompt="1"/>
          </p:nvPr>
        </p:nvSpPr>
        <p:spPr>
          <a:xfrm>
            <a:off x="7696200" y="1295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6" name="Rectangle 37"/>
          <p:cNvSpPr>
            <a:spLocks noGrp="1"/>
          </p:cNvSpPr>
          <p:nvPr>
            <p:ph type="body" sz="quarter" idx="20" hasCustomPrompt="1"/>
          </p:nvPr>
        </p:nvSpPr>
        <p:spPr>
          <a:xfrm>
            <a:off x="7696200" y="1752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8" name="Rectangle 37"/>
          <p:cNvSpPr>
            <a:spLocks noGrp="1"/>
          </p:cNvSpPr>
          <p:nvPr>
            <p:ph type="body" sz="quarter" idx="22" hasCustomPrompt="1"/>
          </p:nvPr>
        </p:nvSpPr>
        <p:spPr>
          <a:xfrm>
            <a:off x="7696200" y="2209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0" name="Rectangle 37"/>
          <p:cNvSpPr>
            <a:spLocks noGrp="1"/>
          </p:cNvSpPr>
          <p:nvPr>
            <p:ph type="body" sz="quarter" idx="24" hasCustomPrompt="1"/>
          </p:nvPr>
        </p:nvSpPr>
        <p:spPr>
          <a:xfrm>
            <a:off x="7696200" y="2667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2" name="Rectangle 37"/>
          <p:cNvSpPr>
            <a:spLocks noGrp="1"/>
          </p:cNvSpPr>
          <p:nvPr>
            <p:ph type="body" sz="quarter" idx="26" hasCustomPrompt="1"/>
          </p:nvPr>
        </p:nvSpPr>
        <p:spPr>
          <a:xfrm>
            <a:off x="7696200" y="3124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4" name="Rectangle 37"/>
          <p:cNvSpPr>
            <a:spLocks noGrp="1"/>
          </p:cNvSpPr>
          <p:nvPr>
            <p:ph type="body" sz="quarter" idx="28" hasCustomPrompt="1"/>
          </p:nvPr>
        </p:nvSpPr>
        <p:spPr>
          <a:xfrm>
            <a:off x="7696200" y="3581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6" name="Rectangle 37"/>
          <p:cNvSpPr>
            <a:spLocks noGrp="1"/>
          </p:cNvSpPr>
          <p:nvPr>
            <p:ph type="body" sz="quarter" idx="30" hasCustomPrompt="1"/>
          </p:nvPr>
        </p:nvSpPr>
        <p:spPr>
          <a:xfrm>
            <a:off x="7696200" y="4038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8" name="Rectangle 37"/>
          <p:cNvSpPr>
            <a:spLocks noGrp="1"/>
          </p:cNvSpPr>
          <p:nvPr>
            <p:ph type="body" sz="quarter" idx="32" hasCustomPrompt="1"/>
          </p:nvPr>
        </p:nvSpPr>
        <p:spPr>
          <a:xfrm>
            <a:off x="7696200" y="4495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27" name="Rectangle 37"/>
          <p:cNvSpPr>
            <a:spLocks noGrp="1"/>
          </p:cNvSpPr>
          <p:nvPr>
            <p:ph type="body" sz="quarter" idx="34" hasCustomPrompt="1"/>
          </p:nvPr>
        </p:nvSpPr>
        <p:spPr>
          <a:xfrm>
            <a:off x="7696200" y="4953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29" name="Rectangle 37"/>
          <p:cNvSpPr>
            <a:spLocks noGrp="1"/>
          </p:cNvSpPr>
          <p:nvPr>
            <p:ph type="body" sz="quarter" idx="36" hasCustomPrompt="1"/>
          </p:nvPr>
        </p:nvSpPr>
        <p:spPr>
          <a:xfrm>
            <a:off x="7696200" y="5410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30" name="Rectangle 37"/>
          <p:cNvSpPr>
            <a:spLocks noGrp="1"/>
          </p:cNvSpPr>
          <p:nvPr>
            <p:ph type="body" sz="quarter" idx="37" hasCustomPrompt="1"/>
          </p:nvPr>
        </p:nvSpPr>
        <p:spPr>
          <a:xfrm>
            <a:off x="310896" y="5867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31" name="Rectangle 37"/>
          <p:cNvSpPr>
            <a:spLocks noGrp="1"/>
          </p:cNvSpPr>
          <p:nvPr>
            <p:ph type="body" sz="quarter" idx="38" hasCustomPrompt="1"/>
          </p:nvPr>
        </p:nvSpPr>
        <p:spPr>
          <a:xfrm>
            <a:off x="7696200" y="5867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32" name="Rectangle 32"/>
          <p:cNvSpPr>
            <a:spLocks noGrp="1"/>
          </p:cNvSpPr>
          <p:nvPr>
            <p:ph type="dt" sz="half" idx="39"/>
          </p:nvPr>
        </p:nvSpPr>
        <p:spPr/>
        <p:txBody>
          <a:bodyPr/>
          <a:lstStyle>
            <a:lvl1pPr eaLnBrk="1" latinLnBrk="0" hangingPunct="1">
              <a:defRPr kumimoji="0" lang="fr-FR" sz="1100"/>
            </a:lvl1pPr>
            <a:extLst/>
          </a:lstStyle>
          <a:p>
            <a:pPr algn="r"/>
            <a:r>
              <a:rPr kumimoji="0" lang="fr-FR" sz="1100" smtClean="0"/>
              <a:t>28/6/2006</a:t>
            </a:r>
            <a:endParaRPr kumimoji="0" lang="fr-FR" sz="1100"/>
          </a:p>
        </p:txBody>
      </p:sp>
      <p:sp>
        <p:nvSpPr>
          <p:cNvPr id="33" name="Rectangle 33"/>
          <p:cNvSpPr>
            <a:spLocks noGrp="1"/>
          </p:cNvSpPr>
          <p:nvPr>
            <p:ph type="sldNum" sz="quarter" idx="40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34" name="Rectangle 34"/>
          <p:cNvSpPr>
            <a:spLocks noGrp="1"/>
          </p:cNvSpPr>
          <p:nvPr>
            <p:ph type="ftr" sz="quarter" idx="41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25/09/2014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7128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25/09/2014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4372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25/09/2014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0737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25/09/2014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31181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25/09/2014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4799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25/09/2014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2534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25/09/2014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1729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25/09/2014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2808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25/09/2014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62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 eaLnBrk="1" latinLnBrk="0" hangingPunct="1">
              <a:defRPr kumimoji="0" lang="fr-FR"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fr-FR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 lang="fr-FR">
                <a:solidFill>
                  <a:srgbClr val="A0A0A0"/>
                </a:solidFill>
              </a:defRPr>
            </a:lvl1pPr>
            <a:extLst/>
          </a:lstStyle>
          <a:p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>
          <a:xfrm>
            <a:off x="2705100" y="6477000"/>
            <a:ext cx="3733800" cy="304800"/>
          </a:xfrm>
        </p:spPr>
        <p:txBody>
          <a:bodyPr/>
          <a:lstStyle>
            <a:lvl1pPr eaLnBrk="1" latinLnBrk="0" hangingPunct="1">
              <a:defRPr kumimoji="0" lang="fr-FR">
                <a:solidFill>
                  <a:schemeClr val="bg1"/>
                </a:solidFill>
              </a:defRPr>
            </a:lvl1pPr>
            <a:extLst/>
          </a:lstStyle>
          <a:p>
            <a:endParaRPr kumimoji="0" lang="fr-FR">
              <a:solidFill>
                <a:schemeClr val="bg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pic>
        <p:nvPicPr>
          <p:cNvPr id="10" name="Rectangle 9"/>
          <p:cNvPicPr>
            <a:picLocks noChangeAspect="1"/>
          </p:cNvPicPr>
          <p:nvPr/>
        </p:nvPicPr>
        <p:blipFill>
          <a:blip r:embed="rId2">
            <a:duotone>
              <a:schemeClr val="accent4"/>
              <a:srgbClr val="FFFFFF"/>
            </a:duotone>
          </a:blip>
          <a:stretch>
            <a:fillRect/>
          </a:stretch>
        </p:blipFill>
        <p:spPr>
          <a:xfrm>
            <a:off x="7601712" y="6239256"/>
            <a:ext cx="838200" cy="61607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 userDrawn="1"/>
        </p:nvSpPr>
        <p:spPr>
          <a:xfrm>
            <a:off x="0" y="4645880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 sz="1400"/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sz="1600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1"/>
          <p:cNvSpPr>
            <a:spLocks noGrp="1"/>
          </p:cNvSpPr>
          <p:nvPr>
            <p:ph sz="quarter" idx="15"/>
          </p:nvPr>
        </p:nvSpPr>
        <p:spPr>
          <a:xfrm>
            <a:off x="304800" y="980728"/>
            <a:ext cx="7839100" cy="5267672"/>
          </a:xfr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2400"/>
            </a:lvl1pPr>
            <a:lvl2pPr marL="800100" indent="-342900">
              <a:buFontTx/>
              <a:buBlip>
                <a:blip r:embed="rId2"/>
              </a:buBlip>
              <a:defRPr sz="2000"/>
            </a:lvl2pPr>
            <a:lvl3pPr marL="1257300" indent="-342900">
              <a:buFontTx/>
              <a:buBlip>
                <a:blip r:embed="rId2"/>
              </a:buBlip>
              <a:defRPr sz="2000"/>
            </a:lvl3pPr>
            <a:lvl4pPr marL="1714500" indent="-342900">
              <a:buFontTx/>
              <a:buBlip>
                <a:blip r:embed="rId2"/>
              </a:buBlip>
              <a:defRPr sz="2000"/>
            </a:lvl4pPr>
            <a:lvl5pPr marL="2171700" indent="-342900">
              <a:buFontTx/>
              <a:buBlip>
                <a:blip r:embed="rId2"/>
              </a:buBlip>
              <a:defRPr sz="2000"/>
            </a:lvl5pPr>
            <a:extLst/>
          </a:lstStyle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dirty="0"/>
          </a:p>
        </p:txBody>
      </p:sp>
      <p:sp>
        <p:nvSpPr>
          <p:cNvPr id="9" name="Rectangle 9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0" name="Rectangle 10"/>
          <p:cNvSpPr>
            <a:spLocks noGrp="1"/>
          </p:cNvSpPr>
          <p:nvPr>
            <p:ph type="sldNum" sz="quarter" idx="17"/>
          </p:nvPr>
        </p:nvSpPr>
        <p:spPr>
          <a:xfrm>
            <a:off x="8172400" y="5301208"/>
            <a:ext cx="971600" cy="288032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527720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0" hangingPunct="1">
              <a:defRPr kumimoji="0" lang="fr-FR" sz="2800" b="1" cap="all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 dirty="0"/>
              <a:t>Cliquez pour ajouter un titre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o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9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7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6" name="Rectangle 1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sz="1600" dirty="0"/>
          </a:p>
        </p:txBody>
      </p:sp>
      <p:sp>
        <p:nvSpPr>
          <p:cNvPr id="17" name="Rectangle 17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2 Gauche, 1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8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0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9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1 Gauche, 2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9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21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22" name="Rectangle 2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>
            <a:off x="8215338" y="0"/>
            <a:ext cx="928662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304800" y="381000"/>
            <a:ext cx="7839100" cy="58674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dirty="0" smtClean="0"/>
              <a:t>Modifiez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sz="half" idx="2"/>
          </p:nvPr>
        </p:nvSpPr>
        <p:spPr>
          <a:xfrm>
            <a:off x="7010400" y="76200"/>
            <a:ext cx="1371600" cy="22860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lang="fr-FR" sz="1000">
                <a:solidFill>
                  <a:schemeClr val="tx1">
                    <a:tint val="65000"/>
                  </a:schemeClr>
                </a:solidFill>
              </a:defRPr>
            </a:lvl1pPr>
            <a:extLst/>
          </a:lstStyle>
          <a:p>
            <a:pPr algn="r"/>
            <a:r>
              <a:rPr lang="fr-FR" smtClean="0"/>
              <a:t>28/6/2006</a:t>
            </a:r>
            <a:endParaRPr kumimoji="0" lang="fr-FR" sz="100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4"/>
          </p:nvPr>
        </p:nvSpPr>
        <p:spPr>
          <a:xfrm>
            <a:off x="8215337" y="5276886"/>
            <a:ext cx="928661" cy="3048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lang="fr-FR" sz="1400" b="1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3"/>
          </p:nvPr>
        </p:nvSpPr>
        <p:spPr>
          <a:xfrm>
            <a:off x="2705100" y="6477000"/>
            <a:ext cx="3733800" cy="3048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lang="fr-FR" sz="1000">
                <a:solidFill>
                  <a:sysClr val="windowText" lastClr="000000"/>
                </a:solidFill>
              </a:defRPr>
            </a:lvl1pPr>
            <a:extLst/>
          </a:lstStyle>
          <a:p>
            <a:endParaRPr kumimoji="0" lang="fr-FR" sz="1000">
              <a:solidFill>
                <a:sysClr val="windowText" lastClr="000000"/>
              </a:solidFill>
            </a:endParaRPr>
          </a:p>
        </p:txBody>
      </p:sp>
      <p:sp>
        <p:nvSpPr>
          <p:cNvPr id="17" name="Titre 28"/>
          <p:cNvSpPr txBox="1">
            <a:spLocks/>
          </p:cNvSpPr>
          <p:nvPr userDrawn="1"/>
        </p:nvSpPr>
        <p:spPr>
          <a:xfrm>
            <a:off x="8209102" y="381000"/>
            <a:ext cx="934898" cy="5867400"/>
          </a:xfrm>
          <a:prstGeom prst="rect">
            <a:avLst/>
          </a:prstGeom>
        </p:spPr>
        <p:txBody>
          <a:bodyPr vert="vert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0" cap="sm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La démarche Ingénieur</a:t>
            </a:r>
            <a:endParaRPr kumimoji="0" lang="fr-FR" sz="2400" b="0" i="0" u="none" strike="noStrike" kern="0" cap="sm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3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4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lang="fr-FR" sz="2400" cap="small" spc="0" baseline="0">
          <a:solidFill>
            <a:schemeClr val="bg1"/>
          </a:solidFill>
          <a:latin typeface="+mj-lt"/>
          <a:ea typeface="+mj-ea"/>
          <a:cs typeface="+mj-cs"/>
        </a:defRPr>
      </a:lvl1pPr>
      <a:extLst/>
    </p:titleStyle>
    <p:bodyStyle>
      <a:lvl1pPr marL="0" marR="0" indent="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25/09/2014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09D5D-AB67-4B60-8B5F-FC45756483DE}" type="slidenum">
              <a:rPr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4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smtClean="0">
                <a:solidFill>
                  <a:prstClr val="black">
                    <a:tint val="75000"/>
                  </a:prstClr>
                </a:solidFill>
              </a:rPr>
              <a:pPr/>
              <a:t>25/09/2014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60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-1370667" y="3120620"/>
            <a:ext cx="12666406" cy="1729778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algn="ctr">
              <a:defRPr/>
            </a:pPr>
            <a:r>
              <a:rPr sz="1400" i="1" kern="0" dirty="0" smtClean="0">
                <a:solidFill>
                  <a:prstClr val="black"/>
                </a:solidFill>
              </a:rPr>
              <a:t>Chaîne d’énergie</a:t>
            </a:r>
          </a:p>
        </p:txBody>
      </p:sp>
      <p:grpSp>
        <p:nvGrpSpPr>
          <p:cNvPr id="2" name="Groupe 132"/>
          <p:cNvGrpSpPr/>
          <p:nvPr/>
        </p:nvGrpSpPr>
        <p:grpSpPr>
          <a:xfrm>
            <a:off x="-1910578" y="3415083"/>
            <a:ext cx="13014056" cy="576000"/>
            <a:chOff x="-1910578" y="3415083"/>
            <a:chExt cx="13014056" cy="576000"/>
          </a:xfrm>
        </p:grpSpPr>
        <p:sp>
          <p:nvSpPr>
            <p:cNvPr id="8" name="Rectangle 7"/>
            <p:cNvSpPr/>
            <p:nvPr/>
          </p:nvSpPr>
          <p:spPr>
            <a:xfrm>
              <a:off x="981835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algn="ctr">
                <a:defRPr/>
              </a:pPr>
              <a:r>
                <a:rPr sz="1200" kern="0" dirty="0" smtClean="0">
                  <a:solidFill>
                    <a:prstClr val="black"/>
                  </a:solidFill>
                </a:rPr>
                <a:t>ALIMENTER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62554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algn="ctr">
                <a:defRPr/>
              </a:pPr>
              <a:r>
                <a:rPr sz="1200" kern="0" dirty="0" smtClean="0">
                  <a:solidFill>
                    <a:prstClr val="black"/>
                  </a:solidFill>
                </a:rPr>
                <a:t>TRANSMETTRE</a:t>
              </a:r>
              <a:endParaRPr sz="1100" kern="0" dirty="0">
                <a:solidFill>
                  <a:prstClr val="black"/>
                </a:solidFill>
              </a:endParaRPr>
            </a:p>
          </p:txBody>
        </p:sp>
        <p:cxnSp>
          <p:nvCxnSpPr>
            <p:cNvPr id="22" name="Connecteur droit 21"/>
            <p:cNvCxnSpPr>
              <a:endCxn id="8" idx="1"/>
            </p:cNvCxnSpPr>
            <p:nvPr/>
          </p:nvCxnSpPr>
          <p:spPr>
            <a:xfrm>
              <a:off x="261595" y="3700296"/>
              <a:ext cx="720240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23" name="Connecteur droit 22"/>
            <p:cNvCxnSpPr>
              <a:endCxn id="108" idx="1"/>
            </p:cNvCxnSpPr>
            <p:nvPr/>
          </p:nvCxnSpPr>
          <p:spPr>
            <a:xfrm flipV="1">
              <a:off x="4556766" y="3703083"/>
              <a:ext cx="765922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24" name="Connecteur droit 23"/>
            <p:cNvCxnSpPr>
              <a:endCxn id="11" idx="1"/>
            </p:cNvCxnSpPr>
            <p:nvPr/>
          </p:nvCxnSpPr>
          <p:spPr>
            <a:xfrm>
              <a:off x="6762688" y="3700296"/>
              <a:ext cx="699866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94" name="Rectangle 93"/>
            <p:cNvSpPr/>
            <p:nvPr/>
          </p:nvSpPr>
          <p:spPr>
            <a:xfrm>
              <a:off x="-1178405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r>
                <a:rPr sz="1200" kern="0" dirty="0" smtClean="0">
                  <a:solidFill>
                    <a:prstClr val="black"/>
                  </a:solidFill>
                </a:rPr>
                <a:t>STOCKER</a:t>
              </a:r>
            </a:p>
            <a:p>
              <a:pPr algn="ctr">
                <a:defRPr/>
              </a:pPr>
              <a:endParaRPr sz="1200" kern="0" dirty="0" smtClean="0">
                <a:solidFill>
                  <a:prstClr val="black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116766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algn="ctr">
                <a:defRPr/>
              </a:pPr>
              <a:r>
                <a:rPr sz="1200" kern="0" dirty="0" smtClean="0">
                  <a:solidFill>
                    <a:prstClr val="black"/>
                  </a:solidFill>
                </a:rPr>
                <a:t>MODULER</a:t>
              </a:r>
            </a:p>
          </p:txBody>
        </p:sp>
        <p:cxnSp>
          <p:nvCxnSpPr>
            <p:cNvPr id="103" name="Connecteur droit 102"/>
            <p:cNvCxnSpPr>
              <a:endCxn id="102" idx="1"/>
            </p:cNvCxnSpPr>
            <p:nvPr/>
          </p:nvCxnSpPr>
          <p:spPr>
            <a:xfrm flipV="1">
              <a:off x="2421835" y="3703083"/>
              <a:ext cx="694931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108" name="Rectangle 107"/>
            <p:cNvSpPr/>
            <p:nvPr/>
          </p:nvSpPr>
          <p:spPr>
            <a:xfrm>
              <a:off x="5322688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algn="ctr">
                <a:defRPr/>
              </a:pPr>
              <a:r>
                <a:rPr sz="1200" kern="0" dirty="0" smtClean="0">
                  <a:solidFill>
                    <a:prstClr val="black"/>
                  </a:solidFill>
                </a:rPr>
                <a:t>CONVERTIR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9663478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r>
                <a:rPr sz="1200" kern="0" dirty="0" smtClean="0">
                  <a:solidFill>
                    <a:prstClr val="black"/>
                  </a:solidFill>
                </a:rPr>
                <a:t>AGIR</a:t>
              </a:r>
            </a:p>
            <a:p>
              <a:pPr algn="ctr">
                <a:defRPr/>
              </a:pPr>
              <a:endParaRPr sz="1200" kern="0" dirty="0" smtClean="0">
                <a:solidFill>
                  <a:prstClr val="black"/>
                </a:solidFill>
              </a:endParaRPr>
            </a:p>
          </p:txBody>
        </p:sp>
        <p:cxnSp>
          <p:nvCxnSpPr>
            <p:cNvPr id="119" name="Connecteur droit 118"/>
            <p:cNvCxnSpPr>
              <a:endCxn id="118" idx="1"/>
            </p:cNvCxnSpPr>
            <p:nvPr/>
          </p:nvCxnSpPr>
          <p:spPr>
            <a:xfrm>
              <a:off x="8902554" y="3700296"/>
              <a:ext cx="760924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179" name="Connecteur droit 178"/>
            <p:cNvCxnSpPr/>
            <p:nvPr/>
          </p:nvCxnSpPr>
          <p:spPr>
            <a:xfrm>
              <a:off x="-1910578" y="3697509"/>
              <a:ext cx="720240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</p:grpSp>
      <p:grpSp>
        <p:nvGrpSpPr>
          <p:cNvPr id="9" name="Groupe 124"/>
          <p:cNvGrpSpPr/>
          <p:nvPr/>
        </p:nvGrpSpPr>
        <p:grpSpPr>
          <a:xfrm>
            <a:off x="463753" y="116632"/>
            <a:ext cx="8947498" cy="2315601"/>
            <a:chOff x="-105086" y="-182746"/>
            <a:chExt cx="8947498" cy="2315601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-105086" y="-182746"/>
              <a:ext cx="8564537" cy="2315601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t"/>
            <a:lstStyle/>
            <a:p>
              <a:pPr algn="ctr">
                <a:defRPr/>
              </a:pPr>
              <a:r>
                <a:rPr sz="1400" i="1" kern="0" dirty="0" smtClean="0">
                  <a:solidFill>
                    <a:prstClr val="black"/>
                  </a:solidFill>
                </a:rPr>
                <a:t>Chaîne d’information</a:t>
              </a:r>
            </a:p>
          </p:txBody>
        </p:sp>
        <p:grpSp>
          <p:nvGrpSpPr>
            <p:cNvPr id="10" name="Groupe 123"/>
            <p:cNvGrpSpPr/>
            <p:nvPr/>
          </p:nvGrpSpPr>
          <p:grpSpPr>
            <a:xfrm>
              <a:off x="135397" y="552192"/>
              <a:ext cx="8707015" cy="1390312"/>
              <a:chOff x="251520" y="552192"/>
              <a:chExt cx="8707015" cy="1390312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51520" y="552192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algn="ctr">
                  <a:defRPr/>
                </a:pPr>
                <a:r>
                  <a:rPr sz="1000" kern="0" dirty="0" smtClean="0">
                    <a:solidFill>
                      <a:prstClr val="black"/>
                    </a:solidFill>
                  </a:rPr>
                  <a:t>ACQUERIR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4546691" y="552192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algn="ctr">
                  <a:defRPr/>
                </a:pPr>
                <a:r>
                  <a:rPr sz="1000" kern="0" dirty="0" smtClean="0">
                    <a:solidFill>
                      <a:prstClr val="black"/>
                    </a:solidFill>
                  </a:rPr>
                  <a:t>TRAITER MEMORISER</a:t>
                </a:r>
                <a:endParaRPr sz="800" kern="0" dirty="0" smtClean="0">
                  <a:solidFill>
                    <a:prstClr val="black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6752613" y="1366504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algn="ctr">
                  <a:defRPr/>
                </a:pPr>
                <a:r>
                  <a:rPr sz="1000" kern="0" dirty="0" smtClean="0">
                    <a:solidFill>
                      <a:prstClr val="black"/>
                    </a:solidFill>
                  </a:rPr>
                  <a:t>COMMUNIQUER</a:t>
                </a:r>
              </a:p>
            </p:txBody>
          </p:sp>
          <p:cxnSp>
            <p:nvCxnSpPr>
              <p:cNvPr id="14" name="Connecteur droit avec flèche 13"/>
              <p:cNvCxnSpPr>
                <a:stCxn id="5" idx="3"/>
                <a:endCxn id="51" idx="1"/>
              </p:cNvCxnSpPr>
              <p:nvPr/>
            </p:nvCxnSpPr>
            <p:spPr>
              <a:xfrm>
                <a:off x="1691520" y="840192"/>
                <a:ext cx="72024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5" name="Connecteur droit avec flèche 14"/>
              <p:cNvCxnSpPr/>
              <p:nvPr/>
            </p:nvCxnSpPr>
            <p:spPr>
              <a:xfrm>
                <a:off x="5986691" y="692696"/>
                <a:ext cx="765922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sp>
            <p:nvSpPr>
              <p:cNvPr id="51" name="Rectangle 50"/>
              <p:cNvSpPr/>
              <p:nvPr/>
            </p:nvSpPr>
            <p:spPr>
              <a:xfrm>
                <a:off x="2411760" y="552192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algn="ctr">
                  <a:defRPr/>
                </a:pPr>
                <a:r>
                  <a:rPr sz="1050" kern="0" dirty="0" smtClean="0">
                    <a:solidFill>
                      <a:prstClr val="black"/>
                    </a:solidFill>
                  </a:rPr>
                  <a:t>CODER</a:t>
                </a:r>
              </a:p>
            </p:txBody>
          </p:sp>
          <p:cxnSp>
            <p:nvCxnSpPr>
              <p:cNvPr id="54" name="Connecteur droit avec flèche 53"/>
              <p:cNvCxnSpPr>
                <a:stCxn id="51" idx="3"/>
                <a:endCxn id="6" idx="1"/>
              </p:cNvCxnSpPr>
              <p:nvPr/>
            </p:nvCxnSpPr>
            <p:spPr>
              <a:xfrm>
                <a:off x="3851760" y="840192"/>
                <a:ext cx="694931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sp>
            <p:nvSpPr>
              <p:cNvPr id="63" name="Rectangle 62"/>
              <p:cNvSpPr/>
              <p:nvPr/>
            </p:nvSpPr>
            <p:spPr>
              <a:xfrm>
                <a:off x="6752613" y="559526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sz="1000" kern="0" dirty="0" smtClean="0">
                    <a:solidFill>
                      <a:prstClr val="black"/>
                    </a:solidFill>
                  </a:rPr>
                  <a:t>RESTITUER</a:t>
                </a:r>
              </a:p>
            </p:txBody>
          </p:sp>
          <p:cxnSp>
            <p:nvCxnSpPr>
              <p:cNvPr id="77" name="Connecteur droit avec flèche 76"/>
              <p:cNvCxnSpPr>
                <a:endCxn id="7" idx="1"/>
              </p:cNvCxnSpPr>
              <p:nvPr/>
            </p:nvCxnSpPr>
            <p:spPr>
              <a:xfrm>
                <a:off x="6369652" y="1654504"/>
                <a:ext cx="382961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84" name="Connecteur droit avec flèche 83"/>
              <p:cNvCxnSpPr/>
              <p:nvPr/>
            </p:nvCxnSpPr>
            <p:spPr>
              <a:xfrm flipH="1" flipV="1">
                <a:off x="6369652" y="980728"/>
                <a:ext cx="1" cy="673776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7" name="Connecteur droit avec flèche 86"/>
              <p:cNvCxnSpPr/>
              <p:nvPr/>
            </p:nvCxnSpPr>
            <p:spPr>
              <a:xfrm flipH="1">
                <a:off x="5986692" y="980728"/>
                <a:ext cx="38296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34" name="Connecteur droit avec flèche 133"/>
              <p:cNvCxnSpPr/>
              <p:nvPr/>
            </p:nvCxnSpPr>
            <p:spPr>
              <a:xfrm>
                <a:off x="8192613" y="847526"/>
                <a:ext cx="765922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37" name="Connecteur droit avec flèche 136"/>
              <p:cNvCxnSpPr>
                <a:stCxn id="7" idx="3"/>
              </p:cNvCxnSpPr>
              <p:nvPr/>
            </p:nvCxnSpPr>
            <p:spPr>
              <a:xfrm>
                <a:off x="8192613" y="1654504"/>
                <a:ext cx="765922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headEnd type="arrow"/>
                <a:tailEnd type="arrow"/>
              </a:ln>
              <a:effectLst/>
            </p:spPr>
          </p:cxnSp>
        </p:grpSp>
      </p:grpSp>
      <p:sp>
        <p:nvSpPr>
          <p:cNvPr id="139" name="ZoneTexte 138"/>
          <p:cNvSpPr txBox="1"/>
          <p:nvPr/>
        </p:nvSpPr>
        <p:spPr>
          <a:xfrm>
            <a:off x="9411251" y="916071"/>
            <a:ext cx="188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200" b="1" i="1" dirty="0" smtClean="0">
                <a:solidFill>
                  <a:srgbClr val="1F497D"/>
                </a:solidFill>
              </a:rPr>
              <a:t>Informations destinées  l’utilisateur</a:t>
            </a:r>
            <a:endParaRPr sz="1200" b="1" i="1" dirty="0">
              <a:solidFill>
                <a:srgbClr val="1F497D"/>
              </a:solidFill>
            </a:endParaRPr>
          </a:p>
        </p:txBody>
      </p:sp>
      <p:sp>
        <p:nvSpPr>
          <p:cNvPr id="140" name="ZoneTexte 139"/>
          <p:cNvSpPr txBox="1"/>
          <p:nvPr/>
        </p:nvSpPr>
        <p:spPr>
          <a:xfrm>
            <a:off x="9411251" y="1723049"/>
            <a:ext cx="188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200" b="1" i="1" dirty="0" smtClean="0">
                <a:solidFill>
                  <a:srgbClr val="1F497D"/>
                </a:solidFill>
              </a:rPr>
              <a:t>Informations issues et venant de l’extérieur</a:t>
            </a:r>
            <a:endParaRPr sz="1200" b="1" i="1" dirty="0">
              <a:solidFill>
                <a:srgbClr val="1F497D"/>
              </a:solidFill>
            </a:endParaRPr>
          </a:p>
        </p:txBody>
      </p:sp>
      <p:sp>
        <p:nvSpPr>
          <p:cNvPr id="141" name="ZoneTexte 140"/>
          <p:cNvSpPr txBox="1"/>
          <p:nvPr/>
        </p:nvSpPr>
        <p:spPr>
          <a:xfrm>
            <a:off x="-1178405" y="764704"/>
            <a:ext cx="1370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200" b="1" i="1" dirty="0" smtClean="0">
                <a:solidFill>
                  <a:srgbClr val="1F497D"/>
                </a:solidFill>
              </a:rPr>
              <a:t>Consignes de l’utilisateur</a:t>
            </a:r>
            <a:endParaRPr sz="1200" b="1" i="1" dirty="0">
              <a:solidFill>
                <a:srgbClr val="1F497D"/>
              </a:solidFill>
            </a:endParaRPr>
          </a:p>
        </p:txBody>
      </p:sp>
      <p:cxnSp>
        <p:nvCxnSpPr>
          <p:cNvPr id="143" name="Connecteur droit avec flèche 142"/>
          <p:cNvCxnSpPr>
            <a:stCxn id="141" idx="3"/>
          </p:cNvCxnSpPr>
          <p:nvPr/>
        </p:nvCxnSpPr>
        <p:spPr>
          <a:xfrm>
            <a:off x="192262" y="995537"/>
            <a:ext cx="511974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47" name="Connecteur droit 146"/>
          <p:cNvCxnSpPr/>
          <p:nvPr/>
        </p:nvCxnSpPr>
        <p:spPr>
          <a:xfrm>
            <a:off x="192262" y="1277319"/>
            <a:ext cx="518476" cy="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48" name="Connecteur droit 147"/>
          <p:cNvCxnSpPr/>
          <p:nvPr/>
        </p:nvCxnSpPr>
        <p:spPr>
          <a:xfrm flipV="1">
            <a:off x="192262" y="1277319"/>
            <a:ext cx="0" cy="150082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54" name="Connecteur droit 153"/>
          <p:cNvCxnSpPr/>
          <p:nvPr/>
        </p:nvCxnSpPr>
        <p:spPr>
          <a:xfrm>
            <a:off x="192262" y="2778140"/>
            <a:ext cx="2924504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57" name="Connecteur droit 156"/>
          <p:cNvCxnSpPr/>
          <p:nvPr/>
        </p:nvCxnSpPr>
        <p:spPr>
          <a:xfrm flipV="1">
            <a:off x="3116766" y="2778141"/>
            <a:ext cx="0" cy="342479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62" name="Connecteur droit avec flèche 161"/>
          <p:cNvCxnSpPr/>
          <p:nvPr/>
        </p:nvCxnSpPr>
        <p:spPr>
          <a:xfrm flipV="1">
            <a:off x="7925329" y="2274918"/>
            <a:ext cx="1" cy="503224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65" name="Connecteur droit avec flèche 164"/>
          <p:cNvCxnSpPr>
            <a:endCxn id="102" idx="0"/>
          </p:cNvCxnSpPr>
          <p:nvPr/>
        </p:nvCxnSpPr>
        <p:spPr>
          <a:xfrm>
            <a:off x="3836766" y="2778141"/>
            <a:ext cx="0" cy="63694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68" name="Connecteur droit avec flèche 167"/>
          <p:cNvCxnSpPr/>
          <p:nvPr/>
        </p:nvCxnSpPr>
        <p:spPr>
          <a:xfrm flipH="1" flipV="1">
            <a:off x="3836766" y="2778140"/>
            <a:ext cx="4088563" cy="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72" name="ZoneTexte 171"/>
          <p:cNvSpPr txBox="1"/>
          <p:nvPr/>
        </p:nvSpPr>
        <p:spPr>
          <a:xfrm>
            <a:off x="738902" y="543821"/>
            <a:ext cx="137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1F497D"/>
                </a:solidFill>
              </a:rPr>
              <a:t>Capteur / IHM</a:t>
            </a:r>
            <a:endParaRPr sz="1200" i="1" dirty="0">
              <a:solidFill>
                <a:srgbClr val="1F497D"/>
              </a:solidFill>
            </a:endParaRPr>
          </a:p>
        </p:txBody>
      </p:sp>
      <p:sp>
        <p:nvSpPr>
          <p:cNvPr id="173" name="ZoneTexte 172"/>
          <p:cNvSpPr txBox="1"/>
          <p:nvPr/>
        </p:nvSpPr>
        <p:spPr>
          <a:xfrm>
            <a:off x="2899142" y="543821"/>
            <a:ext cx="137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1F497D"/>
                </a:solidFill>
              </a:rPr>
              <a:t>Capteur / CAN</a:t>
            </a:r>
            <a:endParaRPr sz="1200" i="1" dirty="0">
              <a:solidFill>
                <a:srgbClr val="1F497D"/>
              </a:solidFill>
            </a:endParaRPr>
          </a:p>
        </p:txBody>
      </p:sp>
      <p:sp>
        <p:nvSpPr>
          <p:cNvPr id="174" name="ZoneTexte 173"/>
          <p:cNvSpPr txBox="1"/>
          <p:nvPr/>
        </p:nvSpPr>
        <p:spPr>
          <a:xfrm>
            <a:off x="4962537" y="543821"/>
            <a:ext cx="1564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1F497D"/>
                </a:solidFill>
              </a:rPr>
              <a:t>Unité de commande</a:t>
            </a:r>
            <a:endParaRPr sz="1200" i="1" dirty="0">
              <a:solidFill>
                <a:srgbClr val="1F497D"/>
              </a:solidFill>
            </a:endParaRPr>
          </a:p>
        </p:txBody>
      </p:sp>
      <p:sp>
        <p:nvSpPr>
          <p:cNvPr id="175" name="ZoneTexte 174"/>
          <p:cNvSpPr txBox="1"/>
          <p:nvPr/>
        </p:nvSpPr>
        <p:spPr>
          <a:xfrm>
            <a:off x="7143151" y="543821"/>
            <a:ext cx="1564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1F497D"/>
                </a:solidFill>
              </a:rPr>
              <a:t>IHM</a:t>
            </a:r>
            <a:endParaRPr sz="1200" i="1" dirty="0">
              <a:solidFill>
                <a:srgbClr val="1F497D"/>
              </a:solidFill>
            </a:endParaRPr>
          </a:p>
        </p:txBody>
      </p:sp>
      <p:sp>
        <p:nvSpPr>
          <p:cNvPr id="176" name="ZoneTexte 175"/>
          <p:cNvSpPr txBox="1"/>
          <p:nvPr/>
        </p:nvSpPr>
        <p:spPr>
          <a:xfrm>
            <a:off x="7013848" y="1434250"/>
            <a:ext cx="2000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1F497D"/>
                </a:solidFill>
              </a:rPr>
              <a:t>Interface de communication</a:t>
            </a:r>
            <a:endParaRPr sz="1200" i="1" dirty="0">
              <a:solidFill>
                <a:srgbClr val="1F497D"/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5502578" y="2453365"/>
            <a:ext cx="7569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sz="1600" b="1" i="1" dirty="0" smtClean="0">
                <a:solidFill>
                  <a:srgbClr val="1F497D"/>
                </a:solidFill>
              </a:rPr>
              <a:t>Ordres</a:t>
            </a:r>
            <a:endParaRPr sz="1600" b="1" i="1" dirty="0">
              <a:solidFill>
                <a:srgbClr val="1F497D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192262" y="2453492"/>
            <a:ext cx="29245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sz="1600" b="1" i="1" dirty="0" smtClean="0">
                <a:solidFill>
                  <a:srgbClr val="1F497D"/>
                </a:solidFill>
              </a:rPr>
              <a:t>Grandeurs physiques à acquérir</a:t>
            </a:r>
            <a:endParaRPr sz="1600" b="1" i="1" dirty="0">
              <a:solidFill>
                <a:srgbClr val="1F497D"/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-2599593" y="3407241"/>
            <a:ext cx="12289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sz="1200" b="1" i="1" dirty="0" smtClean="0">
                <a:solidFill>
                  <a:srgbClr val="C0504D"/>
                </a:solidFill>
              </a:rPr>
              <a:t>Energie d’entrée</a:t>
            </a:r>
            <a:endParaRPr sz="1200" b="1" i="1" dirty="0">
              <a:solidFill>
                <a:srgbClr val="C0504D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11238286" y="3427477"/>
            <a:ext cx="1318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sz="1200" b="1" i="1" dirty="0" smtClean="0">
                <a:solidFill>
                  <a:srgbClr val="C0504D"/>
                </a:solidFill>
              </a:rPr>
              <a:t>Energies de sortie</a:t>
            </a:r>
            <a:endParaRPr sz="1200" b="1" i="1" dirty="0">
              <a:solidFill>
                <a:srgbClr val="C0504D"/>
              </a:solidFill>
            </a:endParaRPr>
          </a:p>
        </p:txBody>
      </p:sp>
      <p:cxnSp>
        <p:nvCxnSpPr>
          <p:cNvPr id="182" name="Connecteur droit 181"/>
          <p:cNvCxnSpPr/>
          <p:nvPr/>
        </p:nvCxnSpPr>
        <p:spPr>
          <a:xfrm>
            <a:off x="11103478" y="3705870"/>
            <a:ext cx="760924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83" name="ZoneTexte 182"/>
          <p:cNvSpPr txBox="1"/>
          <p:nvPr/>
        </p:nvSpPr>
        <p:spPr>
          <a:xfrm>
            <a:off x="-117840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C0504D"/>
                </a:solidFill>
              </a:rPr>
              <a:t>Unité de stockage</a:t>
            </a:r>
            <a:endParaRPr sz="1200" i="1" dirty="0">
              <a:solidFill>
                <a:srgbClr val="C0504D"/>
              </a:solidFill>
            </a:endParaRPr>
          </a:p>
        </p:txBody>
      </p:sp>
      <p:sp>
        <p:nvSpPr>
          <p:cNvPr id="184" name="ZoneTexte 183"/>
          <p:cNvSpPr txBox="1"/>
          <p:nvPr/>
        </p:nvSpPr>
        <p:spPr>
          <a:xfrm>
            <a:off x="981835" y="3991083"/>
            <a:ext cx="14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C0504D"/>
                </a:solidFill>
              </a:rPr>
              <a:t>Unité d’alimentation</a:t>
            </a:r>
            <a:endParaRPr sz="1200" i="1" dirty="0">
              <a:solidFill>
                <a:srgbClr val="C0504D"/>
              </a:solidFill>
            </a:endParaRPr>
          </a:p>
        </p:txBody>
      </p:sp>
      <p:sp>
        <p:nvSpPr>
          <p:cNvPr id="185" name="ZoneTexte 184"/>
          <p:cNvSpPr txBox="1"/>
          <p:nvPr/>
        </p:nvSpPr>
        <p:spPr>
          <a:xfrm>
            <a:off x="314207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C0504D"/>
                </a:solidFill>
              </a:rPr>
              <a:t>Pré actionneur</a:t>
            </a:r>
            <a:endParaRPr sz="1200" i="1" dirty="0">
              <a:solidFill>
                <a:srgbClr val="C0504D"/>
              </a:solidFill>
            </a:endParaRPr>
          </a:p>
        </p:txBody>
      </p:sp>
      <p:sp>
        <p:nvSpPr>
          <p:cNvPr id="186" name="ZoneTexte 185"/>
          <p:cNvSpPr txBox="1"/>
          <p:nvPr/>
        </p:nvSpPr>
        <p:spPr>
          <a:xfrm>
            <a:off x="530231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C0504D"/>
                </a:solidFill>
              </a:rPr>
              <a:t>Actionneur</a:t>
            </a:r>
            <a:endParaRPr sz="1200" i="1" dirty="0">
              <a:solidFill>
                <a:srgbClr val="C0504D"/>
              </a:solidFill>
            </a:endParaRPr>
          </a:p>
        </p:txBody>
      </p:sp>
      <p:sp>
        <p:nvSpPr>
          <p:cNvPr id="187" name="ZoneTexte 186"/>
          <p:cNvSpPr txBox="1"/>
          <p:nvPr/>
        </p:nvSpPr>
        <p:spPr>
          <a:xfrm>
            <a:off x="746255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C0504D"/>
                </a:solidFill>
              </a:rPr>
              <a:t>Transmetteur</a:t>
            </a:r>
            <a:endParaRPr sz="1200" i="1" dirty="0">
              <a:solidFill>
                <a:srgbClr val="C0504D"/>
              </a:solidFill>
            </a:endParaRPr>
          </a:p>
        </p:txBody>
      </p:sp>
      <p:sp>
        <p:nvSpPr>
          <p:cNvPr id="188" name="ZoneTexte 187"/>
          <p:cNvSpPr txBox="1"/>
          <p:nvPr/>
        </p:nvSpPr>
        <p:spPr>
          <a:xfrm>
            <a:off x="962279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C0504D"/>
                </a:solidFill>
              </a:rPr>
              <a:t>Effecteur</a:t>
            </a:r>
            <a:endParaRPr sz="1200" i="1" dirty="0">
              <a:solidFill>
                <a:srgbClr val="C0504D"/>
              </a:solidFill>
            </a:endParaRPr>
          </a:p>
        </p:txBody>
      </p:sp>
      <p:cxnSp>
        <p:nvCxnSpPr>
          <p:cNvPr id="191" name="Connecteur droit 190"/>
          <p:cNvCxnSpPr/>
          <p:nvPr/>
        </p:nvCxnSpPr>
        <p:spPr>
          <a:xfrm flipV="1">
            <a:off x="261595" y="5085184"/>
            <a:ext cx="694931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92" name="Connecteur droit avec flèche 191"/>
          <p:cNvCxnSpPr/>
          <p:nvPr/>
        </p:nvCxnSpPr>
        <p:spPr>
          <a:xfrm>
            <a:off x="261595" y="5373216"/>
            <a:ext cx="72024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93" name="ZoneTexte 192"/>
          <p:cNvSpPr txBox="1"/>
          <p:nvPr/>
        </p:nvSpPr>
        <p:spPr>
          <a:xfrm>
            <a:off x="981835" y="5234716"/>
            <a:ext cx="137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200" b="1" i="1" dirty="0" smtClean="0">
                <a:solidFill>
                  <a:srgbClr val="1F497D"/>
                </a:solidFill>
              </a:rPr>
              <a:t>Lien d’information</a:t>
            </a:r>
            <a:endParaRPr sz="1200" b="1" i="1" dirty="0">
              <a:solidFill>
                <a:srgbClr val="1F497D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981835" y="4957717"/>
            <a:ext cx="1077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sz="1200" b="1" i="1" dirty="0" smtClean="0">
                <a:solidFill>
                  <a:srgbClr val="C0504D"/>
                </a:solidFill>
              </a:rPr>
              <a:t>Lien d’énergie</a:t>
            </a:r>
            <a:endParaRPr sz="1200" b="1" i="1" dirty="0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288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547664" y="2708920"/>
            <a:ext cx="1584176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Véhicule auto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1403648" y="3356992"/>
            <a:ext cx="1872208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Transporter le conducteur </a:t>
            </a:r>
            <a:endParaRPr lang="fr-FR" sz="1200" dirty="0"/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899592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Conducteur</a:t>
            </a:r>
            <a:endParaRPr lang="fr-FR" sz="1200" dirty="0"/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483768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Position utilisateur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899592" y="163130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véhicule rend service à 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véhicule agit sur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035637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547664" y="2708920"/>
            <a:ext cx="1584176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Direction Assistée Electrique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1403648" y="3356992"/>
            <a:ext cx="1872208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Assister le conducteur pour manœuvrer le volant</a:t>
            </a:r>
            <a:endParaRPr lang="fr-FR" sz="1200" dirty="0"/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899592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Conducteur</a:t>
            </a:r>
            <a:endParaRPr lang="fr-FR" sz="1200" dirty="0"/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483768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Orientation des roues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899592" y="1742618"/>
            <a:ext cx="129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La DAE rend service à 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La DAE agit sur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420470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547664" y="2708920"/>
            <a:ext cx="1584176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Centre d’Usinage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1403648" y="3356992"/>
            <a:ext cx="1872208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Enlever du copeau au matériau pour approcher une forme finale</a:t>
            </a:r>
            <a:endParaRPr lang="fr-FR" sz="1200" dirty="0"/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899592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Industriel</a:t>
            </a:r>
            <a:endParaRPr lang="fr-FR" sz="1200" dirty="0"/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483768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Matériau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899592" y="1742618"/>
            <a:ext cx="129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CU rend service à 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CU agit sur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840657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lèche vers le bas 88"/>
          <p:cNvSpPr/>
          <p:nvPr/>
        </p:nvSpPr>
        <p:spPr>
          <a:xfrm>
            <a:off x="9499890" y="4941168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89752" y="2779343"/>
            <a:ext cx="10446944" cy="172977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d’énergie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389752" y="328111"/>
            <a:ext cx="6473690" cy="15576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d’information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3482" y="908720"/>
            <a:ext cx="1620000" cy="6941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ACQUERIR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99792" y="908720"/>
            <a:ext cx="1620000" cy="6941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TRAITER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04257" y="908720"/>
            <a:ext cx="1620000" cy="7097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COMMUNIQUER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3482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ALIMENTER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99792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DISTRIBUER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04257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CONVERTIR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63442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TRANSMETTRE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892480" y="1885771"/>
            <a:ext cx="1620000" cy="30553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ACTION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107172" y="1476099"/>
            <a:ext cx="486310" cy="86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4" idx="3"/>
            <a:endCxn id="7" idx="1"/>
          </p:cNvCxnSpPr>
          <p:nvPr/>
        </p:nvCxnSpPr>
        <p:spPr>
          <a:xfrm>
            <a:off x="2213482" y="1255771"/>
            <a:ext cx="48631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7" idx="3"/>
            <a:endCxn id="8" idx="1"/>
          </p:cNvCxnSpPr>
          <p:nvPr/>
        </p:nvCxnSpPr>
        <p:spPr>
          <a:xfrm>
            <a:off x="4319792" y="1255771"/>
            <a:ext cx="484465" cy="78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8" idx="3"/>
          </p:cNvCxnSpPr>
          <p:nvPr/>
        </p:nvCxnSpPr>
        <p:spPr>
          <a:xfrm>
            <a:off x="6424257" y="1263589"/>
            <a:ext cx="124918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6424257" y="1628800"/>
            <a:ext cx="31229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2456637" y="2350241"/>
            <a:ext cx="427991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6736553" y="1628801"/>
            <a:ext cx="0" cy="72144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2456637" y="2345711"/>
            <a:ext cx="0" cy="86726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2456637" y="3212976"/>
            <a:ext cx="24315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9" idx="3"/>
            <a:endCxn id="10" idx="1"/>
          </p:cNvCxnSpPr>
          <p:nvPr/>
        </p:nvCxnSpPr>
        <p:spPr>
          <a:xfrm>
            <a:off x="221348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10" idx="3"/>
            <a:endCxn id="11" idx="1"/>
          </p:cNvCxnSpPr>
          <p:nvPr/>
        </p:nvCxnSpPr>
        <p:spPr>
          <a:xfrm>
            <a:off x="4319792" y="3410928"/>
            <a:ext cx="48446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Connecteur droit 51"/>
          <p:cNvCxnSpPr>
            <a:stCxn id="11" idx="3"/>
            <a:endCxn id="12" idx="1"/>
          </p:cNvCxnSpPr>
          <p:nvPr/>
        </p:nvCxnSpPr>
        <p:spPr>
          <a:xfrm>
            <a:off x="6424257" y="3410928"/>
            <a:ext cx="43918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stCxn id="12" idx="3"/>
            <a:endCxn id="13" idx="1"/>
          </p:cNvCxnSpPr>
          <p:nvPr/>
        </p:nvCxnSpPr>
        <p:spPr>
          <a:xfrm>
            <a:off x="8483442" y="3410928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10717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V="1">
            <a:off x="8302419" y="-1"/>
            <a:ext cx="0" cy="2779343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H="1">
            <a:off x="107172" y="0"/>
            <a:ext cx="8195247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107172" y="1043647"/>
            <a:ext cx="486310" cy="0"/>
          </a:xfrm>
          <a:prstGeom prst="line">
            <a:avLst/>
          </a:prstGeom>
          <a:ln w="28575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107172" y="0"/>
            <a:ext cx="0" cy="1043648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10512480" y="2121710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8" name="Flèche vers le bas 87"/>
          <p:cNvSpPr/>
          <p:nvPr/>
        </p:nvSpPr>
        <p:spPr>
          <a:xfrm>
            <a:off x="9499890" y="1066427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07172" y="4941168"/>
            <a:ext cx="1445293" cy="819344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b="1" dirty="0" smtClean="0">
                <a:solidFill>
                  <a:srgbClr val="C00000"/>
                </a:solidFill>
              </a:rPr>
              <a:t>Energie d’entrée - Unité</a:t>
            </a:r>
            <a:endParaRPr b="1" dirty="0">
              <a:solidFill>
                <a:srgbClr val="C00000"/>
              </a:solidFill>
            </a:endParaRPr>
          </a:p>
        </p:txBody>
      </p:sp>
      <p:cxnSp>
        <p:nvCxnSpPr>
          <p:cNvPr id="91" name="Connecteur droit 90"/>
          <p:cNvCxnSpPr/>
          <p:nvPr/>
        </p:nvCxnSpPr>
        <p:spPr>
          <a:xfrm flipV="1">
            <a:off x="259572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2304237" y="4941168"/>
            <a:ext cx="1445293" cy="409672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- Unité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4" name="Connecteur droit 93"/>
          <p:cNvCxnSpPr/>
          <p:nvPr/>
        </p:nvCxnSpPr>
        <p:spPr>
          <a:xfrm flipV="1">
            <a:off x="2456637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4409624" y="4941168"/>
            <a:ext cx="1445293" cy="409672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- Unité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6" name="Connecteur droit 95"/>
          <p:cNvCxnSpPr/>
          <p:nvPr/>
        </p:nvCxnSpPr>
        <p:spPr>
          <a:xfrm flipV="1">
            <a:off x="4562024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6455845" y="4939897"/>
            <a:ext cx="1445293" cy="410943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- Unité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8" name="Connecteur droit 97"/>
          <p:cNvCxnSpPr/>
          <p:nvPr/>
        </p:nvCxnSpPr>
        <p:spPr>
          <a:xfrm flipV="1">
            <a:off x="6608245" y="3410928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3626597" y="1940569"/>
            <a:ext cx="1482684" cy="4096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b="1" dirty="0" smtClean="0">
                <a:solidFill>
                  <a:srgbClr val="C00000"/>
                </a:solidFill>
              </a:rPr>
              <a:t>Ordres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823727" y="305976"/>
            <a:ext cx="1452974" cy="94979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b="1" dirty="0" smtClean="0">
                <a:solidFill>
                  <a:srgbClr val="00B0F0"/>
                </a:solidFill>
              </a:rPr>
              <a:t>Infos destinées à d’autres interfaces H/M</a:t>
            </a:r>
          </a:p>
        </p:txBody>
      </p:sp>
      <p:sp>
        <p:nvSpPr>
          <p:cNvPr id="63" name="Rectangle 62"/>
          <p:cNvSpPr/>
          <p:nvPr/>
        </p:nvSpPr>
        <p:spPr>
          <a:xfrm>
            <a:off x="-1188640" y="1052736"/>
            <a:ext cx="1452974" cy="94979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b="1" dirty="0" smtClean="0">
                <a:solidFill>
                  <a:srgbClr val="00B0F0"/>
                </a:solidFill>
              </a:rPr>
              <a:t>Infos issues de d’autres interfaces H/M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120330" y="5770523"/>
            <a:ext cx="2952530" cy="47489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b="1" dirty="0" smtClean="0">
                <a:solidFill>
                  <a:srgbClr val="00B0F0"/>
                </a:solidFill>
              </a:rPr>
              <a:t>H/M : Homme – Machine </a:t>
            </a:r>
          </a:p>
        </p:txBody>
      </p:sp>
      <p:sp>
        <p:nvSpPr>
          <p:cNvPr id="65" name="Rectangle 64"/>
          <p:cNvSpPr/>
          <p:nvPr/>
        </p:nvSpPr>
        <p:spPr>
          <a:xfrm>
            <a:off x="8961138" y="591529"/>
            <a:ext cx="1482684" cy="4096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b="1" dirty="0" smtClean="0">
                <a:solidFill>
                  <a:srgbClr val="C00000"/>
                </a:solidFill>
              </a:rPr>
              <a:t>MOE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687961" y="5760512"/>
            <a:ext cx="2029038" cy="4096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b="1" dirty="0" smtClean="0">
                <a:solidFill>
                  <a:srgbClr val="C00000"/>
                </a:solidFill>
              </a:rPr>
              <a:t>MOS = MOE + VA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324544" y="2636912"/>
            <a:ext cx="11665296" cy="360850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8702977" y="-971596"/>
            <a:ext cx="2637775" cy="360850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/>
          <p:cNvSpPr/>
          <p:nvPr/>
        </p:nvSpPr>
        <p:spPr>
          <a:xfrm>
            <a:off x="8114035" y="116632"/>
            <a:ext cx="1482684" cy="94979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b="1" dirty="0" smtClean="0">
                <a:solidFill>
                  <a:srgbClr val="92D050"/>
                </a:solidFill>
              </a:rPr>
              <a:t>Grandeurs physiques à acquérir</a:t>
            </a:r>
          </a:p>
        </p:txBody>
      </p:sp>
    </p:spTree>
    <p:extLst>
      <p:ext uri="{BB962C8B-B14F-4D97-AF65-F5344CB8AC3E}">
        <p14:creationId xmlns:p14="http://schemas.microsoft.com/office/powerpoint/2010/main" val="2524050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389752" y="328111"/>
            <a:ext cx="6473690" cy="15576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d’information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3482" y="908720"/>
            <a:ext cx="1620000" cy="6941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ACQUERIR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99792" y="908720"/>
            <a:ext cx="1620000" cy="6941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TRAITER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04257" y="908720"/>
            <a:ext cx="1620000" cy="7097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COMMUNIQUER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107172" y="1476099"/>
            <a:ext cx="486310" cy="86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4" idx="3"/>
            <a:endCxn id="7" idx="1"/>
          </p:cNvCxnSpPr>
          <p:nvPr/>
        </p:nvCxnSpPr>
        <p:spPr>
          <a:xfrm>
            <a:off x="2213482" y="1255771"/>
            <a:ext cx="48631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7" idx="3"/>
            <a:endCxn id="8" idx="1"/>
          </p:cNvCxnSpPr>
          <p:nvPr/>
        </p:nvCxnSpPr>
        <p:spPr>
          <a:xfrm>
            <a:off x="4319792" y="1255771"/>
            <a:ext cx="484465" cy="78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8" idx="3"/>
          </p:cNvCxnSpPr>
          <p:nvPr/>
        </p:nvCxnSpPr>
        <p:spPr>
          <a:xfrm>
            <a:off x="6424257" y="1263589"/>
            <a:ext cx="124918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6424257" y="1628800"/>
            <a:ext cx="31229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6736553" y="1628801"/>
            <a:ext cx="0" cy="72144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H="1">
            <a:off x="107172" y="0"/>
            <a:ext cx="8195247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107172" y="1043647"/>
            <a:ext cx="486310" cy="0"/>
          </a:xfrm>
          <a:prstGeom prst="line">
            <a:avLst/>
          </a:prstGeom>
          <a:ln w="28575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107172" y="0"/>
            <a:ext cx="0" cy="1043648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/>
          <p:cNvCxnSpPr/>
          <p:nvPr/>
        </p:nvCxnSpPr>
        <p:spPr>
          <a:xfrm flipV="1">
            <a:off x="263730" y="14760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 flipV="1">
            <a:off x="2342258" y="126358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4362919" y="2792558"/>
            <a:ext cx="1445293" cy="622182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Informations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traitées</a:t>
            </a:r>
          </a:p>
        </p:txBody>
      </p:sp>
      <p:cxnSp>
        <p:nvCxnSpPr>
          <p:cNvPr id="98" name="Connecteur droit 97"/>
          <p:cNvCxnSpPr/>
          <p:nvPr/>
        </p:nvCxnSpPr>
        <p:spPr>
          <a:xfrm flipV="1">
            <a:off x="4515319" y="126358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111330" y="2599263"/>
            <a:ext cx="1445293" cy="815477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Grandeurs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physiques et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consignes</a:t>
            </a:r>
          </a:p>
        </p:txBody>
      </p:sp>
      <p:sp>
        <p:nvSpPr>
          <p:cNvPr id="95" name="Rectangle 94"/>
          <p:cNvSpPr/>
          <p:nvPr/>
        </p:nvSpPr>
        <p:spPr>
          <a:xfrm>
            <a:off x="2189858" y="2599263"/>
            <a:ext cx="1590054" cy="815477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dirty="0">
                <a:solidFill>
                  <a:prstClr val="black"/>
                </a:solidFill>
              </a:rPr>
              <a:t>Images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informationnelles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utilisables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447714" y="2792558"/>
            <a:ext cx="1445293" cy="622182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Ordres, messages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51" name="Connecteur droit 50"/>
          <p:cNvCxnSpPr/>
          <p:nvPr/>
        </p:nvCxnSpPr>
        <p:spPr>
          <a:xfrm flipV="1">
            <a:off x="6600114" y="126358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 flipV="1">
            <a:off x="833976" y="-62024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593482" y="-1827584"/>
            <a:ext cx="1748776" cy="1827584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400" dirty="0">
                <a:solidFill>
                  <a:prstClr val="black"/>
                </a:solidFill>
              </a:rPr>
              <a:t>Capteurs TOR</a:t>
            </a:r>
          </a:p>
          <a:p>
            <a:r>
              <a:rPr sz="1400" dirty="0">
                <a:solidFill>
                  <a:prstClr val="black"/>
                </a:solidFill>
              </a:rPr>
              <a:t>Capteurs analogiques</a:t>
            </a:r>
          </a:p>
          <a:p>
            <a:r>
              <a:rPr sz="1400" dirty="0">
                <a:solidFill>
                  <a:prstClr val="black"/>
                </a:solidFill>
              </a:rPr>
              <a:t>Capteurs numériques</a:t>
            </a:r>
          </a:p>
          <a:p>
            <a:r>
              <a:rPr sz="1400" dirty="0">
                <a:solidFill>
                  <a:prstClr val="black"/>
                </a:solidFill>
              </a:rPr>
              <a:t>Interfaces H/M</a:t>
            </a:r>
          </a:p>
          <a:p>
            <a:r>
              <a:rPr sz="1400" dirty="0">
                <a:solidFill>
                  <a:prstClr val="black"/>
                </a:solidFill>
              </a:rPr>
              <a:t>Systèmes numériques</a:t>
            </a:r>
          </a:p>
          <a:p>
            <a:r>
              <a:rPr sz="1400" dirty="0" smtClean="0">
                <a:solidFill>
                  <a:prstClr val="black"/>
                </a:solidFill>
              </a:rPr>
              <a:t>d'acquisition </a:t>
            </a:r>
            <a:r>
              <a:rPr sz="1400" dirty="0">
                <a:solidFill>
                  <a:prstClr val="black"/>
                </a:solidFill>
              </a:rPr>
              <a:t>de</a:t>
            </a:r>
          </a:p>
          <a:p>
            <a:r>
              <a:rPr sz="1400" dirty="0">
                <a:solidFill>
                  <a:prstClr val="black"/>
                </a:solidFill>
              </a:rPr>
              <a:t>données</a:t>
            </a:r>
          </a:p>
        </p:txBody>
      </p:sp>
      <p:cxnSp>
        <p:nvCxnSpPr>
          <p:cNvPr id="56" name="Connecteur droit 55"/>
          <p:cNvCxnSpPr/>
          <p:nvPr/>
        </p:nvCxnSpPr>
        <p:spPr>
          <a:xfrm flipV="1">
            <a:off x="2940286" y="-62024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555776" y="-3123728"/>
            <a:ext cx="2088232" cy="3123728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200" dirty="0">
                <a:solidFill>
                  <a:prstClr val="black"/>
                </a:solidFill>
              </a:rPr>
              <a:t>Matériels :</a:t>
            </a:r>
          </a:p>
          <a:p>
            <a:r>
              <a:rPr sz="1200" dirty="0">
                <a:solidFill>
                  <a:prstClr val="black"/>
                </a:solidFill>
              </a:rPr>
              <a:t>Automates programmables</a:t>
            </a:r>
          </a:p>
          <a:p>
            <a:r>
              <a:rPr sz="1200" dirty="0" smtClean="0">
                <a:solidFill>
                  <a:prstClr val="black"/>
                </a:solidFill>
              </a:rPr>
              <a:t>Ordinateurs</a:t>
            </a:r>
            <a:endParaRPr sz="1200" dirty="0">
              <a:solidFill>
                <a:prstClr val="black"/>
              </a:solidFill>
            </a:endParaRPr>
          </a:p>
          <a:p>
            <a:r>
              <a:rPr sz="1200" dirty="0" smtClean="0">
                <a:solidFill>
                  <a:prstClr val="black"/>
                </a:solidFill>
              </a:rPr>
              <a:t>Microcontrôleurs</a:t>
            </a:r>
            <a:endParaRPr sz="1200" dirty="0">
              <a:solidFill>
                <a:prstClr val="black"/>
              </a:solidFill>
            </a:endParaRPr>
          </a:p>
          <a:p>
            <a:r>
              <a:rPr sz="1200" dirty="0">
                <a:solidFill>
                  <a:prstClr val="black"/>
                </a:solidFill>
              </a:rPr>
              <a:t>Modules logiques</a:t>
            </a:r>
          </a:p>
          <a:p>
            <a:r>
              <a:rPr sz="1200" dirty="0">
                <a:solidFill>
                  <a:prstClr val="black"/>
                </a:solidFill>
              </a:rPr>
              <a:t>programmables</a:t>
            </a:r>
          </a:p>
          <a:p>
            <a:r>
              <a:rPr sz="1200" dirty="0">
                <a:solidFill>
                  <a:prstClr val="black"/>
                </a:solidFill>
              </a:rPr>
              <a:t>Circuits de commande</a:t>
            </a:r>
          </a:p>
          <a:p>
            <a:r>
              <a:rPr sz="1200" dirty="0">
                <a:solidFill>
                  <a:prstClr val="black"/>
                </a:solidFill>
              </a:rPr>
              <a:t>câblés</a:t>
            </a:r>
          </a:p>
          <a:p>
            <a:r>
              <a:rPr sz="1200" dirty="0">
                <a:solidFill>
                  <a:prstClr val="black"/>
                </a:solidFill>
              </a:rPr>
              <a:t>Logiciels</a:t>
            </a:r>
          </a:p>
          <a:p>
            <a:r>
              <a:rPr sz="1200" dirty="0">
                <a:solidFill>
                  <a:prstClr val="black"/>
                </a:solidFill>
              </a:rPr>
              <a:t>Ateliers logiciels conformes</a:t>
            </a:r>
          </a:p>
          <a:p>
            <a:r>
              <a:rPr sz="1200" dirty="0">
                <a:solidFill>
                  <a:prstClr val="black"/>
                </a:solidFill>
              </a:rPr>
              <a:t>à la norme IEC 61131-3</a:t>
            </a:r>
          </a:p>
          <a:p>
            <a:r>
              <a:rPr sz="1200" dirty="0">
                <a:solidFill>
                  <a:prstClr val="black"/>
                </a:solidFill>
              </a:rPr>
              <a:t>(langages LD SFC et ST)</a:t>
            </a:r>
          </a:p>
          <a:p>
            <a:r>
              <a:rPr sz="1200" dirty="0">
                <a:solidFill>
                  <a:prstClr val="black"/>
                </a:solidFill>
              </a:rPr>
              <a:t>Éditeur de modèles de</a:t>
            </a:r>
          </a:p>
          <a:p>
            <a:r>
              <a:rPr sz="1200" dirty="0">
                <a:solidFill>
                  <a:prstClr val="black"/>
                </a:solidFill>
              </a:rPr>
              <a:t>commande avec générateur</a:t>
            </a:r>
          </a:p>
          <a:p>
            <a:r>
              <a:rPr sz="1200" dirty="0">
                <a:solidFill>
                  <a:prstClr val="black"/>
                </a:solidFill>
              </a:rPr>
              <a:t>de code</a:t>
            </a:r>
          </a:p>
          <a:p>
            <a:r>
              <a:rPr sz="1200" dirty="0">
                <a:solidFill>
                  <a:prstClr val="black"/>
                </a:solidFill>
              </a:rPr>
              <a:t>Logiciel de </a:t>
            </a:r>
            <a:r>
              <a:rPr sz="1200" dirty="0" smtClean="0">
                <a:solidFill>
                  <a:prstClr val="black"/>
                </a:solidFill>
              </a:rPr>
              <a:t>développement</a:t>
            </a:r>
            <a:endParaRPr sz="1200" dirty="0">
              <a:solidFill>
                <a:prstClr val="black"/>
              </a:solidFill>
            </a:endParaRPr>
          </a:p>
        </p:txBody>
      </p:sp>
      <p:cxnSp>
        <p:nvCxnSpPr>
          <p:cNvPr id="62" name="Connecteur droit 61"/>
          <p:cNvCxnSpPr/>
          <p:nvPr/>
        </p:nvCxnSpPr>
        <p:spPr>
          <a:xfrm flipV="1">
            <a:off x="5017265" y="-62024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4776770" y="-2259632"/>
            <a:ext cx="2086671" cy="2259632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400" dirty="0">
                <a:solidFill>
                  <a:prstClr val="black"/>
                </a:solidFill>
              </a:rPr>
              <a:t>Commandes TOR</a:t>
            </a:r>
          </a:p>
          <a:p>
            <a:r>
              <a:rPr sz="1400" dirty="0">
                <a:solidFill>
                  <a:prstClr val="black"/>
                </a:solidFill>
              </a:rPr>
              <a:t>Interfaces H/M</a:t>
            </a:r>
          </a:p>
          <a:p>
            <a:r>
              <a:rPr sz="1400" dirty="0">
                <a:solidFill>
                  <a:prstClr val="black"/>
                </a:solidFill>
              </a:rPr>
              <a:t>Liaisons utilisant le mode</a:t>
            </a:r>
          </a:p>
          <a:p>
            <a:r>
              <a:rPr sz="1400" dirty="0">
                <a:solidFill>
                  <a:prstClr val="black"/>
                </a:solidFill>
              </a:rPr>
              <a:t>de </a:t>
            </a:r>
            <a:r>
              <a:rPr sz="1400" dirty="0" smtClean="0">
                <a:solidFill>
                  <a:prstClr val="black"/>
                </a:solidFill>
              </a:rPr>
              <a:t>transmission </a:t>
            </a:r>
            <a:r>
              <a:rPr sz="1400" dirty="0">
                <a:solidFill>
                  <a:prstClr val="black"/>
                </a:solidFill>
              </a:rPr>
              <a:t>série</a:t>
            </a:r>
          </a:p>
          <a:p>
            <a:r>
              <a:rPr sz="1400" dirty="0">
                <a:solidFill>
                  <a:prstClr val="black"/>
                </a:solidFill>
              </a:rPr>
              <a:t>Liaisons utilisant le</a:t>
            </a:r>
          </a:p>
          <a:p>
            <a:r>
              <a:rPr sz="1400" dirty="0">
                <a:solidFill>
                  <a:prstClr val="black"/>
                </a:solidFill>
              </a:rPr>
              <a:t>mode de transmission</a:t>
            </a:r>
          </a:p>
          <a:p>
            <a:r>
              <a:rPr sz="1400" dirty="0">
                <a:solidFill>
                  <a:prstClr val="black"/>
                </a:solidFill>
              </a:rPr>
              <a:t>parallèle</a:t>
            </a:r>
          </a:p>
          <a:p>
            <a:r>
              <a:rPr sz="1400" dirty="0">
                <a:solidFill>
                  <a:prstClr val="black"/>
                </a:solidFill>
              </a:rPr>
              <a:t>Réseau </a:t>
            </a:r>
            <a:r>
              <a:rPr sz="1400" dirty="0" smtClean="0">
                <a:solidFill>
                  <a:prstClr val="black"/>
                </a:solidFill>
              </a:rPr>
              <a:t>Ethernet</a:t>
            </a:r>
            <a:endParaRPr sz="1400" dirty="0">
              <a:solidFill>
                <a:prstClr val="black"/>
              </a:solidFill>
            </a:endParaRPr>
          </a:p>
          <a:p>
            <a:r>
              <a:rPr sz="1400" dirty="0">
                <a:solidFill>
                  <a:prstClr val="black"/>
                </a:solidFill>
              </a:rPr>
              <a:t>Bus capteurs/actionneurs</a:t>
            </a:r>
          </a:p>
          <a:p>
            <a:r>
              <a:rPr sz="1400" dirty="0">
                <a:solidFill>
                  <a:prstClr val="black"/>
                </a:solidFill>
              </a:rPr>
              <a:t>Réseaux </a:t>
            </a:r>
            <a:r>
              <a:rPr sz="1400" dirty="0" smtClean="0">
                <a:solidFill>
                  <a:prstClr val="black"/>
                </a:solidFill>
              </a:rPr>
              <a:t>Wi-Fi</a:t>
            </a:r>
            <a:endParaRPr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53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lèche vers le bas 88"/>
          <p:cNvSpPr/>
          <p:nvPr/>
        </p:nvSpPr>
        <p:spPr>
          <a:xfrm>
            <a:off x="9499890" y="4455328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89752" y="2779343"/>
            <a:ext cx="10446944" cy="172977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d’énergie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3482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ALIMENTER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63442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TRANSMETTRE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892480" y="2173803"/>
            <a:ext cx="1620000" cy="24793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ACTION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43" name="Connecteur droit 42"/>
          <p:cNvCxnSpPr/>
          <p:nvPr/>
        </p:nvCxnSpPr>
        <p:spPr>
          <a:xfrm flipV="1">
            <a:off x="2456637" y="2345711"/>
            <a:ext cx="0" cy="86726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2456637" y="3212976"/>
            <a:ext cx="24315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9" idx="3"/>
            <a:endCxn id="10" idx="1"/>
          </p:cNvCxnSpPr>
          <p:nvPr/>
        </p:nvCxnSpPr>
        <p:spPr>
          <a:xfrm>
            <a:off x="221348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10" idx="3"/>
            <a:endCxn id="11" idx="1"/>
          </p:cNvCxnSpPr>
          <p:nvPr/>
        </p:nvCxnSpPr>
        <p:spPr>
          <a:xfrm>
            <a:off x="4319792" y="3410928"/>
            <a:ext cx="48446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Connecteur droit 51"/>
          <p:cNvCxnSpPr>
            <a:stCxn id="11" idx="3"/>
            <a:endCxn id="12" idx="1"/>
          </p:cNvCxnSpPr>
          <p:nvPr/>
        </p:nvCxnSpPr>
        <p:spPr>
          <a:xfrm>
            <a:off x="6424257" y="3410928"/>
            <a:ext cx="43918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stCxn id="12" idx="3"/>
            <a:endCxn id="13" idx="1"/>
          </p:cNvCxnSpPr>
          <p:nvPr/>
        </p:nvCxnSpPr>
        <p:spPr>
          <a:xfrm>
            <a:off x="8483442" y="3410928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10717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2304237" y="4941168"/>
            <a:ext cx="1445293" cy="1152128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électrique, hydraulique, pneumatique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4" name="Connecteur droit 93"/>
          <p:cNvCxnSpPr/>
          <p:nvPr/>
        </p:nvCxnSpPr>
        <p:spPr>
          <a:xfrm flipV="1">
            <a:off x="2456637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4409624" y="4941168"/>
            <a:ext cx="1445293" cy="504056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6" name="Connecteur droit 95"/>
          <p:cNvCxnSpPr/>
          <p:nvPr/>
        </p:nvCxnSpPr>
        <p:spPr>
          <a:xfrm flipV="1">
            <a:off x="4562024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6455845" y="4939897"/>
            <a:ext cx="1445293" cy="577335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mécanique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8" name="Connecteur droit 97"/>
          <p:cNvCxnSpPr/>
          <p:nvPr/>
        </p:nvCxnSpPr>
        <p:spPr>
          <a:xfrm flipV="1">
            <a:off x="6608245" y="3410928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Flèche vers le bas 49"/>
          <p:cNvSpPr/>
          <p:nvPr/>
        </p:nvSpPr>
        <p:spPr>
          <a:xfrm>
            <a:off x="9449700" y="1556792"/>
            <a:ext cx="405180" cy="604042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8479" y="4939896"/>
            <a:ext cx="1445293" cy="505328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Source d’énergie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53" name="Connecteur droit 52"/>
          <p:cNvCxnSpPr/>
          <p:nvPr/>
        </p:nvCxnSpPr>
        <p:spPr>
          <a:xfrm flipV="1">
            <a:off x="190879" y="3410927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V="1">
            <a:off x="761125" y="1538182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685657" y="1268760"/>
            <a:ext cx="1445293" cy="1033906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Prise réseau</a:t>
            </a: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Raccord réseau</a:t>
            </a: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Pile, batterie, </a:t>
            </a: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accumulateur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57" name="Connecteur droit 56"/>
          <p:cNvCxnSpPr/>
          <p:nvPr/>
        </p:nvCxnSpPr>
        <p:spPr>
          <a:xfrm flipV="1">
            <a:off x="2774385" y="1556792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2698917" y="1124744"/>
            <a:ext cx="1445293" cy="1196532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Contacteur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Relais et relais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statique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Variateur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Distributeur</a:t>
            </a:r>
          </a:p>
        </p:txBody>
      </p:sp>
      <p:cxnSp>
        <p:nvCxnSpPr>
          <p:cNvPr id="69" name="Connecteur droit 68"/>
          <p:cNvCxnSpPr/>
          <p:nvPr/>
        </p:nvCxnSpPr>
        <p:spPr>
          <a:xfrm flipV="1">
            <a:off x="4883420" y="1580354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4807952" y="764704"/>
            <a:ext cx="1616305" cy="1580134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dirty="0">
                <a:solidFill>
                  <a:prstClr val="black"/>
                </a:solidFill>
              </a:rPr>
              <a:t>Machines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asynchrones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Machines à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courant continu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avec et sans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balai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Vérins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99792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DISTRIBUER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04257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CONVERTIR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72" name="Connecteur droit 71"/>
          <p:cNvCxnSpPr/>
          <p:nvPr/>
        </p:nvCxnSpPr>
        <p:spPr>
          <a:xfrm flipV="1">
            <a:off x="6952354" y="1538182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6876886" y="116632"/>
            <a:ext cx="2015594" cy="2186034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dirty="0">
                <a:solidFill>
                  <a:prstClr val="black"/>
                </a:solidFill>
              </a:rPr>
              <a:t>Assemblage démontable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Guidage en rotation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Guidage en translation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Accouplement, embrayage,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limiteur de couple, frein,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Poulies, courroie,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engrenages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Système vis - écrou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Transformateurs plans</a:t>
            </a:r>
          </a:p>
        </p:txBody>
      </p:sp>
      <p:sp>
        <p:nvSpPr>
          <p:cNvPr id="74" name="Rectangle 73"/>
          <p:cNvSpPr/>
          <p:nvPr/>
        </p:nvSpPr>
        <p:spPr>
          <a:xfrm>
            <a:off x="8464780" y="4942439"/>
            <a:ext cx="1579828" cy="1294873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dirty="0">
                <a:solidFill>
                  <a:prstClr val="black"/>
                </a:solidFill>
              </a:rPr>
              <a:t>Énergie disponible pour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l'ACTION demandée par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le cahier des charges</a:t>
            </a:r>
          </a:p>
        </p:txBody>
      </p:sp>
      <p:cxnSp>
        <p:nvCxnSpPr>
          <p:cNvPr id="75" name="Connecteur droit 74"/>
          <p:cNvCxnSpPr/>
          <p:nvPr/>
        </p:nvCxnSpPr>
        <p:spPr>
          <a:xfrm flipV="1">
            <a:off x="8617180" y="3413470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301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lèche vers le bas 88"/>
          <p:cNvSpPr/>
          <p:nvPr/>
        </p:nvSpPr>
        <p:spPr>
          <a:xfrm>
            <a:off x="9499890" y="4941168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89752" y="2487748"/>
            <a:ext cx="10446944" cy="223739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d’énergie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389752" y="0"/>
            <a:ext cx="6473690" cy="21328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d’information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3482" y="625771"/>
            <a:ext cx="1620000" cy="12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ACQUERIR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99792" y="625771"/>
            <a:ext cx="1620000" cy="12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TRAITER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04257" y="633589"/>
            <a:ext cx="1620000" cy="12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COMMUNIQUER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3482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ALIMENTER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99792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DISTRIBUER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04257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CONVERTIR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63442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TRANSMETTRE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892480" y="1885771"/>
            <a:ext cx="1620000" cy="30553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ACTION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-612576" y="1484784"/>
            <a:ext cx="120605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4" idx="3"/>
            <a:endCxn id="7" idx="1"/>
          </p:cNvCxnSpPr>
          <p:nvPr/>
        </p:nvCxnSpPr>
        <p:spPr>
          <a:xfrm>
            <a:off x="2213482" y="1255771"/>
            <a:ext cx="48631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7" idx="3"/>
            <a:endCxn id="8" idx="1"/>
          </p:cNvCxnSpPr>
          <p:nvPr/>
        </p:nvCxnSpPr>
        <p:spPr>
          <a:xfrm>
            <a:off x="4319792" y="1255771"/>
            <a:ext cx="484465" cy="78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8" idx="3"/>
          </p:cNvCxnSpPr>
          <p:nvPr/>
        </p:nvCxnSpPr>
        <p:spPr>
          <a:xfrm>
            <a:off x="6424257" y="1263589"/>
            <a:ext cx="124918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6424257" y="1628800"/>
            <a:ext cx="31229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2456637" y="2350241"/>
            <a:ext cx="427991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6736553" y="1628801"/>
            <a:ext cx="0" cy="72144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2456637" y="2345711"/>
            <a:ext cx="0" cy="72144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2456637" y="3067151"/>
            <a:ext cx="24315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9" idx="3"/>
            <a:endCxn id="10" idx="1"/>
          </p:cNvCxnSpPr>
          <p:nvPr/>
        </p:nvCxnSpPr>
        <p:spPr>
          <a:xfrm>
            <a:off x="221348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10" idx="3"/>
            <a:endCxn id="11" idx="1"/>
          </p:cNvCxnSpPr>
          <p:nvPr/>
        </p:nvCxnSpPr>
        <p:spPr>
          <a:xfrm>
            <a:off x="4319792" y="3410928"/>
            <a:ext cx="48446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Connecteur droit 51"/>
          <p:cNvCxnSpPr>
            <a:stCxn id="11" idx="3"/>
            <a:endCxn id="12" idx="1"/>
          </p:cNvCxnSpPr>
          <p:nvPr/>
        </p:nvCxnSpPr>
        <p:spPr>
          <a:xfrm>
            <a:off x="6424257" y="3410928"/>
            <a:ext cx="43918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stCxn id="12" idx="3"/>
            <a:endCxn id="13" idx="1"/>
          </p:cNvCxnSpPr>
          <p:nvPr/>
        </p:nvCxnSpPr>
        <p:spPr>
          <a:xfrm>
            <a:off x="8483442" y="3410928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10717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V="1">
            <a:off x="8172400" y="-387424"/>
            <a:ext cx="0" cy="2875172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H="1">
            <a:off x="107172" y="-387424"/>
            <a:ext cx="8065228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107172" y="1043647"/>
            <a:ext cx="486310" cy="0"/>
          </a:xfrm>
          <a:prstGeom prst="line">
            <a:avLst/>
          </a:prstGeom>
          <a:ln w="28575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107172" y="-387424"/>
            <a:ext cx="0" cy="1431071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10512480" y="2121710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8" name="Flèche vers le bas 87"/>
          <p:cNvSpPr/>
          <p:nvPr/>
        </p:nvSpPr>
        <p:spPr>
          <a:xfrm>
            <a:off x="9499890" y="1066427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07172" y="4941168"/>
            <a:ext cx="1445293" cy="126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- Unité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1" name="Connecteur droit 90"/>
          <p:cNvCxnSpPr/>
          <p:nvPr/>
        </p:nvCxnSpPr>
        <p:spPr>
          <a:xfrm flipV="1">
            <a:off x="259572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2304237" y="4941168"/>
            <a:ext cx="1445293" cy="126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- Unité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4" name="Connecteur droit 93"/>
          <p:cNvCxnSpPr/>
          <p:nvPr/>
        </p:nvCxnSpPr>
        <p:spPr>
          <a:xfrm flipV="1">
            <a:off x="2456637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4409624" y="4941168"/>
            <a:ext cx="1445293" cy="126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- Unité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6" name="Connecteur droit 95"/>
          <p:cNvCxnSpPr/>
          <p:nvPr/>
        </p:nvCxnSpPr>
        <p:spPr>
          <a:xfrm flipV="1">
            <a:off x="4562024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6455845" y="4939897"/>
            <a:ext cx="1445293" cy="126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- Unité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8" name="Connecteur droit 97"/>
          <p:cNvCxnSpPr/>
          <p:nvPr/>
        </p:nvCxnSpPr>
        <p:spPr>
          <a:xfrm flipV="1">
            <a:off x="6608245" y="3410928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97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lèche vers le bas 88"/>
          <p:cNvSpPr/>
          <p:nvPr/>
        </p:nvSpPr>
        <p:spPr>
          <a:xfrm>
            <a:off x="9499890" y="4941168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89752" y="2487748"/>
            <a:ext cx="10446944" cy="223739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d’énergie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389752" y="0"/>
            <a:ext cx="6473690" cy="21328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d’information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3482" y="625771"/>
            <a:ext cx="1620000" cy="12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ACQUERIR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Capteur de vitesse …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99792" y="625771"/>
            <a:ext cx="1620000" cy="12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TRAITER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Ordinateur de bord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04257" y="633589"/>
            <a:ext cx="1620000" cy="12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COMMUNIQUER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Ordinateur de bord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3482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ALIMENTER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Durites (« tuyaux »)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99792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DISTRIBUER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Injecteurs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04257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CONVERTIR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Moteur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63442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TRANSMETTRE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Boîte de vitesse, transmission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892480" y="1885771"/>
            <a:ext cx="1620000" cy="30553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ACTION</a:t>
            </a:r>
          </a:p>
          <a:p>
            <a:pPr algn="ctr"/>
            <a:endParaRPr sz="1600" dirty="0" smtClean="0">
              <a:solidFill>
                <a:prstClr val="black"/>
              </a:solidFill>
            </a:endParaRP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endParaRPr sz="1600" dirty="0" smtClean="0">
              <a:solidFill>
                <a:prstClr val="black"/>
              </a:solidFill>
            </a:endParaRP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Déplacer la voiture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-612576" y="1484784"/>
            <a:ext cx="120605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4" idx="3"/>
            <a:endCxn id="7" idx="1"/>
          </p:cNvCxnSpPr>
          <p:nvPr/>
        </p:nvCxnSpPr>
        <p:spPr>
          <a:xfrm>
            <a:off x="2213482" y="1255771"/>
            <a:ext cx="48631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7" idx="3"/>
            <a:endCxn id="8" idx="1"/>
          </p:cNvCxnSpPr>
          <p:nvPr/>
        </p:nvCxnSpPr>
        <p:spPr>
          <a:xfrm>
            <a:off x="4319792" y="1255771"/>
            <a:ext cx="484465" cy="78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8" idx="3"/>
          </p:cNvCxnSpPr>
          <p:nvPr/>
        </p:nvCxnSpPr>
        <p:spPr>
          <a:xfrm>
            <a:off x="6424257" y="1263589"/>
            <a:ext cx="124918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6424257" y="1628800"/>
            <a:ext cx="31229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2456637" y="2350241"/>
            <a:ext cx="427991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6736553" y="1628801"/>
            <a:ext cx="0" cy="72144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2456637" y="2345711"/>
            <a:ext cx="0" cy="72144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2456637" y="3067151"/>
            <a:ext cx="24315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9" idx="3"/>
            <a:endCxn id="10" idx="1"/>
          </p:cNvCxnSpPr>
          <p:nvPr/>
        </p:nvCxnSpPr>
        <p:spPr>
          <a:xfrm>
            <a:off x="221348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10" idx="3"/>
            <a:endCxn id="11" idx="1"/>
          </p:cNvCxnSpPr>
          <p:nvPr/>
        </p:nvCxnSpPr>
        <p:spPr>
          <a:xfrm>
            <a:off x="4319792" y="3410928"/>
            <a:ext cx="48446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Connecteur droit 51"/>
          <p:cNvCxnSpPr>
            <a:stCxn id="11" idx="3"/>
            <a:endCxn id="12" idx="1"/>
          </p:cNvCxnSpPr>
          <p:nvPr/>
        </p:nvCxnSpPr>
        <p:spPr>
          <a:xfrm>
            <a:off x="6424257" y="3410928"/>
            <a:ext cx="43918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stCxn id="12" idx="3"/>
            <a:endCxn id="13" idx="1"/>
          </p:cNvCxnSpPr>
          <p:nvPr/>
        </p:nvCxnSpPr>
        <p:spPr>
          <a:xfrm>
            <a:off x="8483442" y="3410928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10717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V="1">
            <a:off x="8172400" y="-387424"/>
            <a:ext cx="0" cy="2875172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H="1">
            <a:off x="107172" y="-387424"/>
            <a:ext cx="8065228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107172" y="1043647"/>
            <a:ext cx="486310" cy="0"/>
          </a:xfrm>
          <a:prstGeom prst="line">
            <a:avLst/>
          </a:prstGeom>
          <a:ln w="28575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107172" y="-387424"/>
            <a:ext cx="0" cy="1431071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10512480" y="2121710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8" name="Flèche vers le bas 87"/>
          <p:cNvSpPr/>
          <p:nvPr/>
        </p:nvSpPr>
        <p:spPr>
          <a:xfrm>
            <a:off x="9499890" y="1066427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07172" y="4941168"/>
            <a:ext cx="1445293" cy="63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chimique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1" name="Connecteur droit 90"/>
          <p:cNvCxnSpPr/>
          <p:nvPr/>
        </p:nvCxnSpPr>
        <p:spPr>
          <a:xfrm flipV="1">
            <a:off x="259572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2304237" y="4941168"/>
            <a:ext cx="1445293" cy="63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chimique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4" name="Connecteur droit 93"/>
          <p:cNvCxnSpPr/>
          <p:nvPr/>
        </p:nvCxnSpPr>
        <p:spPr>
          <a:xfrm flipV="1">
            <a:off x="2456637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4409624" y="4941168"/>
            <a:ext cx="1445293" cy="63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chimique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6" name="Connecteur droit 95"/>
          <p:cNvCxnSpPr/>
          <p:nvPr/>
        </p:nvCxnSpPr>
        <p:spPr>
          <a:xfrm flipV="1">
            <a:off x="4562024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6455845" y="4939897"/>
            <a:ext cx="1445293" cy="631271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mécanique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8" name="Connecteur droit 97"/>
          <p:cNvCxnSpPr/>
          <p:nvPr/>
        </p:nvCxnSpPr>
        <p:spPr>
          <a:xfrm flipV="1">
            <a:off x="6608245" y="3410928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9054408" y="386126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dirty="0" smtClean="0">
                <a:solidFill>
                  <a:prstClr val="black"/>
                </a:solidFill>
              </a:rPr>
              <a:t>Voiture arrêtée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8892480" y="5798957"/>
            <a:ext cx="1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dirty="0" smtClean="0">
                <a:solidFill>
                  <a:prstClr val="black"/>
                </a:solidFill>
              </a:rPr>
              <a:t>Voiture en déplacement</a:t>
            </a:r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537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159945" y="1884908"/>
            <a:ext cx="675751" cy="675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74" y="2176693"/>
            <a:ext cx="866027" cy="1027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Connecteur droit avec flèche 5"/>
          <p:cNvCxnSpPr/>
          <p:nvPr/>
        </p:nvCxnSpPr>
        <p:spPr>
          <a:xfrm flipV="1">
            <a:off x="1835696" y="2291537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1835696" y="3184764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rme libre 9"/>
          <p:cNvSpPr/>
          <p:nvPr/>
        </p:nvSpPr>
        <p:spPr>
          <a:xfrm>
            <a:off x="1856096" y="2530148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10"/>
          <p:cNvSpPr/>
          <p:nvPr/>
        </p:nvSpPr>
        <p:spPr>
          <a:xfrm>
            <a:off x="3093644" y="2436331"/>
            <a:ext cx="1152128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CAN</a:t>
            </a:r>
            <a:endParaRPr lang="fr-FR" dirty="0"/>
          </a:p>
        </p:txBody>
      </p:sp>
      <p:cxnSp>
        <p:nvCxnSpPr>
          <p:cNvPr id="14" name="Connecteur droit avec flèche 13"/>
          <p:cNvCxnSpPr/>
          <p:nvPr/>
        </p:nvCxnSpPr>
        <p:spPr>
          <a:xfrm flipV="1">
            <a:off x="4355976" y="2291538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4355976" y="3184765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orme libre 15"/>
          <p:cNvSpPr/>
          <p:nvPr/>
        </p:nvSpPr>
        <p:spPr>
          <a:xfrm>
            <a:off x="4376376" y="2530149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 droite 16"/>
          <p:cNvSpPr/>
          <p:nvPr/>
        </p:nvSpPr>
        <p:spPr>
          <a:xfrm>
            <a:off x="5613924" y="2382402"/>
            <a:ext cx="1152128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Codage en binaire</a:t>
            </a:r>
            <a:endParaRPr lang="fr-FR" sz="1100" dirty="0"/>
          </a:p>
        </p:txBody>
      </p:sp>
      <p:cxnSp>
        <p:nvCxnSpPr>
          <p:cNvPr id="18" name="Connecteur droit avec flèche 17"/>
          <p:cNvCxnSpPr/>
          <p:nvPr/>
        </p:nvCxnSpPr>
        <p:spPr>
          <a:xfrm flipV="1">
            <a:off x="6948264" y="2263372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6948264" y="3156599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 rot="16200000" flipH="1">
            <a:off x="6654150" y="2665711"/>
            <a:ext cx="806736" cy="198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010100101010</a:t>
            </a:r>
            <a:endParaRPr lang="fr-FR" sz="1000" dirty="0"/>
          </a:p>
        </p:txBody>
      </p:sp>
      <p:sp>
        <p:nvSpPr>
          <p:cNvPr id="21" name="Rectangle 20"/>
          <p:cNvSpPr/>
          <p:nvPr/>
        </p:nvSpPr>
        <p:spPr>
          <a:xfrm rot="16200000" flipH="1">
            <a:off x="6701919" y="2515457"/>
            <a:ext cx="1107243" cy="198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010100101010101010</a:t>
            </a:r>
            <a:endParaRPr lang="fr-FR" sz="800" dirty="0"/>
          </a:p>
        </p:txBody>
      </p:sp>
      <p:sp>
        <p:nvSpPr>
          <p:cNvPr id="22" name="Rectangle 21"/>
          <p:cNvSpPr/>
          <p:nvPr/>
        </p:nvSpPr>
        <p:spPr>
          <a:xfrm rot="16200000" flipH="1">
            <a:off x="7127545" y="2741911"/>
            <a:ext cx="654337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010100101</a:t>
            </a:r>
            <a:endParaRPr lang="fr-FR" sz="800" dirty="0"/>
          </a:p>
        </p:txBody>
      </p:sp>
      <p:sp>
        <p:nvSpPr>
          <p:cNvPr id="23" name="Rectangle 22"/>
          <p:cNvSpPr/>
          <p:nvPr/>
        </p:nvSpPr>
        <p:spPr>
          <a:xfrm rot="16200000" flipH="1">
            <a:off x="7489151" y="2905495"/>
            <a:ext cx="327169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10</a:t>
            </a:r>
            <a:endParaRPr lang="fr-FR" sz="1000" dirty="0"/>
          </a:p>
        </p:txBody>
      </p:sp>
      <p:sp>
        <p:nvSpPr>
          <p:cNvPr id="24" name="Rectangle 23"/>
          <p:cNvSpPr/>
          <p:nvPr/>
        </p:nvSpPr>
        <p:spPr>
          <a:xfrm rot="16200000" flipH="1">
            <a:off x="7635788" y="2854110"/>
            <a:ext cx="429939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1010</a:t>
            </a:r>
            <a:endParaRPr lang="fr-FR" sz="800" dirty="0"/>
          </a:p>
        </p:txBody>
      </p:sp>
      <p:sp>
        <p:nvSpPr>
          <p:cNvPr id="13" name="Flèche à angle droit 12"/>
          <p:cNvSpPr/>
          <p:nvPr/>
        </p:nvSpPr>
        <p:spPr>
          <a:xfrm rot="16200000" flipH="1">
            <a:off x="6743941" y="3512709"/>
            <a:ext cx="1030268" cy="818538"/>
          </a:xfrm>
          <a:prstGeom prst="bentUpArrow">
            <a:avLst>
              <a:gd name="adj1" fmla="val 25000"/>
              <a:gd name="adj2" fmla="val 25000"/>
              <a:gd name="adj3" fmla="val 2710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Traitement</a:t>
            </a:r>
            <a:endParaRPr lang="fr-FR" sz="1100" dirty="0"/>
          </a:p>
        </p:txBody>
      </p:sp>
      <p:cxnSp>
        <p:nvCxnSpPr>
          <p:cNvPr id="27" name="Connecteur droit avec flèche 26"/>
          <p:cNvCxnSpPr/>
          <p:nvPr/>
        </p:nvCxnSpPr>
        <p:spPr>
          <a:xfrm flipV="1">
            <a:off x="1835696" y="3687901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>
            <a:off x="1835696" y="4581128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rme libre 28"/>
          <p:cNvSpPr/>
          <p:nvPr/>
        </p:nvSpPr>
        <p:spPr>
          <a:xfrm>
            <a:off x="1856096" y="3926512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lèche droite 29"/>
          <p:cNvSpPr/>
          <p:nvPr/>
        </p:nvSpPr>
        <p:spPr>
          <a:xfrm flipH="1">
            <a:off x="3093644" y="3832695"/>
            <a:ext cx="1152128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CNA</a:t>
            </a:r>
            <a:endParaRPr lang="fr-FR" dirty="0"/>
          </a:p>
        </p:txBody>
      </p:sp>
      <p:cxnSp>
        <p:nvCxnSpPr>
          <p:cNvPr id="31" name="Connecteur droit avec flèche 30"/>
          <p:cNvCxnSpPr/>
          <p:nvPr/>
        </p:nvCxnSpPr>
        <p:spPr>
          <a:xfrm flipV="1">
            <a:off x="4355976" y="3687902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4355976" y="4581129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orme libre 32"/>
          <p:cNvSpPr/>
          <p:nvPr/>
        </p:nvSpPr>
        <p:spPr>
          <a:xfrm>
            <a:off x="4376376" y="3926513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Flèche droite 33"/>
          <p:cNvSpPr/>
          <p:nvPr/>
        </p:nvSpPr>
        <p:spPr>
          <a:xfrm flipH="1">
            <a:off x="5613924" y="3867384"/>
            <a:ext cx="1121262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Transcodage</a:t>
            </a:r>
          </a:p>
          <a:p>
            <a:pPr algn="ctr"/>
            <a:r>
              <a:rPr lang="fr-FR" sz="1100" dirty="0" smtClean="0"/>
              <a:t>numérique</a:t>
            </a:r>
            <a:endParaRPr lang="fr-FR" sz="1100" dirty="0"/>
          </a:p>
        </p:txBody>
      </p:sp>
      <p:sp>
        <p:nvSpPr>
          <p:cNvPr id="37" name="ZoneTexte 36"/>
          <p:cNvSpPr txBox="1"/>
          <p:nvPr/>
        </p:nvSpPr>
        <p:spPr>
          <a:xfrm>
            <a:off x="1576796" y="3172310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analogique</a:t>
            </a:r>
            <a:endParaRPr lang="fr-FR" sz="1200" dirty="0"/>
          </a:p>
        </p:txBody>
      </p:sp>
      <p:sp>
        <p:nvSpPr>
          <p:cNvPr id="40" name="ZoneTexte 39"/>
          <p:cNvSpPr txBox="1"/>
          <p:nvPr/>
        </p:nvSpPr>
        <p:spPr>
          <a:xfrm>
            <a:off x="1576796" y="4568371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analogique</a:t>
            </a:r>
            <a:endParaRPr lang="fr-FR" sz="1200" dirty="0"/>
          </a:p>
        </p:txBody>
      </p:sp>
      <p:sp>
        <p:nvSpPr>
          <p:cNvPr id="41" name="ZoneTexte 40"/>
          <p:cNvSpPr txBox="1"/>
          <p:nvPr/>
        </p:nvSpPr>
        <p:spPr>
          <a:xfrm>
            <a:off x="4023104" y="3182694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numérique</a:t>
            </a:r>
            <a:endParaRPr lang="fr-FR" sz="1200" dirty="0"/>
          </a:p>
        </p:txBody>
      </p:sp>
      <p:sp>
        <p:nvSpPr>
          <p:cNvPr id="42" name="ZoneTexte 41"/>
          <p:cNvSpPr txBox="1"/>
          <p:nvPr/>
        </p:nvSpPr>
        <p:spPr>
          <a:xfrm>
            <a:off x="4023104" y="4578755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numérique</a:t>
            </a:r>
            <a:endParaRPr lang="fr-FR" sz="1200" dirty="0"/>
          </a:p>
        </p:txBody>
      </p:sp>
      <p:sp>
        <p:nvSpPr>
          <p:cNvPr id="43" name="ZoneTexte 42"/>
          <p:cNvSpPr txBox="1"/>
          <p:nvPr/>
        </p:nvSpPr>
        <p:spPr>
          <a:xfrm>
            <a:off x="6569179" y="3156599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binaire</a:t>
            </a:r>
            <a:endParaRPr lang="fr-FR" sz="12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7" y="3891593"/>
            <a:ext cx="673050" cy="663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20" y="3528187"/>
            <a:ext cx="1106450" cy="484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8" y="4457473"/>
            <a:ext cx="1100378" cy="1143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6353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1719" y="1268760"/>
            <a:ext cx="1109531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Capter une information</a:t>
            </a:r>
            <a:endParaRPr lang="fr-FR" sz="1200" dirty="0"/>
          </a:p>
        </p:txBody>
      </p:sp>
      <p:cxnSp>
        <p:nvCxnSpPr>
          <p:cNvPr id="6" name="Connecteur droit 5"/>
          <p:cNvCxnSpPr/>
          <p:nvPr/>
        </p:nvCxnSpPr>
        <p:spPr>
          <a:xfrm>
            <a:off x="2267744" y="1772816"/>
            <a:ext cx="0" cy="36004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flipH="1">
            <a:off x="2267744" y="2132856"/>
            <a:ext cx="72008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2267744" y="1867376"/>
            <a:ext cx="6792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Capteur</a:t>
            </a:r>
            <a:endParaRPr lang="fr-FR" sz="1200" dirty="0"/>
          </a:p>
        </p:txBody>
      </p:sp>
      <p:cxnSp>
        <p:nvCxnSpPr>
          <p:cNvPr id="10" name="Connecteur droit 9"/>
          <p:cNvCxnSpPr/>
          <p:nvPr/>
        </p:nvCxnSpPr>
        <p:spPr>
          <a:xfrm flipH="1">
            <a:off x="1331639" y="1520788"/>
            <a:ext cx="720080" cy="0"/>
          </a:xfrm>
          <a:prstGeom prst="line">
            <a:avLst/>
          </a:prstGeom>
          <a:ln>
            <a:headEnd type="stealth" w="med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H="1">
            <a:off x="3161250" y="1520788"/>
            <a:ext cx="720080" cy="0"/>
          </a:xfrm>
          <a:prstGeom prst="line">
            <a:avLst/>
          </a:prstGeom>
          <a:ln>
            <a:headEnd type="stealth" w="med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467544" y="1567683"/>
            <a:ext cx="1423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Effort, température, position, vitesse, …</a:t>
            </a:r>
            <a:endParaRPr lang="fr-FR" sz="1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467544" y="1170100"/>
            <a:ext cx="1423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Grandeur physique</a:t>
            </a:r>
            <a:endParaRPr lang="fr-FR" sz="1200" dirty="0"/>
          </a:p>
        </p:txBody>
      </p:sp>
      <p:sp>
        <p:nvSpPr>
          <p:cNvPr id="14" name="ZoneTexte 13"/>
          <p:cNvSpPr txBox="1"/>
          <p:nvPr/>
        </p:nvSpPr>
        <p:spPr>
          <a:xfrm>
            <a:off x="3419872" y="1599499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Signal logique, numérique ou analogique</a:t>
            </a:r>
            <a:endParaRPr lang="fr-FR" sz="1200" dirty="0"/>
          </a:p>
        </p:txBody>
      </p:sp>
      <p:sp>
        <p:nvSpPr>
          <p:cNvPr id="15" name="ZoneTexte 14"/>
          <p:cNvSpPr txBox="1"/>
          <p:nvPr/>
        </p:nvSpPr>
        <p:spPr>
          <a:xfrm>
            <a:off x="3419872" y="1201916"/>
            <a:ext cx="1423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Signal électrique</a:t>
            </a:r>
            <a:endParaRPr lang="fr-FR" sz="1200" dirty="0"/>
          </a:p>
        </p:txBody>
      </p:sp>
      <p:cxnSp>
        <p:nvCxnSpPr>
          <p:cNvPr id="16" name="Connecteur droit 15"/>
          <p:cNvCxnSpPr/>
          <p:nvPr/>
        </p:nvCxnSpPr>
        <p:spPr>
          <a:xfrm flipV="1">
            <a:off x="2339752" y="1052736"/>
            <a:ext cx="0" cy="216024"/>
          </a:xfrm>
          <a:prstGeom prst="line">
            <a:avLst/>
          </a:prstGeom>
          <a:ln>
            <a:headEnd type="stealth" w="med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2195736" y="775737"/>
            <a:ext cx="652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Energie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322696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463753" y="332657"/>
            <a:ext cx="8284711" cy="1440159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algn="ctr">
              <a:defRPr/>
            </a:pPr>
            <a:r>
              <a:rPr sz="1400" i="1" kern="0" dirty="0" smtClean="0">
                <a:solidFill>
                  <a:prstClr val="black"/>
                </a:solidFill>
              </a:rPr>
              <a:t>Chaîne d’information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704235" y="851569"/>
            <a:ext cx="5271921" cy="77723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sz="1000" kern="0" dirty="0" smtClean="0">
                <a:solidFill>
                  <a:prstClr val="black"/>
                </a:solidFill>
              </a:rPr>
              <a:t>ACQUERIR</a:t>
            </a:r>
            <a:endParaRPr sz="1000" kern="0" dirty="0" smtClean="0">
              <a:solidFill>
                <a:prstClr val="black"/>
              </a:solidFill>
            </a:endParaRPr>
          </a:p>
        </p:txBody>
      </p:sp>
      <p:cxnSp>
        <p:nvCxnSpPr>
          <p:cNvPr id="14" name="Connecteur droit avec flèche 13"/>
          <p:cNvCxnSpPr>
            <a:stCxn id="76" idx="3"/>
            <a:endCxn id="51" idx="1"/>
          </p:cNvCxnSpPr>
          <p:nvPr/>
        </p:nvCxnSpPr>
        <p:spPr>
          <a:xfrm>
            <a:off x="5796136" y="1304764"/>
            <a:ext cx="692948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51" name="Rectangle 50"/>
          <p:cNvSpPr/>
          <p:nvPr/>
        </p:nvSpPr>
        <p:spPr>
          <a:xfrm>
            <a:off x="6489084" y="1016764"/>
            <a:ext cx="1440000" cy="57600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sz="1050" kern="0" dirty="0" smtClean="0">
                <a:solidFill>
                  <a:prstClr val="black"/>
                </a:solidFill>
              </a:rPr>
              <a:t>CODER</a:t>
            </a:r>
          </a:p>
        </p:txBody>
      </p:sp>
      <p:cxnSp>
        <p:nvCxnSpPr>
          <p:cNvPr id="54" name="Connecteur droit avec flèche 53"/>
          <p:cNvCxnSpPr>
            <a:stCxn id="51" idx="3"/>
          </p:cNvCxnSpPr>
          <p:nvPr/>
        </p:nvCxnSpPr>
        <p:spPr>
          <a:xfrm>
            <a:off x="7929084" y="1304764"/>
            <a:ext cx="694931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dash"/>
            <a:tailEnd type="arrow"/>
          </a:ln>
          <a:effectLst/>
        </p:spPr>
      </p:cxnSp>
      <p:cxnSp>
        <p:nvCxnSpPr>
          <p:cNvPr id="147" name="Connecteur droit 146"/>
          <p:cNvCxnSpPr>
            <a:endCxn id="69" idx="1"/>
          </p:cNvCxnSpPr>
          <p:nvPr/>
        </p:nvCxnSpPr>
        <p:spPr>
          <a:xfrm>
            <a:off x="251520" y="1304764"/>
            <a:ext cx="687740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69" name="Rectangle 68"/>
          <p:cNvSpPr/>
          <p:nvPr/>
        </p:nvSpPr>
        <p:spPr>
          <a:xfrm>
            <a:off x="939260" y="1124744"/>
            <a:ext cx="1080120" cy="36004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fr-FR" sz="1050" kern="0" dirty="0" smtClean="0">
                <a:solidFill>
                  <a:prstClr val="black"/>
                </a:solidFill>
              </a:rPr>
              <a:t>« Convertir »</a:t>
            </a:r>
            <a:endParaRPr sz="1050" kern="0" dirty="0" smtClean="0">
              <a:solidFill>
                <a:prstClr val="black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198179" y="1124744"/>
            <a:ext cx="1080120" cy="36004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fr-FR" sz="1050" kern="0" dirty="0" smtClean="0">
                <a:solidFill>
                  <a:prstClr val="black"/>
                </a:solidFill>
              </a:rPr>
              <a:t>Capter</a:t>
            </a:r>
            <a:endParaRPr sz="1050" kern="0" dirty="0" smtClean="0">
              <a:solidFill>
                <a:prstClr val="black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457098" y="1124744"/>
            <a:ext cx="1080120" cy="36004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fr-FR" sz="1050" kern="0" dirty="0" smtClean="0">
                <a:solidFill>
                  <a:prstClr val="black"/>
                </a:solidFill>
              </a:rPr>
              <a:t>Amplifier</a:t>
            </a:r>
            <a:endParaRPr sz="1050" kern="0" dirty="0" smtClean="0">
              <a:solidFill>
                <a:prstClr val="black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716016" y="1124744"/>
            <a:ext cx="1080120" cy="36004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fr-FR" sz="1050" kern="0" dirty="0" smtClean="0">
                <a:solidFill>
                  <a:prstClr val="black"/>
                </a:solidFill>
              </a:rPr>
              <a:t>Filtrer</a:t>
            </a:r>
            <a:endParaRPr sz="1050" kern="0" dirty="0" smtClean="0">
              <a:solidFill>
                <a:prstClr val="black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-706953" y="1027765"/>
            <a:ext cx="13773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kern="0" dirty="0" smtClean="0">
                <a:solidFill>
                  <a:prstClr val="black"/>
                </a:solidFill>
              </a:rPr>
              <a:t>Grandeur physique</a:t>
            </a:r>
            <a:endParaRPr lang="fr-FR" sz="1200" dirty="0"/>
          </a:p>
        </p:txBody>
      </p:sp>
      <p:cxnSp>
        <p:nvCxnSpPr>
          <p:cNvPr id="85" name="Connecteur droit 84"/>
          <p:cNvCxnSpPr>
            <a:stCxn id="69" idx="3"/>
            <a:endCxn id="71" idx="1"/>
          </p:cNvCxnSpPr>
          <p:nvPr/>
        </p:nvCxnSpPr>
        <p:spPr>
          <a:xfrm>
            <a:off x="2019380" y="1304764"/>
            <a:ext cx="178799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88" name="Connecteur droit 87"/>
          <p:cNvCxnSpPr>
            <a:stCxn id="71" idx="3"/>
            <a:endCxn id="74" idx="1"/>
          </p:cNvCxnSpPr>
          <p:nvPr/>
        </p:nvCxnSpPr>
        <p:spPr>
          <a:xfrm>
            <a:off x="3278299" y="1304764"/>
            <a:ext cx="178799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91" name="Connecteur droit 90"/>
          <p:cNvCxnSpPr>
            <a:stCxn id="74" idx="3"/>
            <a:endCxn id="76" idx="1"/>
          </p:cNvCxnSpPr>
          <p:nvPr/>
        </p:nvCxnSpPr>
        <p:spPr>
          <a:xfrm>
            <a:off x="4537218" y="1304764"/>
            <a:ext cx="178798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grpSp>
        <p:nvGrpSpPr>
          <p:cNvPr id="44" name="Groupe 43"/>
          <p:cNvGrpSpPr/>
          <p:nvPr/>
        </p:nvGrpSpPr>
        <p:grpSpPr>
          <a:xfrm>
            <a:off x="694616" y="1525568"/>
            <a:ext cx="1325959" cy="585802"/>
            <a:chOff x="755576" y="1525568"/>
            <a:chExt cx="1325959" cy="585802"/>
          </a:xfrm>
        </p:grpSpPr>
        <p:sp>
          <p:nvSpPr>
            <p:cNvPr id="97" name="Rectangle 96"/>
            <p:cNvSpPr/>
            <p:nvPr/>
          </p:nvSpPr>
          <p:spPr>
            <a:xfrm>
              <a:off x="755576" y="1772816"/>
              <a:ext cx="1124884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Grandeur physique </a:t>
              </a:r>
            </a:p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(analogique)</a:t>
              </a:r>
              <a:endParaRPr lang="fr-FR" sz="1100" dirty="0"/>
            </a:p>
          </p:txBody>
        </p:sp>
        <p:sp>
          <p:nvSpPr>
            <p:cNvPr id="43" name="Éclair 42"/>
            <p:cNvSpPr/>
            <p:nvPr/>
          </p:nvSpPr>
          <p:spPr>
            <a:xfrm flipV="1">
              <a:off x="1880460" y="1525568"/>
              <a:ext cx="201075" cy="360040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0" name="Groupe 99"/>
          <p:cNvGrpSpPr/>
          <p:nvPr/>
        </p:nvGrpSpPr>
        <p:grpSpPr>
          <a:xfrm>
            <a:off x="1945804" y="1531814"/>
            <a:ext cx="1366867" cy="585802"/>
            <a:chOff x="714668" y="1525568"/>
            <a:chExt cx="1366867" cy="585802"/>
          </a:xfrm>
        </p:grpSpPr>
        <p:sp>
          <p:nvSpPr>
            <p:cNvPr id="101" name="Rectangle 100"/>
            <p:cNvSpPr/>
            <p:nvPr/>
          </p:nvSpPr>
          <p:spPr>
            <a:xfrm>
              <a:off x="714668" y="1772816"/>
              <a:ext cx="1165792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Grandeur électrique</a:t>
              </a:r>
            </a:p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(analogique)</a:t>
              </a:r>
              <a:endParaRPr lang="fr-FR" sz="1100" dirty="0"/>
            </a:p>
          </p:txBody>
        </p:sp>
        <p:sp>
          <p:nvSpPr>
            <p:cNvPr id="104" name="Éclair 103"/>
            <p:cNvSpPr/>
            <p:nvPr/>
          </p:nvSpPr>
          <p:spPr>
            <a:xfrm flipV="1">
              <a:off x="1880460" y="1525568"/>
              <a:ext cx="201075" cy="360040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5" name="Groupe 104"/>
          <p:cNvGrpSpPr/>
          <p:nvPr/>
        </p:nvGrpSpPr>
        <p:grpSpPr>
          <a:xfrm>
            <a:off x="3220373" y="1531814"/>
            <a:ext cx="1366867" cy="585802"/>
            <a:chOff x="714668" y="1525568"/>
            <a:chExt cx="1366867" cy="585802"/>
          </a:xfrm>
        </p:grpSpPr>
        <p:sp>
          <p:nvSpPr>
            <p:cNvPr id="106" name="Rectangle 105"/>
            <p:cNvSpPr/>
            <p:nvPr/>
          </p:nvSpPr>
          <p:spPr>
            <a:xfrm>
              <a:off x="714668" y="1772816"/>
              <a:ext cx="1165792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Grandeur électrique</a:t>
              </a:r>
            </a:p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(analogique)</a:t>
              </a:r>
              <a:endParaRPr lang="fr-FR" sz="1100" dirty="0"/>
            </a:p>
          </p:txBody>
        </p:sp>
        <p:sp>
          <p:nvSpPr>
            <p:cNvPr id="107" name="Éclair 106"/>
            <p:cNvSpPr/>
            <p:nvPr/>
          </p:nvSpPr>
          <p:spPr>
            <a:xfrm flipV="1">
              <a:off x="1880460" y="1525568"/>
              <a:ext cx="201075" cy="360040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9" name="Groupe 108"/>
          <p:cNvGrpSpPr/>
          <p:nvPr/>
        </p:nvGrpSpPr>
        <p:grpSpPr>
          <a:xfrm>
            <a:off x="4645293" y="1533932"/>
            <a:ext cx="1366867" cy="585802"/>
            <a:chOff x="714668" y="1525568"/>
            <a:chExt cx="1366867" cy="585802"/>
          </a:xfrm>
        </p:grpSpPr>
        <p:sp>
          <p:nvSpPr>
            <p:cNvPr id="110" name="Rectangle 109"/>
            <p:cNvSpPr/>
            <p:nvPr/>
          </p:nvSpPr>
          <p:spPr>
            <a:xfrm>
              <a:off x="714668" y="1772816"/>
              <a:ext cx="1165792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Grandeur électrique</a:t>
              </a:r>
            </a:p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(analogique)</a:t>
              </a:r>
              <a:endParaRPr lang="fr-FR" sz="1100" dirty="0"/>
            </a:p>
          </p:txBody>
        </p:sp>
        <p:sp>
          <p:nvSpPr>
            <p:cNvPr id="111" name="Éclair 110"/>
            <p:cNvSpPr/>
            <p:nvPr/>
          </p:nvSpPr>
          <p:spPr>
            <a:xfrm flipV="1">
              <a:off x="1880460" y="1525568"/>
              <a:ext cx="201075" cy="360040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2" name="Groupe 111"/>
          <p:cNvGrpSpPr/>
          <p:nvPr/>
        </p:nvGrpSpPr>
        <p:grpSpPr>
          <a:xfrm>
            <a:off x="6660232" y="1547054"/>
            <a:ext cx="1366867" cy="585802"/>
            <a:chOff x="714668" y="1525568"/>
            <a:chExt cx="1366867" cy="585802"/>
          </a:xfrm>
        </p:grpSpPr>
        <p:sp>
          <p:nvSpPr>
            <p:cNvPr id="113" name="Rectangle 112"/>
            <p:cNvSpPr/>
            <p:nvPr/>
          </p:nvSpPr>
          <p:spPr>
            <a:xfrm>
              <a:off x="714668" y="1772816"/>
              <a:ext cx="1165792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Grandeur électrique</a:t>
              </a:r>
            </a:p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(</a:t>
              </a:r>
              <a:r>
                <a:rPr lang="fr-FR" sz="1100" b="1" kern="0" dirty="0" smtClean="0">
                  <a:solidFill>
                    <a:prstClr val="black"/>
                  </a:solidFill>
                </a:rPr>
                <a:t>numérique</a:t>
              </a:r>
              <a:r>
                <a:rPr lang="fr-FR" sz="1100" kern="0" dirty="0" smtClean="0">
                  <a:solidFill>
                    <a:prstClr val="black"/>
                  </a:solidFill>
                </a:rPr>
                <a:t>)</a:t>
              </a:r>
              <a:endParaRPr lang="fr-FR" sz="1100" dirty="0"/>
            </a:p>
          </p:txBody>
        </p:sp>
        <p:sp>
          <p:nvSpPr>
            <p:cNvPr id="114" name="Éclair 113"/>
            <p:cNvSpPr/>
            <p:nvPr/>
          </p:nvSpPr>
          <p:spPr>
            <a:xfrm flipV="1">
              <a:off x="1880460" y="1525568"/>
              <a:ext cx="201075" cy="360040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042009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/>
          <p:nvPr/>
        </p:nvCxnSpPr>
        <p:spPr>
          <a:xfrm flipV="1">
            <a:off x="971600" y="548680"/>
            <a:ext cx="0" cy="144016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/>
          <p:cNvCxnSpPr/>
          <p:nvPr/>
        </p:nvCxnSpPr>
        <p:spPr>
          <a:xfrm>
            <a:off x="971600" y="1988840"/>
            <a:ext cx="1728192" cy="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268760" y="404317"/>
            <a:ext cx="702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Mesure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2348372" y="1678782"/>
            <a:ext cx="85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G</a:t>
            </a:r>
            <a:r>
              <a:rPr lang="fr-FR" sz="1200" dirty="0" smtClean="0"/>
              <a:t>randeur</a:t>
            </a:r>
            <a:endParaRPr lang="fr-FR" sz="1200" dirty="0"/>
          </a:p>
        </p:txBody>
      </p:sp>
      <p:cxnSp>
        <p:nvCxnSpPr>
          <p:cNvPr id="13" name="Connecteur droit 12"/>
          <p:cNvCxnSpPr/>
          <p:nvPr/>
        </p:nvCxnSpPr>
        <p:spPr>
          <a:xfrm flipV="1">
            <a:off x="971600" y="1052736"/>
            <a:ext cx="1440160" cy="936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V="1">
            <a:off x="971600" y="800708"/>
            <a:ext cx="1440160" cy="9361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2348372" y="1130260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Courbe exacte</a:t>
            </a:r>
            <a:endParaRPr lang="fr-FR" sz="1200" dirty="0"/>
          </a:p>
        </p:txBody>
      </p:sp>
      <p:sp>
        <p:nvSpPr>
          <p:cNvPr id="16" name="ZoneTexte 15"/>
          <p:cNvSpPr txBox="1"/>
          <p:nvPr/>
        </p:nvSpPr>
        <p:spPr>
          <a:xfrm>
            <a:off x="1475656" y="766820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Dérive</a:t>
            </a:r>
            <a:endParaRPr lang="fr-FR" sz="1200" dirty="0"/>
          </a:p>
        </p:txBody>
      </p:sp>
      <p:cxnSp>
        <p:nvCxnSpPr>
          <p:cNvPr id="17" name="Connecteur droit avec flèche 16"/>
          <p:cNvCxnSpPr/>
          <p:nvPr/>
        </p:nvCxnSpPr>
        <p:spPr>
          <a:xfrm flipV="1">
            <a:off x="4572000" y="548680"/>
            <a:ext cx="0" cy="144016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4572000" y="1988840"/>
            <a:ext cx="1728192" cy="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3869160" y="404317"/>
            <a:ext cx="702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Mesure</a:t>
            </a:r>
            <a:endParaRPr lang="fr-FR" sz="1200" dirty="0"/>
          </a:p>
        </p:txBody>
      </p:sp>
      <p:sp>
        <p:nvSpPr>
          <p:cNvPr id="20" name="ZoneTexte 19"/>
          <p:cNvSpPr txBox="1"/>
          <p:nvPr/>
        </p:nvSpPr>
        <p:spPr>
          <a:xfrm>
            <a:off x="5948772" y="1678782"/>
            <a:ext cx="85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G</a:t>
            </a:r>
            <a:r>
              <a:rPr lang="fr-FR" sz="1200" dirty="0" smtClean="0"/>
              <a:t>randeur</a:t>
            </a:r>
            <a:endParaRPr lang="fr-FR" sz="1200" dirty="0"/>
          </a:p>
        </p:txBody>
      </p:sp>
      <p:cxnSp>
        <p:nvCxnSpPr>
          <p:cNvPr id="21" name="Connecteur droit 20"/>
          <p:cNvCxnSpPr/>
          <p:nvPr/>
        </p:nvCxnSpPr>
        <p:spPr>
          <a:xfrm flipV="1">
            <a:off x="4572000" y="1052736"/>
            <a:ext cx="1440160" cy="936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V="1">
            <a:off x="4572000" y="800708"/>
            <a:ext cx="1440160" cy="11881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5948772" y="1130260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Courbe exacte</a:t>
            </a:r>
            <a:endParaRPr lang="fr-FR" sz="1200" dirty="0"/>
          </a:p>
        </p:txBody>
      </p:sp>
      <p:sp>
        <p:nvSpPr>
          <p:cNvPr id="24" name="ZoneTexte 23"/>
          <p:cNvSpPr txBox="1"/>
          <p:nvPr/>
        </p:nvSpPr>
        <p:spPr>
          <a:xfrm>
            <a:off x="5076056" y="766820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Dérive</a:t>
            </a:r>
            <a:endParaRPr lang="fr-FR" sz="1200" dirty="0"/>
          </a:p>
        </p:txBody>
      </p:sp>
      <p:cxnSp>
        <p:nvCxnSpPr>
          <p:cNvPr id="26" name="Connecteur droit avec flèche 25"/>
          <p:cNvCxnSpPr/>
          <p:nvPr/>
        </p:nvCxnSpPr>
        <p:spPr>
          <a:xfrm flipV="1">
            <a:off x="971600" y="2708920"/>
            <a:ext cx="0" cy="144016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>
            <a:off x="971600" y="4149080"/>
            <a:ext cx="1728192" cy="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268760" y="2564557"/>
            <a:ext cx="702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Mesure</a:t>
            </a:r>
            <a:endParaRPr lang="fr-FR" sz="1200" dirty="0"/>
          </a:p>
        </p:txBody>
      </p:sp>
      <p:sp>
        <p:nvSpPr>
          <p:cNvPr id="29" name="ZoneTexte 28"/>
          <p:cNvSpPr txBox="1"/>
          <p:nvPr/>
        </p:nvSpPr>
        <p:spPr>
          <a:xfrm>
            <a:off x="2348372" y="3839022"/>
            <a:ext cx="85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G</a:t>
            </a:r>
            <a:r>
              <a:rPr lang="fr-FR" sz="1200" dirty="0" smtClean="0"/>
              <a:t>randeur</a:t>
            </a:r>
            <a:endParaRPr lang="fr-FR" sz="1200" dirty="0"/>
          </a:p>
        </p:txBody>
      </p:sp>
      <p:cxnSp>
        <p:nvCxnSpPr>
          <p:cNvPr id="30" name="Connecteur droit 29"/>
          <p:cNvCxnSpPr/>
          <p:nvPr/>
        </p:nvCxnSpPr>
        <p:spPr>
          <a:xfrm flipV="1">
            <a:off x="971600" y="3212976"/>
            <a:ext cx="1440160" cy="936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2348372" y="3290500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Courbe linéaire</a:t>
            </a:r>
            <a:endParaRPr lang="fr-FR" sz="1200" dirty="0"/>
          </a:p>
        </p:txBody>
      </p:sp>
      <p:sp>
        <p:nvSpPr>
          <p:cNvPr id="36" name="Forme libre 35"/>
          <p:cNvSpPr/>
          <p:nvPr/>
        </p:nvSpPr>
        <p:spPr>
          <a:xfrm>
            <a:off x="971550" y="3209925"/>
            <a:ext cx="1428750" cy="942975"/>
          </a:xfrm>
          <a:custGeom>
            <a:avLst/>
            <a:gdLst>
              <a:gd name="connsiteX0" fmla="*/ 0 w 1428750"/>
              <a:gd name="connsiteY0" fmla="*/ 942975 h 942975"/>
              <a:gd name="connsiteX1" fmla="*/ 333375 w 1428750"/>
              <a:gd name="connsiteY1" fmla="*/ 266700 h 942975"/>
              <a:gd name="connsiteX2" fmla="*/ 1428750 w 1428750"/>
              <a:gd name="connsiteY2" fmla="*/ 0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8750" h="942975">
                <a:moveTo>
                  <a:pt x="0" y="942975"/>
                </a:moveTo>
                <a:cubicBezTo>
                  <a:pt x="47625" y="683419"/>
                  <a:pt x="95250" y="423863"/>
                  <a:pt x="333375" y="266700"/>
                </a:cubicBezTo>
                <a:cubicBezTo>
                  <a:pt x="571500" y="109537"/>
                  <a:pt x="1000125" y="54768"/>
                  <a:pt x="1428750" y="0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/>
          <p:cNvSpPr txBox="1"/>
          <p:nvPr/>
        </p:nvSpPr>
        <p:spPr>
          <a:xfrm>
            <a:off x="1114171" y="2918637"/>
            <a:ext cx="1143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Courbe non linéaire</a:t>
            </a:r>
            <a:endParaRPr lang="fr-FR" sz="1200" dirty="0"/>
          </a:p>
        </p:txBody>
      </p:sp>
      <p:cxnSp>
        <p:nvCxnSpPr>
          <p:cNvPr id="46" name="Connecteur droit avec flèche 45"/>
          <p:cNvCxnSpPr/>
          <p:nvPr/>
        </p:nvCxnSpPr>
        <p:spPr>
          <a:xfrm flipV="1">
            <a:off x="4572000" y="2701330"/>
            <a:ext cx="0" cy="144016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>
            <a:off x="4572000" y="4141490"/>
            <a:ext cx="1728192" cy="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3869160" y="2556967"/>
            <a:ext cx="702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Mesure</a:t>
            </a:r>
            <a:endParaRPr lang="fr-FR" sz="1200" dirty="0"/>
          </a:p>
        </p:txBody>
      </p:sp>
      <p:sp>
        <p:nvSpPr>
          <p:cNvPr id="49" name="ZoneTexte 48"/>
          <p:cNvSpPr txBox="1"/>
          <p:nvPr/>
        </p:nvSpPr>
        <p:spPr>
          <a:xfrm>
            <a:off x="5948772" y="3831432"/>
            <a:ext cx="85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G</a:t>
            </a:r>
            <a:r>
              <a:rPr lang="fr-FR" sz="1200" dirty="0" smtClean="0"/>
              <a:t>randeur</a:t>
            </a:r>
            <a:endParaRPr lang="fr-FR" sz="1200" dirty="0"/>
          </a:p>
        </p:txBody>
      </p:sp>
      <p:cxnSp>
        <p:nvCxnSpPr>
          <p:cNvPr id="50" name="Connecteur droit 49"/>
          <p:cNvCxnSpPr/>
          <p:nvPr/>
        </p:nvCxnSpPr>
        <p:spPr>
          <a:xfrm flipV="1">
            <a:off x="4572000" y="3205386"/>
            <a:ext cx="1440160" cy="936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V="1">
            <a:off x="4572000" y="3209925"/>
            <a:ext cx="1224136" cy="787549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5948772" y="3282910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Courbe exacte</a:t>
            </a:r>
            <a:endParaRPr lang="fr-FR" sz="1200" dirty="0"/>
          </a:p>
        </p:txBody>
      </p:sp>
      <p:sp>
        <p:nvSpPr>
          <p:cNvPr id="53" name="ZoneTexte 52"/>
          <p:cNvSpPr txBox="1"/>
          <p:nvPr/>
        </p:nvSpPr>
        <p:spPr>
          <a:xfrm>
            <a:off x="5076056" y="2919470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Hystérésis</a:t>
            </a:r>
            <a:endParaRPr lang="fr-FR" sz="1200" dirty="0"/>
          </a:p>
        </p:txBody>
      </p:sp>
      <p:cxnSp>
        <p:nvCxnSpPr>
          <p:cNvPr id="55" name="Connecteur droit 54"/>
          <p:cNvCxnSpPr/>
          <p:nvPr/>
        </p:nvCxnSpPr>
        <p:spPr>
          <a:xfrm flipV="1">
            <a:off x="4779404" y="3211699"/>
            <a:ext cx="1440160" cy="92851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5796136" y="3212976"/>
            <a:ext cx="423428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/>
          <p:nvPr/>
        </p:nvCxnSpPr>
        <p:spPr>
          <a:xfrm flipV="1">
            <a:off x="971600" y="4869160"/>
            <a:ext cx="0" cy="144016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>
            <a:off x="971600" y="6309320"/>
            <a:ext cx="1728192" cy="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268760" y="4724797"/>
            <a:ext cx="702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Mesure</a:t>
            </a:r>
            <a:endParaRPr lang="fr-FR" sz="1200" dirty="0"/>
          </a:p>
        </p:txBody>
      </p:sp>
      <p:sp>
        <p:nvSpPr>
          <p:cNvPr id="64" name="ZoneTexte 63"/>
          <p:cNvSpPr txBox="1"/>
          <p:nvPr/>
        </p:nvSpPr>
        <p:spPr>
          <a:xfrm>
            <a:off x="2348372" y="5999262"/>
            <a:ext cx="85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G</a:t>
            </a:r>
            <a:r>
              <a:rPr lang="fr-FR" sz="1200" dirty="0" smtClean="0"/>
              <a:t>randeur</a:t>
            </a:r>
            <a:endParaRPr lang="fr-FR" sz="1200" dirty="0"/>
          </a:p>
        </p:txBody>
      </p:sp>
      <p:cxnSp>
        <p:nvCxnSpPr>
          <p:cNvPr id="65" name="Connecteur droit 64"/>
          <p:cNvCxnSpPr/>
          <p:nvPr/>
        </p:nvCxnSpPr>
        <p:spPr>
          <a:xfrm flipV="1">
            <a:off x="971600" y="5373216"/>
            <a:ext cx="1440160" cy="936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/>
          <p:cNvSpPr txBox="1"/>
          <p:nvPr/>
        </p:nvSpPr>
        <p:spPr>
          <a:xfrm>
            <a:off x="2348372" y="5450740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Courbe exacte</a:t>
            </a:r>
            <a:endParaRPr lang="fr-FR" sz="1200" dirty="0"/>
          </a:p>
        </p:txBody>
      </p:sp>
      <p:sp>
        <p:nvSpPr>
          <p:cNvPr id="68" name="ZoneTexte 67"/>
          <p:cNvSpPr txBox="1"/>
          <p:nvPr/>
        </p:nvSpPr>
        <p:spPr>
          <a:xfrm>
            <a:off x="1159489" y="5003696"/>
            <a:ext cx="1143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Courbe en escalier</a:t>
            </a:r>
            <a:endParaRPr lang="fr-FR" sz="1200" dirty="0"/>
          </a:p>
        </p:txBody>
      </p:sp>
      <p:cxnSp>
        <p:nvCxnSpPr>
          <p:cNvPr id="69" name="Connecteur droit 68"/>
          <p:cNvCxnSpPr/>
          <p:nvPr/>
        </p:nvCxnSpPr>
        <p:spPr>
          <a:xfrm>
            <a:off x="960140" y="6174958"/>
            <a:ext cx="3715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>
            <a:off x="1331640" y="5999262"/>
            <a:ext cx="0" cy="17569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>
            <a:off x="1331640" y="5999262"/>
            <a:ext cx="2160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>
            <a:off x="1547664" y="5851748"/>
            <a:ext cx="0" cy="15420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>
            <a:off x="1547664" y="5851748"/>
            <a:ext cx="2160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>
            <a:off x="1763688" y="5727739"/>
            <a:ext cx="0" cy="12400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/>
          <p:nvPr/>
        </p:nvCxnSpPr>
        <p:spPr>
          <a:xfrm>
            <a:off x="1763688" y="5727739"/>
            <a:ext cx="2160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>
          <a:xfrm>
            <a:off x="1979712" y="5567294"/>
            <a:ext cx="0" cy="17569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1979712" y="5567294"/>
            <a:ext cx="2160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282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cteur droit 19"/>
          <p:cNvCxnSpPr>
            <a:stCxn id="16" idx="2"/>
            <a:endCxn id="9" idx="2"/>
          </p:cNvCxnSpPr>
          <p:nvPr/>
        </p:nvCxnSpPr>
        <p:spPr>
          <a:xfrm>
            <a:off x="841140" y="1988776"/>
            <a:ext cx="1857988" cy="3744416"/>
          </a:xfrm>
          <a:prstGeom prst="line">
            <a:avLst/>
          </a:prstGeom>
          <a:ln w="101600" cmpd="dbl"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15" idx="2"/>
            <a:endCxn id="9" idx="2"/>
          </p:cNvCxnSpPr>
          <p:nvPr/>
        </p:nvCxnSpPr>
        <p:spPr>
          <a:xfrm flipH="1">
            <a:off x="2699128" y="1988776"/>
            <a:ext cx="1857989" cy="3744416"/>
          </a:xfrm>
          <a:prstGeom prst="line">
            <a:avLst/>
          </a:prstGeom>
          <a:ln w="101600" cmpd="dbl"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endCxn id="15" idx="3"/>
          </p:cNvCxnSpPr>
          <p:nvPr/>
        </p:nvCxnSpPr>
        <p:spPr>
          <a:xfrm flipH="1">
            <a:off x="5205117" y="1700776"/>
            <a:ext cx="3615355" cy="0"/>
          </a:xfrm>
          <a:prstGeom prst="line">
            <a:avLst/>
          </a:prstGeom>
          <a:ln w="101600" cmpd="dbl"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à coins arrondis 7"/>
          <p:cNvSpPr/>
          <p:nvPr/>
        </p:nvSpPr>
        <p:spPr>
          <a:xfrm>
            <a:off x="2771944" y="4221088"/>
            <a:ext cx="1296000" cy="576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Tests unitaires</a:t>
            </a:r>
            <a:endParaRPr lang="fr-FR" sz="1400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2051128" y="5157192"/>
            <a:ext cx="1296000" cy="576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Réalisation</a:t>
            </a:r>
            <a:endParaRPr lang="fr-FR" sz="1400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1331640" y="4221088"/>
            <a:ext cx="1296000" cy="576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Conception détaillée</a:t>
            </a:r>
            <a:endParaRPr lang="fr-FR" sz="14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3203992" y="3284984"/>
            <a:ext cx="1296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Tests d’intégration</a:t>
            </a:r>
            <a:endParaRPr lang="fr-FR" sz="1400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899592" y="3284984"/>
            <a:ext cx="1296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Conception générale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3636040" y="2348880"/>
            <a:ext cx="1296000" cy="576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Validation</a:t>
            </a:r>
            <a:endParaRPr lang="fr-FR" sz="1400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467544" y="2348880"/>
            <a:ext cx="1296000" cy="576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Spécifications</a:t>
            </a:r>
          </a:p>
        </p:txBody>
      </p:sp>
      <p:sp>
        <p:nvSpPr>
          <p:cNvPr id="15" name="Rectangle à coins arrondis 14"/>
          <p:cNvSpPr/>
          <p:nvPr/>
        </p:nvSpPr>
        <p:spPr>
          <a:xfrm>
            <a:off x="3909117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Production</a:t>
            </a:r>
            <a:endParaRPr lang="fr-FR" sz="14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193140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Expression des besoins</a:t>
            </a:r>
            <a:endParaRPr lang="fr-FR" sz="14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5364088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Utilisation</a:t>
            </a:r>
          </a:p>
          <a:p>
            <a:pPr algn="ctr"/>
            <a:r>
              <a:rPr lang="fr-FR" sz="1400" dirty="0" smtClean="0"/>
              <a:t>Maintenance</a:t>
            </a:r>
            <a:endParaRPr lang="fr-FR" sz="14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6876256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Recyclage</a:t>
            </a:r>
            <a:endParaRPr lang="fr-FR" sz="1400" dirty="0"/>
          </a:p>
        </p:txBody>
      </p:sp>
      <p:cxnSp>
        <p:nvCxnSpPr>
          <p:cNvPr id="34" name="Connecteur droit avec flèche 33"/>
          <p:cNvCxnSpPr>
            <a:stCxn id="14" idx="3"/>
            <a:endCxn id="13" idx="1"/>
          </p:cNvCxnSpPr>
          <p:nvPr/>
        </p:nvCxnSpPr>
        <p:spPr>
          <a:xfrm>
            <a:off x="1763544" y="2636880"/>
            <a:ext cx="1872496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12" idx="3"/>
            <a:endCxn id="11" idx="1"/>
          </p:cNvCxnSpPr>
          <p:nvPr/>
        </p:nvCxnSpPr>
        <p:spPr>
          <a:xfrm>
            <a:off x="2195592" y="3572984"/>
            <a:ext cx="1008400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c 37"/>
          <p:cNvSpPr/>
          <p:nvPr/>
        </p:nvSpPr>
        <p:spPr>
          <a:xfrm>
            <a:off x="2195592" y="3915046"/>
            <a:ext cx="1008400" cy="612084"/>
          </a:xfrm>
          <a:prstGeom prst="arc">
            <a:avLst>
              <a:gd name="adj1" fmla="val 10710518"/>
              <a:gd name="adj2" fmla="val 0"/>
            </a:avLst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 smtClean="0"/>
              <a:pPr algn="r"/>
              <a:t>3</a:t>
            </a:fld>
            <a:endParaRPr kumimoji="0" lang="fr-FR"/>
          </a:p>
        </p:txBody>
      </p:sp>
      <p:sp>
        <p:nvSpPr>
          <p:cNvPr id="5" name="Rectangle 4"/>
          <p:cNvSpPr/>
          <p:nvPr/>
        </p:nvSpPr>
        <p:spPr>
          <a:xfrm>
            <a:off x="0" y="1268760"/>
            <a:ext cx="1979640" cy="187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89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7198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763688" y="2708920"/>
            <a:ext cx="1152128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Trimara</a:t>
            </a:r>
            <a:r>
              <a:rPr lang="fr-FR" sz="1200" dirty="0"/>
              <a:t>n</a:t>
            </a:r>
          </a:p>
        </p:txBody>
      </p:sp>
      <p:sp>
        <p:nvSpPr>
          <p:cNvPr id="8" name="Rectangle 7"/>
          <p:cNvSpPr/>
          <p:nvPr/>
        </p:nvSpPr>
        <p:spPr>
          <a:xfrm>
            <a:off x="1403648" y="3284984"/>
            <a:ext cx="1872208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Permettre à l’équipage de gagner des régates</a:t>
            </a:r>
            <a:endParaRPr lang="fr-FR" sz="1200" dirty="0"/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971600" y="1988840"/>
            <a:ext cx="1152128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Equipage</a:t>
            </a:r>
            <a:endParaRPr lang="fr-FR" sz="1200" dirty="0"/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555776" y="1988840"/>
            <a:ext cx="1152128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Mer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755576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trimaran rend service à 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trimaran agit sur 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044887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547664" y="2708920"/>
            <a:ext cx="1584176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Pilote automatique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1403648" y="3284984"/>
            <a:ext cx="1872208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Permettre au skipper de maintenir un cap</a:t>
            </a:r>
            <a:endParaRPr lang="fr-FR" sz="1200" dirty="0"/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971600" y="1988840"/>
            <a:ext cx="1152128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Skipper</a:t>
            </a:r>
            <a:endParaRPr lang="fr-FR" sz="1200" dirty="0"/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555776" y="1988840"/>
            <a:ext cx="1152128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Le voilier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755576" y="1556792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pilote automatique rend service au 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pilote agit sur 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354066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547664" y="2708920"/>
            <a:ext cx="1584176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Ligne de conditionnement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1403648" y="3284984"/>
            <a:ext cx="1872208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Conditionner les médicaments sous vide</a:t>
            </a:r>
            <a:endParaRPr lang="fr-FR" sz="1200" dirty="0"/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755576" y="1988840"/>
            <a:ext cx="1584176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Industriel pharmaceutique</a:t>
            </a:r>
            <a:endParaRPr lang="fr-FR" sz="1200" dirty="0"/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483768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Médicaments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755576" y="1412776"/>
            <a:ext cx="15841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La ligne de conditionnement rend service à 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ligne agit sur 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25278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547664" y="2708920"/>
            <a:ext cx="1584176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Capsuleuse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1403648" y="3284984"/>
            <a:ext cx="1872208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Capsuler automatiquement des bocaux</a:t>
            </a:r>
            <a:endParaRPr lang="fr-FR" sz="1200" dirty="0"/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755576" y="1988840"/>
            <a:ext cx="1584176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Industriel pharmaceutique</a:t>
            </a:r>
            <a:endParaRPr lang="fr-FR" sz="1200" dirty="0"/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483768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Bocaux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827584" y="1542564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La capsuleuse rend service à 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La capsuleuse agit sur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248278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547664" y="2708920"/>
            <a:ext cx="1584176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Capsuleuse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1403648" y="3284984"/>
            <a:ext cx="1872208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Capsuler automatiquement des bocaux</a:t>
            </a:r>
            <a:endParaRPr lang="fr-FR" sz="1200" dirty="0"/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755576" y="1988840"/>
            <a:ext cx="1584176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Industriel pharmaceutique</a:t>
            </a:r>
            <a:endParaRPr lang="fr-FR" sz="1200" dirty="0"/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483768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Bocaux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827584" y="1542564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La capsuleuse rend service à 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La capsuleuse agit sur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342755055"/>
      </p:ext>
    </p:extLst>
  </p:cSld>
  <p:clrMapOvr>
    <a:masterClrMapping/>
  </p:clrMapOvr>
</p:sld>
</file>

<file path=ppt/theme/theme1.xml><?xml version="1.0" encoding="utf-8"?>
<a:theme xmlns:a="http://schemas.openxmlformats.org/drawingml/2006/main" name="Plaquette commercial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Pitchbook</Template>
  <TotalTime>0</TotalTime>
  <Words>666</Words>
  <Application>Microsoft Office PowerPoint</Application>
  <PresentationFormat>Affichage à l'écran (4:3)</PresentationFormat>
  <Paragraphs>317</Paragraphs>
  <Slides>20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3</vt:i4>
      </vt:variant>
      <vt:variant>
        <vt:lpstr>Titres des diapositives</vt:lpstr>
      </vt:variant>
      <vt:variant>
        <vt:i4>20</vt:i4>
      </vt:variant>
    </vt:vector>
  </HeadingPairs>
  <TitlesOfParts>
    <vt:vector size="23" baseType="lpstr">
      <vt:lpstr>Plaquette commerciale</vt:lpstr>
      <vt:lpstr>Thème Office</vt:lpstr>
      <vt:lpstr>1_Thème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Découvrez la PTSI PT du Lycée Jules Haag</dc:title>
  <dc:creator/>
  <cp:lastModifiedBy/>
  <cp:revision>1</cp:revision>
  <dcterms:created xsi:type="dcterms:W3CDTF">2011-01-14T10:02:43Z</dcterms:created>
  <dcterms:modified xsi:type="dcterms:W3CDTF">2014-09-25T20:46:13Z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1036</vt:i4>
  </property>
  <property fmtid="{D5CDD505-2E9C-101B-9397-08002B2CF9AE}" pid="3" name="_Version">
    <vt:lpwstr>12.0.4518</vt:lpwstr>
  </property>
</Properties>
</file>