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4660"/>
  </p:normalViewPr>
  <p:slideViewPr>
    <p:cSldViewPr>
      <p:cViewPr>
        <p:scale>
          <a:sx n="200" d="100"/>
          <a:sy n="200" d="100"/>
        </p:scale>
        <p:origin x="5688" y="25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10/09/2013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10/09/2013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10/09/2013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10/09/2013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e 1043"/>
          <p:cNvGrpSpPr/>
          <p:nvPr/>
        </p:nvGrpSpPr>
        <p:grpSpPr>
          <a:xfrm>
            <a:off x="3877082" y="5607273"/>
            <a:ext cx="183013" cy="846063"/>
            <a:chOff x="2915816" y="5596998"/>
            <a:chExt cx="183013" cy="846063"/>
          </a:xfrm>
        </p:grpSpPr>
        <p:cxnSp>
          <p:nvCxnSpPr>
            <p:cNvPr id="28" name="Connecteur droit avec flèche 27"/>
            <p:cNvCxnSpPr/>
            <p:nvPr/>
          </p:nvCxnSpPr>
          <p:spPr>
            <a:xfrm flipV="1">
              <a:off x="2915816" y="5683409"/>
              <a:ext cx="0" cy="481895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endCxn id="1035" idx="2"/>
            </p:cNvCxnSpPr>
            <p:nvPr/>
          </p:nvCxnSpPr>
          <p:spPr>
            <a:xfrm flipH="1" flipV="1">
              <a:off x="3097243" y="5703677"/>
              <a:ext cx="1586" cy="73938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5" name="Arc 1034"/>
            <p:cNvSpPr/>
            <p:nvPr/>
          </p:nvSpPr>
          <p:spPr>
            <a:xfrm>
              <a:off x="2915816" y="5596998"/>
              <a:ext cx="183012" cy="180000"/>
            </a:xfrm>
            <a:prstGeom prst="arc">
              <a:avLst>
                <a:gd name="adj1" fmla="val 10331214"/>
                <a:gd name="adj2" fmla="val 63048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3414266" y="5607273"/>
            <a:ext cx="183013" cy="846063"/>
            <a:chOff x="2915816" y="5596998"/>
            <a:chExt cx="183013" cy="846063"/>
          </a:xfrm>
        </p:grpSpPr>
        <p:cxnSp>
          <p:nvCxnSpPr>
            <p:cNvPr id="59" name="Connecteur droit avec flèche 58"/>
            <p:cNvCxnSpPr/>
            <p:nvPr/>
          </p:nvCxnSpPr>
          <p:spPr>
            <a:xfrm flipV="1">
              <a:off x="2915816" y="5683409"/>
              <a:ext cx="0" cy="481895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>
              <a:endCxn id="61" idx="2"/>
            </p:cNvCxnSpPr>
            <p:nvPr/>
          </p:nvCxnSpPr>
          <p:spPr>
            <a:xfrm flipH="1" flipV="1">
              <a:off x="3097243" y="5703677"/>
              <a:ext cx="1586" cy="73938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rc 60"/>
            <p:cNvSpPr/>
            <p:nvPr/>
          </p:nvSpPr>
          <p:spPr>
            <a:xfrm>
              <a:off x="2915816" y="5596998"/>
              <a:ext cx="183012" cy="180000"/>
            </a:xfrm>
            <a:prstGeom prst="arc">
              <a:avLst>
                <a:gd name="adj1" fmla="val 10331214"/>
                <a:gd name="adj2" fmla="val 63048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2951450" y="5607273"/>
            <a:ext cx="183014" cy="846063"/>
            <a:chOff x="2915816" y="5596998"/>
            <a:chExt cx="183014" cy="846063"/>
          </a:xfrm>
        </p:grpSpPr>
        <p:cxnSp>
          <p:nvCxnSpPr>
            <p:cNvPr id="63" name="Connecteur droit avec flèche 62"/>
            <p:cNvCxnSpPr/>
            <p:nvPr/>
          </p:nvCxnSpPr>
          <p:spPr>
            <a:xfrm flipV="1">
              <a:off x="2915816" y="5683409"/>
              <a:ext cx="0" cy="481895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endCxn id="65" idx="2"/>
            </p:cNvCxnSpPr>
            <p:nvPr/>
          </p:nvCxnSpPr>
          <p:spPr>
            <a:xfrm flipH="1" flipV="1">
              <a:off x="3098546" y="5694064"/>
              <a:ext cx="284" cy="748997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c 64"/>
            <p:cNvSpPr/>
            <p:nvPr/>
          </p:nvSpPr>
          <p:spPr>
            <a:xfrm>
              <a:off x="2915816" y="5596998"/>
              <a:ext cx="183012" cy="180000"/>
            </a:xfrm>
            <a:prstGeom prst="arc">
              <a:avLst>
                <a:gd name="adj1" fmla="val 10331214"/>
                <a:gd name="adj2" fmla="val 26576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5645150" cy="361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rganigramme : Jonction de sommaire 3"/>
          <p:cNvSpPr/>
          <p:nvPr/>
        </p:nvSpPr>
        <p:spPr>
          <a:xfrm>
            <a:off x="815261" y="4765104"/>
            <a:ext cx="299572" cy="29957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>
            <a:endCxn id="4" idx="0"/>
          </p:cNvCxnSpPr>
          <p:nvPr/>
        </p:nvCxnSpPr>
        <p:spPr>
          <a:xfrm>
            <a:off x="965047" y="4149080"/>
            <a:ext cx="0" cy="6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1117447" y="4917504"/>
            <a:ext cx="2158409" cy="0"/>
          </a:xfrm>
          <a:prstGeom prst="straightConnector1">
            <a:avLst/>
          </a:prstGeom>
          <a:ln>
            <a:headEnd type="oval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>
            <a:off x="2714055" y="3774094"/>
            <a:ext cx="1512168" cy="2189085"/>
            <a:chOff x="6732240" y="3688186"/>
            <a:chExt cx="1512168" cy="2189085"/>
          </a:xfrm>
        </p:grpSpPr>
        <p:sp>
          <p:nvSpPr>
            <p:cNvPr id="10" name="Rectangle 9"/>
            <p:cNvSpPr/>
            <p:nvPr/>
          </p:nvSpPr>
          <p:spPr>
            <a:xfrm>
              <a:off x="6732240" y="3688187"/>
              <a:ext cx="1512168" cy="308012"/>
            </a:xfrm>
            <a:prstGeom prst="rect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32240" y="5116917"/>
              <a:ext cx="1512168" cy="308012"/>
            </a:xfrm>
            <a:prstGeom prst="rect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32240" y="3688186"/>
              <a:ext cx="1512168" cy="218908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547664" y="6057292"/>
            <a:ext cx="86409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Ampli</a:t>
            </a:r>
            <a:endParaRPr lang="fr-FR" sz="1600" dirty="0"/>
          </a:p>
        </p:txBody>
      </p:sp>
      <p:cxnSp>
        <p:nvCxnSpPr>
          <p:cNvPr id="16" name="Connecteur droit avec flèche 15"/>
          <p:cNvCxnSpPr>
            <a:endCxn id="4" idx="4"/>
          </p:cNvCxnSpPr>
          <p:nvPr/>
        </p:nvCxnSpPr>
        <p:spPr>
          <a:xfrm flipV="1">
            <a:off x="965047" y="5064676"/>
            <a:ext cx="0" cy="124464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endCxn id="14" idx="1"/>
          </p:cNvCxnSpPr>
          <p:nvPr/>
        </p:nvCxnSpPr>
        <p:spPr>
          <a:xfrm>
            <a:off x="965047" y="6309320"/>
            <a:ext cx="58261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2411760" y="6165304"/>
            <a:ext cx="146532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2411760" y="6453336"/>
            <a:ext cx="165618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Plus 1047"/>
          <p:cNvSpPr/>
          <p:nvPr/>
        </p:nvSpPr>
        <p:spPr>
          <a:xfrm>
            <a:off x="670007" y="4280598"/>
            <a:ext cx="252000" cy="252000"/>
          </a:xfrm>
          <a:prstGeom prst="mathPl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Moins 1048"/>
          <p:cNvSpPr>
            <a:spLocks noChangeAspect="1"/>
          </p:cNvSpPr>
          <p:nvPr/>
        </p:nvSpPr>
        <p:spPr>
          <a:xfrm>
            <a:off x="1256355" y="4581128"/>
            <a:ext cx="252000" cy="259148"/>
          </a:xfrm>
          <a:prstGeom prst="mathMin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0" name="ZoneTexte 1049"/>
          <p:cNvSpPr txBox="1"/>
          <p:nvPr/>
        </p:nvSpPr>
        <p:spPr>
          <a:xfrm>
            <a:off x="971599" y="6026804"/>
            <a:ext cx="56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Volt</a:t>
            </a:r>
            <a:endParaRPr lang="fr-FR" sz="1200" dirty="0"/>
          </a:p>
        </p:txBody>
      </p:sp>
      <p:sp>
        <p:nvSpPr>
          <p:cNvPr id="72" name="ZoneTexte 71"/>
          <p:cNvSpPr txBox="1"/>
          <p:nvPr/>
        </p:nvSpPr>
        <p:spPr>
          <a:xfrm>
            <a:off x="1585772" y="4626604"/>
            <a:ext cx="125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Thermocouple</a:t>
            </a:r>
            <a:endParaRPr lang="fr-FR" sz="1200" dirty="0"/>
          </a:p>
        </p:txBody>
      </p:sp>
      <p:sp>
        <p:nvSpPr>
          <p:cNvPr id="73" name="ZoneTexte 72"/>
          <p:cNvSpPr txBox="1"/>
          <p:nvPr/>
        </p:nvSpPr>
        <p:spPr>
          <a:xfrm>
            <a:off x="2714055" y="412959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FOUR</a:t>
            </a:r>
            <a:endParaRPr lang="fr-FR" sz="1200" dirty="0"/>
          </a:p>
        </p:txBody>
      </p:sp>
      <p:sp>
        <p:nvSpPr>
          <p:cNvPr id="74" name="ZoneTexte 73"/>
          <p:cNvSpPr txBox="1"/>
          <p:nvPr/>
        </p:nvSpPr>
        <p:spPr>
          <a:xfrm>
            <a:off x="2714055" y="653637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Résistances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09739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54663" cy="630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05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44408" cy="720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469" y="3132975"/>
            <a:ext cx="1005752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/>
              <a:t>Potentiomètre</a:t>
            </a:r>
          </a:p>
          <a:p>
            <a:pPr algn="ctr"/>
            <a:r>
              <a:rPr lang="fr-FR" sz="900" dirty="0" smtClean="0"/>
              <a:t>P</a:t>
            </a:r>
            <a:r>
              <a:rPr lang="fr-FR" sz="900" baseline="-25000" dirty="0" smtClean="0"/>
              <a:t>E</a:t>
            </a:r>
            <a:endParaRPr lang="fr-FR" sz="9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2077192" y="3132975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Amplifica-teur</a:t>
            </a:r>
            <a:endParaRPr lang="fr-FR" sz="9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3119806" y="3132975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/>
              <a:t>Moteur CC</a:t>
            </a:r>
            <a:endParaRPr lang="fr-FR" sz="9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4162420" y="3132975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/>
              <a:t>Réducteur</a:t>
            </a:r>
            <a:endParaRPr lang="fr-FR" sz="9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5205034" y="3132975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/>
              <a:t>Système vis-écrou</a:t>
            </a:r>
            <a:endParaRPr lang="fr-FR" sz="9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6247648" y="3132975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/>
              <a:t>Vanne</a:t>
            </a:r>
            <a:endParaRPr lang="fr-FR" sz="9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7986736" y="2637018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/>
              <a:t>Relation de Bernoulli</a:t>
            </a:r>
            <a:endParaRPr lang="fr-FR" sz="90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7977211" y="3132975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/>
              <a:t>Cuve</a:t>
            </a:r>
            <a:endParaRPr lang="fr-FR" sz="9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5334005" y="4070537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/>
              <a:t>Flotteur</a:t>
            </a:r>
            <a:endParaRPr lang="fr-FR" sz="900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3333741" y="4070537"/>
            <a:ext cx="1251708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/>
              <a:t>Potentiomètre P</a:t>
            </a:r>
            <a:r>
              <a:rPr lang="fr-FR" sz="900" baseline="-25000" dirty="0" smtClean="0"/>
              <a:t>K</a:t>
            </a:r>
            <a:endParaRPr lang="fr-FR" sz="900" baseline="-25000" dirty="0"/>
          </a:p>
        </p:txBody>
      </p:sp>
      <p:grpSp>
        <p:nvGrpSpPr>
          <p:cNvPr id="14" name="Groupe 13"/>
          <p:cNvGrpSpPr/>
          <p:nvPr/>
        </p:nvGrpSpPr>
        <p:grpSpPr>
          <a:xfrm>
            <a:off x="1375959" y="3127910"/>
            <a:ext cx="378619" cy="471731"/>
            <a:chOff x="3621877" y="2847972"/>
            <a:chExt cx="378619" cy="471731"/>
          </a:xfrm>
        </p:grpSpPr>
        <p:sp>
          <p:nvSpPr>
            <p:cNvPr id="49" name="ZoneTexte 16"/>
            <p:cNvSpPr txBox="1"/>
            <p:nvPr/>
          </p:nvSpPr>
          <p:spPr>
            <a:xfrm>
              <a:off x="3752848" y="2950371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smtClean="0"/>
                <a:t>-</a:t>
              </a:r>
              <a:endParaRPr lang="fr-FR" dirty="0"/>
            </a:p>
          </p:txBody>
        </p:sp>
        <p:sp>
          <p:nvSpPr>
            <p:cNvPr id="50" name="Organigramme : Jonction de sommaire 49"/>
            <p:cNvSpPr/>
            <p:nvPr/>
          </p:nvSpPr>
          <p:spPr>
            <a:xfrm>
              <a:off x="3643306" y="2857496"/>
              <a:ext cx="357190" cy="357190"/>
            </a:xfrm>
            <a:prstGeom prst="flowChartSummingJunction">
              <a:avLst/>
            </a:prstGeom>
            <a:no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51" name="ZoneTexte 15"/>
            <p:cNvSpPr txBox="1"/>
            <p:nvPr/>
          </p:nvSpPr>
          <p:spPr>
            <a:xfrm>
              <a:off x="3621877" y="2847972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smtClean="0"/>
                <a:t>+</a:t>
              </a:r>
              <a:endParaRPr lang="fr-FR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7290262" y="3016511"/>
            <a:ext cx="364333" cy="488153"/>
            <a:chOff x="3636163" y="2726533"/>
            <a:chExt cx="364333" cy="488153"/>
          </a:xfrm>
        </p:grpSpPr>
        <p:sp>
          <p:nvSpPr>
            <p:cNvPr id="46" name="ZoneTexte 21"/>
            <p:cNvSpPr txBox="1"/>
            <p:nvPr/>
          </p:nvSpPr>
          <p:spPr>
            <a:xfrm>
              <a:off x="3752848" y="2726533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smtClean="0"/>
                <a:t>-</a:t>
              </a:r>
              <a:endParaRPr lang="fr-FR" dirty="0"/>
            </a:p>
          </p:txBody>
        </p:sp>
        <p:sp>
          <p:nvSpPr>
            <p:cNvPr id="47" name="Organigramme : Jonction de sommaire 46"/>
            <p:cNvSpPr/>
            <p:nvPr/>
          </p:nvSpPr>
          <p:spPr>
            <a:xfrm>
              <a:off x="3643306" y="2857496"/>
              <a:ext cx="357190" cy="357190"/>
            </a:xfrm>
            <a:prstGeom prst="flowChartSummingJunction">
              <a:avLst/>
            </a:prstGeom>
            <a:no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48" name="ZoneTexte 20"/>
            <p:cNvSpPr txBox="1"/>
            <p:nvPr/>
          </p:nvSpPr>
          <p:spPr>
            <a:xfrm>
              <a:off x="3636163" y="2838448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smtClean="0"/>
                <a:t>+</a:t>
              </a:r>
              <a:endParaRPr lang="fr-FR" dirty="0"/>
            </a:p>
          </p:txBody>
        </p:sp>
      </p:grpSp>
      <p:cxnSp>
        <p:nvCxnSpPr>
          <p:cNvPr id="16" name="Connecteur droit avec flèche 15"/>
          <p:cNvCxnSpPr>
            <a:endCxn id="4" idx="1"/>
          </p:cNvCxnSpPr>
          <p:nvPr/>
        </p:nvCxnSpPr>
        <p:spPr>
          <a:xfrm>
            <a:off x="-381035" y="3308534"/>
            <a:ext cx="571504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51" idx="1"/>
          </p:cNvCxnSpPr>
          <p:nvPr/>
        </p:nvCxnSpPr>
        <p:spPr>
          <a:xfrm flipV="1">
            <a:off x="1196221" y="3312576"/>
            <a:ext cx="179738" cy="399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50" idx="6"/>
            <a:endCxn id="5" idx="1"/>
          </p:cNvCxnSpPr>
          <p:nvPr/>
        </p:nvCxnSpPr>
        <p:spPr>
          <a:xfrm flipV="1">
            <a:off x="1754578" y="3312975"/>
            <a:ext cx="322614" cy="305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5" idx="3"/>
            <a:endCxn id="6" idx="1"/>
          </p:cNvCxnSpPr>
          <p:nvPr/>
        </p:nvCxnSpPr>
        <p:spPr>
          <a:xfrm>
            <a:off x="2797192" y="3312975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6" idx="3"/>
            <a:endCxn id="7" idx="1"/>
          </p:cNvCxnSpPr>
          <p:nvPr/>
        </p:nvCxnSpPr>
        <p:spPr>
          <a:xfrm>
            <a:off x="3839806" y="3312975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7" idx="3"/>
            <a:endCxn id="8" idx="1"/>
          </p:cNvCxnSpPr>
          <p:nvPr/>
        </p:nvCxnSpPr>
        <p:spPr>
          <a:xfrm>
            <a:off x="4882420" y="3312975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8" idx="3"/>
            <a:endCxn id="9" idx="1"/>
          </p:cNvCxnSpPr>
          <p:nvPr/>
        </p:nvCxnSpPr>
        <p:spPr>
          <a:xfrm>
            <a:off x="5925034" y="3312975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9" idx="3"/>
            <a:endCxn id="48" idx="1"/>
          </p:cNvCxnSpPr>
          <p:nvPr/>
        </p:nvCxnSpPr>
        <p:spPr>
          <a:xfrm>
            <a:off x="6967648" y="3312975"/>
            <a:ext cx="322614" cy="11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47" idx="6"/>
            <a:endCxn id="11" idx="1"/>
          </p:cNvCxnSpPr>
          <p:nvPr/>
        </p:nvCxnSpPr>
        <p:spPr>
          <a:xfrm flipV="1">
            <a:off x="7654595" y="3312975"/>
            <a:ext cx="322616" cy="1309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10800000">
            <a:off x="7477146" y="2790827"/>
            <a:ext cx="509591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endCxn id="47" idx="0"/>
          </p:cNvCxnSpPr>
          <p:nvPr/>
        </p:nvCxnSpPr>
        <p:spPr>
          <a:xfrm rot="5400000">
            <a:off x="7295163" y="2965491"/>
            <a:ext cx="362821" cy="11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V="1">
            <a:off x="8697211" y="3313294"/>
            <a:ext cx="63732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rot="16200000">
            <a:off x="8657460" y="3052148"/>
            <a:ext cx="509591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rot="10800000" flipV="1">
            <a:off x="8706737" y="2804316"/>
            <a:ext cx="199169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50" idx="4"/>
          </p:cNvCxnSpPr>
          <p:nvPr/>
        </p:nvCxnSpPr>
        <p:spPr>
          <a:xfrm rot="5400000" flipH="1" flipV="1">
            <a:off x="1180870" y="3889738"/>
            <a:ext cx="790227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2" idx="1"/>
            <a:endCxn id="13" idx="3"/>
          </p:cNvCxnSpPr>
          <p:nvPr/>
        </p:nvCxnSpPr>
        <p:spPr>
          <a:xfrm rot="10800000">
            <a:off x="4585449" y="4250537"/>
            <a:ext cx="748556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rot="10800000">
            <a:off x="1569741" y="4284851"/>
            <a:ext cx="1764000" cy="158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endCxn id="12" idx="3"/>
          </p:cNvCxnSpPr>
          <p:nvPr/>
        </p:nvCxnSpPr>
        <p:spPr>
          <a:xfrm rot="10800000" flipV="1">
            <a:off x="6054005" y="4250537"/>
            <a:ext cx="299477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rot="5400000" flipH="1" flipV="1">
            <a:off x="8580782" y="3771768"/>
            <a:ext cx="936000" cy="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ZoneTexte 103"/>
          <p:cNvSpPr txBox="1"/>
          <p:nvPr/>
        </p:nvSpPr>
        <p:spPr>
          <a:xfrm>
            <a:off x="-476286" y="3027542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sz="1400" i="1" dirty="0" smtClean="0"/>
              <a:t>θ</a:t>
            </a:r>
            <a:r>
              <a:rPr lang="fr-FR" sz="1400" i="1" baseline="-25000" dirty="0" smtClean="0"/>
              <a:t>e</a:t>
            </a:r>
            <a:r>
              <a:rPr lang="fr-FR" sz="1400" i="1" dirty="0" smtClean="0"/>
              <a:t>(t)</a:t>
            </a:r>
          </a:p>
          <a:p>
            <a:pPr algn="ctr"/>
            <a:r>
              <a:rPr lang="fr-FR" sz="1400" i="1" dirty="0" smtClean="0"/>
              <a:t>(rad)</a:t>
            </a:r>
            <a:endParaRPr lang="fr-FR" sz="1400" i="1" dirty="0"/>
          </a:p>
        </p:txBody>
      </p:sp>
      <p:sp>
        <p:nvSpPr>
          <p:cNvPr id="36" name="ZoneTexte 104"/>
          <p:cNvSpPr txBox="1"/>
          <p:nvPr/>
        </p:nvSpPr>
        <p:spPr>
          <a:xfrm>
            <a:off x="3643305" y="285132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sz="1400" i="1" dirty="0" smtClean="0"/>
              <a:t>θ</a:t>
            </a:r>
            <a:r>
              <a:rPr lang="fr-FR" sz="1400" i="1" baseline="-25000" dirty="0" smtClean="0"/>
              <a:t>m</a:t>
            </a:r>
            <a:r>
              <a:rPr lang="fr-FR" sz="1400" i="1" dirty="0" smtClean="0"/>
              <a:t>(t)</a:t>
            </a:r>
            <a:endParaRPr lang="fr-FR" sz="1400" i="1" dirty="0"/>
          </a:p>
        </p:txBody>
      </p:sp>
      <p:sp>
        <p:nvSpPr>
          <p:cNvPr id="37" name="ZoneTexte 105"/>
          <p:cNvSpPr txBox="1"/>
          <p:nvPr/>
        </p:nvSpPr>
        <p:spPr>
          <a:xfrm>
            <a:off x="4619625" y="3784785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sz="1400" i="1" dirty="0" smtClean="0"/>
              <a:t>θ</a:t>
            </a:r>
            <a:r>
              <a:rPr lang="fr-FR" sz="1400" i="1" baseline="-25000" dirty="0" smtClean="0"/>
              <a:t>s</a:t>
            </a:r>
            <a:r>
              <a:rPr lang="fr-FR" sz="1400" i="1" dirty="0" smtClean="0"/>
              <a:t>(t)</a:t>
            </a:r>
            <a:endParaRPr lang="fr-FR" sz="1400" i="1" dirty="0"/>
          </a:p>
        </p:txBody>
      </p:sp>
      <p:sp>
        <p:nvSpPr>
          <p:cNvPr id="38" name="ZoneTexte 106"/>
          <p:cNvSpPr txBox="1"/>
          <p:nvPr/>
        </p:nvSpPr>
        <p:spPr>
          <a:xfrm>
            <a:off x="4691063" y="2856091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sz="1400" i="1" dirty="0" smtClean="0"/>
              <a:t>θ</a:t>
            </a:r>
            <a:r>
              <a:rPr lang="fr-FR" sz="1400" i="1" baseline="-25000" dirty="0" smtClean="0"/>
              <a:t>v</a:t>
            </a:r>
            <a:r>
              <a:rPr lang="fr-FR" sz="1400" i="1" dirty="0" smtClean="0"/>
              <a:t>(t)</a:t>
            </a:r>
            <a:endParaRPr lang="fr-FR" sz="1400" i="1" dirty="0"/>
          </a:p>
        </p:txBody>
      </p:sp>
      <p:sp>
        <p:nvSpPr>
          <p:cNvPr id="39" name="ZoneTexte 107"/>
          <p:cNvSpPr txBox="1"/>
          <p:nvPr/>
        </p:nvSpPr>
        <p:spPr>
          <a:xfrm>
            <a:off x="6762765" y="2856091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i="1" dirty="0" err="1" smtClean="0"/>
              <a:t>q</a:t>
            </a:r>
            <a:r>
              <a:rPr lang="fr-FR" sz="1400" i="1" baseline="-25000" dirty="0" err="1" smtClean="0"/>
              <a:t>e</a:t>
            </a:r>
            <a:r>
              <a:rPr lang="fr-FR" sz="1400" i="1" dirty="0" smtClean="0"/>
              <a:t>(t)</a:t>
            </a:r>
            <a:endParaRPr lang="fr-FR" sz="1400" i="1" dirty="0"/>
          </a:p>
        </p:txBody>
      </p:sp>
      <p:sp>
        <p:nvSpPr>
          <p:cNvPr id="40" name="ZoneTexte 108"/>
          <p:cNvSpPr txBox="1"/>
          <p:nvPr/>
        </p:nvSpPr>
        <p:spPr>
          <a:xfrm>
            <a:off x="2586023" y="285132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i="1" dirty="0" err="1" smtClean="0"/>
              <a:t>u</a:t>
            </a:r>
            <a:r>
              <a:rPr lang="fr-FR" sz="1400" i="1" baseline="-25000" dirty="0" err="1" smtClean="0"/>
              <a:t>m</a:t>
            </a:r>
            <a:r>
              <a:rPr lang="fr-FR" sz="1400" i="1" dirty="0" smtClean="0"/>
              <a:t>(t)</a:t>
            </a:r>
            <a:endParaRPr lang="fr-FR" sz="1400" i="1" dirty="0"/>
          </a:p>
        </p:txBody>
      </p:sp>
      <p:sp>
        <p:nvSpPr>
          <p:cNvPr id="41" name="ZoneTexte 109"/>
          <p:cNvSpPr txBox="1"/>
          <p:nvPr/>
        </p:nvSpPr>
        <p:spPr>
          <a:xfrm>
            <a:off x="1538266" y="2918004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i="1" dirty="0" err="1" smtClean="0"/>
              <a:t>u</a:t>
            </a:r>
            <a:r>
              <a:rPr lang="fr-FR" sz="1400" i="1" baseline="-25000" dirty="0" err="1" smtClean="0"/>
              <a:t>e</a:t>
            </a:r>
            <a:r>
              <a:rPr lang="fr-FR" sz="1400" i="1" dirty="0" smtClean="0"/>
              <a:t>(t)</a:t>
            </a:r>
            <a:endParaRPr lang="fr-FR" sz="1400" i="1" dirty="0"/>
          </a:p>
        </p:txBody>
      </p:sp>
      <p:sp>
        <p:nvSpPr>
          <p:cNvPr id="42" name="ZoneTexte 110"/>
          <p:cNvSpPr txBox="1"/>
          <p:nvPr/>
        </p:nvSpPr>
        <p:spPr>
          <a:xfrm>
            <a:off x="1414439" y="3927661"/>
            <a:ext cx="99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i="1" dirty="0" smtClean="0"/>
              <a:t>u</a:t>
            </a:r>
            <a:r>
              <a:rPr lang="fr-FR" sz="1400" i="1" baseline="-25000" dirty="0" smtClean="0"/>
              <a:t>s</a:t>
            </a:r>
            <a:r>
              <a:rPr lang="fr-FR" sz="1400" i="1" dirty="0" smtClean="0"/>
              <a:t>(t) (V)</a:t>
            </a:r>
            <a:endParaRPr lang="fr-FR" sz="1400" i="1" dirty="0"/>
          </a:p>
        </p:txBody>
      </p:sp>
      <p:sp>
        <p:nvSpPr>
          <p:cNvPr id="43" name="ZoneTexte 111"/>
          <p:cNvSpPr txBox="1"/>
          <p:nvPr/>
        </p:nvSpPr>
        <p:spPr>
          <a:xfrm>
            <a:off x="5619757" y="2856091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i="1" dirty="0" smtClean="0"/>
              <a:t>x</a:t>
            </a:r>
            <a:r>
              <a:rPr lang="fr-FR" sz="1400" i="1" baseline="-25000" dirty="0" smtClean="0"/>
              <a:t> </a:t>
            </a:r>
            <a:r>
              <a:rPr lang="fr-FR" sz="1400" i="1" dirty="0" smtClean="0"/>
              <a:t>(t)</a:t>
            </a:r>
            <a:endParaRPr lang="fr-FR" sz="1400" i="1" dirty="0"/>
          </a:p>
        </p:txBody>
      </p:sp>
      <p:sp>
        <p:nvSpPr>
          <p:cNvPr id="44" name="ZoneTexte 112"/>
          <p:cNvSpPr txBox="1"/>
          <p:nvPr/>
        </p:nvSpPr>
        <p:spPr>
          <a:xfrm>
            <a:off x="8834435" y="2998967"/>
            <a:ext cx="78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i="1" dirty="0" smtClean="0"/>
              <a:t>h(t) (m)</a:t>
            </a:r>
            <a:endParaRPr lang="fr-FR" sz="1400" i="1" dirty="0"/>
          </a:p>
        </p:txBody>
      </p:sp>
      <p:sp>
        <p:nvSpPr>
          <p:cNvPr id="45" name="ZoneTexte 113"/>
          <p:cNvSpPr txBox="1"/>
          <p:nvPr/>
        </p:nvSpPr>
        <p:spPr>
          <a:xfrm>
            <a:off x="7334269" y="2427463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i="1" dirty="0" err="1" smtClean="0"/>
              <a:t>q</a:t>
            </a:r>
            <a:r>
              <a:rPr lang="fr-FR" sz="1400" i="1" baseline="-25000" dirty="0" err="1" smtClean="0"/>
              <a:t>s</a:t>
            </a:r>
            <a:r>
              <a:rPr lang="fr-FR" sz="1400" i="1" dirty="0" smtClean="0"/>
              <a:t>(t)</a:t>
            </a:r>
            <a:endParaRPr lang="fr-FR" sz="14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3438" y="4357694"/>
            <a:ext cx="900000" cy="431438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Actionneur</a:t>
            </a:r>
          </a:p>
          <a:p>
            <a:pPr algn="ctr"/>
            <a:r>
              <a:rPr lang="fr-FR" sz="1000" baseline="-25000" dirty="0" smtClean="0"/>
              <a:t>Tiroir</a:t>
            </a:r>
            <a:endParaRPr lang="fr-FR" sz="1000" baseline="-25000" dirty="0"/>
          </a:p>
        </p:txBody>
      </p:sp>
      <p:cxnSp>
        <p:nvCxnSpPr>
          <p:cNvPr id="9" name="Connecteur droit avec flèche 8"/>
          <p:cNvCxnSpPr>
            <a:stCxn id="4" idx="3"/>
          </p:cNvCxnSpPr>
          <p:nvPr/>
        </p:nvCxnSpPr>
        <p:spPr>
          <a:xfrm flipV="1">
            <a:off x="5543438" y="4572009"/>
            <a:ext cx="540000" cy="140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64" idx="4"/>
          </p:cNvCxnSpPr>
          <p:nvPr/>
        </p:nvCxnSpPr>
        <p:spPr>
          <a:xfrm rot="16200000" flipV="1">
            <a:off x="2223527" y="5038040"/>
            <a:ext cx="496694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ZoneTexte 109"/>
          <p:cNvSpPr txBox="1"/>
          <p:nvPr/>
        </p:nvSpPr>
        <p:spPr>
          <a:xfrm>
            <a:off x="3143240" y="5000636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i="1" dirty="0" smtClean="0"/>
              <a:t>Tension (V)</a:t>
            </a:r>
            <a:endParaRPr lang="fr-FR" sz="1000" i="1" dirty="0"/>
          </a:p>
        </p:txBody>
      </p:sp>
      <p:sp>
        <p:nvSpPr>
          <p:cNvPr id="27" name="Rectangle 26"/>
          <p:cNvSpPr/>
          <p:nvPr/>
        </p:nvSpPr>
        <p:spPr>
          <a:xfrm>
            <a:off x="785786" y="4357694"/>
            <a:ext cx="900000" cy="431438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Adaptateur</a:t>
            </a:r>
            <a:endParaRPr lang="fr-FR" sz="1000" baseline="-25000" dirty="0"/>
          </a:p>
          <a:p>
            <a:pPr algn="ctr"/>
            <a:r>
              <a:rPr lang="fr-FR" sz="1000" baseline="-25000" dirty="0" smtClean="0"/>
              <a:t>(Potentiomètre)</a:t>
            </a:r>
            <a:endParaRPr lang="fr-FR" sz="1000" dirty="0" smtClean="0"/>
          </a:p>
        </p:txBody>
      </p:sp>
      <p:cxnSp>
        <p:nvCxnSpPr>
          <p:cNvPr id="28" name="Connecteur droit avec flèche 27"/>
          <p:cNvCxnSpPr>
            <a:endCxn id="27" idx="1"/>
          </p:cNvCxnSpPr>
          <p:nvPr/>
        </p:nvCxnSpPr>
        <p:spPr>
          <a:xfrm>
            <a:off x="214284" y="4572008"/>
            <a:ext cx="540000" cy="14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ZoneTexte 109"/>
          <p:cNvSpPr txBox="1"/>
          <p:nvPr/>
        </p:nvSpPr>
        <p:spPr>
          <a:xfrm>
            <a:off x="1500166" y="4143380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i="1" dirty="0" smtClean="0"/>
              <a:t>Tension (V)</a:t>
            </a:r>
            <a:endParaRPr lang="fr-FR" sz="1000" i="1" dirty="0"/>
          </a:p>
        </p:txBody>
      </p:sp>
      <p:sp>
        <p:nvSpPr>
          <p:cNvPr id="31" name="ZoneTexte 109"/>
          <p:cNvSpPr txBox="1"/>
          <p:nvPr/>
        </p:nvSpPr>
        <p:spPr>
          <a:xfrm>
            <a:off x="-142908" y="4143380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i="1" dirty="0" smtClean="0"/>
              <a:t>Masse (kg)</a:t>
            </a:r>
            <a:endParaRPr lang="fr-FR" sz="1000" i="1" dirty="0"/>
          </a:p>
        </p:txBody>
      </p:sp>
      <p:sp>
        <p:nvSpPr>
          <p:cNvPr id="39" name="Rectangle 38"/>
          <p:cNvSpPr/>
          <p:nvPr/>
        </p:nvSpPr>
        <p:spPr>
          <a:xfrm>
            <a:off x="3214678" y="4357694"/>
            <a:ext cx="900000" cy="431438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Correcteur</a:t>
            </a:r>
            <a:endParaRPr lang="fr-FR" sz="1000" baseline="-25000" dirty="0"/>
          </a:p>
        </p:txBody>
      </p:sp>
      <p:cxnSp>
        <p:nvCxnSpPr>
          <p:cNvPr id="40" name="Connecteur droit avec flèche 39"/>
          <p:cNvCxnSpPr>
            <a:stCxn id="64" idx="6"/>
            <a:endCxn id="39" idx="1"/>
          </p:cNvCxnSpPr>
          <p:nvPr/>
        </p:nvCxnSpPr>
        <p:spPr>
          <a:xfrm flipV="1">
            <a:off x="2687873" y="4573413"/>
            <a:ext cx="526805" cy="281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39" idx="3"/>
          </p:cNvCxnSpPr>
          <p:nvPr/>
        </p:nvCxnSpPr>
        <p:spPr>
          <a:xfrm flipV="1">
            <a:off x="4114678" y="4572009"/>
            <a:ext cx="540000" cy="140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072198" y="4357694"/>
            <a:ext cx="900000" cy="431438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Système</a:t>
            </a:r>
          </a:p>
          <a:p>
            <a:pPr algn="ctr"/>
            <a:r>
              <a:rPr lang="fr-FR" sz="1000" baseline="-25000" dirty="0" smtClean="0"/>
              <a:t>Retard</a:t>
            </a:r>
            <a:endParaRPr lang="fr-FR" sz="1000" baseline="-25000" dirty="0"/>
          </a:p>
        </p:txBody>
      </p:sp>
      <p:cxnSp>
        <p:nvCxnSpPr>
          <p:cNvPr id="53" name="Connecteur droit avec flèche 52"/>
          <p:cNvCxnSpPr>
            <a:stCxn id="51" idx="3"/>
          </p:cNvCxnSpPr>
          <p:nvPr/>
        </p:nvCxnSpPr>
        <p:spPr>
          <a:xfrm flipV="1">
            <a:off x="6972198" y="4572009"/>
            <a:ext cx="360000" cy="140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ZoneTexte 109"/>
          <p:cNvSpPr txBox="1"/>
          <p:nvPr/>
        </p:nvSpPr>
        <p:spPr>
          <a:xfrm>
            <a:off x="6583880" y="4151926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i="1" dirty="0" smtClean="0"/>
              <a:t>Masse (kg)</a:t>
            </a:r>
            <a:endParaRPr lang="fr-FR" sz="1000" i="1" dirty="0"/>
          </a:p>
        </p:txBody>
      </p:sp>
      <p:grpSp>
        <p:nvGrpSpPr>
          <p:cNvPr id="69" name="Groupe 68"/>
          <p:cNvGrpSpPr/>
          <p:nvPr/>
        </p:nvGrpSpPr>
        <p:grpSpPr>
          <a:xfrm>
            <a:off x="2248730" y="4357694"/>
            <a:ext cx="439143" cy="513483"/>
            <a:chOff x="1500166" y="4643446"/>
            <a:chExt cx="439143" cy="513483"/>
          </a:xfrm>
        </p:grpSpPr>
        <p:sp>
          <p:nvSpPr>
            <p:cNvPr id="63" name="ZoneTexte 16"/>
            <p:cNvSpPr txBox="1"/>
            <p:nvPr/>
          </p:nvSpPr>
          <p:spPr>
            <a:xfrm>
              <a:off x="1653288" y="4787597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smtClean="0"/>
                <a:t>-</a:t>
              </a:r>
              <a:endParaRPr lang="fr-FR" dirty="0"/>
            </a:p>
          </p:txBody>
        </p:sp>
        <p:sp>
          <p:nvSpPr>
            <p:cNvPr id="64" name="Organigramme : Jonction de sommaire 63"/>
            <p:cNvSpPr/>
            <p:nvPr/>
          </p:nvSpPr>
          <p:spPr>
            <a:xfrm>
              <a:off x="1507309" y="4643446"/>
              <a:ext cx="432000" cy="432000"/>
            </a:xfrm>
            <a:prstGeom prst="flowChartSummingJunction">
              <a:avLst/>
            </a:prstGeom>
            <a:no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5" name="ZoneTexte 15"/>
            <p:cNvSpPr txBox="1"/>
            <p:nvPr/>
          </p:nvSpPr>
          <p:spPr>
            <a:xfrm>
              <a:off x="1500166" y="4660113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smtClean="0"/>
                <a:t>+</a:t>
              </a:r>
              <a:endParaRPr lang="fr-FR" dirty="0"/>
            </a:p>
          </p:txBody>
        </p:sp>
      </p:grpSp>
      <p:cxnSp>
        <p:nvCxnSpPr>
          <p:cNvPr id="72" name="Connecteur droit avec flèche 71"/>
          <p:cNvCxnSpPr>
            <a:stCxn id="27" idx="3"/>
          </p:cNvCxnSpPr>
          <p:nvPr/>
        </p:nvCxnSpPr>
        <p:spPr>
          <a:xfrm>
            <a:off x="1685786" y="4573413"/>
            <a:ext cx="56869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ZoneTexte 109"/>
          <p:cNvSpPr txBox="1"/>
          <p:nvPr/>
        </p:nvSpPr>
        <p:spPr>
          <a:xfrm>
            <a:off x="2285984" y="4143380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i="1" dirty="0" smtClean="0"/>
              <a:t>Tension (V)</a:t>
            </a:r>
            <a:endParaRPr lang="fr-FR" sz="1000" i="1" dirty="0"/>
          </a:p>
        </p:txBody>
      </p:sp>
      <p:sp>
        <p:nvSpPr>
          <p:cNvPr id="77" name="ZoneTexte 109"/>
          <p:cNvSpPr txBox="1"/>
          <p:nvPr/>
        </p:nvSpPr>
        <p:spPr>
          <a:xfrm>
            <a:off x="3857620" y="4143380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i="1" dirty="0" smtClean="0"/>
              <a:t>Tension (V)</a:t>
            </a:r>
            <a:endParaRPr lang="fr-FR" sz="1000" i="1" dirty="0"/>
          </a:p>
        </p:txBody>
      </p:sp>
      <p:sp>
        <p:nvSpPr>
          <p:cNvPr id="78" name="ZoneTexte 109"/>
          <p:cNvSpPr txBox="1"/>
          <p:nvPr/>
        </p:nvSpPr>
        <p:spPr>
          <a:xfrm>
            <a:off x="5286380" y="4143380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i="1" dirty="0" smtClean="0"/>
              <a:t>Masse</a:t>
            </a:r>
            <a:endParaRPr lang="fr-FR" sz="1000" i="1" dirty="0"/>
          </a:p>
        </p:txBody>
      </p:sp>
      <p:sp>
        <p:nvSpPr>
          <p:cNvPr id="93" name="Rectangle 92"/>
          <p:cNvSpPr/>
          <p:nvPr/>
        </p:nvSpPr>
        <p:spPr>
          <a:xfrm>
            <a:off x="4286248" y="5072074"/>
            <a:ext cx="1251708" cy="431438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Capteur</a:t>
            </a:r>
            <a:endParaRPr lang="fr-FR" sz="1000" baseline="-25000" dirty="0"/>
          </a:p>
        </p:txBody>
      </p:sp>
      <p:cxnSp>
        <p:nvCxnSpPr>
          <p:cNvPr id="96" name="Connecteur droit avec flèche 95"/>
          <p:cNvCxnSpPr>
            <a:endCxn id="93" idx="1"/>
          </p:cNvCxnSpPr>
          <p:nvPr/>
        </p:nvCxnSpPr>
        <p:spPr>
          <a:xfrm>
            <a:off x="2500298" y="5286388"/>
            <a:ext cx="1785950" cy="140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/>
          <p:nvPr/>
        </p:nvCxnSpPr>
        <p:spPr>
          <a:xfrm rot="5400000" flipH="1" flipV="1">
            <a:off x="6715934" y="4928404"/>
            <a:ext cx="713586" cy="7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>
            <a:endCxn id="93" idx="3"/>
          </p:cNvCxnSpPr>
          <p:nvPr/>
        </p:nvCxnSpPr>
        <p:spPr>
          <a:xfrm rot="10800000" flipV="1">
            <a:off x="5537956" y="5286387"/>
            <a:ext cx="1534374" cy="14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ZoneTexte 109"/>
          <p:cNvSpPr txBox="1"/>
          <p:nvPr/>
        </p:nvSpPr>
        <p:spPr>
          <a:xfrm>
            <a:off x="5857884" y="4929198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i="1" dirty="0" smtClean="0"/>
              <a:t>Masse (kg)</a:t>
            </a:r>
            <a:endParaRPr lang="fr-FR" sz="1000" i="1" dirty="0"/>
          </a:p>
        </p:txBody>
      </p:sp>
    </p:spTree>
    <p:extLst>
      <p:ext uri="{BB962C8B-B14F-4D97-AF65-F5344CB8AC3E}">
        <p14:creationId xmlns:p14="http://schemas.microsoft.com/office/powerpoint/2010/main" val="330793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3438" y="4357694"/>
            <a:ext cx="900000" cy="431438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Actionneur</a:t>
            </a:r>
          </a:p>
          <a:p>
            <a:pPr algn="ctr"/>
            <a:r>
              <a:rPr lang="fr-FR" sz="1000" baseline="-25000" dirty="0" smtClean="0"/>
              <a:t>Tiroir</a:t>
            </a:r>
            <a:endParaRPr lang="fr-FR" sz="1000" baseline="-25000" dirty="0"/>
          </a:p>
        </p:txBody>
      </p:sp>
      <p:cxnSp>
        <p:nvCxnSpPr>
          <p:cNvPr id="9" name="Connecteur droit avec flèche 8"/>
          <p:cNvCxnSpPr>
            <a:stCxn id="4" idx="3"/>
          </p:cNvCxnSpPr>
          <p:nvPr/>
        </p:nvCxnSpPr>
        <p:spPr>
          <a:xfrm flipV="1">
            <a:off x="5543438" y="4572009"/>
            <a:ext cx="540000" cy="140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64" idx="4"/>
          </p:cNvCxnSpPr>
          <p:nvPr/>
        </p:nvCxnSpPr>
        <p:spPr>
          <a:xfrm rot="16200000" flipV="1">
            <a:off x="2223527" y="5038040"/>
            <a:ext cx="496694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ZoneTexte 109"/>
          <p:cNvSpPr txBox="1"/>
          <p:nvPr/>
        </p:nvSpPr>
        <p:spPr>
          <a:xfrm>
            <a:off x="3143240" y="5000636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i="1" dirty="0" smtClean="0"/>
              <a:t>Tension (V)</a:t>
            </a:r>
            <a:endParaRPr lang="fr-FR" sz="1000" i="1" dirty="0"/>
          </a:p>
        </p:txBody>
      </p:sp>
      <p:sp>
        <p:nvSpPr>
          <p:cNvPr id="27" name="Rectangle 26"/>
          <p:cNvSpPr/>
          <p:nvPr/>
        </p:nvSpPr>
        <p:spPr>
          <a:xfrm>
            <a:off x="1293501" y="980728"/>
            <a:ext cx="900000" cy="431438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Vis de commande</a:t>
            </a:r>
            <a:endParaRPr lang="fr-FR" sz="1000" dirty="0" smtClean="0"/>
          </a:p>
        </p:txBody>
      </p:sp>
      <p:cxnSp>
        <p:nvCxnSpPr>
          <p:cNvPr id="28" name="Connecteur droit avec flèche 27"/>
          <p:cNvCxnSpPr>
            <a:endCxn id="27" idx="1"/>
          </p:cNvCxnSpPr>
          <p:nvPr/>
        </p:nvCxnSpPr>
        <p:spPr>
          <a:xfrm>
            <a:off x="721999" y="1195042"/>
            <a:ext cx="540000" cy="14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ZoneTexte 109"/>
          <p:cNvSpPr txBox="1"/>
          <p:nvPr/>
        </p:nvSpPr>
        <p:spPr>
          <a:xfrm>
            <a:off x="1500166" y="4143380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i="1" dirty="0" smtClean="0"/>
              <a:t>Tension (V)</a:t>
            </a:r>
            <a:endParaRPr lang="fr-FR" sz="1000" i="1" dirty="0"/>
          </a:p>
        </p:txBody>
      </p:sp>
      <p:sp>
        <p:nvSpPr>
          <p:cNvPr id="31" name="ZoneTexte 109"/>
          <p:cNvSpPr txBox="1"/>
          <p:nvPr/>
        </p:nvSpPr>
        <p:spPr>
          <a:xfrm>
            <a:off x="177531" y="764704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i="1" dirty="0" smtClean="0"/>
              <a:t>Fréquence de rotation (rad/s)</a:t>
            </a:r>
            <a:endParaRPr lang="fr-FR" sz="1000" i="1" dirty="0"/>
          </a:p>
        </p:txBody>
      </p:sp>
      <p:sp>
        <p:nvSpPr>
          <p:cNvPr id="39" name="Rectangle 38"/>
          <p:cNvSpPr/>
          <p:nvPr/>
        </p:nvSpPr>
        <p:spPr>
          <a:xfrm>
            <a:off x="3214678" y="4357694"/>
            <a:ext cx="900000" cy="431438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Correcteur</a:t>
            </a:r>
            <a:endParaRPr lang="fr-FR" sz="1000" baseline="-25000" dirty="0"/>
          </a:p>
        </p:txBody>
      </p:sp>
      <p:cxnSp>
        <p:nvCxnSpPr>
          <p:cNvPr id="40" name="Connecteur droit avec flèche 39"/>
          <p:cNvCxnSpPr>
            <a:stCxn id="64" idx="6"/>
            <a:endCxn id="39" idx="1"/>
          </p:cNvCxnSpPr>
          <p:nvPr/>
        </p:nvCxnSpPr>
        <p:spPr>
          <a:xfrm flipV="1">
            <a:off x="2687873" y="4573413"/>
            <a:ext cx="526805" cy="281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39" idx="3"/>
          </p:cNvCxnSpPr>
          <p:nvPr/>
        </p:nvCxnSpPr>
        <p:spPr>
          <a:xfrm flipV="1">
            <a:off x="4114678" y="4572009"/>
            <a:ext cx="540000" cy="140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072198" y="4357694"/>
            <a:ext cx="900000" cy="431438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Système</a:t>
            </a:r>
          </a:p>
          <a:p>
            <a:pPr algn="ctr"/>
            <a:r>
              <a:rPr lang="fr-FR" sz="1000" baseline="-25000" dirty="0" smtClean="0"/>
              <a:t>Retard</a:t>
            </a:r>
            <a:endParaRPr lang="fr-FR" sz="1000" baseline="-25000" dirty="0"/>
          </a:p>
        </p:txBody>
      </p:sp>
      <p:cxnSp>
        <p:nvCxnSpPr>
          <p:cNvPr id="53" name="Connecteur droit avec flèche 52"/>
          <p:cNvCxnSpPr>
            <a:stCxn id="51" idx="3"/>
          </p:cNvCxnSpPr>
          <p:nvPr/>
        </p:nvCxnSpPr>
        <p:spPr>
          <a:xfrm flipV="1">
            <a:off x="6972198" y="4572009"/>
            <a:ext cx="360000" cy="140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ZoneTexte 109"/>
          <p:cNvSpPr txBox="1"/>
          <p:nvPr/>
        </p:nvSpPr>
        <p:spPr>
          <a:xfrm>
            <a:off x="6583880" y="4151926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i="1" dirty="0" smtClean="0"/>
              <a:t>Masse (kg)</a:t>
            </a:r>
            <a:endParaRPr lang="fr-FR" sz="1000" i="1" dirty="0"/>
          </a:p>
        </p:txBody>
      </p:sp>
      <p:grpSp>
        <p:nvGrpSpPr>
          <p:cNvPr id="69" name="Groupe 68"/>
          <p:cNvGrpSpPr/>
          <p:nvPr/>
        </p:nvGrpSpPr>
        <p:grpSpPr>
          <a:xfrm>
            <a:off x="2248730" y="4357694"/>
            <a:ext cx="439143" cy="513483"/>
            <a:chOff x="1500166" y="4643446"/>
            <a:chExt cx="439143" cy="513483"/>
          </a:xfrm>
        </p:grpSpPr>
        <p:sp>
          <p:nvSpPr>
            <p:cNvPr id="63" name="ZoneTexte 16"/>
            <p:cNvSpPr txBox="1"/>
            <p:nvPr/>
          </p:nvSpPr>
          <p:spPr>
            <a:xfrm>
              <a:off x="1653288" y="4787597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smtClean="0"/>
                <a:t>-</a:t>
              </a:r>
              <a:endParaRPr lang="fr-FR" dirty="0"/>
            </a:p>
          </p:txBody>
        </p:sp>
        <p:sp>
          <p:nvSpPr>
            <p:cNvPr id="64" name="Organigramme : Jonction de sommaire 63"/>
            <p:cNvSpPr/>
            <p:nvPr/>
          </p:nvSpPr>
          <p:spPr>
            <a:xfrm>
              <a:off x="1507309" y="4643446"/>
              <a:ext cx="432000" cy="432000"/>
            </a:xfrm>
            <a:prstGeom prst="flowChartSummingJunction">
              <a:avLst/>
            </a:prstGeom>
            <a:no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5" name="ZoneTexte 15"/>
            <p:cNvSpPr txBox="1"/>
            <p:nvPr/>
          </p:nvSpPr>
          <p:spPr>
            <a:xfrm>
              <a:off x="1500166" y="4660113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smtClean="0"/>
                <a:t>+</a:t>
              </a:r>
              <a:endParaRPr lang="fr-FR" dirty="0"/>
            </a:p>
          </p:txBody>
        </p:sp>
      </p:grpSp>
      <p:cxnSp>
        <p:nvCxnSpPr>
          <p:cNvPr id="72" name="Connecteur droit avec flèche 71"/>
          <p:cNvCxnSpPr>
            <a:stCxn id="27" idx="3"/>
          </p:cNvCxnSpPr>
          <p:nvPr/>
        </p:nvCxnSpPr>
        <p:spPr>
          <a:xfrm>
            <a:off x="2193501" y="1196447"/>
            <a:ext cx="56869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ZoneTexte 109"/>
          <p:cNvSpPr txBox="1"/>
          <p:nvPr/>
        </p:nvSpPr>
        <p:spPr>
          <a:xfrm>
            <a:off x="2285984" y="4143380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i="1" dirty="0" smtClean="0"/>
              <a:t>Tension (V)</a:t>
            </a:r>
            <a:endParaRPr lang="fr-FR" sz="1000" i="1" dirty="0"/>
          </a:p>
        </p:txBody>
      </p:sp>
      <p:sp>
        <p:nvSpPr>
          <p:cNvPr id="77" name="ZoneTexte 109"/>
          <p:cNvSpPr txBox="1"/>
          <p:nvPr/>
        </p:nvSpPr>
        <p:spPr>
          <a:xfrm>
            <a:off x="3857620" y="4143380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i="1" dirty="0" smtClean="0"/>
              <a:t>Tension (V)</a:t>
            </a:r>
            <a:endParaRPr lang="fr-FR" sz="1000" i="1" dirty="0"/>
          </a:p>
        </p:txBody>
      </p:sp>
      <p:sp>
        <p:nvSpPr>
          <p:cNvPr id="78" name="ZoneTexte 109"/>
          <p:cNvSpPr txBox="1"/>
          <p:nvPr/>
        </p:nvSpPr>
        <p:spPr>
          <a:xfrm>
            <a:off x="5286380" y="4143380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i="1" dirty="0" smtClean="0"/>
              <a:t>Masse</a:t>
            </a:r>
            <a:endParaRPr lang="fr-FR" sz="1000" i="1" dirty="0"/>
          </a:p>
        </p:txBody>
      </p:sp>
      <p:sp>
        <p:nvSpPr>
          <p:cNvPr id="93" name="Rectangle 92"/>
          <p:cNvSpPr/>
          <p:nvPr/>
        </p:nvSpPr>
        <p:spPr>
          <a:xfrm>
            <a:off x="4286248" y="5072074"/>
            <a:ext cx="1251708" cy="431438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Capteur</a:t>
            </a:r>
            <a:endParaRPr lang="fr-FR" sz="1000" baseline="-25000" dirty="0"/>
          </a:p>
        </p:txBody>
      </p:sp>
      <p:cxnSp>
        <p:nvCxnSpPr>
          <p:cNvPr id="96" name="Connecteur droit avec flèche 95"/>
          <p:cNvCxnSpPr>
            <a:endCxn id="93" idx="1"/>
          </p:cNvCxnSpPr>
          <p:nvPr/>
        </p:nvCxnSpPr>
        <p:spPr>
          <a:xfrm>
            <a:off x="2500298" y="5286388"/>
            <a:ext cx="1785950" cy="140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/>
          <p:nvPr/>
        </p:nvCxnSpPr>
        <p:spPr>
          <a:xfrm rot="5400000" flipH="1" flipV="1">
            <a:off x="6715934" y="4928404"/>
            <a:ext cx="713586" cy="7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>
            <a:endCxn id="93" idx="3"/>
          </p:cNvCxnSpPr>
          <p:nvPr/>
        </p:nvCxnSpPr>
        <p:spPr>
          <a:xfrm rot="10800000" flipV="1">
            <a:off x="5537956" y="5286387"/>
            <a:ext cx="1534374" cy="14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ZoneTexte 109"/>
          <p:cNvSpPr txBox="1"/>
          <p:nvPr/>
        </p:nvSpPr>
        <p:spPr>
          <a:xfrm>
            <a:off x="5857884" y="4929198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i="1" dirty="0" smtClean="0"/>
              <a:t>Masse (kg)</a:t>
            </a:r>
            <a:endParaRPr lang="fr-FR" sz="1000" i="1" dirty="0"/>
          </a:p>
        </p:txBody>
      </p:sp>
      <p:sp>
        <p:nvSpPr>
          <p:cNvPr id="29" name="ZoneTexte 109"/>
          <p:cNvSpPr txBox="1"/>
          <p:nvPr/>
        </p:nvSpPr>
        <p:spPr>
          <a:xfrm>
            <a:off x="1879705" y="580618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i="1" dirty="0" smtClean="0"/>
              <a:t>Déplacement (mm)</a:t>
            </a:r>
            <a:endParaRPr lang="fr-FR" sz="1000" i="1" dirty="0"/>
          </a:p>
        </p:txBody>
      </p:sp>
      <p:grpSp>
        <p:nvGrpSpPr>
          <p:cNvPr id="32" name="Groupe 31"/>
          <p:cNvGrpSpPr/>
          <p:nvPr/>
        </p:nvGrpSpPr>
        <p:grpSpPr>
          <a:xfrm>
            <a:off x="2737892" y="990253"/>
            <a:ext cx="439143" cy="513483"/>
            <a:chOff x="1500166" y="4643446"/>
            <a:chExt cx="439143" cy="513483"/>
          </a:xfrm>
        </p:grpSpPr>
        <p:sp>
          <p:nvSpPr>
            <p:cNvPr id="33" name="ZoneTexte 16"/>
            <p:cNvSpPr txBox="1"/>
            <p:nvPr/>
          </p:nvSpPr>
          <p:spPr>
            <a:xfrm>
              <a:off x="1653288" y="4787597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smtClean="0"/>
                <a:t>-</a:t>
              </a:r>
              <a:endParaRPr lang="fr-FR" dirty="0"/>
            </a:p>
          </p:txBody>
        </p:sp>
        <p:sp>
          <p:nvSpPr>
            <p:cNvPr id="34" name="Organigramme : Jonction de sommaire 33"/>
            <p:cNvSpPr/>
            <p:nvPr/>
          </p:nvSpPr>
          <p:spPr>
            <a:xfrm>
              <a:off x="1507309" y="4643446"/>
              <a:ext cx="432000" cy="432000"/>
            </a:xfrm>
            <a:prstGeom prst="flowChartSummingJunction">
              <a:avLst/>
            </a:prstGeom>
            <a:no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5" name="ZoneTexte 15"/>
            <p:cNvSpPr txBox="1"/>
            <p:nvPr/>
          </p:nvSpPr>
          <p:spPr>
            <a:xfrm>
              <a:off x="1500166" y="4660113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smtClean="0"/>
                <a:t>+</a:t>
              </a:r>
              <a:endParaRPr lang="fr-FR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3657576" y="980728"/>
            <a:ext cx="900000" cy="431438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Distributeur + Vérin</a:t>
            </a:r>
            <a:endParaRPr lang="fr-FR" sz="1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469" y="3132975"/>
            <a:ext cx="1005752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/>
              <a:t>Ressort</a:t>
            </a:r>
            <a:endParaRPr lang="fr-FR" sz="9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2077192" y="3132975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Ressort</a:t>
            </a:r>
            <a:endParaRPr lang="fr-FR" sz="9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3119806" y="3132975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800" dirty="0" smtClean="0"/>
              <a:t>Distributeur + Vérin</a:t>
            </a:r>
            <a:endParaRPr lang="fr-FR" sz="8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4162420" y="3132975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/>
              <a:t>Vanne</a:t>
            </a:r>
            <a:endParaRPr lang="fr-FR" sz="9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5887648" y="3163868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/>
              <a:t>Turbine</a:t>
            </a:r>
            <a:endParaRPr lang="fr-FR" sz="900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3333741" y="4070537"/>
            <a:ext cx="1251708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/>
              <a:t>Indicateur de Watt</a:t>
            </a:r>
            <a:endParaRPr lang="fr-FR" sz="900" baseline="-25000" dirty="0"/>
          </a:p>
        </p:txBody>
      </p:sp>
      <p:grpSp>
        <p:nvGrpSpPr>
          <p:cNvPr id="14" name="Groupe 13"/>
          <p:cNvGrpSpPr/>
          <p:nvPr/>
        </p:nvGrpSpPr>
        <p:grpSpPr>
          <a:xfrm>
            <a:off x="1375959" y="3127910"/>
            <a:ext cx="378619" cy="471731"/>
            <a:chOff x="3621877" y="2847972"/>
            <a:chExt cx="378619" cy="471731"/>
          </a:xfrm>
        </p:grpSpPr>
        <p:sp>
          <p:nvSpPr>
            <p:cNvPr id="49" name="ZoneTexte 16"/>
            <p:cNvSpPr txBox="1"/>
            <p:nvPr/>
          </p:nvSpPr>
          <p:spPr>
            <a:xfrm>
              <a:off x="3752848" y="2950371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smtClean="0"/>
                <a:t>-</a:t>
              </a:r>
              <a:endParaRPr lang="fr-FR" dirty="0"/>
            </a:p>
          </p:txBody>
        </p:sp>
        <p:sp>
          <p:nvSpPr>
            <p:cNvPr id="50" name="Organigramme : Jonction de sommaire 49"/>
            <p:cNvSpPr/>
            <p:nvPr/>
          </p:nvSpPr>
          <p:spPr>
            <a:xfrm>
              <a:off x="3643306" y="2857496"/>
              <a:ext cx="357190" cy="357190"/>
            </a:xfrm>
            <a:prstGeom prst="flowChartSummingJunction">
              <a:avLst/>
            </a:prstGeom>
            <a:no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51" name="ZoneTexte 15"/>
            <p:cNvSpPr txBox="1"/>
            <p:nvPr/>
          </p:nvSpPr>
          <p:spPr>
            <a:xfrm>
              <a:off x="3621877" y="2847972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smtClean="0"/>
                <a:t>+</a:t>
              </a:r>
              <a:endParaRPr lang="fr-FR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5201537" y="3011748"/>
            <a:ext cx="364333" cy="483390"/>
            <a:chOff x="3636163" y="2731296"/>
            <a:chExt cx="364333" cy="483390"/>
          </a:xfrm>
        </p:grpSpPr>
        <p:sp>
          <p:nvSpPr>
            <p:cNvPr id="46" name="ZoneTexte 21"/>
            <p:cNvSpPr txBox="1"/>
            <p:nvPr/>
          </p:nvSpPr>
          <p:spPr>
            <a:xfrm>
              <a:off x="3743322" y="2731296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/>
                <a:t>+</a:t>
              </a:r>
              <a:endParaRPr lang="fr-FR" dirty="0"/>
            </a:p>
          </p:txBody>
        </p:sp>
        <p:sp>
          <p:nvSpPr>
            <p:cNvPr id="47" name="Organigramme : Jonction de sommaire 46"/>
            <p:cNvSpPr/>
            <p:nvPr/>
          </p:nvSpPr>
          <p:spPr>
            <a:xfrm>
              <a:off x="3643306" y="2857496"/>
              <a:ext cx="357190" cy="357190"/>
            </a:xfrm>
            <a:prstGeom prst="flowChartSummingJunction">
              <a:avLst/>
            </a:prstGeom>
            <a:no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48" name="ZoneTexte 20"/>
            <p:cNvSpPr txBox="1"/>
            <p:nvPr/>
          </p:nvSpPr>
          <p:spPr>
            <a:xfrm>
              <a:off x="3636163" y="2838448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smtClean="0"/>
                <a:t>+</a:t>
              </a:r>
              <a:endParaRPr lang="fr-FR" dirty="0"/>
            </a:p>
          </p:txBody>
        </p:sp>
      </p:grpSp>
      <p:cxnSp>
        <p:nvCxnSpPr>
          <p:cNvPr id="16" name="Connecteur droit avec flèche 15"/>
          <p:cNvCxnSpPr>
            <a:endCxn id="4" idx="1"/>
          </p:cNvCxnSpPr>
          <p:nvPr/>
        </p:nvCxnSpPr>
        <p:spPr>
          <a:xfrm>
            <a:off x="-381035" y="3308534"/>
            <a:ext cx="571504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51" idx="1"/>
          </p:cNvCxnSpPr>
          <p:nvPr/>
        </p:nvCxnSpPr>
        <p:spPr>
          <a:xfrm flipV="1">
            <a:off x="1196221" y="3312576"/>
            <a:ext cx="179738" cy="399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50" idx="6"/>
            <a:endCxn id="5" idx="1"/>
          </p:cNvCxnSpPr>
          <p:nvPr/>
        </p:nvCxnSpPr>
        <p:spPr>
          <a:xfrm flipV="1">
            <a:off x="1754578" y="3312975"/>
            <a:ext cx="322614" cy="305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5" idx="3"/>
            <a:endCxn id="6" idx="1"/>
          </p:cNvCxnSpPr>
          <p:nvPr/>
        </p:nvCxnSpPr>
        <p:spPr>
          <a:xfrm>
            <a:off x="2797192" y="3312975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6" idx="3"/>
            <a:endCxn id="7" idx="1"/>
          </p:cNvCxnSpPr>
          <p:nvPr/>
        </p:nvCxnSpPr>
        <p:spPr>
          <a:xfrm>
            <a:off x="3839806" y="3312975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7" idx="3"/>
          </p:cNvCxnSpPr>
          <p:nvPr/>
        </p:nvCxnSpPr>
        <p:spPr>
          <a:xfrm>
            <a:off x="4882420" y="3312975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5565870" y="3312975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endCxn id="47" idx="0"/>
          </p:cNvCxnSpPr>
          <p:nvPr/>
        </p:nvCxnSpPr>
        <p:spPr>
          <a:xfrm rot="5400000">
            <a:off x="5206438" y="2955965"/>
            <a:ext cx="362821" cy="11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50" idx="4"/>
          </p:cNvCxnSpPr>
          <p:nvPr/>
        </p:nvCxnSpPr>
        <p:spPr>
          <a:xfrm rot="5400000" flipH="1" flipV="1">
            <a:off x="1180870" y="3889738"/>
            <a:ext cx="790227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13" idx="3"/>
          </p:cNvCxnSpPr>
          <p:nvPr/>
        </p:nvCxnSpPr>
        <p:spPr>
          <a:xfrm flipH="1">
            <a:off x="4585449" y="4246536"/>
            <a:ext cx="2311297" cy="4001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rot="10800000">
            <a:off x="1569741" y="4284851"/>
            <a:ext cx="1764000" cy="158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6876258" y="3331551"/>
            <a:ext cx="0" cy="903887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ZoneTexte 103"/>
          <p:cNvSpPr txBox="1"/>
          <p:nvPr/>
        </p:nvSpPr>
        <p:spPr>
          <a:xfrm>
            <a:off x="-684584" y="3027542"/>
            <a:ext cx="922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i="1" dirty="0" smtClean="0"/>
              <a:t>Consigne U</a:t>
            </a:r>
            <a:endParaRPr lang="fr-FR" sz="1400" i="1" dirty="0"/>
          </a:p>
        </p:txBody>
      </p:sp>
      <p:sp>
        <p:nvSpPr>
          <p:cNvPr id="37" name="ZoneTexte 105"/>
          <p:cNvSpPr txBox="1"/>
          <p:nvPr/>
        </p:nvSpPr>
        <p:spPr>
          <a:xfrm>
            <a:off x="1915884" y="836712"/>
            <a:ext cx="1203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i="1" dirty="0" smtClean="0"/>
              <a:t>Corrigé JPP</a:t>
            </a:r>
            <a:endParaRPr lang="fr-FR" sz="1400" i="1" dirty="0"/>
          </a:p>
        </p:txBody>
      </p:sp>
      <p:sp>
        <p:nvSpPr>
          <p:cNvPr id="38" name="ZoneTexte 106"/>
          <p:cNvSpPr txBox="1"/>
          <p:nvPr/>
        </p:nvSpPr>
        <p:spPr>
          <a:xfrm>
            <a:off x="3643923" y="2862622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i="1" dirty="0"/>
              <a:t>y</a:t>
            </a:r>
            <a:endParaRPr lang="fr-FR" sz="1400" i="1" dirty="0"/>
          </a:p>
        </p:txBody>
      </p:sp>
      <p:sp>
        <p:nvSpPr>
          <p:cNvPr id="39" name="ZoneTexte 107"/>
          <p:cNvSpPr txBox="1"/>
          <p:nvPr/>
        </p:nvSpPr>
        <p:spPr>
          <a:xfrm>
            <a:off x="6667533" y="2965011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i="1" dirty="0" smtClean="0"/>
              <a:t>X</a:t>
            </a:r>
            <a:endParaRPr lang="fr-FR" sz="1400" i="1" dirty="0"/>
          </a:p>
        </p:txBody>
      </p:sp>
      <p:sp>
        <p:nvSpPr>
          <p:cNvPr id="43" name="ZoneTexte 111"/>
          <p:cNvSpPr txBox="1"/>
          <p:nvPr/>
        </p:nvSpPr>
        <p:spPr>
          <a:xfrm>
            <a:off x="4788024" y="2548314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sz="1400" i="1" dirty="0" smtClean="0"/>
              <a:t>Δ</a:t>
            </a:r>
            <a:r>
              <a:rPr lang="fr-FR" sz="1400" i="1" dirty="0" smtClean="0"/>
              <a:t>q</a:t>
            </a:r>
            <a:endParaRPr lang="fr-FR" sz="1400" i="1" dirty="0"/>
          </a:p>
        </p:txBody>
      </p:sp>
      <p:sp>
        <p:nvSpPr>
          <p:cNvPr id="52" name="ZoneTexte 106"/>
          <p:cNvSpPr txBox="1"/>
          <p:nvPr/>
        </p:nvSpPr>
        <p:spPr>
          <a:xfrm>
            <a:off x="2601309" y="288097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i="1" dirty="0"/>
              <a:t>w</a:t>
            </a:r>
            <a:endParaRPr lang="fr-FR" sz="1400" i="1" dirty="0"/>
          </a:p>
        </p:txBody>
      </p:sp>
      <p:cxnSp>
        <p:nvCxnSpPr>
          <p:cNvPr id="53" name="Connecteur droit avec flèche 52"/>
          <p:cNvCxnSpPr/>
          <p:nvPr/>
        </p:nvCxnSpPr>
        <p:spPr>
          <a:xfrm>
            <a:off x="6607648" y="3343868"/>
            <a:ext cx="726621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ZoneTexte 111"/>
          <p:cNvSpPr txBox="1"/>
          <p:nvPr/>
        </p:nvSpPr>
        <p:spPr>
          <a:xfrm>
            <a:off x="4686537" y="3016510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i="1" dirty="0" smtClean="0"/>
              <a:t>q</a:t>
            </a:r>
            <a:endParaRPr lang="fr-FR" sz="1400" i="1" dirty="0"/>
          </a:p>
        </p:txBody>
      </p:sp>
      <p:sp>
        <p:nvSpPr>
          <p:cNvPr id="57" name="ZoneTexte 106"/>
          <p:cNvSpPr txBox="1"/>
          <p:nvPr/>
        </p:nvSpPr>
        <p:spPr>
          <a:xfrm>
            <a:off x="928900" y="2965011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i="1" dirty="0" smtClean="0"/>
              <a:t>F</a:t>
            </a:r>
            <a:endParaRPr lang="fr-FR" sz="1400" i="1" dirty="0"/>
          </a:p>
        </p:txBody>
      </p:sp>
      <p:sp>
        <p:nvSpPr>
          <p:cNvPr id="59" name="ZoneTexte 106"/>
          <p:cNvSpPr txBox="1"/>
          <p:nvPr/>
        </p:nvSpPr>
        <p:spPr>
          <a:xfrm>
            <a:off x="1343979" y="3717032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i="1" smtClean="0"/>
              <a:t>F’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5113652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181</Words>
  <Application>Microsoft Office PowerPoint</Application>
  <PresentationFormat>Affichage à l'écran (4:3)</PresentationFormat>
  <Paragraphs>90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Xavier Pessoles</cp:lastModifiedBy>
  <cp:revision>15</cp:revision>
  <dcterms:modified xsi:type="dcterms:W3CDTF">2013-09-10T19:34:14Z</dcterms:modified>
</cp:coreProperties>
</file>