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5D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7" d="100"/>
          <a:sy n="87" d="100"/>
        </p:scale>
        <p:origin x="-876" y="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B6376-A0EE-4D28-A275-A96C17EDB42D}" type="datetimeFigureOut">
              <a:rPr lang="fr-FR" smtClean="0"/>
              <a:t>18/09/2013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9D56-1680-44D0-8585-C6ABB2CA3D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6154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B6376-A0EE-4D28-A275-A96C17EDB42D}" type="datetimeFigureOut">
              <a:rPr lang="fr-FR" smtClean="0"/>
              <a:t>18/09/2013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9D56-1680-44D0-8585-C6ABB2CA3D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8686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B6376-A0EE-4D28-A275-A96C17EDB42D}" type="datetimeFigureOut">
              <a:rPr lang="fr-FR" smtClean="0"/>
              <a:t>18/09/2013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9D56-1680-44D0-8585-C6ABB2CA3D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2368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B6376-A0EE-4D28-A275-A96C17EDB42D}" type="datetimeFigureOut">
              <a:rPr lang="fr-FR" smtClean="0"/>
              <a:t>18/09/2013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9D56-1680-44D0-8585-C6ABB2CA3D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8033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B6376-A0EE-4D28-A275-A96C17EDB42D}" type="datetimeFigureOut">
              <a:rPr lang="fr-FR" smtClean="0"/>
              <a:t>18/09/2013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9D56-1680-44D0-8585-C6ABB2CA3D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3597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B6376-A0EE-4D28-A275-A96C17EDB42D}" type="datetimeFigureOut">
              <a:rPr lang="fr-FR" smtClean="0"/>
              <a:t>18/09/2013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9D56-1680-44D0-8585-C6ABB2CA3D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8401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B6376-A0EE-4D28-A275-A96C17EDB42D}" type="datetimeFigureOut">
              <a:rPr lang="fr-FR" smtClean="0"/>
              <a:t>18/09/2013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9D56-1680-44D0-8585-C6ABB2CA3D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3532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B6376-A0EE-4D28-A275-A96C17EDB42D}" type="datetimeFigureOut">
              <a:rPr lang="fr-FR" smtClean="0"/>
              <a:t>18/09/2013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9D56-1680-44D0-8585-C6ABB2CA3D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3358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B6376-A0EE-4D28-A275-A96C17EDB42D}" type="datetimeFigureOut">
              <a:rPr lang="fr-FR" smtClean="0"/>
              <a:t>18/09/2013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9D56-1680-44D0-8585-C6ABB2CA3D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3297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B6376-A0EE-4D28-A275-A96C17EDB42D}" type="datetimeFigureOut">
              <a:rPr lang="fr-FR" smtClean="0"/>
              <a:t>18/09/2013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9D56-1680-44D0-8585-C6ABB2CA3D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4737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B6376-A0EE-4D28-A275-A96C17EDB42D}" type="datetimeFigureOut">
              <a:rPr lang="fr-FR" smtClean="0"/>
              <a:t>18/09/2013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9D56-1680-44D0-8585-C6ABB2CA3D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3530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B6376-A0EE-4D28-A275-A96C17EDB42D}" type="datetimeFigureOut">
              <a:rPr lang="fr-FR" smtClean="0"/>
              <a:t>18/09/2013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19D56-1680-44D0-8585-C6ABB2CA3D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1283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>
          <a:xfrm>
            <a:off x="1835696" y="1340768"/>
            <a:ext cx="144016" cy="5233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Rectangle 71"/>
          <p:cNvSpPr/>
          <p:nvPr/>
        </p:nvSpPr>
        <p:spPr>
          <a:xfrm flipV="1">
            <a:off x="1331640" y="1340768"/>
            <a:ext cx="648072" cy="1524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3" name="Connecteur droit 52"/>
          <p:cNvCxnSpPr/>
          <p:nvPr/>
        </p:nvCxnSpPr>
        <p:spPr>
          <a:xfrm>
            <a:off x="3347864" y="3076848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1547664" y="2420888"/>
            <a:ext cx="1800200" cy="6480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2" name="Connecteur droit 51"/>
          <p:cNvCxnSpPr/>
          <p:nvPr/>
        </p:nvCxnSpPr>
        <p:spPr>
          <a:xfrm>
            <a:off x="1547664" y="2420888"/>
            <a:ext cx="20882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3203848" y="3068960"/>
            <a:ext cx="144016" cy="2160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" name="Connecteur droit 2"/>
          <p:cNvCxnSpPr/>
          <p:nvPr/>
        </p:nvCxnSpPr>
        <p:spPr>
          <a:xfrm>
            <a:off x="1259632" y="2204864"/>
            <a:ext cx="288032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 flipV="1">
            <a:off x="1547664" y="2204864"/>
            <a:ext cx="0" cy="86409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 flipH="1">
            <a:off x="1547664" y="3068960"/>
            <a:ext cx="1656184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>
            <a:off x="3347864" y="2204864"/>
            <a:ext cx="288032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 flipV="1">
            <a:off x="3347864" y="2204864"/>
            <a:ext cx="0" cy="108012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 flipV="1">
            <a:off x="3203848" y="3068960"/>
            <a:ext cx="0" cy="21602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/>
          <p:cNvCxnSpPr/>
          <p:nvPr/>
        </p:nvCxnSpPr>
        <p:spPr>
          <a:xfrm flipV="1">
            <a:off x="3563888" y="2420888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/>
              <p:cNvSpPr txBox="1"/>
              <p:nvPr/>
            </p:nvSpPr>
            <p:spPr>
              <a:xfrm>
                <a:off x="3563888" y="2560258"/>
                <a:ext cx="6573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𝑥</m:t>
                      </m:r>
                      <m:r>
                        <a:rPr lang="fr-FR" b="0" i="1" smtClean="0">
                          <a:latin typeface="Cambria Math"/>
                        </a:rPr>
                        <m:t>(</m:t>
                      </m:r>
                      <m:r>
                        <a:rPr lang="fr-FR" b="0" i="1" smtClean="0">
                          <a:latin typeface="Cambria Math"/>
                        </a:rPr>
                        <m:t>𝑡</m:t>
                      </m:r>
                      <m:r>
                        <a:rPr lang="fr-F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7" name="ZoneTexte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888" y="2560258"/>
                <a:ext cx="657359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ZoneTexte 57"/>
              <p:cNvSpPr txBox="1"/>
              <p:nvPr/>
            </p:nvSpPr>
            <p:spPr>
              <a:xfrm>
                <a:off x="1999018" y="1484700"/>
                <a:ext cx="7534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𝑒</m:t>
                          </m:r>
                        </m:sub>
                      </m:sSub>
                      <m:r>
                        <a:rPr lang="fr-FR" b="0" i="1" smtClean="0">
                          <a:latin typeface="Cambria Math"/>
                        </a:rPr>
                        <m:t>(</m:t>
                      </m:r>
                      <m:r>
                        <a:rPr lang="fr-FR" b="0" i="1" smtClean="0">
                          <a:latin typeface="Cambria Math"/>
                        </a:rPr>
                        <m:t>𝑡</m:t>
                      </m:r>
                      <m:r>
                        <a:rPr lang="fr-F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8" name="ZoneTexte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9018" y="1484700"/>
                <a:ext cx="753476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ZoneTexte 58"/>
              <p:cNvSpPr txBox="1"/>
              <p:nvPr/>
            </p:nvSpPr>
            <p:spPr>
              <a:xfrm>
                <a:off x="2461594" y="3176972"/>
                <a:ext cx="7422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𝑠</m:t>
                          </m:r>
                        </m:sub>
                      </m:sSub>
                      <m:r>
                        <a:rPr lang="fr-FR" b="0" i="1" smtClean="0">
                          <a:latin typeface="Cambria Math"/>
                        </a:rPr>
                        <m:t>(</m:t>
                      </m:r>
                      <m:r>
                        <a:rPr lang="fr-FR" b="0" i="1" smtClean="0">
                          <a:latin typeface="Cambria Math"/>
                        </a:rPr>
                        <m:t>𝑡</m:t>
                      </m:r>
                      <m:r>
                        <a:rPr lang="fr-F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9" name="ZoneTexte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1594" y="3176972"/>
                <a:ext cx="742254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Connecteur droit 59"/>
          <p:cNvCxnSpPr/>
          <p:nvPr/>
        </p:nvCxnSpPr>
        <p:spPr>
          <a:xfrm flipV="1">
            <a:off x="1979712" y="1340768"/>
            <a:ext cx="0" cy="52337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/>
          <p:cNvCxnSpPr/>
          <p:nvPr/>
        </p:nvCxnSpPr>
        <p:spPr>
          <a:xfrm flipV="1">
            <a:off x="1835696" y="1493168"/>
            <a:ext cx="0" cy="37097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/>
          <p:cNvCxnSpPr/>
          <p:nvPr/>
        </p:nvCxnSpPr>
        <p:spPr>
          <a:xfrm flipH="1">
            <a:off x="1331640" y="1340768"/>
            <a:ext cx="648072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/>
          <p:cNvCxnSpPr/>
          <p:nvPr/>
        </p:nvCxnSpPr>
        <p:spPr>
          <a:xfrm flipH="1">
            <a:off x="1331640" y="1493168"/>
            <a:ext cx="504056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Ellipse 72"/>
          <p:cNvSpPr/>
          <p:nvPr/>
        </p:nvSpPr>
        <p:spPr>
          <a:xfrm>
            <a:off x="1871700" y="1901230"/>
            <a:ext cx="72008" cy="14401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Ellipse 73"/>
          <p:cNvSpPr/>
          <p:nvPr/>
        </p:nvSpPr>
        <p:spPr>
          <a:xfrm>
            <a:off x="1871700" y="2175396"/>
            <a:ext cx="72008" cy="14401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5989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51620" y="332656"/>
            <a:ext cx="1944216" cy="73560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Equation différentielle du second ordre</a:t>
            </a:r>
          </a:p>
          <a:p>
            <a:pPr algn="ctr"/>
            <a:r>
              <a:rPr lang="fr-FR" sz="1200" dirty="0" smtClean="0"/>
              <a:t>Entrée </a:t>
            </a:r>
            <a:r>
              <a:rPr lang="fr-FR" sz="1200" i="1" dirty="0" smtClean="0"/>
              <a:t>e(t)</a:t>
            </a:r>
            <a:r>
              <a:rPr lang="fr-FR" sz="1200" dirty="0" smtClean="0"/>
              <a:t> – Sortie </a:t>
            </a:r>
            <a:r>
              <a:rPr lang="fr-FR" sz="1200" i="1" dirty="0" smtClean="0"/>
              <a:t>s(t)</a:t>
            </a:r>
            <a:endParaRPr lang="fr-FR" sz="1200" i="1" dirty="0"/>
          </a:p>
        </p:txBody>
      </p:sp>
      <p:sp>
        <p:nvSpPr>
          <p:cNvPr id="5" name="Rectangle 4"/>
          <p:cNvSpPr/>
          <p:nvPr/>
        </p:nvSpPr>
        <p:spPr>
          <a:xfrm>
            <a:off x="-5184" y="1412775"/>
            <a:ext cx="1944216" cy="93610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Solution générale de l’équation sans 2</a:t>
            </a:r>
            <a:r>
              <a:rPr lang="fr-FR" sz="1200" baseline="30000" dirty="0" smtClean="0"/>
              <a:t>nd</a:t>
            </a:r>
            <a:r>
              <a:rPr lang="fr-FR" sz="1200" dirty="0" smtClean="0"/>
              <a:t> membre</a:t>
            </a:r>
          </a:p>
          <a:p>
            <a:pPr algn="ctr"/>
            <a:r>
              <a:rPr lang="fr-FR" sz="1200" dirty="0" smtClean="0"/>
              <a:t>Régime transitoire : </a:t>
            </a:r>
            <a:r>
              <a:rPr lang="fr-FR" sz="1200" i="1" dirty="0" err="1" smtClean="0"/>
              <a:t>s</a:t>
            </a:r>
            <a:r>
              <a:rPr lang="fr-FR" sz="1200" i="1" baseline="-25000" dirty="0" err="1" smtClean="0"/>
              <a:t>g</a:t>
            </a:r>
            <a:r>
              <a:rPr lang="fr-FR" sz="1200" i="1" dirty="0" smtClean="0"/>
              <a:t>(t)</a:t>
            </a:r>
            <a:endParaRPr lang="fr-FR" sz="1200" i="1" dirty="0"/>
          </a:p>
        </p:txBody>
      </p:sp>
      <p:sp>
        <p:nvSpPr>
          <p:cNvPr id="6" name="Rectangle 5"/>
          <p:cNvSpPr/>
          <p:nvPr/>
        </p:nvSpPr>
        <p:spPr>
          <a:xfrm>
            <a:off x="2334568" y="1412776"/>
            <a:ext cx="1944216" cy="93610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Solution particulière de l’équation avec2</a:t>
            </a:r>
            <a:r>
              <a:rPr lang="fr-FR" sz="1200" baseline="30000" dirty="0" smtClean="0"/>
              <a:t>nd</a:t>
            </a:r>
            <a:r>
              <a:rPr lang="fr-FR" sz="1200" dirty="0" smtClean="0"/>
              <a:t> membre</a:t>
            </a:r>
          </a:p>
          <a:p>
            <a:pPr algn="ctr"/>
            <a:r>
              <a:rPr lang="fr-FR" sz="1200" dirty="0" smtClean="0"/>
              <a:t>Régime permanent : </a:t>
            </a:r>
            <a:r>
              <a:rPr lang="fr-FR" sz="1200" i="1" dirty="0" err="1" smtClean="0"/>
              <a:t>s</a:t>
            </a:r>
            <a:r>
              <a:rPr lang="fr-FR" sz="1200" i="1" baseline="-25000" dirty="0" err="1"/>
              <a:t>p</a:t>
            </a:r>
            <a:r>
              <a:rPr lang="fr-FR" sz="1200" i="1" dirty="0" smtClean="0"/>
              <a:t>(t)</a:t>
            </a:r>
            <a:endParaRPr lang="fr-FR" sz="1200" i="1" dirty="0"/>
          </a:p>
        </p:txBody>
      </p:sp>
      <p:sp>
        <p:nvSpPr>
          <p:cNvPr id="7" name="Rectangle 6"/>
          <p:cNvSpPr/>
          <p:nvPr/>
        </p:nvSpPr>
        <p:spPr>
          <a:xfrm>
            <a:off x="1146436" y="3068959"/>
            <a:ext cx="1944216" cy="73560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Solution :</a:t>
            </a:r>
          </a:p>
          <a:p>
            <a:pPr algn="ctr"/>
            <a:r>
              <a:rPr lang="fr-FR" sz="1200" i="1" dirty="0" smtClean="0"/>
              <a:t>s(t)=</a:t>
            </a:r>
            <a:r>
              <a:rPr lang="fr-FR" sz="1200" i="1" dirty="0" err="1" smtClean="0"/>
              <a:t>s</a:t>
            </a:r>
            <a:r>
              <a:rPr lang="fr-FR" sz="1200" i="1" baseline="-25000" dirty="0" err="1" smtClean="0"/>
              <a:t>g</a:t>
            </a:r>
            <a:r>
              <a:rPr lang="fr-FR" sz="1200" i="1" dirty="0" smtClean="0"/>
              <a:t>(t) + </a:t>
            </a:r>
            <a:r>
              <a:rPr lang="fr-FR" sz="1200" i="1" dirty="0" err="1" smtClean="0"/>
              <a:t>s</a:t>
            </a:r>
            <a:r>
              <a:rPr lang="fr-FR" sz="1200" i="1" baseline="-25000" dirty="0" err="1" smtClean="0"/>
              <a:t>p</a:t>
            </a:r>
            <a:r>
              <a:rPr lang="fr-FR" sz="1200" i="1" dirty="0" smtClean="0"/>
              <a:t>(t)</a:t>
            </a:r>
            <a:endParaRPr lang="fr-FR" sz="1200" i="1" dirty="0"/>
          </a:p>
        </p:txBody>
      </p:sp>
      <p:cxnSp>
        <p:nvCxnSpPr>
          <p:cNvPr id="9" name="Connecteur en angle 8"/>
          <p:cNvCxnSpPr>
            <a:stCxn id="4" idx="1"/>
            <a:endCxn id="5" idx="0"/>
          </p:cNvCxnSpPr>
          <p:nvPr/>
        </p:nvCxnSpPr>
        <p:spPr>
          <a:xfrm rot="10800000" flipV="1">
            <a:off x="966924" y="700459"/>
            <a:ext cx="184696" cy="712315"/>
          </a:xfrm>
          <a:prstGeom prst="bentConnector2">
            <a:avLst/>
          </a:prstGeom>
          <a:ln w="28575">
            <a:solidFill>
              <a:schemeClr val="accent2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en angle 13"/>
          <p:cNvCxnSpPr>
            <a:stCxn id="4" idx="3"/>
            <a:endCxn id="6" idx="0"/>
          </p:cNvCxnSpPr>
          <p:nvPr/>
        </p:nvCxnSpPr>
        <p:spPr>
          <a:xfrm>
            <a:off x="3095836" y="700460"/>
            <a:ext cx="210840" cy="712316"/>
          </a:xfrm>
          <a:prstGeom prst="bentConnector2">
            <a:avLst/>
          </a:prstGeom>
          <a:ln w="28575">
            <a:solidFill>
              <a:schemeClr val="accent2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en angle 16"/>
          <p:cNvCxnSpPr>
            <a:stCxn id="6" idx="2"/>
            <a:endCxn id="7" idx="0"/>
          </p:cNvCxnSpPr>
          <p:nvPr/>
        </p:nvCxnSpPr>
        <p:spPr>
          <a:xfrm rot="5400000">
            <a:off x="2352571" y="2114853"/>
            <a:ext cx="720079" cy="1188132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en angle 19"/>
          <p:cNvCxnSpPr>
            <a:stCxn id="5" idx="2"/>
            <a:endCxn id="7" idx="0"/>
          </p:cNvCxnSpPr>
          <p:nvPr/>
        </p:nvCxnSpPr>
        <p:spPr>
          <a:xfrm rot="16200000" flipH="1">
            <a:off x="1182694" y="2133109"/>
            <a:ext cx="720080" cy="1151620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5580112" y="332656"/>
            <a:ext cx="1944216" cy="73560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Equation différentielle du second ordre</a:t>
            </a:r>
          </a:p>
          <a:p>
            <a:pPr algn="ctr"/>
            <a:r>
              <a:rPr lang="fr-FR" sz="1200" dirty="0" smtClean="0"/>
              <a:t>Entrée </a:t>
            </a:r>
            <a:r>
              <a:rPr lang="fr-FR" sz="1200" i="1" dirty="0" smtClean="0"/>
              <a:t>e(t)</a:t>
            </a:r>
            <a:r>
              <a:rPr lang="fr-FR" sz="1200" dirty="0" smtClean="0"/>
              <a:t> – Sortie </a:t>
            </a:r>
            <a:r>
              <a:rPr lang="fr-FR" sz="1200" i="1" dirty="0" smtClean="0"/>
              <a:t>s(t)</a:t>
            </a:r>
            <a:endParaRPr lang="fr-FR" sz="1200" i="1" dirty="0"/>
          </a:p>
        </p:txBody>
      </p:sp>
      <p:cxnSp>
        <p:nvCxnSpPr>
          <p:cNvPr id="44" name="Connecteur droit avec flèche 43"/>
          <p:cNvCxnSpPr/>
          <p:nvPr/>
        </p:nvCxnSpPr>
        <p:spPr>
          <a:xfrm>
            <a:off x="6553380" y="1068264"/>
            <a:ext cx="0" cy="416520"/>
          </a:xfrm>
          <a:prstGeom prst="straightConnector1">
            <a:avLst/>
          </a:prstGeom>
          <a:ln w="28575">
            <a:solidFill>
              <a:schemeClr val="accent3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580112" y="1489180"/>
            <a:ext cx="1944216" cy="73560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Transformation dans le domaine de Laplace</a:t>
            </a:r>
          </a:p>
          <a:p>
            <a:pPr algn="ctr"/>
            <a:r>
              <a:rPr lang="fr-FR" sz="1200" dirty="0" smtClean="0"/>
              <a:t>Entrée </a:t>
            </a:r>
            <a:r>
              <a:rPr lang="fr-FR" sz="1200" i="1" dirty="0" smtClean="0"/>
              <a:t>E(p)</a:t>
            </a:r>
            <a:r>
              <a:rPr lang="fr-FR" sz="1200" dirty="0" smtClean="0"/>
              <a:t> – Sortie </a:t>
            </a:r>
            <a:r>
              <a:rPr lang="fr-FR" sz="1200" i="1" dirty="0" smtClean="0"/>
              <a:t>S(p)</a:t>
            </a:r>
            <a:endParaRPr lang="fr-FR" sz="1200" i="1" dirty="0"/>
          </a:p>
        </p:txBody>
      </p:sp>
      <p:cxnSp>
        <p:nvCxnSpPr>
          <p:cNvPr id="46" name="Connecteur droit avec flèche 45"/>
          <p:cNvCxnSpPr/>
          <p:nvPr/>
        </p:nvCxnSpPr>
        <p:spPr>
          <a:xfrm>
            <a:off x="6553560" y="2228156"/>
            <a:ext cx="0" cy="416520"/>
          </a:xfrm>
          <a:prstGeom prst="straightConnector1">
            <a:avLst/>
          </a:prstGeom>
          <a:ln w="28575">
            <a:solidFill>
              <a:schemeClr val="accent3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5581272" y="2644676"/>
            <a:ext cx="1944216" cy="73560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Manipulation des équations</a:t>
            </a:r>
            <a:endParaRPr lang="fr-FR" sz="1200" i="1" dirty="0"/>
          </a:p>
        </p:txBody>
      </p:sp>
      <p:cxnSp>
        <p:nvCxnSpPr>
          <p:cNvPr id="48" name="Connecteur droit avec flèche 47"/>
          <p:cNvCxnSpPr/>
          <p:nvPr/>
        </p:nvCxnSpPr>
        <p:spPr>
          <a:xfrm>
            <a:off x="6552220" y="3380284"/>
            <a:ext cx="0" cy="416520"/>
          </a:xfrm>
          <a:prstGeom prst="straightConnector1">
            <a:avLst/>
          </a:prstGeom>
          <a:ln w="28575">
            <a:solidFill>
              <a:schemeClr val="accent3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5581452" y="3805103"/>
            <a:ext cx="1944216" cy="73560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Transformation de Laplace inverse</a:t>
            </a:r>
            <a:endParaRPr lang="fr-FR" sz="1200" i="1" dirty="0"/>
          </a:p>
        </p:txBody>
      </p:sp>
      <p:cxnSp>
        <p:nvCxnSpPr>
          <p:cNvPr id="50" name="Connecteur droit avec flèche 49"/>
          <p:cNvCxnSpPr/>
          <p:nvPr/>
        </p:nvCxnSpPr>
        <p:spPr>
          <a:xfrm>
            <a:off x="6552220" y="4540711"/>
            <a:ext cx="0" cy="416520"/>
          </a:xfrm>
          <a:prstGeom prst="straightConnector1">
            <a:avLst/>
          </a:prstGeom>
          <a:ln w="28575">
            <a:solidFill>
              <a:schemeClr val="accent3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5580112" y="4946222"/>
            <a:ext cx="1944216" cy="73560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Solution </a:t>
            </a:r>
            <a:r>
              <a:rPr lang="fr-FR" sz="1200" i="1" dirty="0" smtClean="0"/>
              <a:t>s(t)</a:t>
            </a:r>
            <a:endParaRPr lang="fr-FR" sz="1200" i="1" dirty="0"/>
          </a:p>
        </p:txBody>
      </p:sp>
      <p:cxnSp>
        <p:nvCxnSpPr>
          <p:cNvPr id="53" name="Connecteur droit 52"/>
          <p:cNvCxnSpPr/>
          <p:nvPr/>
        </p:nvCxnSpPr>
        <p:spPr>
          <a:xfrm flipH="1">
            <a:off x="6553560" y="1276524"/>
            <a:ext cx="1834864" cy="0"/>
          </a:xfrm>
          <a:prstGeom prst="line">
            <a:avLst/>
          </a:prstGeom>
          <a:ln w="127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/>
          <p:cNvCxnSpPr/>
          <p:nvPr/>
        </p:nvCxnSpPr>
        <p:spPr>
          <a:xfrm flipH="1">
            <a:off x="6552220" y="4748971"/>
            <a:ext cx="1834864" cy="0"/>
          </a:xfrm>
          <a:prstGeom prst="line">
            <a:avLst/>
          </a:prstGeom>
          <a:ln w="127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ZoneTexte 56"/>
          <p:cNvSpPr txBox="1"/>
          <p:nvPr/>
        </p:nvSpPr>
        <p:spPr>
          <a:xfrm rot="16200000">
            <a:off x="6916906" y="2827814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4">
                    <a:lumMod val="50000"/>
                  </a:schemeClr>
                </a:solidFill>
              </a:rPr>
              <a:t>Domaine de Laplace</a:t>
            </a:r>
            <a:endParaRPr lang="fr-FR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8" name="ZoneTexte 57"/>
          <p:cNvSpPr txBox="1"/>
          <p:nvPr/>
        </p:nvSpPr>
        <p:spPr>
          <a:xfrm rot="16200000">
            <a:off x="7456965" y="4990860"/>
            <a:ext cx="1080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accent4">
                    <a:lumMod val="50000"/>
                  </a:schemeClr>
                </a:solidFill>
              </a:rPr>
              <a:t>Domaine</a:t>
            </a:r>
          </a:p>
          <a:p>
            <a:pPr algn="ctr"/>
            <a:r>
              <a:rPr lang="fr-FR" dirty="0" smtClean="0">
                <a:solidFill>
                  <a:schemeClr val="accent4">
                    <a:lumMod val="50000"/>
                  </a:schemeClr>
                </a:solidFill>
              </a:rPr>
              <a:t>temporel</a:t>
            </a:r>
            <a:endParaRPr lang="fr-FR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9" name="ZoneTexte 58"/>
          <p:cNvSpPr txBox="1"/>
          <p:nvPr/>
        </p:nvSpPr>
        <p:spPr>
          <a:xfrm rot="16200000">
            <a:off x="7456965" y="377293"/>
            <a:ext cx="1080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accent4">
                    <a:lumMod val="50000"/>
                  </a:schemeClr>
                </a:solidFill>
              </a:rPr>
              <a:t>Domaine</a:t>
            </a:r>
          </a:p>
          <a:p>
            <a:pPr algn="ctr"/>
            <a:r>
              <a:rPr lang="fr-FR" dirty="0" smtClean="0">
                <a:solidFill>
                  <a:schemeClr val="accent4">
                    <a:lumMod val="50000"/>
                  </a:schemeClr>
                </a:solidFill>
              </a:rPr>
              <a:t>temporel</a:t>
            </a:r>
            <a:endParaRPr lang="fr-FR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0965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10719" y="776134"/>
            <a:ext cx="1152128" cy="5118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Système</a:t>
            </a:r>
            <a:endParaRPr lang="fr-FR" sz="1200" i="1" dirty="0"/>
          </a:p>
        </p:txBody>
      </p:sp>
      <p:cxnSp>
        <p:nvCxnSpPr>
          <p:cNvPr id="5" name="Connecteur droit avec flèche 4"/>
          <p:cNvCxnSpPr>
            <a:endCxn id="4" idx="1"/>
          </p:cNvCxnSpPr>
          <p:nvPr/>
        </p:nvCxnSpPr>
        <p:spPr>
          <a:xfrm>
            <a:off x="1206663" y="1032044"/>
            <a:ext cx="504056" cy="0"/>
          </a:xfrm>
          <a:prstGeom prst="straightConnector1">
            <a:avLst/>
          </a:prstGeom>
          <a:ln w="28575">
            <a:solidFill>
              <a:schemeClr val="accent3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>
            <a:off x="2864571" y="1035740"/>
            <a:ext cx="504056" cy="0"/>
          </a:xfrm>
          <a:prstGeom prst="straightConnector1">
            <a:avLst/>
          </a:prstGeom>
          <a:ln w="28575">
            <a:solidFill>
              <a:schemeClr val="accent3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/>
              <p:cNvSpPr txBox="1"/>
              <p:nvPr/>
            </p:nvSpPr>
            <p:spPr>
              <a:xfrm>
                <a:off x="1064901" y="591468"/>
                <a:ext cx="6458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𝑒</m:t>
                      </m:r>
                      <m:r>
                        <a:rPr lang="fr-FR" b="0" i="1" smtClean="0">
                          <a:latin typeface="Cambria Math"/>
                        </a:rPr>
                        <m:t>(</m:t>
                      </m:r>
                      <m:r>
                        <a:rPr lang="fr-FR" b="0" i="1" smtClean="0">
                          <a:latin typeface="Cambria Math"/>
                        </a:rPr>
                        <m:t>𝑡</m:t>
                      </m:r>
                      <m:r>
                        <a:rPr lang="fr-F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3" name="ZoneTexte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901" y="591468"/>
                <a:ext cx="645818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/>
              <p:cNvSpPr txBox="1"/>
              <p:nvPr/>
            </p:nvSpPr>
            <p:spPr>
              <a:xfrm>
                <a:off x="2862847" y="591468"/>
                <a:ext cx="6390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𝑠</m:t>
                      </m:r>
                      <m:r>
                        <a:rPr lang="fr-FR" b="0" i="1" smtClean="0">
                          <a:latin typeface="Cambria Math"/>
                        </a:rPr>
                        <m:t>(</m:t>
                      </m:r>
                      <m:r>
                        <a:rPr lang="fr-FR" b="0" i="1" smtClean="0">
                          <a:latin typeface="Cambria Math"/>
                        </a:rPr>
                        <m:t>𝑡</m:t>
                      </m:r>
                      <m:r>
                        <a:rPr lang="fr-F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4" name="ZoneTexte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2847" y="591468"/>
                <a:ext cx="639086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Flèche droite 14"/>
          <p:cNvSpPr/>
          <p:nvPr/>
        </p:nvSpPr>
        <p:spPr>
          <a:xfrm>
            <a:off x="3634806" y="851074"/>
            <a:ext cx="727458" cy="369332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5378191" y="779830"/>
            <a:ext cx="1152128" cy="5118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Système</a:t>
            </a:r>
            <a:endParaRPr lang="fr-FR" sz="12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/>
              <p:cNvSpPr txBox="1"/>
              <p:nvPr/>
            </p:nvSpPr>
            <p:spPr>
              <a:xfrm>
                <a:off x="4430688" y="595164"/>
                <a:ext cx="9475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𝑘</m:t>
                      </m:r>
                      <m:r>
                        <a:rPr lang="fr-FR" b="0" i="1" smtClean="0">
                          <a:latin typeface="Cambria Math"/>
                        </a:rPr>
                        <m:t>⋅</m:t>
                      </m:r>
                      <m:r>
                        <a:rPr lang="fr-FR" b="0" i="1" smtClean="0">
                          <a:latin typeface="Cambria Math"/>
                        </a:rPr>
                        <m:t>𝑒</m:t>
                      </m:r>
                      <m:r>
                        <a:rPr lang="fr-FR" b="0" i="1" smtClean="0">
                          <a:latin typeface="Cambria Math"/>
                        </a:rPr>
                        <m:t>(</m:t>
                      </m:r>
                      <m:r>
                        <a:rPr lang="fr-FR" b="0" i="1" smtClean="0">
                          <a:latin typeface="Cambria Math"/>
                        </a:rPr>
                        <m:t>𝑡</m:t>
                      </m:r>
                      <m:r>
                        <a:rPr lang="fr-F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4" name="ZoneTexte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0688" y="595164"/>
                <a:ext cx="947503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/>
              <p:cNvSpPr txBox="1"/>
              <p:nvPr/>
            </p:nvSpPr>
            <p:spPr>
              <a:xfrm>
                <a:off x="6530319" y="595164"/>
                <a:ext cx="9407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𝑘</m:t>
                      </m:r>
                      <m:r>
                        <a:rPr lang="fr-FR" b="0" i="1" smtClean="0">
                          <a:latin typeface="Cambria Math"/>
                        </a:rPr>
                        <m:t>⋅</m:t>
                      </m:r>
                      <m:r>
                        <a:rPr lang="fr-FR" b="0" i="1" smtClean="0">
                          <a:latin typeface="Cambria Math"/>
                        </a:rPr>
                        <m:t>𝑠</m:t>
                      </m:r>
                      <m:r>
                        <a:rPr lang="fr-FR" b="0" i="1" smtClean="0">
                          <a:latin typeface="Cambria Math"/>
                        </a:rPr>
                        <m:t>(</m:t>
                      </m:r>
                      <m:r>
                        <a:rPr lang="fr-FR" b="0" i="1" smtClean="0">
                          <a:latin typeface="Cambria Math"/>
                        </a:rPr>
                        <m:t>𝑡</m:t>
                      </m:r>
                      <m:r>
                        <a:rPr lang="fr-F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5" name="ZoneTexte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0319" y="595164"/>
                <a:ext cx="940770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 36"/>
          <p:cNvSpPr/>
          <p:nvPr/>
        </p:nvSpPr>
        <p:spPr>
          <a:xfrm>
            <a:off x="1716973" y="1741458"/>
            <a:ext cx="1152128" cy="5118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Système</a:t>
            </a:r>
            <a:endParaRPr lang="fr-FR" sz="1200" i="1" dirty="0"/>
          </a:p>
        </p:txBody>
      </p:sp>
      <p:cxnSp>
        <p:nvCxnSpPr>
          <p:cNvPr id="38" name="Connecteur droit avec flèche 37"/>
          <p:cNvCxnSpPr>
            <a:endCxn id="37" idx="1"/>
          </p:cNvCxnSpPr>
          <p:nvPr/>
        </p:nvCxnSpPr>
        <p:spPr>
          <a:xfrm>
            <a:off x="1212917" y="1997368"/>
            <a:ext cx="504056" cy="0"/>
          </a:xfrm>
          <a:prstGeom prst="straightConnector1">
            <a:avLst/>
          </a:prstGeom>
          <a:ln w="28575">
            <a:solidFill>
              <a:schemeClr val="accent3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/>
          <p:nvPr/>
        </p:nvCxnSpPr>
        <p:spPr>
          <a:xfrm>
            <a:off x="2870825" y="2001064"/>
            <a:ext cx="504056" cy="0"/>
          </a:xfrm>
          <a:prstGeom prst="straightConnector1">
            <a:avLst/>
          </a:prstGeom>
          <a:ln w="28575">
            <a:solidFill>
              <a:schemeClr val="accent3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/>
              <p:cNvSpPr txBox="1"/>
              <p:nvPr/>
            </p:nvSpPr>
            <p:spPr>
              <a:xfrm>
                <a:off x="969362" y="1556792"/>
                <a:ext cx="7360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fr-FR" b="0" i="1" smtClean="0">
                          <a:latin typeface="Cambria Math"/>
                        </a:rPr>
                        <m:t>(</m:t>
                      </m:r>
                      <m:r>
                        <a:rPr lang="fr-FR" b="0" i="1" smtClean="0">
                          <a:latin typeface="Cambria Math"/>
                        </a:rPr>
                        <m:t>𝑡</m:t>
                      </m:r>
                      <m:r>
                        <a:rPr lang="fr-F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0" name="ZoneTexte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362" y="1556792"/>
                <a:ext cx="736034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/>
              <p:cNvSpPr txBox="1"/>
              <p:nvPr/>
            </p:nvSpPr>
            <p:spPr>
              <a:xfrm>
                <a:off x="2869101" y="1556792"/>
                <a:ext cx="7307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fr-FR" b="0" i="1" smtClean="0">
                          <a:latin typeface="Cambria Math"/>
                        </a:rPr>
                        <m:t>(</m:t>
                      </m:r>
                      <m:r>
                        <a:rPr lang="fr-FR" b="0" i="1" smtClean="0">
                          <a:latin typeface="Cambria Math"/>
                        </a:rPr>
                        <m:t>𝑡</m:t>
                      </m:r>
                      <m:r>
                        <a:rPr lang="fr-F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1" name="ZoneTexte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9101" y="1556792"/>
                <a:ext cx="730713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/>
          <p:cNvSpPr/>
          <p:nvPr/>
        </p:nvSpPr>
        <p:spPr>
          <a:xfrm>
            <a:off x="1718697" y="2413124"/>
            <a:ext cx="1152128" cy="5118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Système</a:t>
            </a:r>
            <a:endParaRPr lang="fr-FR" sz="1200" i="1" dirty="0"/>
          </a:p>
        </p:txBody>
      </p:sp>
      <p:cxnSp>
        <p:nvCxnSpPr>
          <p:cNvPr id="43" name="Connecteur droit avec flèche 42"/>
          <p:cNvCxnSpPr>
            <a:endCxn id="42" idx="1"/>
          </p:cNvCxnSpPr>
          <p:nvPr/>
        </p:nvCxnSpPr>
        <p:spPr>
          <a:xfrm>
            <a:off x="1214641" y="2669034"/>
            <a:ext cx="504056" cy="0"/>
          </a:xfrm>
          <a:prstGeom prst="straightConnector1">
            <a:avLst/>
          </a:prstGeom>
          <a:ln w="28575">
            <a:solidFill>
              <a:schemeClr val="accent3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/>
          <p:cNvCxnSpPr/>
          <p:nvPr/>
        </p:nvCxnSpPr>
        <p:spPr>
          <a:xfrm>
            <a:off x="2872549" y="2672730"/>
            <a:ext cx="504056" cy="0"/>
          </a:xfrm>
          <a:prstGeom prst="straightConnector1">
            <a:avLst/>
          </a:prstGeom>
          <a:ln w="28575">
            <a:solidFill>
              <a:schemeClr val="accent3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/>
              <p:cNvSpPr txBox="1"/>
              <p:nvPr/>
            </p:nvSpPr>
            <p:spPr>
              <a:xfrm>
                <a:off x="969362" y="2228458"/>
                <a:ext cx="7413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fr-FR" b="0" i="1" smtClean="0">
                          <a:latin typeface="Cambria Math"/>
                        </a:rPr>
                        <m:t>(</m:t>
                      </m:r>
                      <m:r>
                        <a:rPr lang="fr-FR" b="0" i="1" smtClean="0">
                          <a:latin typeface="Cambria Math"/>
                        </a:rPr>
                        <m:t>𝑡</m:t>
                      </m:r>
                      <m:r>
                        <a:rPr lang="fr-F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5" name="ZoneTexte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362" y="2228458"/>
                <a:ext cx="741357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/>
              <p:cNvSpPr txBox="1"/>
              <p:nvPr/>
            </p:nvSpPr>
            <p:spPr>
              <a:xfrm>
                <a:off x="2870825" y="2228458"/>
                <a:ext cx="7360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fr-FR" b="0" i="1" smtClean="0">
                          <a:latin typeface="Cambria Math"/>
                        </a:rPr>
                        <m:t>(</m:t>
                      </m:r>
                      <m:r>
                        <a:rPr lang="fr-FR" b="0" i="1" smtClean="0">
                          <a:latin typeface="Cambria Math"/>
                        </a:rPr>
                        <m:t>𝑡</m:t>
                      </m:r>
                      <m:r>
                        <a:rPr lang="fr-F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6" name="ZoneTexte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0825" y="2228458"/>
                <a:ext cx="736034" cy="369332"/>
              </a:xfrm>
              <a:prstGeom prst="rect">
                <a:avLst/>
              </a:prstGeom>
              <a:blipFill rotWithShape="1"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Flèche droite 46"/>
          <p:cNvSpPr/>
          <p:nvPr/>
        </p:nvSpPr>
        <p:spPr>
          <a:xfrm>
            <a:off x="3634806" y="2068612"/>
            <a:ext cx="727458" cy="369332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Rectangle 47"/>
          <p:cNvSpPr/>
          <p:nvPr/>
        </p:nvSpPr>
        <p:spPr>
          <a:xfrm>
            <a:off x="5791470" y="2001064"/>
            <a:ext cx="1152128" cy="5118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Système</a:t>
            </a:r>
            <a:endParaRPr lang="fr-FR" sz="12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/>
              <p:cNvSpPr txBox="1"/>
              <p:nvPr/>
            </p:nvSpPr>
            <p:spPr>
              <a:xfrm>
                <a:off x="4276696" y="1816398"/>
                <a:ext cx="15147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fr-F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fr-FR" b="0" i="1" smtClean="0">
                          <a:latin typeface="Cambria Math"/>
                        </a:rPr>
                        <m:t>(</m:t>
                      </m:r>
                      <m:r>
                        <a:rPr lang="fr-FR" b="0" i="1" smtClean="0">
                          <a:latin typeface="Cambria Math"/>
                        </a:rPr>
                        <m:t>𝑡</m:t>
                      </m:r>
                      <m:r>
                        <a:rPr lang="fr-F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ZoneTexte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6696" y="1816398"/>
                <a:ext cx="1514774" cy="369332"/>
              </a:xfrm>
              <a:prstGeom prst="rect">
                <a:avLst/>
              </a:prstGeom>
              <a:blipFill rotWithShape="1">
                <a:blip r:embed="rId10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Connecteur droit avec flèche 59"/>
          <p:cNvCxnSpPr/>
          <p:nvPr/>
        </p:nvCxnSpPr>
        <p:spPr>
          <a:xfrm>
            <a:off x="4499992" y="2260670"/>
            <a:ext cx="1291478" cy="0"/>
          </a:xfrm>
          <a:prstGeom prst="straightConnector1">
            <a:avLst/>
          </a:prstGeom>
          <a:ln w="28575">
            <a:solidFill>
              <a:schemeClr val="accent3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/>
              <p:cNvSpPr txBox="1"/>
              <p:nvPr/>
            </p:nvSpPr>
            <p:spPr>
              <a:xfrm>
                <a:off x="6943598" y="1816398"/>
                <a:ext cx="15041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fr-F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fr-FR" b="0" i="1" smtClean="0">
                          <a:latin typeface="Cambria Math"/>
                        </a:rPr>
                        <m:t>(</m:t>
                      </m:r>
                      <m:r>
                        <a:rPr lang="fr-FR" b="0" i="1" smtClean="0">
                          <a:latin typeface="Cambria Math"/>
                        </a:rPr>
                        <m:t>𝑡</m:t>
                      </m:r>
                      <m:r>
                        <a:rPr lang="fr-F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62" name="ZoneTexte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3598" y="1816398"/>
                <a:ext cx="1504130" cy="369332"/>
              </a:xfrm>
              <a:prstGeom prst="rect">
                <a:avLst/>
              </a:prstGeom>
              <a:blipFill rotWithShape="1">
                <a:blip r:embed="rId11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Connecteur droit avec flèche 62"/>
          <p:cNvCxnSpPr/>
          <p:nvPr/>
        </p:nvCxnSpPr>
        <p:spPr>
          <a:xfrm>
            <a:off x="6943598" y="2296051"/>
            <a:ext cx="1291478" cy="0"/>
          </a:xfrm>
          <a:prstGeom prst="straightConnector1">
            <a:avLst/>
          </a:prstGeom>
          <a:ln w="28575">
            <a:solidFill>
              <a:schemeClr val="accent3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avec flèche 63"/>
          <p:cNvCxnSpPr/>
          <p:nvPr/>
        </p:nvCxnSpPr>
        <p:spPr>
          <a:xfrm>
            <a:off x="4499992" y="1064484"/>
            <a:ext cx="908503" cy="0"/>
          </a:xfrm>
          <a:prstGeom prst="straightConnector1">
            <a:avLst/>
          </a:prstGeom>
          <a:ln w="28575">
            <a:solidFill>
              <a:schemeClr val="accent3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avec flèche 65"/>
          <p:cNvCxnSpPr/>
          <p:nvPr/>
        </p:nvCxnSpPr>
        <p:spPr>
          <a:xfrm>
            <a:off x="6530319" y="1035740"/>
            <a:ext cx="908503" cy="0"/>
          </a:xfrm>
          <a:prstGeom prst="straightConnector1">
            <a:avLst/>
          </a:prstGeom>
          <a:ln w="28575">
            <a:solidFill>
              <a:schemeClr val="accent3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1702488" y="3717032"/>
            <a:ext cx="1152128" cy="5118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Système</a:t>
            </a:r>
            <a:endParaRPr lang="fr-FR" sz="1200" i="1" dirty="0"/>
          </a:p>
        </p:txBody>
      </p:sp>
      <p:cxnSp>
        <p:nvCxnSpPr>
          <p:cNvPr id="68" name="Connecteur droit avec flèche 67"/>
          <p:cNvCxnSpPr>
            <a:endCxn id="67" idx="1"/>
          </p:cNvCxnSpPr>
          <p:nvPr/>
        </p:nvCxnSpPr>
        <p:spPr>
          <a:xfrm>
            <a:off x="1198432" y="3972942"/>
            <a:ext cx="504056" cy="0"/>
          </a:xfrm>
          <a:prstGeom prst="straightConnector1">
            <a:avLst/>
          </a:prstGeom>
          <a:ln w="28575">
            <a:solidFill>
              <a:schemeClr val="accent3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avec flèche 68"/>
          <p:cNvCxnSpPr/>
          <p:nvPr/>
        </p:nvCxnSpPr>
        <p:spPr>
          <a:xfrm>
            <a:off x="2856340" y="3976638"/>
            <a:ext cx="504056" cy="0"/>
          </a:xfrm>
          <a:prstGeom prst="straightConnector1">
            <a:avLst/>
          </a:prstGeom>
          <a:ln w="28575">
            <a:solidFill>
              <a:schemeClr val="accent3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/>
              <p:cNvSpPr txBox="1"/>
              <p:nvPr/>
            </p:nvSpPr>
            <p:spPr>
              <a:xfrm>
                <a:off x="1056670" y="3532366"/>
                <a:ext cx="6458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𝑒</m:t>
                      </m:r>
                      <m:r>
                        <a:rPr lang="fr-FR" b="0" i="1" smtClean="0">
                          <a:latin typeface="Cambria Math"/>
                        </a:rPr>
                        <m:t>(</m:t>
                      </m:r>
                      <m:r>
                        <a:rPr lang="fr-FR" b="0" i="1" smtClean="0">
                          <a:latin typeface="Cambria Math"/>
                        </a:rPr>
                        <m:t>𝑡</m:t>
                      </m:r>
                      <m:r>
                        <a:rPr lang="fr-F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0" name="ZoneTexte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670" y="3532366"/>
                <a:ext cx="645818" cy="369332"/>
              </a:xfrm>
              <a:prstGeom prst="rect">
                <a:avLst/>
              </a:prstGeom>
              <a:blipFill rotWithShape="1">
                <a:blip r:embed="rId1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/>
              <p:cNvSpPr txBox="1"/>
              <p:nvPr/>
            </p:nvSpPr>
            <p:spPr>
              <a:xfrm>
                <a:off x="2854616" y="3532366"/>
                <a:ext cx="6390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𝑠</m:t>
                      </m:r>
                      <m:r>
                        <a:rPr lang="fr-FR" b="0" i="1" smtClean="0">
                          <a:latin typeface="Cambria Math"/>
                        </a:rPr>
                        <m:t>(</m:t>
                      </m:r>
                      <m:r>
                        <a:rPr lang="fr-FR" b="0" i="1" smtClean="0">
                          <a:latin typeface="Cambria Math"/>
                        </a:rPr>
                        <m:t>𝑡</m:t>
                      </m:r>
                      <m:r>
                        <a:rPr lang="fr-F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1" name="ZoneTexte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4616" y="3532366"/>
                <a:ext cx="639086" cy="369332"/>
              </a:xfrm>
              <a:prstGeom prst="rect">
                <a:avLst/>
              </a:prstGeom>
              <a:blipFill rotWithShape="1">
                <a:blip r:embed="rId13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Flèche droite 71"/>
          <p:cNvSpPr/>
          <p:nvPr/>
        </p:nvSpPr>
        <p:spPr>
          <a:xfrm>
            <a:off x="3626575" y="3791972"/>
            <a:ext cx="727458" cy="369332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Rectangle 72"/>
          <p:cNvSpPr/>
          <p:nvPr/>
        </p:nvSpPr>
        <p:spPr>
          <a:xfrm>
            <a:off x="5369960" y="3720728"/>
            <a:ext cx="1152128" cy="5118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Système</a:t>
            </a:r>
            <a:endParaRPr lang="fr-FR" sz="12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/>
              <p:cNvSpPr txBox="1"/>
              <p:nvPr/>
            </p:nvSpPr>
            <p:spPr>
              <a:xfrm>
                <a:off x="4422457" y="3536062"/>
                <a:ext cx="10644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𝑒</m:t>
                      </m:r>
                      <m:r>
                        <a:rPr lang="fr-FR" b="0" i="1" smtClean="0">
                          <a:latin typeface="Cambria Math"/>
                        </a:rPr>
                        <m:t>(</m:t>
                      </m:r>
                      <m:r>
                        <a:rPr lang="fr-FR" b="0" i="1" smtClean="0">
                          <a:latin typeface="Cambria Math"/>
                        </a:rPr>
                        <m:t>𝑡</m:t>
                      </m:r>
                      <m:r>
                        <a:rPr lang="fr-FR" b="0" i="1" smtClean="0">
                          <a:latin typeface="Cambria Math"/>
                        </a:rPr>
                        <m:t>+</m:t>
                      </m:r>
                      <m:r>
                        <a:rPr lang="fr-FR" b="0" i="1" smtClean="0">
                          <a:latin typeface="Cambria Math"/>
                        </a:rPr>
                        <m:t>𝑇</m:t>
                      </m:r>
                      <m:r>
                        <a:rPr lang="fr-F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4" name="ZoneTexte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2457" y="3536062"/>
                <a:ext cx="1064459" cy="369332"/>
              </a:xfrm>
              <a:prstGeom prst="rect">
                <a:avLst/>
              </a:prstGeom>
              <a:blipFill rotWithShape="1">
                <a:blip r:embed="rId1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/>
              <p:cNvSpPr txBox="1"/>
              <p:nvPr/>
            </p:nvSpPr>
            <p:spPr>
              <a:xfrm>
                <a:off x="6522088" y="3536062"/>
                <a:ext cx="10577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𝑠</m:t>
                      </m:r>
                      <m:r>
                        <a:rPr lang="fr-FR" b="0" i="1" smtClean="0">
                          <a:latin typeface="Cambria Math"/>
                        </a:rPr>
                        <m:t>(</m:t>
                      </m:r>
                      <m:r>
                        <a:rPr lang="fr-FR" b="0" i="1" smtClean="0">
                          <a:latin typeface="Cambria Math"/>
                        </a:rPr>
                        <m:t>𝑡</m:t>
                      </m:r>
                      <m:r>
                        <a:rPr lang="fr-FR" b="0" i="1" smtClean="0">
                          <a:latin typeface="Cambria Math"/>
                        </a:rPr>
                        <m:t>+</m:t>
                      </m:r>
                      <m:r>
                        <a:rPr lang="fr-FR" b="0" i="1" smtClean="0">
                          <a:latin typeface="Cambria Math"/>
                        </a:rPr>
                        <m:t>𝑇</m:t>
                      </m:r>
                      <m:r>
                        <a:rPr lang="fr-F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5" name="ZoneTexte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2088" y="3536062"/>
                <a:ext cx="1057725" cy="369332"/>
              </a:xfrm>
              <a:prstGeom prst="rect">
                <a:avLst/>
              </a:prstGeom>
              <a:blipFill rotWithShape="1">
                <a:blip r:embed="rId1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Connecteur droit avec flèche 75"/>
          <p:cNvCxnSpPr/>
          <p:nvPr/>
        </p:nvCxnSpPr>
        <p:spPr>
          <a:xfrm>
            <a:off x="4491761" y="4005382"/>
            <a:ext cx="908503" cy="0"/>
          </a:xfrm>
          <a:prstGeom prst="straightConnector1">
            <a:avLst/>
          </a:prstGeom>
          <a:ln w="28575">
            <a:solidFill>
              <a:schemeClr val="accent3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avec flèche 76"/>
          <p:cNvCxnSpPr/>
          <p:nvPr/>
        </p:nvCxnSpPr>
        <p:spPr>
          <a:xfrm>
            <a:off x="6522088" y="3976638"/>
            <a:ext cx="908503" cy="0"/>
          </a:xfrm>
          <a:prstGeom prst="straightConnector1">
            <a:avLst/>
          </a:prstGeom>
          <a:ln w="28575">
            <a:solidFill>
              <a:schemeClr val="accent3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05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lipse 5"/>
          <p:cNvSpPr/>
          <p:nvPr/>
        </p:nvSpPr>
        <p:spPr>
          <a:xfrm>
            <a:off x="1115616" y="1484784"/>
            <a:ext cx="288032" cy="28803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avec flèche 7"/>
          <p:cNvCxnSpPr>
            <a:stCxn id="6" idx="4"/>
            <a:endCxn id="6" idx="0"/>
          </p:cNvCxnSpPr>
          <p:nvPr/>
        </p:nvCxnSpPr>
        <p:spPr>
          <a:xfrm flipV="1">
            <a:off x="1259632" y="1484784"/>
            <a:ext cx="0" cy="28803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 flipV="1">
            <a:off x="1259632" y="836712"/>
            <a:ext cx="0" cy="1461572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 flipH="1">
            <a:off x="1259632" y="836712"/>
            <a:ext cx="648072" cy="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 flipH="1">
            <a:off x="2287588" y="836712"/>
            <a:ext cx="556220" cy="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>
            <a:off x="2843808" y="836712"/>
            <a:ext cx="0" cy="674576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/>
          <p:nvPr/>
        </p:nvCxnSpPr>
        <p:spPr>
          <a:xfrm flipH="1">
            <a:off x="2627784" y="1511288"/>
            <a:ext cx="432048" cy="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/>
          <p:nvPr/>
        </p:nvCxnSpPr>
        <p:spPr>
          <a:xfrm flipH="1">
            <a:off x="2627784" y="1623708"/>
            <a:ext cx="432048" cy="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/>
          <p:nvPr/>
        </p:nvCxnSpPr>
        <p:spPr>
          <a:xfrm>
            <a:off x="2843808" y="1623708"/>
            <a:ext cx="0" cy="674576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1907704" y="2215570"/>
            <a:ext cx="379884" cy="1654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1" name="Connecteur droit avec flèche 30"/>
          <p:cNvCxnSpPr/>
          <p:nvPr/>
        </p:nvCxnSpPr>
        <p:spPr>
          <a:xfrm flipH="1">
            <a:off x="2287588" y="2298284"/>
            <a:ext cx="556220" cy="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>
            <a:stCxn id="30" idx="1"/>
          </p:cNvCxnSpPr>
          <p:nvPr/>
        </p:nvCxnSpPr>
        <p:spPr>
          <a:xfrm flipH="1">
            <a:off x="1259632" y="2298284"/>
            <a:ext cx="648072" cy="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/>
          <p:nvPr/>
        </p:nvCxnSpPr>
        <p:spPr>
          <a:xfrm flipH="1">
            <a:off x="1881622" y="692696"/>
            <a:ext cx="432048" cy="144016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ZoneTexte 1"/>
          <p:cNvSpPr txBox="1"/>
          <p:nvPr/>
        </p:nvSpPr>
        <p:spPr>
          <a:xfrm>
            <a:off x="467544" y="1439042"/>
            <a:ext cx="4764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i="1" dirty="0"/>
              <a:t>e</a:t>
            </a:r>
            <a:r>
              <a:rPr lang="fr-FR" sz="1600" i="1" dirty="0" smtClean="0"/>
              <a:t>(t)</a:t>
            </a:r>
            <a:endParaRPr lang="fr-FR" sz="1600" i="1" dirty="0"/>
          </a:p>
        </p:txBody>
      </p:sp>
      <p:sp>
        <p:nvSpPr>
          <p:cNvPr id="16" name="ZoneTexte 15"/>
          <p:cNvSpPr txBox="1"/>
          <p:nvPr/>
        </p:nvSpPr>
        <p:spPr>
          <a:xfrm>
            <a:off x="1949208" y="188677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i="1" dirty="0" smtClean="0"/>
              <a:t>R</a:t>
            </a:r>
            <a:endParaRPr lang="fr-FR" sz="1600" i="1" dirty="0"/>
          </a:p>
        </p:txBody>
      </p:sp>
      <p:sp>
        <p:nvSpPr>
          <p:cNvPr id="19" name="ZoneTexte 18"/>
          <p:cNvSpPr txBox="1"/>
          <p:nvPr/>
        </p:nvSpPr>
        <p:spPr>
          <a:xfrm>
            <a:off x="2316074" y="1398221"/>
            <a:ext cx="2920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i="1" dirty="0" smtClean="0"/>
              <a:t>C</a:t>
            </a:r>
            <a:endParaRPr lang="fr-FR" sz="1600" i="1" dirty="0"/>
          </a:p>
        </p:txBody>
      </p:sp>
      <p:cxnSp>
        <p:nvCxnSpPr>
          <p:cNvPr id="20" name="Connecteur droit avec flèche 19"/>
          <p:cNvCxnSpPr/>
          <p:nvPr/>
        </p:nvCxnSpPr>
        <p:spPr>
          <a:xfrm flipV="1">
            <a:off x="1259632" y="885968"/>
            <a:ext cx="0" cy="28803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/>
          <p:nvPr/>
        </p:nvCxnSpPr>
        <p:spPr>
          <a:xfrm flipH="1" flipV="1">
            <a:off x="943956" y="1398221"/>
            <a:ext cx="2332" cy="37825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/>
          <p:nvPr/>
        </p:nvCxnSpPr>
        <p:spPr>
          <a:xfrm flipH="1" flipV="1">
            <a:off x="3275856" y="1378369"/>
            <a:ext cx="2332" cy="37825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/>
          <p:cNvSpPr txBox="1"/>
          <p:nvPr/>
        </p:nvSpPr>
        <p:spPr>
          <a:xfrm>
            <a:off x="3387811" y="1398221"/>
            <a:ext cx="5405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i="1" dirty="0" err="1" smtClean="0"/>
              <a:t>u</a:t>
            </a:r>
            <a:r>
              <a:rPr lang="fr-FR" sz="1600" i="1" baseline="-25000" dirty="0" err="1" smtClean="0"/>
              <a:t>c</a:t>
            </a:r>
            <a:r>
              <a:rPr lang="fr-FR" sz="1600" i="1" dirty="0" smtClean="0"/>
              <a:t>(t)</a:t>
            </a:r>
            <a:endParaRPr lang="fr-FR" sz="1600" i="1" dirty="0"/>
          </a:p>
        </p:txBody>
      </p:sp>
      <p:sp>
        <p:nvSpPr>
          <p:cNvPr id="25" name="ZoneTexte 24"/>
          <p:cNvSpPr txBox="1"/>
          <p:nvPr/>
        </p:nvSpPr>
        <p:spPr>
          <a:xfrm>
            <a:off x="1818563" y="2564904"/>
            <a:ext cx="558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i="1" dirty="0" err="1" smtClean="0"/>
              <a:t>u</a:t>
            </a:r>
            <a:r>
              <a:rPr lang="fr-FR" sz="1600" i="1" baseline="-25000" dirty="0" err="1" smtClean="0"/>
              <a:t>R</a:t>
            </a:r>
            <a:r>
              <a:rPr lang="fr-FR" sz="1600" i="1" dirty="0" smtClean="0"/>
              <a:t>(t)</a:t>
            </a:r>
            <a:endParaRPr lang="fr-FR" sz="1600" i="1" dirty="0"/>
          </a:p>
        </p:txBody>
      </p:sp>
      <p:cxnSp>
        <p:nvCxnSpPr>
          <p:cNvPr id="26" name="Connecteur droit avec flèche 25"/>
          <p:cNvCxnSpPr/>
          <p:nvPr/>
        </p:nvCxnSpPr>
        <p:spPr>
          <a:xfrm>
            <a:off x="1834664" y="2539008"/>
            <a:ext cx="525964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llipse 31"/>
          <p:cNvSpPr/>
          <p:nvPr/>
        </p:nvSpPr>
        <p:spPr>
          <a:xfrm>
            <a:off x="5364088" y="1587928"/>
            <a:ext cx="288032" cy="28803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4" name="Connecteur droit avec flèche 33"/>
          <p:cNvCxnSpPr>
            <a:stCxn id="32" idx="4"/>
            <a:endCxn id="32" idx="0"/>
          </p:cNvCxnSpPr>
          <p:nvPr/>
        </p:nvCxnSpPr>
        <p:spPr>
          <a:xfrm flipV="1">
            <a:off x="5508104" y="1587928"/>
            <a:ext cx="0" cy="28803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/>
          <p:nvPr/>
        </p:nvCxnSpPr>
        <p:spPr>
          <a:xfrm flipV="1">
            <a:off x="5508104" y="939856"/>
            <a:ext cx="0" cy="1461572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/>
          <p:nvPr/>
        </p:nvCxnSpPr>
        <p:spPr>
          <a:xfrm flipH="1">
            <a:off x="5508104" y="939856"/>
            <a:ext cx="1479974" cy="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/>
          <p:nvPr/>
        </p:nvCxnSpPr>
        <p:spPr>
          <a:xfrm>
            <a:off x="7092280" y="1133128"/>
            <a:ext cx="0" cy="481304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/>
          <p:cNvCxnSpPr/>
          <p:nvPr/>
        </p:nvCxnSpPr>
        <p:spPr>
          <a:xfrm flipH="1">
            <a:off x="6876256" y="1614432"/>
            <a:ext cx="432048" cy="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/>
          <p:cNvCxnSpPr/>
          <p:nvPr/>
        </p:nvCxnSpPr>
        <p:spPr>
          <a:xfrm flipH="1">
            <a:off x="6876256" y="1726852"/>
            <a:ext cx="432048" cy="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/>
          <p:nvPr/>
        </p:nvCxnSpPr>
        <p:spPr>
          <a:xfrm>
            <a:off x="7092280" y="1726852"/>
            <a:ext cx="0" cy="674576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4272167" y="2931970"/>
            <a:ext cx="379884" cy="1654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4" name="Connecteur droit avec flèche 43"/>
          <p:cNvCxnSpPr/>
          <p:nvPr/>
        </p:nvCxnSpPr>
        <p:spPr>
          <a:xfrm flipH="1">
            <a:off x="4652051" y="3014684"/>
            <a:ext cx="556220" cy="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/>
          <p:cNvCxnSpPr>
            <a:stCxn id="43" idx="1"/>
          </p:cNvCxnSpPr>
          <p:nvPr/>
        </p:nvCxnSpPr>
        <p:spPr>
          <a:xfrm flipH="1">
            <a:off x="3624095" y="3014684"/>
            <a:ext cx="648072" cy="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/>
          <p:nvPr/>
        </p:nvCxnSpPr>
        <p:spPr>
          <a:xfrm flipH="1" flipV="1">
            <a:off x="6876256" y="850464"/>
            <a:ext cx="216024" cy="282664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ZoneTexte 46"/>
          <p:cNvSpPr txBox="1"/>
          <p:nvPr/>
        </p:nvSpPr>
        <p:spPr>
          <a:xfrm>
            <a:off x="4716016" y="1542186"/>
            <a:ext cx="4764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i="1" dirty="0"/>
              <a:t>e</a:t>
            </a:r>
            <a:r>
              <a:rPr lang="fr-FR" sz="1600" i="1" dirty="0" smtClean="0"/>
              <a:t>(t)</a:t>
            </a:r>
            <a:endParaRPr lang="fr-FR" sz="1600" i="1" dirty="0"/>
          </a:p>
        </p:txBody>
      </p:sp>
      <p:sp>
        <p:nvSpPr>
          <p:cNvPr id="48" name="ZoneTexte 47"/>
          <p:cNvSpPr txBox="1"/>
          <p:nvPr/>
        </p:nvSpPr>
        <p:spPr>
          <a:xfrm>
            <a:off x="4313671" y="260317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i="1" dirty="0" smtClean="0"/>
              <a:t>R</a:t>
            </a:r>
            <a:endParaRPr lang="fr-FR" sz="1600" i="1" dirty="0"/>
          </a:p>
        </p:txBody>
      </p:sp>
      <p:sp>
        <p:nvSpPr>
          <p:cNvPr id="49" name="ZoneTexte 48"/>
          <p:cNvSpPr txBox="1"/>
          <p:nvPr/>
        </p:nvSpPr>
        <p:spPr>
          <a:xfrm>
            <a:off x="6730222" y="1228944"/>
            <a:ext cx="2920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i="1" dirty="0" smtClean="0"/>
              <a:t>C</a:t>
            </a:r>
            <a:endParaRPr lang="fr-FR" sz="1600" i="1" dirty="0"/>
          </a:p>
        </p:txBody>
      </p:sp>
      <p:cxnSp>
        <p:nvCxnSpPr>
          <p:cNvPr id="50" name="Connecteur droit avec flèche 49"/>
          <p:cNvCxnSpPr/>
          <p:nvPr/>
        </p:nvCxnSpPr>
        <p:spPr>
          <a:xfrm flipV="1">
            <a:off x="5508104" y="989112"/>
            <a:ext cx="0" cy="28803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avec flèche 50"/>
          <p:cNvCxnSpPr/>
          <p:nvPr/>
        </p:nvCxnSpPr>
        <p:spPr>
          <a:xfrm flipH="1" flipV="1">
            <a:off x="5192428" y="1501365"/>
            <a:ext cx="2332" cy="37825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/>
          <p:cNvCxnSpPr/>
          <p:nvPr/>
        </p:nvCxnSpPr>
        <p:spPr>
          <a:xfrm flipH="1" flipV="1">
            <a:off x="6730222" y="1445516"/>
            <a:ext cx="2332" cy="37825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ZoneTexte 52"/>
          <p:cNvSpPr txBox="1"/>
          <p:nvPr/>
        </p:nvSpPr>
        <p:spPr>
          <a:xfrm>
            <a:off x="6189689" y="1484784"/>
            <a:ext cx="5405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i="1" dirty="0" err="1" smtClean="0"/>
              <a:t>u</a:t>
            </a:r>
            <a:r>
              <a:rPr lang="fr-FR" sz="1600" i="1" baseline="-25000" dirty="0" err="1" smtClean="0"/>
              <a:t>c</a:t>
            </a:r>
            <a:r>
              <a:rPr lang="fr-FR" sz="1600" i="1" dirty="0" smtClean="0"/>
              <a:t>(t)</a:t>
            </a:r>
            <a:endParaRPr lang="fr-FR" sz="1600" i="1" dirty="0"/>
          </a:p>
        </p:txBody>
      </p:sp>
      <p:sp>
        <p:nvSpPr>
          <p:cNvPr id="54" name="ZoneTexte 53"/>
          <p:cNvSpPr txBox="1"/>
          <p:nvPr/>
        </p:nvSpPr>
        <p:spPr>
          <a:xfrm>
            <a:off x="4183026" y="3281304"/>
            <a:ext cx="558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i="1" dirty="0" err="1" smtClean="0"/>
              <a:t>u</a:t>
            </a:r>
            <a:r>
              <a:rPr lang="fr-FR" sz="1600" i="1" baseline="-25000" dirty="0" err="1" smtClean="0"/>
              <a:t>R</a:t>
            </a:r>
            <a:r>
              <a:rPr lang="fr-FR" sz="1600" i="1" dirty="0" smtClean="0"/>
              <a:t>(t)</a:t>
            </a:r>
            <a:endParaRPr lang="fr-FR" sz="1600" i="1" dirty="0"/>
          </a:p>
        </p:txBody>
      </p:sp>
      <p:cxnSp>
        <p:nvCxnSpPr>
          <p:cNvPr id="55" name="Connecteur droit avec flèche 54"/>
          <p:cNvCxnSpPr/>
          <p:nvPr/>
        </p:nvCxnSpPr>
        <p:spPr>
          <a:xfrm flipH="1">
            <a:off x="4199127" y="3255408"/>
            <a:ext cx="525964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/>
          <p:cNvCxnSpPr/>
          <p:nvPr/>
        </p:nvCxnSpPr>
        <p:spPr>
          <a:xfrm flipH="1">
            <a:off x="5508104" y="2401428"/>
            <a:ext cx="1584176" cy="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/>
          <p:cNvCxnSpPr/>
          <p:nvPr/>
        </p:nvCxnSpPr>
        <p:spPr>
          <a:xfrm flipH="1">
            <a:off x="7092280" y="2401428"/>
            <a:ext cx="648072" cy="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avec flèche 63"/>
          <p:cNvCxnSpPr>
            <a:stCxn id="66" idx="0"/>
          </p:cNvCxnSpPr>
          <p:nvPr/>
        </p:nvCxnSpPr>
        <p:spPr>
          <a:xfrm>
            <a:off x="7732687" y="2132856"/>
            <a:ext cx="0" cy="268572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Arc 65"/>
          <p:cNvSpPr/>
          <p:nvPr/>
        </p:nvSpPr>
        <p:spPr>
          <a:xfrm flipV="1">
            <a:off x="7624675" y="1916832"/>
            <a:ext cx="216024" cy="216024"/>
          </a:xfrm>
          <a:prstGeom prst="arc">
            <a:avLst>
              <a:gd name="adj1" fmla="val 16200000"/>
              <a:gd name="adj2" fmla="val 5463875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ln w="28575">
                <a:solidFill>
                  <a:schemeClr val="tx1"/>
                </a:solidFill>
              </a:ln>
            </a:endParaRPr>
          </a:p>
        </p:txBody>
      </p:sp>
      <p:sp>
        <p:nvSpPr>
          <p:cNvPr id="68" name="Arc 67"/>
          <p:cNvSpPr/>
          <p:nvPr/>
        </p:nvSpPr>
        <p:spPr>
          <a:xfrm flipV="1">
            <a:off x="7624675" y="1700515"/>
            <a:ext cx="216024" cy="216024"/>
          </a:xfrm>
          <a:prstGeom prst="arc">
            <a:avLst>
              <a:gd name="adj1" fmla="val 16200000"/>
              <a:gd name="adj2" fmla="val 5463875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ln w="28575">
                <a:solidFill>
                  <a:schemeClr val="tx1"/>
                </a:solidFill>
              </a:ln>
            </a:endParaRPr>
          </a:p>
        </p:txBody>
      </p:sp>
      <p:sp>
        <p:nvSpPr>
          <p:cNvPr id="69" name="Arc 68"/>
          <p:cNvSpPr/>
          <p:nvPr/>
        </p:nvSpPr>
        <p:spPr>
          <a:xfrm flipV="1">
            <a:off x="7624675" y="1484491"/>
            <a:ext cx="216024" cy="216024"/>
          </a:xfrm>
          <a:prstGeom prst="arc">
            <a:avLst>
              <a:gd name="adj1" fmla="val 16200000"/>
              <a:gd name="adj2" fmla="val 5463875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ln w="28575">
                <a:solidFill>
                  <a:schemeClr val="tx1"/>
                </a:solidFill>
              </a:ln>
            </a:endParaRPr>
          </a:p>
        </p:txBody>
      </p:sp>
      <p:sp>
        <p:nvSpPr>
          <p:cNvPr id="70" name="Arc 69"/>
          <p:cNvSpPr/>
          <p:nvPr/>
        </p:nvSpPr>
        <p:spPr>
          <a:xfrm flipV="1">
            <a:off x="7624675" y="1268174"/>
            <a:ext cx="216024" cy="216024"/>
          </a:xfrm>
          <a:prstGeom prst="arc">
            <a:avLst>
              <a:gd name="adj1" fmla="val 16200000"/>
              <a:gd name="adj2" fmla="val 5463875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ln w="28575">
                <a:solidFill>
                  <a:schemeClr val="tx1"/>
                </a:solidFill>
              </a:ln>
            </a:endParaRPr>
          </a:p>
        </p:txBody>
      </p:sp>
      <p:cxnSp>
        <p:nvCxnSpPr>
          <p:cNvPr id="73" name="Connecteur droit avec flèche 72"/>
          <p:cNvCxnSpPr/>
          <p:nvPr/>
        </p:nvCxnSpPr>
        <p:spPr>
          <a:xfrm>
            <a:off x="7740352" y="939856"/>
            <a:ext cx="768" cy="337288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avec flèche 73"/>
          <p:cNvCxnSpPr/>
          <p:nvPr/>
        </p:nvCxnSpPr>
        <p:spPr>
          <a:xfrm flipH="1">
            <a:off x="7164288" y="939856"/>
            <a:ext cx="578081" cy="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ZoneTexte 78"/>
          <p:cNvSpPr txBox="1"/>
          <p:nvPr/>
        </p:nvSpPr>
        <p:spPr>
          <a:xfrm>
            <a:off x="7770370" y="1501365"/>
            <a:ext cx="5460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i="1" dirty="0" smtClean="0"/>
              <a:t>R,L</a:t>
            </a:r>
            <a:endParaRPr lang="fr-FR" sz="1600" i="1" dirty="0"/>
          </a:p>
        </p:txBody>
      </p:sp>
      <p:sp>
        <p:nvSpPr>
          <p:cNvPr id="3" name="Rectangle 2"/>
          <p:cNvSpPr/>
          <p:nvPr/>
        </p:nvSpPr>
        <p:spPr>
          <a:xfrm>
            <a:off x="816882" y="804277"/>
            <a:ext cx="3962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i="1" dirty="0" smtClean="0"/>
              <a:t>i(t)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234182895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638</TotalTime>
  <Words>224</Words>
  <Application>Microsoft Office PowerPoint</Application>
  <PresentationFormat>Affichage à l'écran (4:3)</PresentationFormat>
  <Paragraphs>56</Paragraphs>
  <Slides>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33</cp:revision>
  <dcterms:created xsi:type="dcterms:W3CDTF">2011-09-09T07:36:55Z</dcterms:created>
  <dcterms:modified xsi:type="dcterms:W3CDTF">2013-09-18T10:46:02Z</dcterms:modified>
</cp:coreProperties>
</file>