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37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1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14.pn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34.png"/><Relationship Id="rId10" Type="http://schemas.openxmlformats.org/officeDocument/2006/relationships/image" Target="../media/image14.png"/><Relationship Id="rId4" Type="http://schemas.openxmlformats.org/officeDocument/2006/relationships/image" Target="../media/image32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4010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411760" y="2348880"/>
            <a:ext cx="295232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979703" y="1916832"/>
            <a:ext cx="138438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64088" y="17321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 6 axes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64088" y="216421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Magasin de stockage des rivets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08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4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49609"/>
            <a:ext cx="2857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6" idx="0"/>
          </p:cNvCxnSpPr>
          <p:nvPr/>
        </p:nvCxnSpPr>
        <p:spPr>
          <a:xfrm flipV="1">
            <a:off x="3935338" y="3140968"/>
            <a:ext cx="0" cy="19026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143250" y="33312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Motoréducteur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95936" y="36390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Poulies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923928" y="397212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Courroie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4572000" y="2852936"/>
            <a:ext cx="155426" cy="93995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92894"/>
            <a:ext cx="85571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727426" y="3485116"/>
            <a:ext cx="708670" cy="640893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 65"/>
          <p:cNvSpPr/>
          <p:nvPr/>
        </p:nvSpPr>
        <p:spPr>
          <a:xfrm>
            <a:off x="4798088" y="5158597"/>
            <a:ext cx="1430096" cy="133639"/>
          </a:xfrm>
          <a:custGeom>
            <a:avLst/>
            <a:gdLst>
              <a:gd name="connsiteX0" fmla="*/ 0 w 1552755"/>
              <a:gd name="connsiteY0" fmla="*/ 0 h 207823"/>
              <a:gd name="connsiteX1" fmla="*/ 388189 w 1552755"/>
              <a:gd name="connsiteY1" fmla="*/ 172529 h 207823"/>
              <a:gd name="connsiteX2" fmla="*/ 759125 w 1552755"/>
              <a:gd name="connsiteY2" fmla="*/ 94891 h 207823"/>
              <a:gd name="connsiteX3" fmla="*/ 1250831 w 1552755"/>
              <a:gd name="connsiteY3" fmla="*/ 207034 h 207823"/>
              <a:gd name="connsiteX4" fmla="*/ 1552755 w 1552755"/>
              <a:gd name="connsiteY4" fmla="*/ 25879 h 207823"/>
              <a:gd name="connsiteX0" fmla="*/ 0 w 1690778"/>
              <a:gd name="connsiteY0" fmla="*/ 0 h 207823"/>
              <a:gd name="connsiteX1" fmla="*/ 388189 w 1690778"/>
              <a:gd name="connsiteY1" fmla="*/ 172529 h 207823"/>
              <a:gd name="connsiteX2" fmla="*/ 759125 w 1690778"/>
              <a:gd name="connsiteY2" fmla="*/ 94891 h 207823"/>
              <a:gd name="connsiteX3" fmla="*/ 1250831 w 1690778"/>
              <a:gd name="connsiteY3" fmla="*/ 207034 h 207823"/>
              <a:gd name="connsiteX4" fmla="*/ 1690778 w 1690778"/>
              <a:gd name="connsiteY4" fmla="*/ 25879 h 207823"/>
              <a:gd name="connsiteX0" fmla="*/ 0 w 1690778"/>
              <a:gd name="connsiteY0" fmla="*/ 0 h 208085"/>
              <a:gd name="connsiteX1" fmla="*/ 388189 w 1690778"/>
              <a:gd name="connsiteY1" fmla="*/ 172529 h 208085"/>
              <a:gd name="connsiteX2" fmla="*/ 955551 w 1690778"/>
              <a:gd name="connsiteY2" fmla="*/ 103517 h 208085"/>
              <a:gd name="connsiteX3" fmla="*/ 1250831 w 1690778"/>
              <a:gd name="connsiteY3" fmla="*/ 207034 h 208085"/>
              <a:gd name="connsiteX4" fmla="*/ 1690778 w 1690778"/>
              <a:gd name="connsiteY4" fmla="*/ 25879 h 208085"/>
              <a:gd name="connsiteX0" fmla="*/ 0 w 1690778"/>
              <a:gd name="connsiteY0" fmla="*/ 0 h 212857"/>
              <a:gd name="connsiteX1" fmla="*/ 388189 w 1690778"/>
              <a:gd name="connsiteY1" fmla="*/ 172529 h 212857"/>
              <a:gd name="connsiteX2" fmla="*/ 955551 w 1690778"/>
              <a:gd name="connsiteY2" fmla="*/ 103517 h 212857"/>
              <a:gd name="connsiteX3" fmla="*/ 1250831 w 1690778"/>
              <a:gd name="connsiteY3" fmla="*/ 207034 h 212857"/>
              <a:gd name="connsiteX4" fmla="*/ 1448640 w 1690778"/>
              <a:gd name="connsiteY4" fmla="*/ 181155 h 212857"/>
              <a:gd name="connsiteX5" fmla="*/ 1690778 w 1690778"/>
              <a:gd name="connsiteY5" fmla="*/ 25879 h 212857"/>
              <a:gd name="connsiteX0" fmla="*/ 0 w 1690778"/>
              <a:gd name="connsiteY0" fmla="*/ 0 h 212857"/>
              <a:gd name="connsiteX1" fmla="*/ 388189 w 1690778"/>
              <a:gd name="connsiteY1" fmla="*/ 172529 h 212857"/>
              <a:gd name="connsiteX2" fmla="*/ 955551 w 1690778"/>
              <a:gd name="connsiteY2" fmla="*/ 103517 h 212857"/>
              <a:gd name="connsiteX3" fmla="*/ 1250831 w 1690778"/>
              <a:gd name="connsiteY3" fmla="*/ 207034 h 212857"/>
              <a:gd name="connsiteX4" fmla="*/ 1448640 w 1690778"/>
              <a:gd name="connsiteY4" fmla="*/ 181155 h 212857"/>
              <a:gd name="connsiteX5" fmla="*/ 1690778 w 1690778"/>
              <a:gd name="connsiteY5" fmla="*/ 25879 h 212857"/>
              <a:gd name="connsiteX0" fmla="*/ 0 w 1690778"/>
              <a:gd name="connsiteY0" fmla="*/ 0 h 208085"/>
              <a:gd name="connsiteX1" fmla="*/ 388189 w 1690778"/>
              <a:gd name="connsiteY1" fmla="*/ 172529 h 208085"/>
              <a:gd name="connsiteX2" fmla="*/ 955551 w 1690778"/>
              <a:gd name="connsiteY2" fmla="*/ 103517 h 208085"/>
              <a:gd name="connsiteX3" fmla="*/ 1250831 w 1690778"/>
              <a:gd name="connsiteY3" fmla="*/ 207034 h 208085"/>
              <a:gd name="connsiteX4" fmla="*/ 1690778 w 1690778"/>
              <a:gd name="connsiteY4" fmla="*/ 25879 h 208085"/>
              <a:gd name="connsiteX0" fmla="*/ 0 w 1690778"/>
              <a:gd name="connsiteY0" fmla="*/ 0 h 175525"/>
              <a:gd name="connsiteX1" fmla="*/ 388189 w 1690778"/>
              <a:gd name="connsiteY1" fmla="*/ 172529 h 175525"/>
              <a:gd name="connsiteX2" fmla="*/ 955551 w 1690778"/>
              <a:gd name="connsiteY2" fmla="*/ 103517 h 175525"/>
              <a:gd name="connsiteX3" fmla="*/ 1690778 w 1690778"/>
              <a:gd name="connsiteY3" fmla="*/ 25879 h 175525"/>
              <a:gd name="connsiteX0" fmla="*/ 0 w 1690778"/>
              <a:gd name="connsiteY0" fmla="*/ 0 h 103517"/>
              <a:gd name="connsiteX1" fmla="*/ 955551 w 1690778"/>
              <a:gd name="connsiteY1" fmla="*/ 103517 h 103517"/>
              <a:gd name="connsiteX2" fmla="*/ 1690778 w 1690778"/>
              <a:gd name="connsiteY2" fmla="*/ 25879 h 103517"/>
              <a:gd name="connsiteX0" fmla="*/ 0 w 1690778"/>
              <a:gd name="connsiteY0" fmla="*/ 0 h 198408"/>
              <a:gd name="connsiteX1" fmla="*/ 898260 w 1690778"/>
              <a:gd name="connsiteY1" fmla="*/ 198408 h 198408"/>
              <a:gd name="connsiteX2" fmla="*/ 1690778 w 1690778"/>
              <a:gd name="connsiteY2" fmla="*/ 25879 h 198408"/>
              <a:gd name="connsiteX0" fmla="*/ 0 w 1690778"/>
              <a:gd name="connsiteY0" fmla="*/ 0 h 198541"/>
              <a:gd name="connsiteX1" fmla="*/ 898260 w 1690778"/>
              <a:gd name="connsiteY1" fmla="*/ 198408 h 198541"/>
              <a:gd name="connsiteX2" fmla="*/ 1690778 w 1690778"/>
              <a:gd name="connsiteY2" fmla="*/ 25879 h 198541"/>
              <a:gd name="connsiteX0" fmla="*/ 0 w 1690778"/>
              <a:gd name="connsiteY0" fmla="*/ 0 h 198541"/>
              <a:gd name="connsiteX1" fmla="*/ 898260 w 1690778"/>
              <a:gd name="connsiteY1" fmla="*/ 198408 h 198541"/>
              <a:gd name="connsiteX2" fmla="*/ 1690778 w 1690778"/>
              <a:gd name="connsiteY2" fmla="*/ 25879 h 198541"/>
              <a:gd name="connsiteX0" fmla="*/ 0 w 1690778"/>
              <a:gd name="connsiteY0" fmla="*/ 0 h 133319"/>
              <a:gd name="connsiteX1" fmla="*/ 898260 w 1690778"/>
              <a:gd name="connsiteY1" fmla="*/ 94891 h 133319"/>
              <a:gd name="connsiteX2" fmla="*/ 1690778 w 1690778"/>
              <a:gd name="connsiteY2" fmla="*/ 25879 h 133319"/>
              <a:gd name="connsiteX0" fmla="*/ 0 w 1690778"/>
              <a:gd name="connsiteY0" fmla="*/ 0 h 135745"/>
              <a:gd name="connsiteX1" fmla="*/ 898260 w 1690778"/>
              <a:gd name="connsiteY1" fmla="*/ 94891 h 135745"/>
              <a:gd name="connsiteX2" fmla="*/ 1690778 w 1690778"/>
              <a:gd name="connsiteY2" fmla="*/ 25879 h 135745"/>
              <a:gd name="connsiteX0" fmla="*/ 0 w 1690778"/>
              <a:gd name="connsiteY0" fmla="*/ 0 h 133639"/>
              <a:gd name="connsiteX1" fmla="*/ 898260 w 1690778"/>
              <a:gd name="connsiteY1" fmla="*/ 94891 h 133639"/>
              <a:gd name="connsiteX2" fmla="*/ 1690778 w 1690778"/>
              <a:gd name="connsiteY2" fmla="*/ 2025 h 1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778" h="133639">
                <a:moveTo>
                  <a:pt x="0" y="0"/>
                </a:moveTo>
                <a:cubicBezTo>
                  <a:pt x="19016" y="228600"/>
                  <a:pt x="616464" y="94554"/>
                  <a:pt x="898260" y="94891"/>
                </a:cubicBezTo>
                <a:cubicBezTo>
                  <a:pt x="1180056" y="95228"/>
                  <a:pt x="1672137" y="197558"/>
                  <a:pt x="1690778" y="202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340768"/>
            <a:ext cx="4250337" cy="268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1838609"/>
            <a:ext cx="576064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5652120" y="1982625"/>
            <a:ext cx="12241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652120" y="1340768"/>
            <a:ext cx="0" cy="129614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/>
          <p:cNvGrpSpPr/>
          <p:nvPr/>
        </p:nvGrpSpPr>
        <p:grpSpPr>
          <a:xfrm>
            <a:off x="5580112" y="1196752"/>
            <a:ext cx="144016" cy="144016"/>
            <a:chOff x="5580112" y="1196752"/>
            <a:chExt cx="144016" cy="144016"/>
          </a:xfrm>
        </p:grpSpPr>
        <p:cxnSp>
          <p:nvCxnSpPr>
            <p:cNvPr id="16" name="Connecteur droit 15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e 20"/>
          <p:cNvGrpSpPr/>
          <p:nvPr/>
        </p:nvGrpSpPr>
        <p:grpSpPr>
          <a:xfrm flipV="1">
            <a:off x="5580112" y="2634939"/>
            <a:ext cx="144016" cy="144016"/>
            <a:chOff x="5580112" y="1196752"/>
            <a:chExt cx="144016" cy="144016"/>
          </a:xfrm>
        </p:grpSpPr>
        <p:cxnSp>
          <p:nvCxnSpPr>
            <p:cNvPr id="22" name="Connecteur droit 21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" name="Connecteur droit 23"/>
          <p:cNvCxnSpPr/>
          <p:nvPr/>
        </p:nvCxnSpPr>
        <p:spPr>
          <a:xfrm>
            <a:off x="6732240" y="1838609"/>
            <a:ext cx="0" cy="29641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012160" y="1834417"/>
            <a:ext cx="0" cy="29641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6084168" y="4005064"/>
            <a:ext cx="576064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72" idx="2"/>
          </p:cNvCxnSpPr>
          <p:nvPr/>
        </p:nvCxnSpPr>
        <p:spPr>
          <a:xfrm flipH="1">
            <a:off x="5652120" y="4149080"/>
            <a:ext cx="1332148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652120" y="3507223"/>
            <a:ext cx="0" cy="1296144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e 30"/>
          <p:cNvGrpSpPr/>
          <p:nvPr/>
        </p:nvGrpSpPr>
        <p:grpSpPr>
          <a:xfrm>
            <a:off x="5580112" y="3363207"/>
            <a:ext cx="144016" cy="144016"/>
            <a:chOff x="5580112" y="1196752"/>
            <a:chExt cx="144016" cy="144016"/>
          </a:xfrm>
        </p:grpSpPr>
        <p:cxnSp>
          <p:nvCxnSpPr>
            <p:cNvPr id="32" name="Connecteur droit 31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e 33"/>
          <p:cNvGrpSpPr/>
          <p:nvPr/>
        </p:nvGrpSpPr>
        <p:grpSpPr>
          <a:xfrm flipV="1">
            <a:off x="5580112" y="4801394"/>
            <a:ext cx="144016" cy="144016"/>
            <a:chOff x="5580112" y="1196752"/>
            <a:chExt cx="144016" cy="144016"/>
          </a:xfrm>
        </p:grpSpPr>
        <p:cxnSp>
          <p:nvCxnSpPr>
            <p:cNvPr id="35" name="Connecteur droit 34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/>
          <p:cNvCxnSpPr/>
          <p:nvPr/>
        </p:nvCxnSpPr>
        <p:spPr>
          <a:xfrm>
            <a:off x="6732240" y="4005064"/>
            <a:ext cx="0" cy="296416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012160" y="4000872"/>
            <a:ext cx="0" cy="296416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4" idx="2"/>
            <a:endCxn id="28" idx="0"/>
          </p:cNvCxnSpPr>
          <p:nvPr/>
        </p:nvCxnSpPr>
        <p:spPr>
          <a:xfrm>
            <a:off x="6372200" y="2126641"/>
            <a:ext cx="0" cy="187842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8" idx="2"/>
          </p:cNvCxnSpPr>
          <p:nvPr/>
        </p:nvCxnSpPr>
        <p:spPr>
          <a:xfrm>
            <a:off x="6372200" y="4293096"/>
            <a:ext cx="0" cy="864096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572000" y="5157192"/>
            <a:ext cx="1800201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 rot="16200000">
            <a:off x="4283968" y="3003167"/>
            <a:ext cx="576064" cy="2880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2" idx="1"/>
          </p:cNvCxnSpPr>
          <p:nvPr/>
        </p:nvCxnSpPr>
        <p:spPr>
          <a:xfrm flipH="1">
            <a:off x="4569125" y="3435215"/>
            <a:ext cx="2875" cy="172197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endCxn id="52" idx="3"/>
          </p:cNvCxnSpPr>
          <p:nvPr/>
        </p:nvCxnSpPr>
        <p:spPr>
          <a:xfrm>
            <a:off x="4569125" y="1628800"/>
            <a:ext cx="0" cy="1230351"/>
          </a:xfrm>
          <a:prstGeom prst="line">
            <a:avLst/>
          </a:prstGeom>
          <a:noFill/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4686968" y="2905219"/>
            <a:ext cx="870312" cy="4839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>
            <a:stCxn id="52" idx="2"/>
            <a:endCxn id="61" idx="0"/>
          </p:cNvCxnSpPr>
          <p:nvPr/>
        </p:nvCxnSpPr>
        <p:spPr>
          <a:xfrm>
            <a:off x="4716016" y="3147183"/>
            <a:ext cx="164144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5661896" y="2768322"/>
            <a:ext cx="0" cy="656261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Ellipse 71"/>
          <p:cNvSpPr/>
          <p:nvPr/>
        </p:nvSpPr>
        <p:spPr>
          <a:xfrm>
            <a:off x="6984268" y="3897052"/>
            <a:ext cx="504056" cy="50405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M</a:t>
            </a:r>
          </a:p>
        </p:txBody>
      </p:sp>
      <p:cxnSp>
        <p:nvCxnSpPr>
          <p:cNvPr id="76" name="Connecteur droit 75"/>
          <p:cNvCxnSpPr>
            <a:endCxn id="61" idx="2"/>
          </p:cNvCxnSpPr>
          <p:nvPr/>
        </p:nvCxnSpPr>
        <p:spPr>
          <a:xfrm flipH="1">
            <a:off x="5364088" y="3147183"/>
            <a:ext cx="32403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Ellipse 77"/>
          <p:cNvSpPr/>
          <p:nvPr/>
        </p:nvSpPr>
        <p:spPr>
          <a:xfrm>
            <a:off x="5595728" y="309735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5739746" y="3169359"/>
            <a:ext cx="77647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516216" y="2953915"/>
            <a:ext cx="126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Encastrement poulie – chariot </a:t>
            </a:r>
            <a:endParaRPr lang="fr-FR" sz="1100" dirty="0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4686968" y="2993295"/>
            <a:ext cx="87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Chariot</a:t>
            </a:r>
            <a:endParaRPr lang="fr-F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4139952" y="1550907"/>
                <a:ext cx="12642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550907"/>
                <a:ext cx="1264295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0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37" y="2852936"/>
            <a:ext cx="11325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2484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Générateur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0" y="1052736"/>
            <a:ext cx="864096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Correcteur/ Amplificateur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1124744"/>
            <a:ext cx="648072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Moteur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99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Intégrateur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127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Réducteur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2240" y="1052736"/>
            <a:ext cx="1008112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Système poulie / Courroie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4" y="1700808"/>
            <a:ext cx="1080120" cy="232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Capteur position</a:t>
            </a:r>
          </a:p>
        </p:txBody>
      </p:sp>
      <p:sp>
        <p:nvSpPr>
          <p:cNvPr id="5" name="Organigramme : Jonction de sommaire 4"/>
          <p:cNvSpPr/>
          <p:nvPr/>
        </p:nvSpPr>
        <p:spPr>
          <a:xfrm>
            <a:off x="1928605" y="1124744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13"/>
          <p:cNvCxnSpPr>
            <a:endCxn id="4" idx="1"/>
          </p:cNvCxnSpPr>
          <p:nvPr/>
        </p:nvCxnSpPr>
        <p:spPr>
          <a:xfrm>
            <a:off x="683568" y="1268760"/>
            <a:ext cx="28891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>
            <a:stCxn id="4" idx="3"/>
            <a:endCxn id="5" idx="2"/>
          </p:cNvCxnSpPr>
          <p:nvPr/>
        </p:nvCxnSpPr>
        <p:spPr>
          <a:xfrm>
            <a:off x="1764572" y="1268760"/>
            <a:ext cx="16403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5" idx="6"/>
            <a:endCxn id="6" idx="1"/>
          </p:cNvCxnSpPr>
          <p:nvPr/>
        </p:nvCxnSpPr>
        <p:spPr>
          <a:xfrm>
            <a:off x="2216637" y="1268760"/>
            <a:ext cx="19512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6" idx="3"/>
            <a:endCxn id="7" idx="1"/>
          </p:cNvCxnSpPr>
          <p:nvPr/>
        </p:nvCxnSpPr>
        <p:spPr>
          <a:xfrm>
            <a:off x="3275856" y="1268760"/>
            <a:ext cx="28803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7" idx="3"/>
            <a:endCxn id="8" idx="1"/>
          </p:cNvCxnSpPr>
          <p:nvPr/>
        </p:nvCxnSpPr>
        <p:spPr>
          <a:xfrm>
            <a:off x="4211960" y="1268760"/>
            <a:ext cx="28803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8" idx="3"/>
            <a:endCxn id="9" idx="1"/>
          </p:cNvCxnSpPr>
          <p:nvPr/>
        </p:nvCxnSpPr>
        <p:spPr>
          <a:xfrm>
            <a:off x="5292080" y="1268760"/>
            <a:ext cx="3491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9" idx="3"/>
            <a:endCxn id="11" idx="1"/>
          </p:cNvCxnSpPr>
          <p:nvPr/>
        </p:nvCxnSpPr>
        <p:spPr>
          <a:xfrm>
            <a:off x="6433360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endCxn id="12" idx="3"/>
          </p:cNvCxnSpPr>
          <p:nvPr/>
        </p:nvCxnSpPr>
        <p:spPr>
          <a:xfrm flipH="1">
            <a:off x="4427984" y="1817204"/>
            <a:ext cx="10386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466676" y="1268760"/>
            <a:ext cx="0" cy="54844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endCxn id="5" idx="4"/>
          </p:cNvCxnSpPr>
          <p:nvPr/>
        </p:nvCxnSpPr>
        <p:spPr>
          <a:xfrm flipV="1">
            <a:off x="2072621" y="1412776"/>
            <a:ext cx="0" cy="40442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12" idx="1"/>
          </p:cNvCxnSpPr>
          <p:nvPr/>
        </p:nvCxnSpPr>
        <p:spPr>
          <a:xfrm>
            <a:off x="2072621" y="1817204"/>
            <a:ext cx="127524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740352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00883" y="1042103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Position consigne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7447713" y="800637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Position chariot</a:t>
            </a:r>
            <a:endParaRPr lang="fr-FR" sz="1200" dirty="0"/>
          </a:p>
        </p:txBody>
      </p:sp>
      <p:sp>
        <p:nvSpPr>
          <p:cNvPr id="52" name="Rectangle 51"/>
          <p:cNvSpPr/>
          <p:nvPr/>
        </p:nvSpPr>
        <p:spPr>
          <a:xfrm>
            <a:off x="4299879" y="870963"/>
            <a:ext cx="1681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Action de la pesanteur</a:t>
            </a:r>
            <a:endParaRPr lang="fr-FR" sz="1200" dirty="0"/>
          </a:p>
        </p:txBody>
      </p:sp>
      <p:cxnSp>
        <p:nvCxnSpPr>
          <p:cNvPr id="54" name="Connecteur droit 53"/>
          <p:cNvCxnSpPr>
            <a:endCxn id="7" idx="0"/>
          </p:cNvCxnSpPr>
          <p:nvPr/>
        </p:nvCxnSpPr>
        <p:spPr>
          <a:xfrm flipH="1">
            <a:off x="3887924" y="1009462"/>
            <a:ext cx="540060" cy="115282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6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484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Générateur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27234" y="4005064"/>
                <a:ext cx="64807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𝐶𝑎𝑝𝑡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34" y="4005064"/>
                <a:ext cx="648072" cy="288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9999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Intégrateur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127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Réducteur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2240" y="1052736"/>
            <a:ext cx="1008112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Système poulie / Courroie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1700808"/>
            <a:ext cx="1080120" cy="232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Capteur position</a:t>
            </a:r>
          </a:p>
        </p:txBody>
      </p:sp>
      <p:sp>
        <p:nvSpPr>
          <p:cNvPr id="11" name="Organigramme : Jonction de sommaire 10"/>
          <p:cNvSpPr/>
          <p:nvPr/>
        </p:nvSpPr>
        <p:spPr>
          <a:xfrm>
            <a:off x="1928605" y="1124744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ysClr val="windowText" lastClr="000000"/>
              </a:solidFill>
            </a:endParaRPr>
          </a:p>
        </p:txBody>
      </p:sp>
      <p:cxnSp>
        <p:nvCxnSpPr>
          <p:cNvPr id="12" name="Connecteur droit 11"/>
          <p:cNvCxnSpPr>
            <a:endCxn id="4" idx="1"/>
          </p:cNvCxnSpPr>
          <p:nvPr/>
        </p:nvCxnSpPr>
        <p:spPr>
          <a:xfrm>
            <a:off x="683568" y="1268760"/>
            <a:ext cx="28891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>
            <a:stCxn id="4" idx="3"/>
            <a:endCxn id="11" idx="2"/>
          </p:cNvCxnSpPr>
          <p:nvPr/>
        </p:nvCxnSpPr>
        <p:spPr>
          <a:xfrm>
            <a:off x="1764572" y="1268760"/>
            <a:ext cx="16403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11" idx="6"/>
          </p:cNvCxnSpPr>
          <p:nvPr/>
        </p:nvCxnSpPr>
        <p:spPr>
          <a:xfrm>
            <a:off x="2216637" y="1268760"/>
            <a:ext cx="19512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3075306" y="4149080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481990" y="1229639"/>
            <a:ext cx="828092" cy="202341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stCxn id="7" idx="3"/>
            <a:endCxn id="8" idx="1"/>
          </p:cNvCxnSpPr>
          <p:nvPr/>
        </p:nvCxnSpPr>
        <p:spPr>
          <a:xfrm>
            <a:off x="5292080" y="1268760"/>
            <a:ext cx="3491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>
            <a:stCxn id="8" idx="3"/>
            <a:endCxn id="9" idx="1"/>
          </p:cNvCxnSpPr>
          <p:nvPr/>
        </p:nvCxnSpPr>
        <p:spPr>
          <a:xfrm>
            <a:off x="6433360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>
            <a:endCxn id="10" idx="3"/>
          </p:cNvCxnSpPr>
          <p:nvPr/>
        </p:nvCxnSpPr>
        <p:spPr>
          <a:xfrm flipH="1">
            <a:off x="4427984" y="1817204"/>
            <a:ext cx="10386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466676" y="1268760"/>
            <a:ext cx="0" cy="54844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4"/>
          </p:cNvCxnSpPr>
          <p:nvPr/>
        </p:nvCxnSpPr>
        <p:spPr>
          <a:xfrm flipV="1">
            <a:off x="2072621" y="1412776"/>
            <a:ext cx="0" cy="40442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>
            <a:endCxn id="10" idx="1"/>
          </p:cNvCxnSpPr>
          <p:nvPr/>
        </p:nvCxnSpPr>
        <p:spPr>
          <a:xfrm>
            <a:off x="2072621" y="1817204"/>
            <a:ext cx="127524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740352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300883" y="1042103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Position consigne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7447713" y="800637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Position chariot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4299879" y="870963"/>
            <a:ext cx="1681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Action de la pesanteur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073003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03" y="4005064"/>
                <a:ext cx="453752" cy="2880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183376" y="4008960"/>
                <a:ext cx="45375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76" y="4008960"/>
                <a:ext cx="453752" cy="360040"/>
              </a:xfrm>
              <a:prstGeom prst="rect">
                <a:avLst/>
              </a:prstGeom>
              <a:blipFill rotWithShape="1">
                <a:blip r:embed="rId8"/>
                <a:stretch>
                  <a:fillRect b="-158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  <a:endCxn id="35" idx="1"/>
          </p:cNvCxnSpPr>
          <p:nvPr/>
        </p:nvCxnSpPr>
        <p:spPr>
          <a:xfrm>
            <a:off x="3779912" y="4149080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1782242" y="3907511"/>
            <a:ext cx="669627" cy="583520"/>
            <a:chOff x="1649636" y="3950938"/>
            <a:chExt cx="669627" cy="583520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023926" y="3950938"/>
                  <a:ext cx="2953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26" y="3950938"/>
                  <a:ext cx="295337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4541188" y="3803936"/>
            <a:ext cx="647188" cy="513603"/>
            <a:chOff x="1649636" y="3818641"/>
            <a:chExt cx="647188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Connecteur droit 56"/>
            <p:cNvCxnSpPr>
              <a:endCxn id="56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075423" y="3659920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23" y="3659920"/>
                <a:ext cx="453752" cy="2880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>
            <a:stCxn id="65" idx="3"/>
          </p:cNvCxnSpPr>
          <p:nvPr/>
        </p:nvCxnSpPr>
        <p:spPr>
          <a:xfrm>
            <a:off x="4529175" y="3803936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769231" y="3803936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275075" y="3672909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75" y="3672909"/>
                <a:ext cx="555921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331640" y="3898702"/>
                <a:ext cx="71461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𝑐𝑜𝑛𝑠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98702"/>
                <a:ext cx="714619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52120" y="3933056"/>
                <a:ext cx="50404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𝑌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933056"/>
                <a:ext cx="504048" cy="261610"/>
              </a:xfrm>
              <a:prstGeom prst="rect">
                <a:avLst/>
              </a:prstGeom>
              <a:blipFill rotWithShape="1"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5783673" y="4194666"/>
            <a:ext cx="0" cy="296365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637128" y="4190183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079197" y="4491031"/>
            <a:ext cx="370447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39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18172" y="3917668"/>
                <a:ext cx="648072" cy="451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72" y="3917668"/>
                <a:ext cx="648072" cy="451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4366244" y="4143334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617098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3999318"/>
                <a:ext cx="453752" cy="288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862938" y="3972461"/>
                <a:ext cx="56107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8" y="3972461"/>
                <a:ext cx="561072" cy="360040"/>
              </a:xfrm>
              <a:prstGeom prst="rect">
                <a:avLst/>
              </a:prstGeom>
              <a:blipFill rotWithShape="1">
                <a:blip r:embed="rId4"/>
                <a:stretch>
                  <a:fillRect l="-1042" b="-3175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</p:cNvCxnSpPr>
          <p:nvPr/>
        </p:nvCxnSpPr>
        <p:spPr>
          <a:xfrm>
            <a:off x="5070850" y="4143334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2812384" y="3995039"/>
            <a:ext cx="907984" cy="490246"/>
            <a:chOff x="1388840" y="4044212"/>
            <a:chExt cx="907984" cy="490246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388840" y="4188228"/>
              <a:ext cx="424829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5284070" y="3773747"/>
            <a:ext cx="568235" cy="513603"/>
            <a:chOff x="1728589" y="3818641"/>
            <a:chExt cx="568235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Connecteur droit 65"/>
          <p:cNvCxnSpPr/>
          <p:nvPr/>
        </p:nvCxnSpPr>
        <p:spPr>
          <a:xfrm>
            <a:off x="5193104" y="3773747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4708753" y="3607166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53" y="3607166"/>
                <a:ext cx="555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812384" y="3845546"/>
                <a:ext cx="5161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𝑈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84" y="3845546"/>
                <a:ext cx="516167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293947" y="3775173"/>
                <a:ext cx="6155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47" y="3775173"/>
                <a:ext cx="615553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6570555" y="4147230"/>
            <a:ext cx="0" cy="338056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>
            <a:stCxn id="36" idx="3"/>
            <a:endCxn id="85" idx="1"/>
          </p:cNvCxnSpPr>
          <p:nvPr/>
        </p:nvCxnSpPr>
        <p:spPr>
          <a:xfrm>
            <a:off x="6424010" y="4152481"/>
            <a:ext cx="430272" cy="95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370135" y="4485285"/>
            <a:ext cx="320042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617098" y="4341269"/>
                <a:ext cx="45375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4341269"/>
                <a:ext cx="453752" cy="2880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356102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102" y="3999318"/>
                <a:ext cx="453752" cy="2880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/>
          <p:cNvGrpSpPr/>
          <p:nvPr/>
        </p:nvGrpSpPr>
        <p:grpSpPr>
          <a:xfrm>
            <a:off x="1448118" y="4003214"/>
            <a:ext cx="907984" cy="860200"/>
            <a:chOff x="1388840" y="4044212"/>
            <a:chExt cx="907984" cy="860200"/>
          </a:xfrm>
        </p:grpSpPr>
        <p:sp>
          <p:nvSpPr>
            <p:cNvPr id="67" name="Organigramme : Jonction de sommaire 6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8" name="Connecteur droit 67"/>
            <p:cNvCxnSpPr>
              <a:endCxn id="67" idx="2"/>
            </p:cNvCxnSpPr>
            <p:nvPr/>
          </p:nvCxnSpPr>
          <p:spPr>
            <a:xfrm>
              <a:off x="1388840" y="4188228"/>
              <a:ext cx="424829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/>
            <p:cNvCxnSpPr>
              <a:stCxn id="6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/>
            <p:cNvCxnSpPr>
              <a:endCxn id="67" idx="4"/>
            </p:cNvCxnSpPr>
            <p:nvPr/>
          </p:nvCxnSpPr>
          <p:spPr>
            <a:xfrm flipV="1">
              <a:off x="1957685" y="4332244"/>
              <a:ext cx="0" cy="572168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617098" y="471939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4719398"/>
                <a:ext cx="453752" cy="2880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80"/>
          <p:cNvCxnSpPr/>
          <p:nvPr/>
        </p:nvCxnSpPr>
        <p:spPr>
          <a:xfrm flipV="1">
            <a:off x="7236296" y="4159784"/>
            <a:ext cx="0" cy="70363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016963" y="4863414"/>
            <a:ext cx="258005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994366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6" y="3999318"/>
                <a:ext cx="453752" cy="2880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569537" y="4152481"/>
            <a:ext cx="424829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854282" y="3973411"/>
                <a:ext cx="280536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2" y="3973411"/>
                <a:ext cx="280536" cy="360040"/>
              </a:xfrm>
              <a:prstGeom prst="rect">
                <a:avLst/>
              </a:prstGeom>
              <a:blipFill rotWithShape="1">
                <a:blip r:embed="rId18"/>
                <a:stretch>
                  <a:fillRect b="-158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/>
          <p:cNvCxnSpPr>
            <a:endCxn id="87" idx="1"/>
          </p:cNvCxnSpPr>
          <p:nvPr/>
        </p:nvCxnSpPr>
        <p:spPr>
          <a:xfrm flipV="1">
            <a:off x="7134818" y="4147230"/>
            <a:ext cx="279900" cy="6202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414718" y="3967210"/>
                <a:ext cx="469650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18" y="3967210"/>
                <a:ext cx="469650" cy="36004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/>
          <p:nvPr/>
        </p:nvCxnSpPr>
        <p:spPr>
          <a:xfrm>
            <a:off x="7884368" y="4159783"/>
            <a:ext cx="36004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endCxn id="79" idx="3"/>
          </p:cNvCxnSpPr>
          <p:nvPr/>
        </p:nvCxnSpPr>
        <p:spPr>
          <a:xfrm flipH="1">
            <a:off x="5070850" y="4857750"/>
            <a:ext cx="2161800" cy="566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851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27234" y="3923414"/>
                <a:ext cx="648072" cy="451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34" y="3923414"/>
                <a:ext cx="648072" cy="451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3075306" y="4149080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72000" y="4008960"/>
                <a:ext cx="56107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08960"/>
                <a:ext cx="561072" cy="360040"/>
              </a:xfrm>
              <a:prstGeom prst="rect">
                <a:avLst/>
              </a:prstGeom>
              <a:blipFill rotWithShape="1">
                <a:blip r:embed="rId4"/>
                <a:stretch>
                  <a:fillRect l="-1042" b="-3175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</p:cNvCxnSpPr>
          <p:nvPr/>
        </p:nvCxnSpPr>
        <p:spPr>
          <a:xfrm>
            <a:off x="3779912" y="4149080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1782242" y="4000785"/>
            <a:ext cx="647188" cy="490246"/>
            <a:chOff x="1649636" y="4044212"/>
            <a:chExt cx="647188" cy="490246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3993132" y="3779493"/>
            <a:ext cx="568235" cy="513603"/>
            <a:chOff x="1728589" y="3818641"/>
            <a:chExt cx="568235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Connecteur droit 65"/>
          <p:cNvCxnSpPr/>
          <p:nvPr/>
        </p:nvCxnSpPr>
        <p:spPr>
          <a:xfrm>
            <a:off x="3902166" y="3779493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417815" y="3612912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15" y="3612912"/>
                <a:ext cx="555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331640" y="3898702"/>
                <a:ext cx="5161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𝑈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98702"/>
                <a:ext cx="516167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148064" y="3933056"/>
                <a:ext cx="6155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33056"/>
                <a:ext cx="615553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5279617" y="4194666"/>
            <a:ext cx="0" cy="296365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33072" y="4190183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079197" y="4491031"/>
            <a:ext cx="320042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326160" y="4347015"/>
                <a:ext cx="45375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347015"/>
                <a:ext cx="453752" cy="2880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0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r>
                  <a:rPr lang="fr-FR" sz="12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1200" b="0" dirty="0" smtClean="0"/>
                  <a:t> :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𝑈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1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𝑓𝐿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≃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200" dirty="0" smtClean="0"/>
              </a:p>
              <a:p>
                <a:r>
                  <a:rPr lang="fr-FR" sz="1200" dirty="0"/>
                  <a:t>Si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=0</m:t>
                    </m:r>
                  </m:oMath>
                </a14:m>
                <a:r>
                  <a:rPr lang="fr-FR" sz="1200" dirty="0"/>
                  <a:t> :</a:t>
                </a:r>
                <a14:m>
                  <m:oMath xmlns:m="http://schemas.openxmlformats.org/officeDocument/2006/math">
                    <m:r>
                      <a:rPr lang="fr-FR" sz="12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fr-FR" sz="1200" i="1">
                            <a:latin typeface="Cambria Math"/>
                          </a:rPr>
                          <m:t>(</m:t>
                        </m:r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𝑓𝐿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≃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200" dirty="0" smtClean="0"/>
              </a:p>
              <a:p>
                <a:r>
                  <a:rPr lang="fr-FR" sz="1200" dirty="0" smtClean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fr-FR" sz="1200" b="0" dirty="0" smtClean="0"/>
              </a:p>
              <a:p>
                <a:r>
                  <a:rPr lang="fr-FR" sz="1200" dirty="0" smtClean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/>
                        </m:ctrlPr>
                      </m:fPr>
                      <m:num>
                        <m:f>
                          <m:fPr>
                            <m:ctrlPr>
                              <a:rPr lang="fr-FR" sz="1200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𝐸</m:t>
                                </m:r>
                              </m:sub>
                            </m:sSub>
                            <m:r>
                              <a:rPr lang="fr-FR" sz="1200" i="1"/>
                              <m:t>+</m:t>
                            </m:r>
                            <m:r>
                              <a:rPr lang="fr-FR" sz="1200" i="1"/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200" i="1"/>
                          <m:t>1+</m:t>
                        </m:r>
                        <m:f>
                          <m:fPr>
                            <m:ctrlPr>
                              <a:rPr lang="fr-FR" sz="1200" i="1"/>
                            </m:ctrlPr>
                          </m:fPr>
                          <m:num>
                            <m:r>
                              <a:rPr lang="fr-FR" sz="1200" i="1"/>
                              <m:t>𝑅</m:t>
                            </m:r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𝐽</m:t>
                                </m:r>
                              </m:e>
                              <m:sub>
                                <m:r>
                                  <a:rPr lang="fr-FR" sz="1200" i="1"/>
                                  <m:t>𝑒𝑞</m:t>
                                </m:r>
                              </m:sub>
                            </m:sSub>
                            <m:r>
                              <a:rPr lang="fr-FR" sz="1200" i="1"/>
                              <m:t>+</m:t>
                            </m:r>
                            <m:r>
                              <a:rPr lang="fr-FR" sz="1200" i="1"/>
                              <m:t>𝐿𝑓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𝐸</m:t>
                                </m:r>
                              </m:sub>
                            </m:sSub>
                            <m:r>
                              <a:rPr lang="fr-FR" sz="1200" i="1"/>
                              <m:t>+</m:t>
                            </m:r>
                            <m:r>
                              <a:rPr lang="fr-FR" sz="1200" i="1"/>
                              <m:t>𝑅𝑓</m:t>
                            </m:r>
                          </m:den>
                        </m:f>
                        <m:r>
                          <a:rPr lang="fr-FR" sz="1200" i="1"/>
                          <m:t>𝑝</m:t>
                        </m:r>
                        <m:r>
                          <a:rPr lang="fr-FR" sz="1200" i="1"/>
                          <m:t>+</m:t>
                        </m:r>
                        <m:f>
                          <m:fPr>
                            <m:ctrlPr>
                              <a:rPr lang="fr-FR" sz="1200" i="1"/>
                            </m:ctrlPr>
                          </m:fPr>
                          <m:num>
                            <m:r>
                              <a:rPr lang="fr-FR" sz="1200" i="1"/>
                              <m:t>𝐿</m:t>
                            </m:r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𝐽</m:t>
                                </m:r>
                              </m:e>
                              <m:sub>
                                <m:r>
                                  <a:rPr lang="fr-FR" sz="1200" i="1"/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𝐸</m:t>
                                </m:r>
                              </m:sub>
                            </m:sSub>
                            <m:r>
                              <a:rPr lang="fr-FR" sz="1200" i="1"/>
                              <m:t>+</m:t>
                            </m:r>
                            <m:r>
                              <a:rPr lang="fr-FR" sz="1200" i="1"/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/>
                            </m:ctrlPr>
                          </m:sSupPr>
                          <m:e>
                            <m:r>
                              <a:rPr lang="fr-FR" sz="1200" i="1"/>
                              <m:t>𝑝</m:t>
                            </m:r>
                          </m:e>
                          <m:sup>
                            <m:r>
                              <a:rPr lang="fr-FR" sz="1200" i="1"/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/>
                        </m:ctrlPr>
                      </m:fPr>
                      <m:num>
                        <m:f>
                          <m:fPr>
                            <m:ctrlPr>
                              <a:rPr lang="fr-FR" sz="1200" i="1"/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200" i="1"/>
                          <m:t>1+</m:t>
                        </m:r>
                        <m:f>
                          <m:fPr>
                            <m:ctrlPr>
                              <a:rPr lang="fr-FR" sz="1200" i="1"/>
                            </m:ctrlPr>
                          </m:fPr>
                          <m:num>
                            <m:r>
                              <a:rPr lang="fr-FR" sz="1200" i="1"/>
                              <m:t>𝑅</m:t>
                            </m:r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𝐽</m:t>
                                </m:r>
                              </m:e>
                              <m:sub>
                                <m:r>
                                  <a:rPr lang="fr-FR" sz="1200" i="1"/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200" i="1"/>
                          <m:t>𝑝</m:t>
                        </m:r>
                        <m:r>
                          <a:rPr lang="fr-FR" sz="1200" i="1"/>
                          <m:t>+</m:t>
                        </m:r>
                        <m:f>
                          <m:fPr>
                            <m:ctrlPr>
                              <a:rPr lang="fr-FR" sz="1200" i="1"/>
                            </m:ctrlPr>
                          </m:fPr>
                          <m:num>
                            <m:r>
                              <a:rPr lang="fr-FR" sz="1200" i="1"/>
                              <m:t>𝐿</m:t>
                            </m:r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𝐽</m:t>
                                </m:r>
                              </m:e>
                              <m:sub>
                                <m:r>
                                  <a:rPr lang="fr-FR" sz="1200" i="1"/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/>
                                </m:ctrlPr>
                              </m:sSubPr>
                              <m:e>
                                <m:r>
                                  <a:rPr lang="fr-FR" sz="1200" i="1"/>
                                  <m:t>𝐾</m:t>
                                </m:r>
                              </m:e>
                              <m:sub>
                                <m:r>
                                  <a:rPr lang="fr-FR" sz="1200" i="1"/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200" i="1"/>
                            </m:ctrlPr>
                          </m:sSupPr>
                          <m:e>
                            <m:r>
                              <a:rPr lang="fr-FR" sz="1200" i="1"/>
                              <m:t>𝑝</m:t>
                            </m:r>
                          </m:e>
                          <m:sup>
                            <m:r>
                              <a:rPr lang="fr-FR" sz="1200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72" y="476672"/>
            <a:ext cx="44323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2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8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1800" b="0" dirty="0" smtClean="0"/>
                  <a:t> :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𝑈</m:t>
                        </m:r>
                        <m:r>
                          <a:rPr lang="fr-FR" sz="1800" b="0" i="1" smtClean="0">
                            <a:latin typeface="Cambria Math"/>
                          </a:rPr>
                          <m:t>(</m:t>
                        </m:r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fr-FR" sz="1800" dirty="0" smtClean="0"/>
              </a:p>
              <a:p>
                <a:r>
                  <a:rPr lang="fr-FR" sz="1800" dirty="0"/>
                  <a:t>Si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i="1">
                        <a:latin typeface="Cambria Math"/>
                      </a:rPr>
                      <m:t>=0</m:t>
                    </m:r>
                  </m:oMath>
                </a14:m>
                <a:r>
                  <a:rPr lang="fr-FR" sz="1800" dirty="0"/>
                  <a:t> :</a:t>
                </a:r>
                <a14:m>
                  <m:oMath xmlns:m="http://schemas.openxmlformats.org/officeDocument/2006/math">
                    <m:r>
                      <a:rPr lang="fr-FR" sz="18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fr-FR" sz="1800" i="1">
                            <a:latin typeface="Cambria Math"/>
                          </a:rPr>
                          <m:t>(</m:t>
                        </m:r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  <m:r>
                          <a:rPr lang="fr-FR" sz="18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num>
                      <m:den>
                        <m:r>
                          <a:rPr lang="fr-FR" sz="18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fr-FR" sz="1800" dirty="0" smtClean="0"/>
              </a:p>
              <a:p>
                <a:r>
                  <a:rPr lang="fr-FR" sz="1800" dirty="0" smtClean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18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fr-FR" sz="1800" b="0" dirty="0" smtClean="0"/>
              </a:p>
              <a:p>
                <a:r>
                  <a:rPr lang="fr-FR" sz="1800" dirty="0" smtClean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/>
                        </m:ctrlPr>
                      </m:fPr>
                      <m:num>
                        <m:f>
                          <m:fPr>
                            <m:ctrlPr>
                              <a:rPr lang="fr-FR" sz="1800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𝐸</m:t>
                                </m:r>
                              </m:sub>
                            </m:sSub>
                            <m:r>
                              <a:rPr lang="fr-FR" sz="1800" i="1"/>
                              <m:t>+</m:t>
                            </m:r>
                            <m:r>
                              <a:rPr lang="fr-FR" sz="1800" i="1"/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800" i="1"/>
                          <m:t>1+</m:t>
                        </m:r>
                        <m:f>
                          <m:fPr>
                            <m:ctrlPr>
                              <a:rPr lang="fr-FR" sz="1800" i="1"/>
                            </m:ctrlPr>
                          </m:fPr>
                          <m:num>
                            <m:r>
                              <a:rPr lang="fr-FR" sz="1800" i="1"/>
                              <m:t>𝑅</m:t>
                            </m:r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𝐽</m:t>
                                </m:r>
                              </m:e>
                              <m:sub>
                                <m:r>
                                  <a:rPr lang="fr-FR" sz="1800" i="1"/>
                                  <m:t>𝑒𝑞</m:t>
                                </m:r>
                              </m:sub>
                            </m:sSub>
                            <m:r>
                              <a:rPr lang="fr-FR" sz="1800" i="1"/>
                              <m:t>+</m:t>
                            </m:r>
                            <m:r>
                              <a:rPr lang="fr-FR" sz="1800" i="1"/>
                              <m:t>𝐿𝑓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𝐸</m:t>
                                </m:r>
                              </m:sub>
                            </m:sSub>
                            <m:r>
                              <a:rPr lang="fr-FR" sz="1800" i="1"/>
                              <m:t>+</m:t>
                            </m:r>
                            <m:r>
                              <a:rPr lang="fr-FR" sz="1800" i="1"/>
                              <m:t>𝑅𝑓</m:t>
                            </m:r>
                          </m:den>
                        </m:f>
                        <m:r>
                          <a:rPr lang="fr-FR" sz="1800" i="1"/>
                          <m:t>𝑝</m:t>
                        </m:r>
                        <m:r>
                          <a:rPr lang="fr-FR" sz="1800" i="1"/>
                          <m:t>+</m:t>
                        </m:r>
                        <m:f>
                          <m:fPr>
                            <m:ctrlPr>
                              <a:rPr lang="fr-FR" sz="1800" i="1"/>
                            </m:ctrlPr>
                          </m:fPr>
                          <m:num>
                            <m:r>
                              <a:rPr lang="fr-FR" sz="1800" i="1"/>
                              <m:t>𝐿</m:t>
                            </m:r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𝐽</m:t>
                                </m:r>
                              </m:e>
                              <m:sub>
                                <m:r>
                                  <a:rPr lang="fr-FR" sz="1800" i="1"/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𝐸</m:t>
                                </m:r>
                              </m:sub>
                            </m:sSub>
                            <m:r>
                              <a:rPr lang="fr-FR" sz="1800" i="1"/>
                              <m:t>+</m:t>
                            </m:r>
                            <m:r>
                              <a:rPr lang="fr-FR" sz="1800" i="1"/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800" i="1"/>
                            </m:ctrlPr>
                          </m:sSupPr>
                          <m:e>
                            <m:r>
                              <a:rPr lang="fr-FR" sz="1800" i="1"/>
                              <m:t>𝑝</m:t>
                            </m:r>
                          </m:e>
                          <m:sup>
                            <m:r>
                              <a:rPr lang="fr-FR" sz="1800" i="1"/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/>
                        </m:ctrlPr>
                      </m:fPr>
                      <m:num>
                        <m:f>
                          <m:fPr>
                            <m:ctrlPr>
                              <a:rPr lang="fr-FR" sz="1800" i="1"/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800" i="1"/>
                          <m:t>1+</m:t>
                        </m:r>
                        <m:f>
                          <m:fPr>
                            <m:ctrlPr>
                              <a:rPr lang="fr-FR" sz="1800" i="1"/>
                            </m:ctrlPr>
                          </m:fPr>
                          <m:num>
                            <m:r>
                              <a:rPr lang="fr-FR" sz="1800" i="1"/>
                              <m:t>𝑅</m:t>
                            </m:r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𝐽</m:t>
                                </m:r>
                              </m:e>
                              <m:sub>
                                <m:r>
                                  <a:rPr lang="fr-FR" sz="1800" i="1"/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800" i="1"/>
                          <m:t>𝑝</m:t>
                        </m:r>
                        <m:r>
                          <a:rPr lang="fr-FR" sz="1800" i="1"/>
                          <m:t>+</m:t>
                        </m:r>
                        <m:f>
                          <m:fPr>
                            <m:ctrlPr>
                              <a:rPr lang="fr-FR" sz="1800" i="1"/>
                            </m:ctrlPr>
                          </m:fPr>
                          <m:num>
                            <m:r>
                              <a:rPr lang="fr-FR" sz="1800" i="1"/>
                              <m:t>𝐿</m:t>
                            </m:r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𝐽</m:t>
                                </m:r>
                              </m:e>
                              <m:sub>
                                <m:r>
                                  <a:rPr lang="fr-FR" sz="1800" i="1"/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/>
                                </m:ctrlPr>
                              </m:sSubPr>
                              <m:e>
                                <m:r>
                                  <a:rPr lang="fr-FR" sz="1800" i="1"/>
                                  <m:t>𝐾</m:t>
                                </m:r>
                              </m:e>
                              <m:sub>
                                <m:r>
                                  <a:rPr lang="fr-FR" sz="1800" i="1"/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800" i="1"/>
                            </m:ctrlPr>
                          </m:sSupPr>
                          <m:e>
                            <m:r>
                              <a:rPr lang="fr-FR" sz="1800" i="1"/>
                              <m:t>𝑝</m:t>
                            </m:r>
                          </m:e>
                          <m:sup>
                            <m:r>
                              <a:rPr lang="fr-FR" sz="1800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8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72" y="476672"/>
            <a:ext cx="44323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949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1161</Words>
  <Application>Microsoft Office PowerPoint</Application>
  <PresentationFormat>Affichage à l'écran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2016-01-14T21:44:56Z</dcterms:created>
  <dcterms:modified xsi:type="dcterms:W3CDTF">2016-01-22T23:06:18Z</dcterms:modified>
</cp:coreProperties>
</file>