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7" r:id="rId5"/>
    <p:sldId id="258" r:id="rId6"/>
    <p:sldId id="261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0" autoAdjust="0"/>
    <p:restoredTop sz="94660"/>
  </p:normalViewPr>
  <p:slideViewPr>
    <p:cSldViewPr>
      <p:cViewPr>
        <p:scale>
          <a:sx n="400" d="100"/>
          <a:sy n="400" d="100"/>
        </p:scale>
        <p:origin x="7716" y="73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EDD2-E240-4032-A778-3A0FF10214EF}" type="datetimeFigureOut">
              <a:rPr lang="fr-FR" smtClean="0"/>
              <a:t>12/02/2012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C7EC-C883-44B3-B409-AC59C90CB0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28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EDD2-E240-4032-A778-3A0FF10214EF}" type="datetimeFigureOut">
              <a:rPr lang="fr-FR" smtClean="0"/>
              <a:t>12/02/2012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C7EC-C883-44B3-B409-AC59C90CB0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90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EDD2-E240-4032-A778-3A0FF10214EF}" type="datetimeFigureOut">
              <a:rPr lang="fr-FR" smtClean="0"/>
              <a:t>12/02/2012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C7EC-C883-44B3-B409-AC59C90CB0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91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EDD2-E240-4032-A778-3A0FF10214EF}" type="datetimeFigureOut">
              <a:rPr lang="fr-FR" smtClean="0"/>
              <a:t>12/02/2012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C7EC-C883-44B3-B409-AC59C90CB0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17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EDD2-E240-4032-A778-3A0FF10214EF}" type="datetimeFigureOut">
              <a:rPr lang="fr-FR" smtClean="0"/>
              <a:t>12/02/2012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C7EC-C883-44B3-B409-AC59C90CB0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81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EDD2-E240-4032-A778-3A0FF10214EF}" type="datetimeFigureOut">
              <a:rPr lang="fr-FR" smtClean="0"/>
              <a:t>12/02/2012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C7EC-C883-44B3-B409-AC59C90CB0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26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EDD2-E240-4032-A778-3A0FF10214EF}" type="datetimeFigureOut">
              <a:rPr lang="fr-FR" smtClean="0"/>
              <a:t>12/02/2012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C7EC-C883-44B3-B409-AC59C90CB0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21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EDD2-E240-4032-A778-3A0FF10214EF}" type="datetimeFigureOut">
              <a:rPr lang="fr-FR" smtClean="0"/>
              <a:t>12/02/2012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C7EC-C883-44B3-B409-AC59C90CB0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04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EDD2-E240-4032-A778-3A0FF10214EF}" type="datetimeFigureOut">
              <a:rPr lang="fr-FR" smtClean="0"/>
              <a:t>12/02/2012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C7EC-C883-44B3-B409-AC59C90CB0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34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EDD2-E240-4032-A778-3A0FF10214EF}" type="datetimeFigureOut">
              <a:rPr lang="fr-FR" smtClean="0"/>
              <a:t>12/02/2012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C7EC-C883-44B3-B409-AC59C90CB0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26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EDD2-E240-4032-A778-3A0FF10214EF}" type="datetimeFigureOut">
              <a:rPr lang="fr-FR" smtClean="0"/>
              <a:t>12/02/2012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C7EC-C883-44B3-B409-AC59C90CB0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44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EEDD2-E240-4032-A778-3A0FF10214EF}" type="datetimeFigureOut">
              <a:rPr lang="fr-FR" smtClean="0"/>
              <a:t>12/02/2012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4C7EC-C883-44B3-B409-AC59C90CB0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12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29.png"/><Relationship Id="rId3" Type="http://schemas.openxmlformats.org/officeDocument/2006/relationships/image" Target="../media/image80.png"/><Relationship Id="rId21" Type="http://schemas.openxmlformats.org/officeDocument/2006/relationships/image" Target="../media/image26.png"/><Relationship Id="rId34" Type="http://schemas.openxmlformats.org/officeDocument/2006/relationships/image" Target="../media/image38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2" Type="http://schemas.openxmlformats.org/officeDocument/2006/relationships/image" Target="../media/image70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6.png"/><Relationship Id="rId24" Type="http://schemas.openxmlformats.org/officeDocument/2006/relationships/image" Target="../media/image27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5" Type="http://schemas.openxmlformats.org/officeDocument/2006/relationships/image" Target="../media/image10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50.png"/><Relationship Id="rId19" Type="http://schemas.openxmlformats.org/officeDocument/2006/relationships/image" Target="../media/image24.png"/><Relationship Id="rId31" Type="http://schemas.openxmlformats.org/officeDocument/2006/relationships/image" Target="../media/image35.png"/><Relationship Id="rId4" Type="http://schemas.openxmlformats.org/officeDocument/2006/relationships/image" Target="../media/image9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Connecteur droit 111"/>
          <p:cNvCxnSpPr/>
          <p:nvPr/>
        </p:nvCxnSpPr>
        <p:spPr>
          <a:xfrm flipH="1">
            <a:off x="3902722" y="789050"/>
            <a:ext cx="741286" cy="0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2666780" y="4069140"/>
            <a:ext cx="463991" cy="1193760"/>
          </a:xfrm>
          <a:prstGeom prst="line">
            <a:avLst/>
          </a:prstGeom>
          <a:ln w="28575">
            <a:solidFill>
              <a:srgbClr val="00B0F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/>
          <p:cNvGrpSpPr/>
          <p:nvPr/>
        </p:nvGrpSpPr>
        <p:grpSpPr>
          <a:xfrm rot="16200000">
            <a:off x="6293877" y="5127504"/>
            <a:ext cx="720096" cy="1643570"/>
            <a:chOff x="1061532" y="2502413"/>
            <a:chExt cx="720096" cy="1643570"/>
          </a:xfrm>
        </p:grpSpPr>
        <p:sp>
          <p:nvSpPr>
            <p:cNvPr id="5" name="Rectangle 4"/>
            <p:cNvSpPr/>
            <p:nvPr/>
          </p:nvSpPr>
          <p:spPr>
            <a:xfrm>
              <a:off x="1061532" y="2502413"/>
              <a:ext cx="720096" cy="3521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/>
            <p:cNvCxnSpPr/>
            <p:nvPr/>
          </p:nvCxnSpPr>
          <p:spPr>
            <a:xfrm flipV="1">
              <a:off x="1423458" y="2852858"/>
              <a:ext cx="0" cy="2233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ZoneTexte 6"/>
            <p:cNvSpPr txBox="1"/>
            <p:nvPr/>
          </p:nvSpPr>
          <p:spPr>
            <a:xfrm rot="5400000">
              <a:off x="898989" y="3526235"/>
              <a:ext cx="9855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0000"/>
                  </a:solidFill>
                </a:rPr>
                <a:t>(0) - Châssis</a:t>
              </a:r>
              <a:endParaRPr lang="fr-FR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 rot="16200000">
            <a:off x="6081074" y="4618461"/>
            <a:ext cx="1552592" cy="2053995"/>
            <a:chOff x="881507" y="2532717"/>
            <a:chExt cx="1552592" cy="2053995"/>
          </a:xfrm>
        </p:grpSpPr>
        <p:sp>
          <p:nvSpPr>
            <p:cNvPr id="9" name="ZoneTexte 8"/>
            <p:cNvSpPr txBox="1"/>
            <p:nvPr/>
          </p:nvSpPr>
          <p:spPr>
            <a:xfrm rot="5400000">
              <a:off x="992764" y="3545383"/>
              <a:ext cx="1828743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050" dirty="0" smtClean="0"/>
                <a:t>(1) – Tourelle 1</a:t>
              </a:r>
              <a:endParaRPr lang="fr-FR" sz="1400" dirty="0"/>
            </a:p>
          </p:txBody>
        </p:sp>
        <p:cxnSp>
          <p:nvCxnSpPr>
            <p:cNvPr id="10" name="Connecteur droit 9"/>
            <p:cNvCxnSpPr/>
            <p:nvPr/>
          </p:nvCxnSpPr>
          <p:spPr>
            <a:xfrm rot="5400000">
              <a:off x="1657803" y="1942042"/>
              <a:ext cx="0" cy="155259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rot="5400000">
              <a:off x="1591635" y="2713569"/>
              <a:ext cx="36170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rot="5400000">
              <a:off x="732269" y="2723720"/>
              <a:ext cx="38200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5549338" y="581078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338" y="5810787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e 21"/>
          <p:cNvGrpSpPr/>
          <p:nvPr/>
        </p:nvGrpSpPr>
        <p:grpSpPr>
          <a:xfrm>
            <a:off x="5979987" y="5911405"/>
            <a:ext cx="72008" cy="72008"/>
            <a:chOff x="972815" y="1988840"/>
            <a:chExt cx="72008" cy="72008"/>
          </a:xfrm>
        </p:grpSpPr>
        <p:cxnSp>
          <p:nvCxnSpPr>
            <p:cNvPr id="18" name="Connecteur droit 17"/>
            <p:cNvCxnSpPr/>
            <p:nvPr/>
          </p:nvCxnSpPr>
          <p:spPr>
            <a:xfrm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necteur droit 23"/>
          <p:cNvCxnSpPr/>
          <p:nvPr/>
        </p:nvCxnSpPr>
        <p:spPr>
          <a:xfrm flipH="1">
            <a:off x="4355976" y="4869161"/>
            <a:ext cx="166001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/>
          <p:cNvGrpSpPr/>
          <p:nvPr/>
        </p:nvGrpSpPr>
        <p:grpSpPr>
          <a:xfrm>
            <a:off x="4575383" y="4690529"/>
            <a:ext cx="720096" cy="573785"/>
            <a:chOff x="1061532" y="2502413"/>
            <a:chExt cx="720096" cy="573785"/>
          </a:xfrm>
        </p:grpSpPr>
        <p:sp>
          <p:nvSpPr>
            <p:cNvPr id="29" name="Rectangle 28"/>
            <p:cNvSpPr/>
            <p:nvPr/>
          </p:nvSpPr>
          <p:spPr>
            <a:xfrm>
              <a:off x="1061532" y="2502413"/>
              <a:ext cx="720096" cy="352166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" name="Connecteur droit 29"/>
            <p:cNvCxnSpPr/>
            <p:nvPr/>
          </p:nvCxnSpPr>
          <p:spPr>
            <a:xfrm flipV="1">
              <a:off x="1423458" y="2852858"/>
              <a:ext cx="0" cy="22334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Connecteur droit 32"/>
          <p:cNvCxnSpPr/>
          <p:nvPr/>
        </p:nvCxnSpPr>
        <p:spPr>
          <a:xfrm rot="16200000">
            <a:off x="5183237" y="4871380"/>
            <a:ext cx="36170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rot="16200000">
            <a:off x="4319141" y="4866611"/>
            <a:ext cx="36170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 flipV="1">
            <a:off x="3719269" y="5264314"/>
            <a:ext cx="1216164" cy="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e 37"/>
          <p:cNvGrpSpPr/>
          <p:nvPr/>
        </p:nvGrpSpPr>
        <p:grpSpPr>
          <a:xfrm>
            <a:off x="2415076" y="3424224"/>
            <a:ext cx="1796884" cy="2016309"/>
            <a:chOff x="2413632" y="1586382"/>
            <a:chExt cx="1796884" cy="2016309"/>
          </a:xfrm>
        </p:grpSpPr>
        <p:sp>
          <p:nvSpPr>
            <p:cNvPr id="39" name="ZoneTexte 38"/>
            <p:cNvSpPr txBox="1"/>
            <p:nvPr/>
          </p:nvSpPr>
          <p:spPr>
            <a:xfrm>
              <a:off x="2980152" y="2918343"/>
              <a:ext cx="12303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 smtClean="0"/>
                <a:t>(3) – Tige vérin</a:t>
              </a:r>
              <a:endParaRPr lang="fr-F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3160216" y="3073044"/>
                  <a:ext cx="3250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216" y="3073044"/>
                  <a:ext cx="325025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necteur droit 41"/>
            <p:cNvCxnSpPr/>
            <p:nvPr/>
          </p:nvCxnSpPr>
          <p:spPr>
            <a:xfrm>
              <a:off x="2413632" y="1586382"/>
              <a:ext cx="208464" cy="536750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/>
            <p:cNvSpPr/>
            <p:nvPr/>
          </p:nvSpPr>
          <p:spPr>
            <a:xfrm>
              <a:off x="2948053" y="324742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00B0F0"/>
                  </a:solidFill>
                </a:ln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 rot="4120892">
            <a:off x="2493706" y="4302596"/>
            <a:ext cx="650152" cy="31079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 droit 58"/>
          <p:cNvCxnSpPr/>
          <p:nvPr/>
        </p:nvCxnSpPr>
        <p:spPr>
          <a:xfrm flipV="1">
            <a:off x="2632169" y="3837730"/>
            <a:ext cx="317328" cy="123244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2949497" y="4292121"/>
            <a:ext cx="181274" cy="87320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2950249" y="3837730"/>
            <a:ext cx="180522" cy="454391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flipV="1">
            <a:off x="1628420" y="2248978"/>
            <a:ext cx="1412090" cy="2638012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1484183" y="4709358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2242602" y="3246592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 rot="7200000">
            <a:off x="2872253" y="1832626"/>
            <a:ext cx="650152" cy="31079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/>
          <p:cNvCxnSpPr/>
          <p:nvPr/>
        </p:nvCxnSpPr>
        <p:spPr>
          <a:xfrm flipH="1" flipV="1">
            <a:off x="3329245" y="2091349"/>
            <a:ext cx="149276" cy="887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V="1">
            <a:off x="3478520" y="1409823"/>
            <a:ext cx="457796" cy="77024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 flipV="1">
            <a:off x="3640152" y="1241163"/>
            <a:ext cx="283776" cy="16866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V="1">
            <a:off x="3635896" y="789498"/>
            <a:ext cx="266826" cy="44893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llipse 110"/>
          <p:cNvSpPr/>
          <p:nvPr/>
        </p:nvSpPr>
        <p:spPr>
          <a:xfrm>
            <a:off x="3730248" y="611865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6" name="Groupe 115"/>
          <p:cNvGrpSpPr/>
          <p:nvPr/>
        </p:nvGrpSpPr>
        <p:grpSpPr>
          <a:xfrm rot="16200000">
            <a:off x="6310145" y="5874908"/>
            <a:ext cx="359968" cy="148760"/>
            <a:chOff x="1344635" y="4134565"/>
            <a:chExt cx="359968" cy="148760"/>
          </a:xfrm>
        </p:grpSpPr>
        <p:sp>
          <p:nvSpPr>
            <p:cNvPr id="118" name="Rectangle 117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ZoneTexte 119"/>
          <p:cNvSpPr txBox="1"/>
          <p:nvPr/>
        </p:nvSpPr>
        <p:spPr>
          <a:xfrm>
            <a:off x="3782040" y="5294610"/>
            <a:ext cx="1828743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(2) – Tourelle 2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4771476" y="442144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476" y="4421442"/>
                <a:ext cx="31919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Groupe 121"/>
          <p:cNvGrpSpPr/>
          <p:nvPr/>
        </p:nvGrpSpPr>
        <p:grpSpPr>
          <a:xfrm>
            <a:off x="4899427" y="4830607"/>
            <a:ext cx="72008" cy="72008"/>
            <a:chOff x="972815" y="1988840"/>
            <a:chExt cx="72008" cy="72008"/>
          </a:xfrm>
        </p:grpSpPr>
        <p:cxnSp>
          <p:nvCxnSpPr>
            <p:cNvPr id="123" name="Connecteur droit 122"/>
            <p:cNvCxnSpPr/>
            <p:nvPr/>
          </p:nvCxnSpPr>
          <p:spPr>
            <a:xfrm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flipH="1"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Connecteur droit 125"/>
          <p:cNvCxnSpPr/>
          <p:nvPr/>
        </p:nvCxnSpPr>
        <p:spPr>
          <a:xfrm flipH="1" flipV="1">
            <a:off x="1656657" y="5582886"/>
            <a:ext cx="2062612" cy="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V="1">
            <a:off x="3719269" y="5262900"/>
            <a:ext cx="0" cy="31998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endCxn id="43" idx="4"/>
          </p:cNvCxnSpPr>
          <p:nvPr/>
        </p:nvCxnSpPr>
        <p:spPr>
          <a:xfrm flipH="1" flipV="1">
            <a:off x="3121971" y="5440533"/>
            <a:ext cx="709" cy="13476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>
            <a:endCxn id="46" idx="4"/>
          </p:cNvCxnSpPr>
          <p:nvPr/>
        </p:nvCxnSpPr>
        <p:spPr>
          <a:xfrm flipV="1">
            <a:off x="1656657" y="5064623"/>
            <a:ext cx="0" cy="51826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e 136"/>
          <p:cNvGrpSpPr/>
          <p:nvPr/>
        </p:nvGrpSpPr>
        <p:grpSpPr>
          <a:xfrm>
            <a:off x="3089652" y="5222258"/>
            <a:ext cx="72008" cy="72008"/>
            <a:chOff x="972815" y="1988840"/>
            <a:chExt cx="72008" cy="72008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H="1"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/>
              <p:cNvSpPr txBox="1"/>
              <p:nvPr/>
            </p:nvSpPr>
            <p:spPr>
              <a:xfrm>
                <a:off x="1187624" y="4728111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0" name="ZoneTexte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728111"/>
                <a:ext cx="318036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1" name="Groupe 140"/>
          <p:cNvGrpSpPr/>
          <p:nvPr/>
        </p:nvGrpSpPr>
        <p:grpSpPr>
          <a:xfrm>
            <a:off x="1620653" y="4850986"/>
            <a:ext cx="72008" cy="72008"/>
            <a:chOff x="972815" y="1988840"/>
            <a:chExt cx="72008" cy="72008"/>
          </a:xfrm>
        </p:grpSpPr>
        <p:cxnSp>
          <p:nvCxnSpPr>
            <p:cNvPr id="142" name="Connecteur droit 141"/>
            <p:cNvCxnSpPr/>
            <p:nvPr/>
          </p:nvCxnSpPr>
          <p:spPr>
            <a:xfrm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H="1"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e 143"/>
          <p:cNvGrpSpPr/>
          <p:nvPr/>
        </p:nvGrpSpPr>
        <p:grpSpPr>
          <a:xfrm>
            <a:off x="2379072" y="3388220"/>
            <a:ext cx="72008" cy="72008"/>
            <a:chOff x="972815" y="1988840"/>
            <a:chExt cx="72008" cy="72008"/>
          </a:xfrm>
        </p:grpSpPr>
        <p:cxnSp>
          <p:nvCxnSpPr>
            <p:cNvPr id="145" name="Connecteur droit 144"/>
            <p:cNvCxnSpPr/>
            <p:nvPr/>
          </p:nvCxnSpPr>
          <p:spPr>
            <a:xfrm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 flipH="1"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ZoneTexte 146"/>
              <p:cNvSpPr txBox="1"/>
              <p:nvPr/>
            </p:nvSpPr>
            <p:spPr>
              <a:xfrm>
                <a:off x="1907704" y="3249720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7" name="ZoneTexte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249720"/>
                <a:ext cx="33021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e 150"/>
          <p:cNvGrpSpPr/>
          <p:nvPr/>
        </p:nvGrpSpPr>
        <p:grpSpPr>
          <a:xfrm>
            <a:off x="3851920" y="753494"/>
            <a:ext cx="72008" cy="72008"/>
            <a:chOff x="972815" y="1988840"/>
            <a:chExt cx="72008" cy="72008"/>
          </a:xfrm>
        </p:grpSpPr>
        <p:cxnSp>
          <p:nvCxnSpPr>
            <p:cNvPr id="152" name="Connecteur droit 151"/>
            <p:cNvCxnSpPr/>
            <p:nvPr/>
          </p:nvCxnSpPr>
          <p:spPr>
            <a:xfrm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 flipH="1"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3329334" y="650550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34" y="650550"/>
                <a:ext cx="322139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2980653" y="3645387"/>
            <a:ext cx="1230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(4) – Cylindre vérin</a:t>
            </a:r>
            <a:endParaRPr lang="fr-FR" sz="1400" dirty="0"/>
          </a:p>
        </p:txBody>
      </p:sp>
      <p:sp>
        <p:nvSpPr>
          <p:cNvPr id="156" name="ZoneTexte 155"/>
          <p:cNvSpPr txBox="1"/>
          <p:nvPr/>
        </p:nvSpPr>
        <p:spPr>
          <a:xfrm>
            <a:off x="2686658" y="2924944"/>
            <a:ext cx="1230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(5) – Berceau</a:t>
            </a:r>
            <a:endParaRPr lang="fr-FR" sz="1400" dirty="0"/>
          </a:p>
        </p:txBody>
      </p:sp>
      <p:sp>
        <p:nvSpPr>
          <p:cNvPr id="157" name="ZoneTexte 156"/>
          <p:cNvSpPr txBox="1"/>
          <p:nvPr/>
        </p:nvSpPr>
        <p:spPr>
          <a:xfrm>
            <a:off x="3631717" y="1881793"/>
            <a:ext cx="1230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(6) – Echelle</a:t>
            </a:r>
            <a:endParaRPr lang="fr-FR" sz="1400" dirty="0"/>
          </a:p>
        </p:txBody>
      </p:sp>
      <p:sp>
        <p:nvSpPr>
          <p:cNvPr id="158" name="ZoneTexte 157"/>
          <p:cNvSpPr txBox="1"/>
          <p:nvPr/>
        </p:nvSpPr>
        <p:spPr>
          <a:xfrm>
            <a:off x="4028826" y="279151"/>
            <a:ext cx="1230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(7) – Plateforme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4608227" y="474634"/>
                <a:ext cx="322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227" y="474634"/>
                <a:ext cx="32284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 droit avec flèche 2"/>
          <p:cNvCxnSpPr/>
          <p:nvPr/>
        </p:nvCxnSpPr>
        <p:spPr>
          <a:xfrm>
            <a:off x="4608227" y="789498"/>
            <a:ext cx="482439" cy="0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flipV="1">
            <a:off x="1721925" y="4210174"/>
            <a:ext cx="262945" cy="49918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flipH="1">
            <a:off x="1053982" y="5575875"/>
            <a:ext cx="732263" cy="0"/>
          </a:xfrm>
          <a:prstGeom prst="straightConnector1">
            <a:avLst/>
          </a:prstGeom>
          <a:ln w="19050">
            <a:solidFill>
              <a:srgbClr val="92D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 flipH="1">
            <a:off x="4039213" y="4859578"/>
            <a:ext cx="732263" cy="0"/>
          </a:xfrm>
          <a:prstGeom prst="straightConnector1">
            <a:avLst/>
          </a:prstGeom>
          <a:ln w="19050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4113770" y="4559941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770" y="4559941"/>
                <a:ext cx="368754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1102999" y="528439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99" y="5284393"/>
                <a:ext cx="372345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1456786" y="4284354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786" y="4284354"/>
                <a:ext cx="372345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/>
              <p:cNvSpPr txBox="1"/>
              <p:nvPr/>
            </p:nvSpPr>
            <p:spPr>
              <a:xfrm>
                <a:off x="5109306" y="64752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306" y="647523"/>
                <a:ext cx="372345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22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Connecteur droit 111"/>
          <p:cNvCxnSpPr/>
          <p:nvPr/>
        </p:nvCxnSpPr>
        <p:spPr>
          <a:xfrm flipH="1">
            <a:off x="3902722" y="789050"/>
            <a:ext cx="741286" cy="0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2666780" y="4069140"/>
            <a:ext cx="463991" cy="1193760"/>
          </a:xfrm>
          <a:prstGeom prst="line">
            <a:avLst/>
          </a:prstGeom>
          <a:ln w="28575">
            <a:solidFill>
              <a:srgbClr val="00B0F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 flipV="1">
            <a:off x="3719269" y="5264314"/>
            <a:ext cx="1216164" cy="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e 37"/>
          <p:cNvGrpSpPr/>
          <p:nvPr/>
        </p:nvGrpSpPr>
        <p:grpSpPr>
          <a:xfrm>
            <a:off x="2415076" y="3424224"/>
            <a:ext cx="1796884" cy="2016309"/>
            <a:chOff x="2413632" y="1586382"/>
            <a:chExt cx="1796884" cy="2016309"/>
          </a:xfrm>
        </p:grpSpPr>
        <p:sp>
          <p:nvSpPr>
            <p:cNvPr id="39" name="ZoneTexte 38"/>
            <p:cNvSpPr txBox="1"/>
            <p:nvPr/>
          </p:nvSpPr>
          <p:spPr>
            <a:xfrm>
              <a:off x="2980152" y="2918343"/>
              <a:ext cx="12303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 smtClean="0"/>
                <a:t>(3) – Tige vérin</a:t>
              </a:r>
              <a:endParaRPr lang="fr-F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3160216" y="3073044"/>
                  <a:ext cx="3250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216" y="3073044"/>
                  <a:ext cx="325025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necteur droit 41"/>
            <p:cNvCxnSpPr/>
            <p:nvPr/>
          </p:nvCxnSpPr>
          <p:spPr>
            <a:xfrm>
              <a:off x="2413632" y="1586382"/>
              <a:ext cx="208464" cy="536750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/>
            <p:cNvSpPr/>
            <p:nvPr/>
          </p:nvSpPr>
          <p:spPr>
            <a:xfrm>
              <a:off x="2948053" y="324742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00B0F0"/>
                  </a:solidFill>
                </a:ln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 rot="4120892">
            <a:off x="2493706" y="4302596"/>
            <a:ext cx="650152" cy="31079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 droit 58"/>
          <p:cNvCxnSpPr/>
          <p:nvPr/>
        </p:nvCxnSpPr>
        <p:spPr>
          <a:xfrm flipV="1">
            <a:off x="2632169" y="3837730"/>
            <a:ext cx="317328" cy="123244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2949497" y="4292121"/>
            <a:ext cx="181274" cy="87320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2950249" y="3837730"/>
            <a:ext cx="180522" cy="454391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flipV="1">
            <a:off x="1628420" y="2248978"/>
            <a:ext cx="1412090" cy="2638012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1484183" y="4709358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2242602" y="3246592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 rot="7200000">
            <a:off x="2872253" y="1832626"/>
            <a:ext cx="650152" cy="31079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/>
          <p:cNvCxnSpPr/>
          <p:nvPr/>
        </p:nvCxnSpPr>
        <p:spPr>
          <a:xfrm flipH="1" flipV="1">
            <a:off x="3329245" y="2091349"/>
            <a:ext cx="149276" cy="887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V="1">
            <a:off x="3478520" y="1409823"/>
            <a:ext cx="457796" cy="77024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 flipV="1">
            <a:off x="3640152" y="1241163"/>
            <a:ext cx="283776" cy="16866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V="1">
            <a:off x="3635896" y="789498"/>
            <a:ext cx="266826" cy="44893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llipse 110"/>
          <p:cNvSpPr/>
          <p:nvPr/>
        </p:nvSpPr>
        <p:spPr>
          <a:xfrm>
            <a:off x="3730248" y="611865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6" name="Groupe 115"/>
          <p:cNvGrpSpPr/>
          <p:nvPr/>
        </p:nvGrpSpPr>
        <p:grpSpPr>
          <a:xfrm rot="16200000">
            <a:off x="4836302" y="5191754"/>
            <a:ext cx="359968" cy="148760"/>
            <a:chOff x="1344635" y="4134565"/>
            <a:chExt cx="359968" cy="148760"/>
          </a:xfrm>
        </p:grpSpPr>
        <p:sp>
          <p:nvSpPr>
            <p:cNvPr id="118" name="Rectangle 117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92D05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ZoneTexte 119"/>
          <p:cNvSpPr txBox="1"/>
          <p:nvPr/>
        </p:nvSpPr>
        <p:spPr>
          <a:xfrm>
            <a:off x="3782040" y="5294610"/>
            <a:ext cx="1828743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(2) – Tourelle 2</a:t>
            </a:r>
            <a:endParaRPr lang="fr-FR" sz="1400" dirty="0"/>
          </a:p>
        </p:txBody>
      </p:sp>
      <p:cxnSp>
        <p:nvCxnSpPr>
          <p:cNvPr id="126" name="Connecteur droit 125"/>
          <p:cNvCxnSpPr/>
          <p:nvPr/>
        </p:nvCxnSpPr>
        <p:spPr>
          <a:xfrm flipH="1" flipV="1">
            <a:off x="1656657" y="5582886"/>
            <a:ext cx="2062612" cy="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V="1">
            <a:off x="3719269" y="5262900"/>
            <a:ext cx="0" cy="31998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endCxn id="43" idx="4"/>
          </p:cNvCxnSpPr>
          <p:nvPr/>
        </p:nvCxnSpPr>
        <p:spPr>
          <a:xfrm flipH="1" flipV="1">
            <a:off x="3121971" y="5440533"/>
            <a:ext cx="709" cy="13476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>
            <a:endCxn id="46" idx="4"/>
          </p:cNvCxnSpPr>
          <p:nvPr/>
        </p:nvCxnSpPr>
        <p:spPr>
          <a:xfrm flipV="1">
            <a:off x="1656657" y="5064623"/>
            <a:ext cx="0" cy="51826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e 136"/>
          <p:cNvGrpSpPr/>
          <p:nvPr/>
        </p:nvGrpSpPr>
        <p:grpSpPr>
          <a:xfrm>
            <a:off x="3089652" y="5222258"/>
            <a:ext cx="72008" cy="72008"/>
            <a:chOff x="972815" y="1988840"/>
            <a:chExt cx="72008" cy="72008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H="1"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/>
              <p:cNvSpPr txBox="1"/>
              <p:nvPr/>
            </p:nvSpPr>
            <p:spPr>
              <a:xfrm>
                <a:off x="1187624" y="4728111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0" name="ZoneTexte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728111"/>
                <a:ext cx="318036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1" name="Groupe 140"/>
          <p:cNvGrpSpPr/>
          <p:nvPr/>
        </p:nvGrpSpPr>
        <p:grpSpPr>
          <a:xfrm>
            <a:off x="1620653" y="4850986"/>
            <a:ext cx="72008" cy="72008"/>
            <a:chOff x="972815" y="1988840"/>
            <a:chExt cx="72008" cy="72008"/>
          </a:xfrm>
        </p:grpSpPr>
        <p:cxnSp>
          <p:nvCxnSpPr>
            <p:cNvPr id="142" name="Connecteur droit 141"/>
            <p:cNvCxnSpPr/>
            <p:nvPr/>
          </p:nvCxnSpPr>
          <p:spPr>
            <a:xfrm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H="1"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e 143"/>
          <p:cNvGrpSpPr/>
          <p:nvPr/>
        </p:nvGrpSpPr>
        <p:grpSpPr>
          <a:xfrm>
            <a:off x="2379072" y="3388220"/>
            <a:ext cx="72008" cy="72008"/>
            <a:chOff x="972815" y="1988840"/>
            <a:chExt cx="72008" cy="72008"/>
          </a:xfrm>
        </p:grpSpPr>
        <p:cxnSp>
          <p:nvCxnSpPr>
            <p:cNvPr id="145" name="Connecteur droit 144"/>
            <p:cNvCxnSpPr/>
            <p:nvPr/>
          </p:nvCxnSpPr>
          <p:spPr>
            <a:xfrm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 flipH="1"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ZoneTexte 146"/>
              <p:cNvSpPr txBox="1"/>
              <p:nvPr/>
            </p:nvSpPr>
            <p:spPr>
              <a:xfrm>
                <a:off x="1907704" y="3249720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7" name="ZoneTexte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249720"/>
                <a:ext cx="33021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e 150"/>
          <p:cNvGrpSpPr/>
          <p:nvPr/>
        </p:nvGrpSpPr>
        <p:grpSpPr>
          <a:xfrm>
            <a:off x="3851920" y="753494"/>
            <a:ext cx="72008" cy="72008"/>
            <a:chOff x="972815" y="1988840"/>
            <a:chExt cx="72008" cy="72008"/>
          </a:xfrm>
        </p:grpSpPr>
        <p:cxnSp>
          <p:nvCxnSpPr>
            <p:cNvPr id="152" name="Connecteur droit 151"/>
            <p:cNvCxnSpPr/>
            <p:nvPr/>
          </p:nvCxnSpPr>
          <p:spPr>
            <a:xfrm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 flipH="1"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3329334" y="650550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34" y="650550"/>
                <a:ext cx="322139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2980653" y="3645387"/>
            <a:ext cx="1230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(4) – Cylindre vérin</a:t>
            </a:r>
            <a:endParaRPr lang="fr-FR" sz="1400" dirty="0"/>
          </a:p>
        </p:txBody>
      </p:sp>
      <p:sp>
        <p:nvSpPr>
          <p:cNvPr id="156" name="ZoneTexte 155"/>
          <p:cNvSpPr txBox="1"/>
          <p:nvPr/>
        </p:nvSpPr>
        <p:spPr>
          <a:xfrm>
            <a:off x="2686658" y="2924944"/>
            <a:ext cx="1230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(5) – Berceau</a:t>
            </a:r>
            <a:endParaRPr lang="fr-FR" sz="1400" dirty="0"/>
          </a:p>
        </p:txBody>
      </p:sp>
      <p:sp>
        <p:nvSpPr>
          <p:cNvPr id="157" name="ZoneTexte 156"/>
          <p:cNvSpPr txBox="1"/>
          <p:nvPr/>
        </p:nvSpPr>
        <p:spPr>
          <a:xfrm>
            <a:off x="3631717" y="1881793"/>
            <a:ext cx="1230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(6) – Echelle</a:t>
            </a:r>
            <a:endParaRPr lang="fr-FR" sz="1400" dirty="0"/>
          </a:p>
        </p:txBody>
      </p:sp>
      <p:sp>
        <p:nvSpPr>
          <p:cNvPr id="158" name="ZoneTexte 157"/>
          <p:cNvSpPr txBox="1"/>
          <p:nvPr/>
        </p:nvSpPr>
        <p:spPr>
          <a:xfrm>
            <a:off x="4028826" y="279151"/>
            <a:ext cx="1230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(7) – Plateforme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4608227" y="474634"/>
                <a:ext cx="322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227" y="474634"/>
                <a:ext cx="32284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 droit avec flèche 2"/>
          <p:cNvCxnSpPr/>
          <p:nvPr/>
        </p:nvCxnSpPr>
        <p:spPr>
          <a:xfrm>
            <a:off x="4608227" y="789498"/>
            <a:ext cx="482439" cy="0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flipV="1">
            <a:off x="1721925" y="4210174"/>
            <a:ext cx="262945" cy="49918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flipH="1">
            <a:off x="1053982" y="5575875"/>
            <a:ext cx="732263" cy="0"/>
          </a:xfrm>
          <a:prstGeom prst="straightConnector1">
            <a:avLst/>
          </a:prstGeom>
          <a:ln w="19050">
            <a:solidFill>
              <a:srgbClr val="92D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1102999" y="528439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99" y="5284393"/>
                <a:ext cx="372345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1456786" y="4284354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786" y="4284354"/>
                <a:ext cx="372345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/>
              <p:cNvSpPr txBox="1"/>
              <p:nvPr/>
            </p:nvSpPr>
            <p:spPr>
              <a:xfrm>
                <a:off x="5109306" y="64752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306" y="647523"/>
                <a:ext cx="372345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82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necteur droit 48"/>
          <p:cNvCxnSpPr/>
          <p:nvPr/>
        </p:nvCxnSpPr>
        <p:spPr>
          <a:xfrm>
            <a:off x="2666780" y="4069140"/>
            <a:ext cx="463991" cy="1193760"/>
          </a:xfrm>
          <a:prstGeom prst="line">
            <a:avLst/>
          </a:prstGeom>
          <a:ln w="28575">
            <a:solidFill>
              <a:srgbClr val="00B0F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e 37"/>
          <p:cNvGrpSpPr/>
          <p:nvPr/>
        </p:nvGrpSpPr>
        <p:grpSpPr>
          <a:xfrm>
            <a:off x="2415076" y="3424224"/>
            <a:ext cx="1796884" cy="2016309"/>
            <a:chOff x="2413632" y="1586382"/>
            <a:chExt cx="1796884" cy="2016309"/>
          </a:xfrm>
        </p:grpSpPr>
        <p:sp>
          <p:nvSpPr>
            <p:cNvPr id="39" name="ZoneTexte 38"/>
            <p:cNvSpPr txBox="1"/>
            <p:nvPr/>
          </p:nvSpPr>
          <p:spPr>
            <a:xfrm>
              <a:off x="2980152" y="2918343"/>
              <a:ext cx="12303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 smtClean="0"/>
                <a:t>(3) – Tige vérin</a:t>
              </a:r>
              <a:endParaRPr lang="fr-F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3160216" y="3073044"/>
                  <a:ext cx="3250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216" y="3073044"/>
                  <a:ext cx="325025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necteur droit 41"/>
            <p:cNvCxnSpPr/>
            <p:nvPr/>
          </p:nvCxnSpPr>
          <p:spPr>
            <a:xfrm>
              <a:off x="2413632" y="1586382"/>
              <a:ext cx="208464" cy="536750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/>
            <p:cNvSpPr/>
            <p:nvPr/>
          </p:nvSpPr>
          <p:spPr>
            <a:xfrm>
              <a:off x="2948053" y="324742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00B0F0"/>
                  </a:solidFill>
                </a:ln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 rot="4120892">
            <a:off x="2493706" y="4302596"/>
            <a:ext cx="650152" cy="31079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 droit 58"/>
          <p:cNvCxnSpPr/>
          <p:nvPr/>
        </p:nvCxnSpPr>
        <p:spPr>
          <a:xfrm flipV="1">
            <a:off x="2632169" y="3837730"/>
            <a:ext cx="317328" cy="123244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2949497" y="4292121"/>
            <a:ext cx="181274" cy="87320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2950249" y="3837730"/>
            <a:ext cx="180522" cy="454391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flipV="1">
            <a:off x="1628420" y="2248978"/>
            <a:ext cx="1412090" cy="2638012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1484183" y="4709358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2242602" y="3246592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6" name="Connecteur droit 125"/>
          <p:cNvCxnSpPr/>
          <p:nvPr/>
        </p:nvCxnSpPr>
        <p:spPr>
          <a:xfrm flipH="1" flipV="1">
            <a:off x="1656657" y="5582886"/>
            <a:ext cx="2062612" cy="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endCxn id="43" idx="4"/>
          </p:cNvCxnSpPr>
          <p:nvPr/>
        </p:nvCxnSpPr>
        <p:spPr>
          <a:xfrm flipH="1" flipV="1">
            <a:off x="3121971" y="5440533"/>
            <a:ext cx="709" cy="13476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>
            <a:endCxn id="46" idx="4"/>
          </p:cNvCxnSpPr>
          <p:nvPr/>
        </p:nvCxnSpPr>
        <p:spPr>
          <a:xfrm flipV="1">
            <a:off x="1656657" y="5064623"/>
            <a:ext cx="0" cy="51826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e 136"/>
          <p:cNvGrpSpPr/>
          <p:nvPr/>
        </p:nvGrpSpPr>
        <p:grpSpPr>
          <a:xfrm>
            <a:off x="3089652" y="5222258"/>
            <a:ext cx="72008" cy="72008"/>
            <a:chOff x="972815" y="1988840"/>
            <a:chExt cx="72008" cy="72008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H="1"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/>
              <p:cNvSpPr txBox="1"/>
              <p:nvPr/>
            </p:nvSpPr>
            <p:spPr>
              <a:xfrm>
                <a:off x="1187624" y="4728111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0" name="ZoneTexte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728111"/>
                <a:ext cx="318036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1" name="Groupe 140"/>
          <p:cNvGrpSpPr/>
          <p:nvPr/>
        </p:nvGrpSpPr>
        <p:grpSpPr>
          <a:xfrm>
            <a:off x="1620653" y="4850986"/>
            <a:ext cx="72008" cy="72008"/>
            <a:chOff x="972815" y="1988840"/>
            <a:chExt cx="72008" cy="72008"/>
          </a:xfrm>
        </p:grpSpPr>
        <p:cxnSp>
          <p:nvCxnSpPr>
            <p:cNvPr id="142" name="Connecteur droit 141"/>
            <p:cNvCxnSpPr/>
            <p:nvPr/>
          </p:nvCxnSpPr>
          <p:spPr>
            <a:xfrm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H="1"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e 143"/>
          <p:cNvGrpSpPr/>
          <p:nvPr/>
        </p:nvGrpSpPr>
        <p:grpSpPr>
          <a:xfrm>
            <a:off x="2379072" y="3388220"/>
            <a:ext cx="72008" cy="72008"/>
            <a:chOff x="972815" y="1988840"/>
            <a:chExt cx="72008" cy="72008"/>
          </a:xfrm>
        </p:grpSpPr>
        <p:cxnSp>
          <p:nvCxnSpPr>
            <p:cNvPr id="145" name="Connecteur droit 144"/>
            <p:cNvCxnSpPr/>
            <p:nvPr/>
          </p:nvCxnSpPr>
          <p:spPr>
            <a:xfrm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 flipH="1"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ZoneTexte 146"/>
              <p:cNvSpPr txBox="1"/>
              <p:nvPr/>
            </p:nvSpPr>
            <p:spPr>
              <a:xfrm>
                <a:off x="1907704" y="3249720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7" name="ZoneTexte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249720"/>
                <a:ext cx="33021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2980653" y="3645387"/>
            <a:ext cx="1230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(4) – Cylindre vérin</a:t>
            </a:r>
            <a:endParaRPr lang="fr-FR" sz="1400" dirty="0"/>
          </a:p>
        </p:txBody>
      </p:sp>
      <p:sp>
        <p:nvSpPr>
          <p:cNvPr id="156" name="ZoneTexte 155"/>
          <p:cNvSpPr txBox="1"/>
          <p:nvPr/>
        </p:nvSpPr>
        <p:spPr>
          <a:xfrm>
            <a:off x="2686658" y="2924944"/>
            <a:ext cx="1230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(5) – Berceau</a:t>
            </a:r>
            <a:endParaRPr lang="fr-FR" sz="1400" dirty="0"/>
          </a:p>
        </p:txBody>
      </p:sp>
      <p:cxnSp>
        <p:nvCxnSpPr>
          <p:cNvPr id="76" name="Connecteur droit avec flèche 75"/>
          <p:cNvCxnSpPr/>
          <p:nvPr/>
        </p:nvCxnSpPr>
        <p:spPr>
          <a:xfrm flipV="1">
            <a:off x="1721925" y="4210174"/>
            <a:ext cx="262945" cy="49918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flipH="1">
            <a:off x="1053982" y="5575875"/>
            <a:ext cx="732263" cy="0"/>
          </a:xfrm>
          <a:prstGeom prst="straightConnector1">
            <a:avLst/>
          </a:prstGeom>
          <a:ln w="19050">
            <a:solidFill>
              <a:srgbClr val="92D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1102999" y="528439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99" y="5284393"/>
                <a:ext cx="372345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1456786" y="4284354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786" y="4284354"/>
                <a:ext cx="372345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56"/>
          <p:cNvCxnSpPr/>
          <p:nvPr/>
        </p:nvCxnSpPr>
        <p:spPr>
          <a:xfrm>
            <a:off x="2076862" y="2564904"/>
            <a:ext cx="338214" cy="870829"/>
          </a:xfrm>
          <a:prstGeom prst="line">
            <a:avLst/>
          </a:prstGeom>
          <a:ln w="28575">
            <a:solidFill>
              <a:srgbClr val="7030A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/>
              <p:cNvSpPr txBox="1"/>
              <p:nvPr/>
            </p:nvSpPr>
            <p:spPr>
              <a:xfrm>
                <a:off x="1157073" y="2631007"/>
                <a:ext cx="942694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𝐷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∈4,3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73" y="2631007"/>
                <a:ext cx="942694" cy="31207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e 60"/>
          <p:cNvGrpSpPr/>
          <p:nvPr/>
        </p:nvGrpSpPr>
        <p:grpSpPr>
          <a:xfrm rot="16200000">
            <a:off x="3613665" y="5508506"/>
            <a:ext cx="359968" cy="148760"/>
            <a:chOff x="1344635" y="4134565"/>
            <a:chExt cx="359968" cy="148760"/>
          </a:xfrm>
        </p:grpSpPr>
        <p:sp>
          <p:nvSpPr>
            <p:cNvPr id="63" name="Rectangle 62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92D05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683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 9"/>
          <p:cNvSpPr/>
          <p:nvPr/>
        </p:nvSpPr>
        <p:spPr>
          <a:xfrm rot="5400000">
            <a:off x="1904870" y="1875138"/>
            <a:ext cx="1157796" cy="365760"/>
          </a:xfrm>
          <a:custGeom>
            <a:avLst/>
            <a:gdLst>
              <a:gd name="connsiteX0" fmla="*/ 0 w 1935480"/>
              <a:gd name="connsiteY0" fmla="*/ 0 h 365760"/>
              <a:gd name="connsiteX1" fmla="*/ 967740 w 1935480"/>
              <a:gd name="connsiteY1" fmla="*/ 365760 h 365760"/>
              <a:gd name="connsiteX2" fmla="*/ 1935480 w 1935480"/>
              <a:gd name="connsiteY2" fmla="*/ 0 h 365760"/>
              <a:gd name="connsiteX3" fmla="*/ 1935480 w 1935480"/>
              <a:gd name="connsiteY3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480" h="365760">
                <a:moveTo>
                  <a:pt x="0" y="0"/>
                </a:moveTo>
                <a:cubicBezTo>
                  <a:pt x="322580" y="182880"/>
                  <a:pt x="645160" y="365760"/>
                  <a:pt x="967740" y="365760"/>
                </a:cubicBezTo>
                <a:cubicBezTo>
                  <a:pt x="1290320" y="365760"/>
                  <a:pt x="1935480" y="0"/>
                  <a:pt x="1935480" y="0"/>
                </a:cubicBezTo>
                <a:lnTo>
                  <a:pt x="193548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 rot="5400000" flipV="1">
            <a:off x="1206303" y="1680509"/>
            <a:ext cx="672197" cy="288035"/>
          </a:xfrm>
          <a:custGeom>
            <a:avLst/>
            <a:gdLst>
              <a:gd name="connsiteX0" fmla="*/ 0 w 1935480"/>
              <a:gd name="connsiteY0" fmla="*/ 0 h 365760"/>
              <a:gd name="connsiteX1" fmla="*/ 967740 w 1935480"/>
              <a:gd name="connsiteY1" fmla="*/ 365760 h 365760"/>
              <a:gd name="connsiteX2" fmla="*/ 1935480 w 1935480"/>
              <a:gd name="connsiteY2" fmla="*/ 0 h 365760"/>
              <a:gd name="connsiteX3" fmla="*/ 1935480 w 1935480"/>
              <a:gd name="connsiteY3" fmla="*/ 0 h 365760"/>
              <a:gd name="connsiteX0" fmla="*/ 0 w 1936155"/>
              <a:gd name="connsiteY0" fmla="*/ 1792 h 367552"/>
              <a:gd name="connsiteX1" fmla="*/ 967740 w 1936155"/>
              <a:gd name="connsiteY1" fmla="*/ 367552 h 367552"/>
              <a:gd name="connsiteX2" fmla="*/ 1935480 w 1936155"/>
              <a:gd name="connsiteY2" fmla="*/ 1792 h 367552"/>
              <a:gd name="connsiteX3" fmla="*/ 1106380 w 1936155"/>
              <a:gd name="connsiteY3" fmla="*/ 238012 h 367552"/>
              <a:gd name="connsiteX0" fmla="*/ 0 w 1935480"/>
              <a:gd name="connsiteY0" fmla="*/ 0 h 365760"/>
              <a:gd name="connsiteX1" fmla="*/ 967740 w 1935480"/>
              <a:gd name="connsiteY1" fmla="*/ 365760 h 365760"/>
              <a:gd name="connsiteX2" fmla="*/ 1935480 w 1935480"/>
              <a:gd name="connsiteY2" fmla="*/ 0 h 365760"/>
              <a:gd name="connsiteX0" fmla="*/ 0 w 967741"/>
              <a:gd name="connsiteY0" fmla="*/ 0 h 365760"/>
              <a:gd name="connsiteX1" fmla="*/ 967740 w 967741"/>
              <a:gd name="connsiteY1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7741" h="365760">
                <a:moveTo>
                  <a:pt x="0" y="0"/>
                </a:moveTo>
                <a:cubicBezTo>
                  <a:pt x="322580" y="182880"/>
                  <a:pt x="645160" y="365760"/>
                  <a:pt x="967740" y="3657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 11"/>
          <p:cNvSpPr/>
          <p:nvPr/>
        </p:nvSpPr>
        <p:spPr>
          <a:xfrm rot="5400000" flipV="1">
            <a:off x="992911" y="1698068"/>
            <a:ext cx="663121" cy="288033"/>
          </a:xfrm>
          <a:custGeom>
            <a:avLst/>
            <a:gdLst>
              <a:gd name="connsiteX0" fmla="*/ 0 w 1935480"/>
              <a:gd name="connsiteY0" fmla="*/ 0 h 365760"/>
              <a:gd name="connsiteX1" fmla="*/ 967740 w 1935480"/>
              <a:gd name="connsiteY1" fmla="*/ 365760 h 365760"/>
              <a:gd name="connsiteX2" fmla="*/ 1935480 w 1935480"/>
              <a:gd name="connsiteY2" fmla="*/ 0 h 365760"/>
              <a:gd name="connsiteX3" fmla="*/ 1935480 w 1935480"/>
              <a:gd name="connsiteY3" fmla="*/ 0 h 365760"/>
              <a:gd name="connsiteX0" fmla="*/ 0 w 1936155"/>
              <a:gd name="connsiteY0" fmla="*/ 1792 h 367552"/>
              <a:gd name="connsiteX1" fmla="*/ 967740 w 1936155"/>
              <a:gd name="connsiteY1" fmla="*/ 367552 h 367552"/>
              <a:gd name="connsiteX2" fmla="*/ 1935480 w 1936155"/>
              <a:gd name="connsiteY2" fmla="*/ 1792 h 367552"/>
              <a:gd name="connsiteX3" fmla="*/ 1106380 w 1936155"/>
              <a:gd name="connsiteY3" fmla="*/ 238012 h 367552"/>
              <a:gd name="connsiteX0" fmla="*/ 0 w 1935480"/>
              <a:gd name="connsiteY0" fmla="*/ 0 h 365760"/>
              <a:gd name="connsiteX1" fmla="*/ 967740 w 1935480"/>
              <a:gd name="connsiteY1" fmla="*/ 365760 h 365760"/>
              <a:gd name="connsiteX2" fmla="*/ 1935480 w 1935480"/>
              <a:gd name="connsiteY2" fmla="*/ 0 h 365760"/>
              <a:gd name="connsiteX0" fmla="*/ 0 w 967741"/>
              <a:gd name="connsiteY0" fmla="*/ 0 h 365760"/>
              <a:gd name="connsiteX1" fmla="*/ 967740 w 967741"/>
              <a:gd name="connsiteY1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7741" h="365760">
                <a:moveTo>
                  <a:pt x="0" y="0"/>
                </a:moveTo>
                <a:cubicBezTo>
                  <a:pt x="322580" y="182880"/>
                  <a:pt x="645160" y="365760"/>
                  <a:pt x="967740" y="3657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1398384" y="1805277"/>
            <a:ext cx="118372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Système EPAS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195736" y="2384888"/>
            <a:ext cx="1440160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Normes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483768" y="1258496"/>
            <a:ext cx="1440160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Châssis du camion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" name="Forme libre 8"/>
          <p:cNvSpPr/>
          <p:nvPr/>
        </p:nvSpPr>
        <p:spPr>
          <a:xfrm rot="16200000">
            <a:off x="930324" y="1990737"/>
            <a:ext cx="1076327" cy="216024"/>
          </a:xfrm>
          <a:custGeom>
            <a:avLst/>
            <a:gdLst>
              <a:gd name="connsiteX0" fmla="*/ 0 w 1935480"/>
              <a:gd name="connsiteY0" fmla="*/ 0 h 365760"/>
              <a:gd name="connsiteX1" fmla="*/ 967740 w 1935480"/>
              <a:gd name="connsiteY1" fmla="*/ 365760 h 365760"/>
              <a:gd name="connsiteX2" fmla="*/ 1935480 w 1935480"/>
              <a:gd name="connsiteY2" fmla="*/ 0 h 365760"/>
              <a:gd name="connsiteX3" fmla="*/ 1935480 w 1935480"/>
              <a:gd name="connsiteY3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480" h="365760">
                <a:moveTo>
                  <a:pt x="0" y="0"/>
                </a:moveTo>
                <a:cubicBezTo>
                  <a:pt x="322580" y="182880"/>
                  <a:pt x="645160" y="365760"/>
                  <a:pt x="967740" y="365760"/>
                </a:cubicBezTo>
                <a:cubicBezTo>
                  <a:pt x="1290320" y="365760"/>
                  <a:pt x="1935480" y="0"/>
                  <a:pt x="1935480" y="0"/>
                </a:cubicBezTo>
                <a:lnTo>
                  <a:pt x="193548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79512" y="2384888"/>
            <a:ext cx="1396989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Habitation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51520" y="1268760"/>
            <a:ext cx="1152128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Pompier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041200" y="1774229"/>
            <a:ext cx="1230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FC 1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115616" y="2177090"/>
            <a:ext cx="1230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FP 1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1542401" y="1444770"/>
            <a:ext cx="1230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FC 2</a:t>
            </a:r>
            <a:endParaRPr lang="fr-FR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051466" y="1577392"/>
            <a:ext cx="1230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FC 3</a:t>
            </a:r>
            <a:endParaRPr lang="fr-FR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473504" y="2182375"/>
            <a:ext cx="1230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FC 4</a:t>
            </a:r>
            <a:endParaRPr lang="fr-FR" sz="1400" dirty="0"/>
          </a:p>
        </p:txBody>
      </p: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104161"/>
              </p:ext>
            </p:extLst>
          </p:nvPr>
        </p:nvGraphicFramePr>
        <p:xfrm>
          <a:off x="4067944" y="995944"/>
          <a:ext cx="4716016" cy="2362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33"/>
                <a:gridCol w="1568298"/>
                <a:gridCol w="1031369"/>
                <a:gridCol w="965591"/>
                <a:gridCol w="630825"/>
              </a:tblGrid>
              <a:tr h="12056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Font°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Intitulé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Critère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Niveau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Limite</a:t>
                      </a:r>
                      <a:endParaRPr lang="fr-FR" sz="1200" dirty="0"/>
                    </a:p>
                  </a:txBody>
                  <a:tcPr/>
                </a:tc>
              </a:tr>
              <a:tr h="361679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FP 1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 smtClean="0"/>
                        <a:t>Transporter un pompier</a:t>
                      </a:r>
                      <a:r>
                        <a:rPr lang="fr-FR" sz="1050" baseline="0" dirty="0" smtClean="0"/>
                        <a:t> dans une habitation</a:t>
                      </a:r>
                      <a:endParaRPr lang="fr-FR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Rapidité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Maximale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</a:tr>
              <a:tr h="44205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FC</a:t>
                      </a:r>
                      <a:r>
                        <a:rPr lang="fr-FR" sz="1050" baseline="0" dirty="0" smtClean="0"/>
                        <a:t> 1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50" dirty="0" smtClean="0"/>
                        <a:t>Assurer une</a:t>
                      </a:r>
                      <a:r>
                        <a:rPr lang="fr-FR" sz="1050" baseline="0" dirty="0" smtClean="0"/>
                        <a:t> horizontalité de la plateforme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Aplomb</a:t>
                      </a:r>
                      <a:r>
                        <a:rPr lang="fr-FR" sz="1050" baseline="0" dirty="0" smtClean="0"/>
                        <a:t> de la plateforme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0° par rapport à l’horizontale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+/-</a:t>
                      </a:r>
                      <a:r>
                        <a:rPr lang="fr-FR" sz="1050" baseline="0" dirty="0" smtClean="0"/>
                        <a:t> 5°</a:t>
                      </a:r>
                      <a:endParaRPr lang="fr-FR" sz="1050" dirty="0"/>
                    </a:p>
                  </a:txBody>
                  <a:tcPr/>
                </a:tc>
              </a:tr>
              <a:tr h="281306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FC2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50" dirty="0" smtClean="0"/>
                        <a:t>Assurer</a:t>
                      </a:r>
                      <a:r>
                        <a:rPr lang="fr-FR" sz="1050" baseline="0" dirty="0" smtClean="0"/>
                        <a:t> la stabilité de la plateforme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Vitesse de déplacement</a:t>
                      </a:r>
                      <a:r>
                        <a:rPr lang="fr-FR" sz="1050" baseline="0" dirty="0" smtClean="0"/>
                        <a:t> 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</a:tr>
              <a:tr h="281306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FC3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50" dirty="0" smtClean="0"/>
                        <a:t>Être lié au châssis du camion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</a:tr>
              <a:tr h="281306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FC4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50" dirty="0" smtClean="0"/>
                        <a:t>Respect des normes</a:t>
                      </a:r>
                      <a:r>
                        <a:rPr lang="fr-FR" sz="1050" baseline="0" dirty="0" smtClean="0"/>
                        <a:t> de sécurité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Norme XXX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Aucune</a:t>
                      </a:r>
                      <a:endParaRPr lang="fr-FR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02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695581" y="126876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81" y="1268760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971600" y="548680"/>
            <a:ext cx="734014" cy="720080"/>
            <a:chOff x="971600" y="548680"/>
            <a:chExt cx="734014" cy="720080"/>
          </a:xfrm>
        </p:grpSpPr>
        <p:cxnSp>
          <p:nvCxnSpPr>
            <p:cNvPr id="6" name="Connecteur droit avec flèche 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862683" y="465960"/>
            <a:ext cx="734014" cy="720080"/>
            <a:chOff x="971600" y="548680"/>
            <a:chExt cx="734014" cy="720080"/>
          </a:xfrm>
        </p:grpSpPr>
        <p:cxnSp>
          <p:nvCxnSpPr>
            <p:cNvPr id="9" name="Connecteur droit avec flèche 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1669264" y="80653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264" y="806530"/>
                <a:ext cx="358431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782002" y="271681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02" y="271681"/>
                <a:ext cx="37234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504830" y="27168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30" y="271680"/>
                <a:ext cx="36875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3131547" y="126876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47" y="1268760"/>
                <a:ext cx="3703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2407566" y="548680"/>
            <a:ext cx="734014" cy="720080"/>
            <a:chOff x="971600" y="548680"/>
            <a:chExt cx="734014" cy="720080"/>
          </a:xfrm>
        </p:grpSpPr>
        <p:cxnSp>
          <p:nvCxnSpPr>
            <p:cNvPr id="16" name="Connecteur droit avec flèche 1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20700000">
            <a:off x="2298649" y="465960"/>
            <a:ext cx="734014" cy="720080"/>
            <a:chOff x="971600" y="548680"/>
            <a:chExt cx="734014" cy="720080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3132781" y="888038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81" y="888038"/>
                <a:ext cx="373949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217968" y="27168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68" y="271681"/>
                <a:ext cx="358431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1940796" y="27168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796" y="271680"/>
                <a:ext cx="36202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/>
          <p:cNvGrpSpPr/>
          <p:nvPr/>
        </p:nvGrpSpPr>
        <p:grpSpPr>
          <a:xfrm>
            <a:off x="3848019" y="548681"/>
            <a:ext cx="734014" cy="720080"/>
            <a:chOff x="971600" y="548680"/>
            <a:chExt cx="734014" cy="720080"/>
          </a:xfrm>
        </p:grpSpPr>
        <p:cxnSp>
          <p:nvCxnSpPr>
            <p:cNvPr id="26" name="Connecteur droit avec flèche 2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 rot="20700000">
            <a:off x="3739102" y="465961"/>
            <a:ext cx="734014" cy="720080"/>
            <a:chOff x="971600" y="548680"/>
            <a:chExt cx="734014" cy="720080"/>
          </a:xfrm>
        </p:grpSpPr>
        <p:cxnSp>
          <p:nvCxnSpPr>
            <p:cNvPr id="29" name="Connecteur droit avec flèche 2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5220072" y="515719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157192"/>
                <a:ext cx="372345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/>
          <p:cNvGrpSpPr/>
          <p:nvPr/>
        </p:nvGrpSpPr>
        <p:grpSpPr>
          <a:xfrm>
            <a:off x="971078" y="1983142"/>
            <a:ext cx="734014" cy="720080"/>
            <a:chOff x="971600" y="548680"/>
            <a:chExt cx="734014" cy="720080"/>
          </a:xfrm>
        </p:grpSpPr>
        <p:cxnSp>
          <p:nvCxnSpPr>
            <p:cNvPr id="36" name="Connecteur droit avec flèche 3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 rot="20700000">
            <a:off x="862161" y="1900422"/>
            <a:ext cx="734014" cy="720080"/>
            <a:chOff x="971600" y="548680"/>
            <a:chExt cx="734014" cy="720080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1696293" y="227117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93" y="2271175"/>
                <a:ext cx="372345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797629" y="2724533"/>
                <a:ext cx="70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9" y="2724533"/>
                <a:ext cx="705065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504308" y="1706142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08" y="1706142"/>
                <a:ext cx="373949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389368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/>
          <p:cNvSpPr/>
          <p:nvPr/>
        </p:nvSpPr>
        <p:spPr>
          <a:xfrm>
            <a:off x="1846484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Arc 45"/>
          <p:cNvSpPr/>
          <p:nvPr/>
        </p:nvSpPr>
        <p:spPr>
          <a:xfrm>
            <a:off x="3288129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Arc 46"/>
          <p:cNvSpPr/>
          <p:nvPr/>
        </p:nvSpPr>
        <p:spPr>
          <a:xfrm>
            <a:off x="434545" y="2121644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1502694" y="1043848"/>
                <a:ext cx="52181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94" y="1043848"/>
                <a:ext cx="521810" cy="25391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2954549" y="1035271"/>
                <a:ext cx="577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549" y="1035271"/>
                <a:ext cx="577979" cy="276999"/>
              </a:xfrm>
              <a:prstGeom prst="rect">
                <a:avLst/>
              </a:prstGeom>
              <a:blipFill rotWithShape="1">
                <a:blip r:embed="rId1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4395002" y="998169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02" y="998169"/>
                <a:ext cx="510524" cy="276999"/>
              </a:xfrm>
              <a:prstGeom prst="rect">
                <a:avLst/>
              </a:prstGeom>
              <a:blipFill rotWithShape="1">
                <a:blip r:embed="rId2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550434" y="2460998"/>
                <a:ext cx="497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𝛾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434" y="2460998"/>
                <a:ext cx="497124" cy="276999"/>
              </a:xfrm>
              <a:prstGeom prst="rect">
                <a:avLst/>
              </a:prstGeom>
              <a:blipFill rotWithShape="1">
                <a:blip r:embed="rId2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617636" y="1352143"/>
                <a:ext cx="7253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6" y="1352143"/>
                <a:ext cx="725327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2052410" y="1352142"/>
                <a:ext cx="7221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10" y="1352142"/>
                <a:ext cx="722121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804234" y="1707976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34" y="1707976"/>
                <a:ext cx="373949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131619" y="270322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619" y="2703222"/>
                <a:ext cx="372345" cy="27699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2407638" y="1983142"/>
            <a:ext cx="734014" cy="720080"/>
            <a:chOff x="971600" y="548680"/>
            <a:chExt cx="734014" cy="720080"/>
          </a:xfrm>
        </p:grpSpPr>
        <p:cxnSp>
          <p:nvCxnSpPr>
            <p:cNvPr id="59" name="Connecteur droit avec flèche 5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e 60"/>
          <p:cNvGrpSpPr/>
          <p:nvPr/>
        </p:nvGrpSpPr>
        <p:grpSpPr>
          <a:xfrm rot="20700000">
            <a:off x="2298721" y="1900422"/>
            <a:ext cx="734014" cy="720080"/>
            <a:chOff x="971600" y="548680"/>
            <a:chExt cx="734014" cy="720080"/>
          </a:xfrm>
        </p:grpSpPr>
        <p:cxnSp>
          <p:nvCxnSpPr>
            <p:cNvPr id="62" name="Connecteur droit avec flèche 6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3132853" y="227117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853" y="2271175"/>
                <a:ext cx="372345" cy="276999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234189" y="2724533"/>
                <a:ext cx="70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189" y="2724533"/>
                <a:ext cx="705065" cy="276999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940868" y="1706142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868" y="1706142"/>
                <a:ext cx="373949" cy="27699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rc 66"/>
          <p:cNvSpPr/>
          <p:nvPr/>
        </p:nvSpPr>
        <p:spPr>
          <a:xfrm>
            <a:off x="1871105" y="2121644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2986994" y="2460998"/>
                <a:ext cx="503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𝜃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4" y="2460998"/>
                <a:ext cx="503919" cy="276999"/>
              </a:xfrm>
              <a:prstGeom prst="rect">
                <a:avLst/>
              </a:prstGeom>
              <a:blipFill rotWithShape="1">
                <a:blip r:embed="rId3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240794" y="1707976"/>
                <a:ext cx="3673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794" y="1707976"/>
                <a:ext cx="367344" cy="27699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4576084" y="2703222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084" y="2703222"/>
                <a:ext cx="372346" cy="276999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e 70"/>
          <p:cNvGrpSpPr/>
          <p:nvPr/>
        </p:nvGrpSpPr>
        <p:grpSpPr>
          <a:xfrm>
            <a:off x="3852103" y="1983142"/>
            <a:ext cx="734014" cy="720080"/>
            <a:chOff x="971600" y="548680"/>
            <a:chExt cx="734014" cy="720080"/>
          </a:xfrm>
        </p:grpSpPr>
        <p:cxnSp>
          <p:nvCxnSpPr>
            <p:cNvPr id="72" name="Connecteur droit avec flèche 7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e 73"/>
          <p:cNvGrpSpPr/>
          <p:nvPr/>
        </p:nvGrpSpPr>
        <p:grpSpPr>
          <a:xfrm rot="20700000">
            <a:off x="3743186" y="1900422"/>
            <a:ext cx="734014" cy="720080"/>
            <a:chOff x="971600" y="548680"/>
            <a:chExt cx="734014" cy="720080"/>
          </a:xfrm>
        </p:grpSpPr>
        <p:cxnSp>
          <p:nvCxnSpPr>
            <p:cNvPr id="75" name="Connecteur droit avec flèche 74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4577318" y="227117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318" y="2271175"/>
                <a:ext cx="372345" cy="276999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678654" y="2724533"/>
                <a:ext cx="70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654" y="2724533"/>
                <a:ext cx="705065" cy="276999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385333" y="1706142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333" y="1706142"/>
                <a:ext cx="373949" cy="276999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Arc 79"/>
          <p:cNvSpPr/>
          <p:nvPr/>
        </p:nvSpPr>
        <p:spPr>
          <a:xfrm>
            <a:off x="3315570" y="2121644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4431459" y="2460998"/>
                <a:ext cx="520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𝜑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459" y="2460998"/>
                <a:ext cx="520399" cy="276999"/>
              </a:xfrm>
              <a:prstGeom prst="rect">
                <a:avLst/>
              </a:prstGeom>
              <a:blipFill rotWithShape="1">
                <a:blip r:embed="rId3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3685259" y="1707976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259" y="1707976"/>
                <a:ext cx="373949" cy="276999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82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necteur droit 48"/>
          <p:cNvCxnSpPr/>
          <p:nvPr/>
        </p:nvCxnSpPr>
        <p:spPr>
          <a:xfrm>
            <a:off x="2666780" y="4069140"/>
            <a:ext cx="463991" cy="1193760"/>
          </a:xfrm>
          <a:prstGeom prst="line">
            <a:avLst/>
          </a:prstGeom>
          <a:ln w="28575">
            <a:solidFill>
              <a:srgbClr val="00B0F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e 37"/>
          <p:cNvGrpSpPr/>
          <p:nvPr/>
        </p:nvGrpSpPr>
        <p:grpSpPr>
          <a:xfrm>
            <a:off x="2415076" y="3424224"/>
            <a:ext cx="1796884" cy="2016309"/>
            <a:chOff x="2413632" y="1586382"/>
            <a:chExt cx="1796884" cy="2016309"/>
          </a:xfrm>
        </p:grpSpPr>
        <p:sp>
          <p:nvSpPr>
            <p:cNvPr id="39" name="ZoneTexte 38"/>
            <p:cNvSpPr txBox="1"/>
            <p:nvPr/>
          </p:nvSpPr>
          <p:spPr>
            <a:xfrm>
              <a:off x="2980152" y="2918343"/>
              <a:ext cx="12303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 smtClean="0"/>
                <a:t>(3) – Tige vérin</a:t>
              </a:r>
              <a:endParaRPr lang="fr-F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3160216" y="3073044"/>
                  <a:ext cx="3250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216" y="3073044"/>
                  <a:ext cx="325025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necteur droit 41"/>
            <p:cNvCxnSpPr/>
            <p:nvPr/>
          </p:nvCxnSpPr>
          <p:spPr>
            <a:xfrm>
              <a:off x="2413632" y="1586382"/>
              <a:ext cx="208464" cy="536750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/>
            <p:cNvSpPr/>
            <p:nvPr/>
          </p:nvSpPr>
          <p:spPr>
            <a:xfrm>
              <a:off x="2948053" y="324742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00B0F0"/>
                  </a:solidFill>
                </a:ln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 rot="4120892">
            <a:off x="2493706" y="4302596"/>
            <a:ext cx="650152" cy="31079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 droit 58"/>
          <p:cNvCxnSpPr/>
          <p:nvPr/>
        </p:nvCxnSpPr>
        <p:spPr>
          <a:xfrm flipV="1">
            <a:off x="2632169" y="3837730"/>
            <a:ext cx="317328" cy="123244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2949497" y="4292121"/>
            <a:ext cx="181274" cy="87320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2950249" y="3837730"/>
            <a:ext cx="180522" cy="454391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flipV="1">
            <a:off x="1628420" y="2248978"/>
            <a:ext cx="1412090" cy="2638012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2242602" y="3246592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2" name="Connecteur droit 131"/>
          <p:cNvCxnSpPr>
            <a:endCxn id="43" idx="4"/>
          </p:cNvCxnSpPr>
          <p:nvPr/>
        </p:nvCxnSpPr>
        <p:spPr>
          <a:xfrm flipH="1" flipV="1">
            <a:off x="3121971" y="5440533"/>
            <a:ext cx="709" cy="13476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e 136"/>
          <p:cNvGrpSpPr/>
          <p:nvPr/>
        </p:nvGrpSpPr>
        <p:grpSpPr>
          <a:xfrm>
            <a:off x="3089652" y="5222258"/>
            <a:ext cx="72008" cy="72008"/>
            <a:chOff x="972815" y="1988840"/>
            <a:chExt cx="72008" cy="72008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H="1"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e 143"/>
          <p:cNvGrpSpPr/>
          <p:nvPr/>
        </p:nvGrpSpPr>
        <p:grpSpPr>
          <a:xfrm>
            <a:off x="2379072" y="3388220"/>
            <a:ext cx="72008" cy="72008"/>
            <a:chOff x="972815" y="1988840"/>
            <a:chExt cx="72008" cy="72008"/>
          </a:xfrm>
        </p:grpSpPr>
        <p:cxnSp>
          <p:nvCxnSpPr>
            <p:cNvPr id="145" name="Connecteur droit 144"/>
            <p:cNvCxnSpPr/>
            <p:nvPr/>
          </p:nvCxnSpPr>
          <p:spPr>
            <a:xfrm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 flipH="1"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ZoneTexte 146"/>
              <p:cNvSpPr txBox="1"/>
              <p:nvPr/>
            </p:nvSpPr>
            <p:spPr>
              <a:xfrm>
                <a:off x="1907704" y="3249720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7" name="ZoneTexte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249720"/>
                <a:ext cx="33021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2980653" y="3645387"/>
            <a:ext cx="1230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(4) – Cylindre vérin</a:t>
            </a:r>
            <a:endParaRPr lang="fr-FR" sz="1400" dirty="0"/>
          </a:p>
        </p:txBody>
      </p:sp>
      <p:sp>
        <p:nvSpPr>
          <p:cNvPr id="156" name="ZoneTexte 155"/>
          <p:cNvSpPr txBox="1"/>
          <p:nvPr/>
        </p:nvSpPr>
        <p:spPr>
          <a:xfrm>
            <a:off x="2686658" y="2924944"/>
            <a:ext cx="1230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(5) – Berceau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3424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2915816" y="4869011"/>
            <a:ext cx="432048" cy="148760"/>
            <a:chOff x="1344635" y="4134565"/>
            <a:chExt cx="359968" cy="148760"/>
          </a:xfrm>
        </p:grpSpPr>
        <p:sp>
          <p:nvSpPr>
            <p:cNvPr id="5" name="Rectangle 4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e 62"/>
          <p:cNvGrpSpPr/>
          <p:nvPr/>
        </p:nvGrpSpPr>
        <p:grpSpPr>
          <a:xfrm>
            <a:off x="2866041" y="3874842"/>
            <a:ext cx="525782" cy="720080"/>
            <a:chOff x="2868948" y="2708920"/>
            <a:chExt cx="525782" cy="720080"/>
          </a:xfrm>
        </p:grpSpPr>
        <p:sp>
          <p:nvSpPr>
            <p:cNvPr id="8" name="Arc 7"/>
            <p:cNvSpPr/>
            <p:nvPr/>
          </p:nvSpPr>
          <p:spPr>
            <a:xfrm>
              <a:off x="2868948" y="2708920"/>
              <a:ext cx="525782" cy="432048"/>
            </a:xfrm>
            <a:prstGeom prst="arc">
              <a:avLst>
                <a:gd name="adj1" fmla="val 9625380"/>
                <a:gd name="adj2" fmla="val 1117534"/>
              </a:avLst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Arc 8"/>
            <p:cNvSpPr/>
            <p:nvPr/>
          </p:nvSpPr>
          <p:spPr>
            <a:xfrm rot="10800000">
              <a:off x="2987822" y="3068960"/>
              <a:ext cx="288034" cy="360040"/>
            </a:xfrm>
            <a:prstGeom prst="arc">
              <a:avLst>
                <a:gd name="adj1" fmla="val 12585082"/>
                <a:gd name="adj2" fmla="val 19905999"/>
              </a:avLst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>
              <a:stCxn id="9" idx="2"/>
              <a:endCxn id="8" idx="0"/>
            </p:cNvCxnSpPr>
            <p:nvPr/>
          </p:nvCxnSpPr>
          <p:spPr>
            <a:xfrm flipH="1" flipV="1">
              <a:off x="2890574" y="3010746"/>
              <a:ext cx="108940" cy="30928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>
              <a:stCxn id="9" idx="0"/>
              <a:endCxn id="8" idx="2"/>
            </p:cNvCxnSpPr>
            <p:nvPr/>
          </p:nvCxnSpPr>
          <p:spPr>
            <a:xfrm flipV="1">
              <a:off x="3262813" y="3006920"/>
              <a:ext cx="112253" cy="31692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Ellipse 63"/>
          <p:cNvSpPr/>
          <p:nvPr/>
        </p:nvSpPr>
        <p:spPr>
          <a:xfrm>
            <a:off x="3081810" y="4414902"/>
            <a:ext cx="94241" cy="9421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 droit 64"/>
          <p:cNvCxnSpPr>
            <a:stCxn id="64" idx="7"/>
            <a:endCxn id="8" idx="2"/>
          </p:cNvCxnSpPr>
          <p:nvPr/>
        </p:nvCxnSpPr>
        <p:spPr>
          <a:xfrm flipV="1">
            <a:off x="3162250" y="4172842"/>
            <a:ext cx="209909" cy="2558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stCxn id="64" idx="4"/>
            <a:endCxn id="5" idx="0"/>
          </p:cNvCxnSpPr>
          <p:nvPr/>
        </p:nvCxnSpPr>
        <p:spPr>
          <a:xfrm>
            <a:off x="3128931" y="4509120"/>
            <a:ext cx="2909" cy="35989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e 76"/>
          <p:cNvGrpSpPr/>
          <p:nvPr/>
        </p:nvGrpSpPr>
        <p:grpSpPr>
          <a:xfrm>
            <a:off x="3106070" y="4572062"/>
            <a:ext cx="45719" cy="45719"/>
            <a:chOff x="2411760" y="4149081"/>
            <a:chExt cx="72008" cy="72007"/>
          </a:xfrm>
        </p:grpSpPr>
        <p:cxnSp>
          <p:nvCxnSpPr>
            <p:cNvPr id="73" name="Connecteur droit 72"/>
            <p:cNvCxnSpPr/>
            <p:nvPr/>
          </p:nvCxnSpPr>
          <p:spPr>
            <a:xfrm flipV="1">
              <a:off x="2411760" y="4149081"/>
              <a:ext cx="72008" cy="72007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2411760" y="4149081"/>
              <a:ext cx="72008" cy="72007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e 77"/>
          <p:cNvGrpSpPr/>
          <p:nvPr/>
        </p:nvGrpSpPr>
        <p:grpSpPr>
          <a:xfrm>
            <a:off x="3106069" y="3851982"/>
            <a:ext cx="45719" cy="45719"/>
            <a:chOff x="2411760" y="4149081"/>
            <a:chExt cx="72008" cy="72007"/>
          </a:xfrm>
        </p:grpSpPr>
        <p:cxnSp>
          <p:nvCxnSpPr>
            <p:cNvPr id="79" name="Connecteur droit 78"/>
            <p:cNvCxnSpPr/>
            <p:nvPr/>
          </p:nvCxnSpPr>
          <p:spPr>
            <a:xfrm flipV="1">
              <a:off x="2411760" y="4149081"/>
              <a:ext cx="72008" cy="72007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2411760" y="4149081"/>
              <a:ext cx="72008" cy="72007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e 80"/>
          <p:cNvGrpSpPr/>
          <p:nvPr/>
        </p:nvGrpSpPr>
        <p:grpSpPr>
          <a:xfrm>
            <a:off x="3358784" y="4127123"/>
            <a:ext cx="45719" cy="45719"/>
            <a:chOff x="2411760" y="4149081"/>
            <a:chExt cx="72008" cy="72007"/>
          </a:xfrm>
        </p:grpSpPr>
        <p:cxnSp>
          <p:nvCxnSpPr>
            <p:cNvPr id="82" name="Connecteur droit 81"/>
            <p:cNvCxnSpPr/>
            <p:nvPr/>
          </p:nvCxnSpPr>
          <p:spPr>
            <a:xfrm flipV="1">
              <a:off x="2411760" y="4149081"/>
              <a:ext cx="72008" cy="72007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>
              <a:off x="2411760" y="4149081"/>
              <a:ext cx="72008" cy="72007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Connecteur droit avec flèche 84"/>
          <p:cNvCxnSpPr/>
          <p:nvPr/>
        </p:nvCxnSpPr>
        <p:spPr>
          <a:xfrm flipH="1" flipV="1">
            <a:off x="2411760" y="3874842"/>
            <a:ext cx="717172" cy="1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ZoneTexte 88"/>
              <p:cNvSpPr txBox="1"/>
              <p:nvPr/>
            </p:nvSpPr>
            <p:spPr>
              <a:xfrm>
                <a:off x="3125703" y="4468012"/>
                <a:ext cx="3019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703" y="4468012"/>
                <a:ext cx="30194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ZoneTexte 92"/>
              <p:cNvSpPr txBox="1"/>
              <p:nvPr/>
            </p:nvSpPr>
            <p:spPr>
              <a:xfrm>
                <a:off x="3416518" y="4026871"/>
                <a:ext cx="2961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93" name="ZoneTexte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518" y="4026871"/>
                <a:ext cx="296107" cy="2462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ZoneTexte 93"/>
              <p:cNvSpPr txBox="1"/>
              <p:nvPr/>
            </p:nvSpPr>
            <p:spPr>
              <a:xfrm>
                <a:off x="2911782" y="3897701"/>
                <a:ext cx="2229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94" name="ZoneText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782" y="3897701"/>
                <a:ext cx="222979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ZoneTexte 94"/>
              <p:cNvSpPr txBox="1"/>
              <p:nvPr/>
            </p:nvSpPr>
            <p:spPr>
              <a:xfrm>
                <a:off x="2688807" y="4331303"/>
                <a:ext cx="3032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95" name="ZoneTexte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807" y="4331303"/>
                <a:ext cx="30322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ZoneTexte 95"/>
              <p:cNvSpPr txBox="1"/>
              <p:nvPr/>
            </p:nvSpPr>
            <p:spPr>
              <a:xfrm>
                <a:off x="2267744" y="3599447"/>
                <a:ext cx="805349" cy="275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fr-FR" sz="1000" i="1">
                                  <a:latin typeface="Cambria Math"/>
                                </a:rPr>
                                <m:t>∈1,0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599447"/>
                <a:ext cx="805349" cy="27539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60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7468">
            <a:off x="2335932" y="1831282"/>
            <a:ext cx="1512168" cy="154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 rot="20261038">
            <a:off x="2858192" y="2890008"/>
            <a:ext cx="987421" cy="17039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Down">
              <a:avLst>
                <a:gd name="adj" fmla="val 33333"/>
              </a:avLst>
            </a:prstTxWarp>
            <a:spAutoFit/>
          </a:bodyPr>
          <a:lstStyle/>
          <a:p>
            <a:pPr algn="ctr"/>
            <a:r>
              <a:rPr lang="fr-F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qu’ailleurs !</a:t>
            </a:r>
            <a:endParaRPr lang="fr-FR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20221545">
            <a:off x="2470199" y="2352568"/>
            <a:ext cx="1351885" cy="37362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Down">
              <a:avLst>
                <a:gd name="adj" fmla="val 33333"/>
              </a:avLst>
            </a:prstTxWarp>
            <a:spAutoFit/>
          </a:bodyPr>
          <a:lstStyle/>
          <a:p>
            <a:pPr algn="ctr"/>
            <a:r>
              <a:rPr lang="fr-FR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</a:rPr>
              <a:t>Mieux vaut PTSI</a:t>
            </a:r>
            <a:endParaRPr lang="fr-FR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1979712" y="3068960"/>
            <a:ext cx="483521" cy="579701"/>
          </a:xfrm>
          <a:prstGeom prst="straightConnector1">
            <a:avLst/>
          </a:prstGeom>
          <a:ln w="127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1547664" y="2132650"/>
            <a:ext cx="3240360" cy="129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1835696" y="3296142"/>
            <a:ext cx="144016" cy="359980"/>
          </a:xfrm>
          <a:prstGeom prst="line">
            <a:avLst/>
          </a:prstGeom>
          <a:ln w="63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 flipV="1">
            <a:off x="1901148" y="3290491"/>
            <a:ext cx="24899" cy="62237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rot="5400000" flipH="1" flipV="1">
            <a:off x="1886639" y="3334059"/>
            <a:ext cx="24899" cy="62237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 flipV="1">
            <a:off x="3101608" y="1916832"/>
            <a:ext cx="854594" cy="547930"/>
          </a:xfrm>
          <a:prstGeom prst="straightConnector1">
            <a:avLst/>
          </a:prstGeom>
          <a:ln w="127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 flipV="1">
            <a:off x="3463514" y="2659132"/>
            <a:ext cx="24899" cy="62237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rot="5400000" flipH="1" flipV="1">
            <a:off x="3449005" y="2702700"/>
            <a:ext cx="24899" cy="62237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 flipV="1">
            <a:off x="3101608" y="1916832"/>
            <a:ext cx="359847" cy="912463"/>
          </a:xfrm>
          <a:prstGeom prst="line">
            <a:avLst/>
          </a:prstGeom>
          <a:ln w="63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gal 36"/>
          <p:cNvSpPr/>
          <p:nvPr/>
        </p:nvSpPr>
        <p:spPr>
          <a:xfrm rot="4126211">
            <a:off x="2021511" y="3153118"/>
            <a:ext cx="228115" cy="91291"/>
          </a:xfrm>
          <a:prstGeom prst="mathEqual">
            <a:avLst>
              <a:gd name="adj1" fmla="val 17396"/>
              <a:gd name="adj2" fmla="val 2786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00B05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Égal 39"/>
          <p:cNvSpPr/>
          <p:nvPr/>
        </p:nvSpPr>
        <p:spPr>
          <a:xfrm rot="4126211">
            <a:off x="3605688" y="2508282"/>
            <a:ext cx="228115" cy="91291"/>
          </a:xfrm>
          <a:prstGeom prst="mathEqual">
            <a:avLst>
              <a:gd name="adj1" fmla="val 17396"/>
              <a:gd name="adj2" fmla="val 2786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00B050"/>
                </a:solidFill>
              </a:ln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/>
              <p:cNvSpPr txBox="1"/>
              <p:nvPr/>
            </p:nvSpPr>
            <p:spPr>
              <a:xfrm>
                <a:off x="1979712" y="3645024"/>
                <a:ext cx="805349" cy="275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fr-FR" sz="1000" i="1">
                                  <a:latin typeface="Cambria Math"/>
                                </a:rPr>
                                <m:t>∈1,0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645024"/>
                <a:ext cx="805349" cy="2753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/>
              <p:cNvSpPr txBox="1"/>
              <p:nvPr/>
            </p:nvSpPr>
            <p:spPr>
              <a:xfrm>
                <a:off x="3112233" y="1644650"/>
                <a:ext cx="810735" cy="275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fr-FR" sz="1000" i="1">
                                  <a:latin typeface="Cambria Math"/>
                                </a:rPr>
                                <m:t>∈1,0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233" y="1644650"/>
                <a:ext cx="810735" cy="2753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/>
              <p:cNvSpPr txBox="1"/>
              <p:nvPr/>
            </p:nvSpPr>
            <p:spPr>
              <a:xfrm>
                <a:off x="3997953" y="2444029"/>
                <a:ext cx="2920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000" b="0" i="0" smtClean="0"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953" y="2444029"/>
                <a:ext cx="292067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2316398" y="3095731"/>
                <a:ext cx="2936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000" b="0" i="0" smtClean="0">
                          <a:latin typeface="Cambria Math"/>
                        </a:rPr>
                        <m:t>A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398" y="3095731"/>
                <a:ext cx="293670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1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7468">
            <a:off x="2335932" y="1831282"/>
            <a:ext cx="1512168" cy="154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 rot="20261038">
            <a:off x="2858192" y="2890008"/>
            <a:ext cx="987421" cy="17039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Down">
              <a:avLst>
                <a:gd name="adj" fmla="val 33333"/>
              </a:avLst>
            </a:prstTxWarp>
            <a:spAutoFit/>
          </a:bodyPr>
          <a:lstStyle/>
          <a:p>
            <a:pPr algn="ctr"/>
            <a:r>
              <a:rPr lang="fr-F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qu’ailleurs !</a:t>
            </a:r>
            <a:endParaRPr lang="fr-FR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20221545">
            <a:off x="2470199" y="2352568"/>
            <a:ext cx="1351885" cy="37362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Down">
              <a:avLst>
                <a:gd name="adj" fmla="val 33333"/>
              </a:avLst>
            </a:prstTxWarp>
            <a:spAutoFit/>
          </a:bodyPr>
          <a:lstStyle/>
          <a:p>
            <a:pPr algn="ctr"/>
            <a:r>
              <a:rPr lang="fr-FR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</a:rPr>
              <a:t>Mieux vaut PTSI</a:t>
            </a:r>
            <a:endParaRPr lang="fr-FR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1979712" y="3068960"/>
            <a:ext cx="483521" cy="579701"/>
          </a:xfrm>
          <a:prstGeom prst="straightConnector1">
            <a:avLst/>
          </a:prstGeom>
          <a:ln w="127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 flipV="1">
            <a:off x="3101608" y="1916832"/>
            <a:ext cx="854594" cy="547930"/>
          </a:xfrm>
          <a:prstGeom prst="straightConnector1">
            <a:avLst/>
          </a:prstGeom>
          <a:ln w="127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/>
              <p:cNvSpPr txBox="1"/>
              <p:nvPr/>
            </p:nvSpPr>
            <p:spPr>
              <a:xfrm>
                <a:off x="1979712" y="3645024"/>
                <a:ext cx="805349" cy="275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fr-FR" sz="1000" i="1">
                                  <a:latin typeface="Cambria Math"/>
                                </a:rPr>
                                <m:t>∈1,0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645024"/>
                <a:ext cx="805349" cy="2753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/>
              <p:cNvSpPr txBox="1"/>
              <p:nvPr/>
            </p:nvSpPr>
            <p:spPr>
              <a:xfrm>
                <a:off x="3112233" y="1644650"/>
                <a:ext cx="810735" cy="275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fr-FR" sz="1000" i="1">
                                  <a:latin typeface="Cambria Math"/>
                                </a:rPr>
                                <m:t>∈1,0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233" y="1644650"/>
                <a:ext cx="810735" cy="2753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/>
              <p:cNvSpPr txBox="1"/>
              <p:nvPr/>
            </p:nvSpPr>
            <p:spPr>
              <a:xfrm>
                <a:off x="3997953" y="2444029"/>
                <a:ext cx="2920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000" b="0" i="0" smtClean="0"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953" y="2444029"/>
                <a:ext cx="292067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2100429" y="2912223"/>
                <a:ext cx="2936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000" b="0" i="0" smtClean="0">
                          <a:latin typeface="Cambria Math"/>
                        </a:rPr>
                        <m:t>A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429" y="2912223"/>
                <a:ext cx="293670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/>
          <p:cNvCxnSpPr/>
          <p:nvPr/>
        </p:nvCxnSpPr>
        <p:spPr>
          <a:xfrm flipV="1">
            <a:off x="3146141" y="2241137"/>
            <a:ext cx="950376" cy="1482280"/>
          </a:xfrm>
          <a:prstGeom prst="straightConnector1">
            <a:avLst/>
          </a:prstGeom>
          <a:ln w="1270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2418581" y="3068960"/>
            <a:ext cx="784639" cy="654457"/>
          </a:xfrm>
          <a:prstGeom prst="straightConnector1">
            <a:avLst/>
          </a:prstGeom>
          <a:ln w="1270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2422496" y="3122908"/>
            <a:ext cx="28402" cy="23690"/>
          </a:xfrm>
          <a:prstGeom prst="straightConnector1">
            <a:avLst/>
          </a:prstGeom>
          <a:ln w="1270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rot="16200000">
            <a:off x="2448473" y="3122909"/>
            <a:ext cx="28402" cy="23690"/>
          </a:xfrm>
          <a:prstGeom prst="straightConnector1">
            <a:avLst/>
          </a:prstGeom>
          <a:ln w="1270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V="1">
            <a:off x="3906351" y="2378398"/>
            <a:ext cx="33234" cy="51836"/>
          </a:xfrm>
          <a:prstGeom prst="straightConnector1">
            <a:avLst/>
          </a:prstGeom>
          <a:ln w="1270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rot="16200000" flipV="1">
            <a:off x="3948886" y="2376552"/>
            <a:ext cx="33234" cy="51836"/>
          </a:xfrm>
          <a:prstGeom prst="straightConnector1">
            <a:avLst/>
          </a:prstGeom>
          <a:ln w="1270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/>
              <p:cNvSpPr txBox="1"/>
              <p:nvPr/>
            </p:nvSpPr>
            <p:spPr>
              <a:xfrm>
                <a:off x="3059832" y="3723417"/>
                <a:ext cx="36657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a:rPr lang="fr-FR" sz="1000" b="0" i="0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723417"/>
                <a:ext cx="366575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7106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523</Words>
  <Application>Microsoft Office PowerPoint</Application>
  <PresentationFormat>Affichage à l'écran (4:3)</PresentationFormat>
  <Paragraphs>134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43</cp:revision>
  <dcterms:created xsi:type="dcterms:W3CDTF">2012-02-02T14:12:53Z</dcterms:created>
  <dcterms:modified xsi:type="dcterms:W3CDTF">2012-02-12T17:10:14Z</dcterms:modified>
</cp:coreProperties>
</file>