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88034" autoAdjust="0"/>
  </p:normalViewPr>
  <p:slideViewPr>
    <p:cSldViewPr snapToGrid="0">
      <p:cViewPr>
        <p:scale>
          <a:sx n="80" d="100"/>
          <a:sy n="80" d="100"/>
        </p:scale>
        <p:origin x="-99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14/02/2012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/>
              <a:pPr/>
              <a:t>28/6/2006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/>
              <a:pPr algn="r"/>
              <a:t>28/6/2006</a:t>
            </a:fld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/>
              <a:pPr algn="r"/>
              <a:t>28/6/2006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/>
              <a:pPr algn="r"/>
              <a:t>28/6/2006</a:t>
            </a:fld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/>
              <a:pPr algn="r"/>
              <a:t>28/6/2006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/>
              <a:pPr algn="r"/>
              <a:t>28/6/2006</a:t>
            </a:fld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/>
              <a:pPr algn="r"/>
              <a:t>28/6/2006</a:t>
            </a:fld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/>
              <a:pPr algn="r"/>
              <a:t>28/6/2006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/>
              <a:pPr algn="r"/>
              <a:t>28/6/2006</a:t>
            </a:fld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/>
              <a:pPr/>
              <a:t>28/6/2006</a:t>
            </a:fld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fld id="{F17F374F-8F2E-42FC-B8C0-8EDFCA32CD96}" type="datetime1">
              <a:rPr kumimoji="0" lang="fr-FR" sz="1100"/>
              <a:pPr algn="r"/>
              <a:t>14/02/2012</a:t>
            </a:fld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/>
              <a:pPr/>
              <a:t>28/6/2006</a:t>
            </a:fld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/>
              <a:pPr algn="r"/>
              <a:t>6/28/2006</a:t>
            </a:fld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Clr>
                <a:srgbClr val="C00000"/>
              </a:buClr>
              <a:buFont typeface="Cambria" pitchFamily="18" charset="0"/>
              <a:buChar char="⇒"/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/>
              <a:pPr algn="r"/>
              <a:t>28/6/2006</a:t>
            </a:fld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/>
              <a:pPr algn="r"/>
              <a:t>28/6/2006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/>
              <a:pPr algn="r"/>
              <a:t>28/6/2006</a:t>
            </a:fld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/>
              <a:pPr algn="r"/>
              <a:t>28/6/2006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/>
              <a:pPr algn="r"/>
              <a:t>28/6/2006</a:t>
            </a:fld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000"/>
            </a:lvl1pPr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sz="10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pic>
        <p:nvPicPr>
          <p:cNvPr id="15" name="Image 14" descr="logoPT transp2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209102" y="5581686"/>
            <a:ext cx="934897" cy="1276338"/>
          </a:xfrm>
          <a:prstGeom prst="rect">
            <a:avLst/>
          </a:prstGeom>
        </p:spPr>
      </p:pic>
      <p:pic>
        <p:nvPicPr>
          <p:cNvPr id="16" name="Image 15" descr="JH_Calque 1.png"/>
          <p:cNvPicPr/>
          <p:nvPr userDrawn="1"/>
        </p:nvPicPr>
        <p:blipFill>
          <a:blip r:embed="rId19">
            <a:grayscl/>
          </a:blip>
          <a:srcRect l="8403"/>
          <a:stretch>
            <a:fillRect/>
          </a:stretch>
        </p:blipFill>
        <p:spPr>
          <a:xfrm>
            <a:off x="8286808" y="4766640"/>
            <a:ext cx="857224" cy="810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PTSI – PT AU LYCEE JULES HAAG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3854014"/>
            <a:ext cx="8735888" cy="1075184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fr-FR" dirty="0" smtClean="0"/>
              <a:t>Cinématique graphique – Correction 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57826"/>
            <a:ext cx="1507969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4" b="25747"/>
          <a:stretch/>
        </p:blipFill>
        <p:spPr bwMode="auto">
          <a:xfrm>
            <a:off x="1903505" y="5357826"/>
            <a:ext cx="1673929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4"/>
          <a:stretch/>
        </p:blipFill>
        <p:spPr bwMode="auto">
          <a:xfrm>
            <a:off x="3577434" y="5357826"/>
            <a:ext cx="1687399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833" y="5357826"/>
            <a:ext cx="1379187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62" y="5357826"/>
            <a:ext cx="1512167" cy="100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 r="58317" b="29360"/>
          <a:stretch/>
        </p:blipFill>
        <p:spPr bwMode="auto">
          <a:xfrm>
            <a:off x="-451246" y="5357826"/>
            <a:ext cx="846782" cy="10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 cstate="print"/>
          <a:srcRect r="1663"/>
          <a:stretch>
            <a:fillRect/>
          </a:stretch>
        </p:blipFill>
        <p:spPr bwMode="auto">
          <a:xfrm>
            <a:off x="6643702" y="5357826"/>
            <a:ext cx="147156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Image 15" descr="robot_Calque 1.png"/>
          <p:cNvPicPr/>
          <p:nvPr/>
        </p:nvPicPr>
        <p:blipFill>
          <a:blip r:embed="rId11"/>
          <a:srcRect l="8022"/>
          <a:stretch>
            <a:fillRect/>
          </a:stretch>
        </p:blipFill>
        <p:spPr>
          <a:xfrm>
            <a:off x="642910" y="214290"/>
            <a:ext cx="2214578" cy="3630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r>
                  <a:rPr lang="fr-FR" sz="1600" dirty="0" smtClean="0"/>
                  <a:t> est suivant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 smtClean="0"/>
                  <a:t> car la liaison entre 3 et 1 est une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 smtClean="0"/>
                  <a:t>. On appelle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fr-FR" sz="1600" dirty="0" smtClean="0"/>
                  <a:t> la droite perpendiculaire au support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𝐶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∈3/1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.</m:t>
                    </m:r>
                  </m:oMath>
                </a14:m>
                <a:endParaRPr lang="fr-FR" sz="160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Tracé du CIR de 3/1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/>
                      </a:rPr>
                      <m:t>Δ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∩(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𝐴𝐵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 rot="1560000" flipH="1" flipV="1">
            <a:off x="3161946" y="2992719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547729" y="2365588"/>
            <a:ext cx="4832583" cy="350071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359283" y="3044203"/>
                <a:ext cx="1382045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∈3/1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83" y="3044203"/>
                <a:ext cx="1382045" cy="421910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V="1">
            <a:off x="6850743" y="2365588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 rot="3739973">
            <a:off x="6665983" y="5613614"/>
            <a:ext cx="175241" cy="252934"/>
            <a:chOff x="2799040" y="4834100"/>
            <a:chExt cx="175241" cy="252934"/>
          </a:xfrm>
        </p:grpSpPr>
        <p:cxnSp>
          <p:nvCxnSpPr>
            <p:cNvPr id="13" name="Connecteur droit 12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eur droit 15"/>
          <p:cNvCxnSpPr/>
          <p:nvPr/>
        </p:nvCxnSpPr>
        <p:spPr>
          <a:xfrm rot="16200000" flipV="1">
            <a:off x="5696857" y="4057375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  <a:blipFill rotWithShape="1">
                <a:blip r:embed="rId6"/>
                <a:stretch>
                  <a:fillRect l="-610" b="-17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8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r>
                  <a:rPr lang="fr-FR" sz="1600" dirty="0" smtClean="0"/>
                  <a:t> est suivant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 smtClean="0"/>
                  <a:t> car la liaison entre 3 et 1 est une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 smtClean="0"/>
                  <a:t>. On appelle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fr-FR" sz="1600" dirty="0" smtClean="0"/>
                  <a:t> la droite perpendiculaire au support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𝐶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∈3/1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.</m:t>
                    </m:r>
                  </m:oMath>
                </a14:m>
                <a:endParaRPr lang="fr-FR" sz="160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Tracé du CIR de 3/1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/>
                      </a:rPr>
                      <m:t>Δ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∩(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𝐴𝐵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FR" sz="160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Equiprojectivité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∈3/1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/>
                          </a:rPr>
                          <m:t>𝐵𝐶</m:t>
                        </m:r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𝐶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∈3/1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𝐵𝐶</m:t>
                        </m:r>
                      </m:e>
                    </m:acc>
                  </m:oMath>
                </a14:m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 rot="1560000" flipH="1" flipV="1">
            <a:off x="3161946" y="2992719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547729" y="2365588"/>
            <a:ext cx="4832583" cy="350071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359283" y="3044203"/>
                <a:ext cx="1382045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∈3/1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83" y="3044203"/>
                <a:ext cx="1382045" cy="421910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V="1">
            <a:off x="6850743" y="2365588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 rot="3739973">
            <a:off x="6665983" y="5613614"/>
            <a:ext cx="175241" cy="252934"/>
            <a:chOff x="2799040" y="4834100"/>
            <a:chExt cx="175241" cy="252934"/>
          </a:xfrm>
        </p:grpSpPr>
        <p:cxnSp>
          <p:nvCxnSpPr>
            <p:cNvPr id="13" name="Connecteur droit 12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eur droit 15"/>
          <p:cNvCxnSpPr/>
          <p:nvPr/>
        </p:nvCxnSpPr>
        <p:spPr>
          <a:xfrm rot="16200000" flipV="1">
            <a:off x="5696857" y="4057375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  <a:blipFill rotWithShape="1">
                <a:blip r:embed="rId6"/>
                <a:stretch>
                  <a:fillRect l="-610" b="-17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3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 rot="1560000" flipH="1" flipV="1">
            <a:off x="3161946" y="2992719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547729" y="2365588"/>
            <a:ext cx="4832583" cy="350071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359283" y="3044203"/>
                <a:ext cx="1382045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∈3/1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83" y="3044203"/>
                <a:ext cx="1382045" cy="421910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V="1">
            <a:off x="6850743" y="2365588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 rot="3739973">
            <a:off x="6665983" y="5613614"/>
            <a:ext cx="175241" cy="252934"/>
            <a:chOff x="2799040" y="4834100"/>
            <a:chExt cx="175241" cy="252934"/>
          </a:xfrm>
        </p:grpSpPr>
        <p:cxnSp>
          <p:nvCxnSpPr>
            <p:cNvPr id="13" name="Connecteur droit 12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eur droit 15"/>
          <p:cNvCxnSpPr/>
          <p:nvPr/>
        </p:nvCxnSpPr>
        <p:spPr>
          <a:xfrm rot="16200000" flipV="1">
            <a:off x="5696857" y="4057375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  <a:blipFill rotWithShape="1">
                <a:blip r:embed="rId6"/>
                <a:stretch>
                  <a:fillRect l="-610" b="-17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/>
          <p:nvPr/>
        </p:nvCxnSpPr>
        <p:spPr>
          <a:xfrm>
            <a:off x="2359283" y="2636873"/>
            <a:ext cx="4491460" cy="323953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 rot="1560000" flipH="1" flipV="1">
            <a:off x="3161946" y="2992719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547729" y="2365588"/>
            <a:ext cx="4832583" cy="350071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870300" y="2519496"/>
                <a:ext cx="1382045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∈3/1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300" y="2519496"/>
                <a:ext cx="1382045" cy="421910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V="1">
            <a:off x="6850743" y="2365588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 rot="3739973">
            <a:off x="6665983" y="5613614"/>
            <a:ext cx="175241" cy="252934"/>
            <a:chOff x="2799040" y="4834100"/>
            <a:chExt cx="175241" cy="252934"/>
          </a:xfrm>
        </p:grpSpPr>
        <p:cxnSp>
          <p:nvCxnSpPr>
            <p:cNvPr id="13" name="Connecteur droit 12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eur droit 15"/>
          <p:cNvCxnSpPr/>
          <p:nvPr/>
        </p:nvCxnSpPr>
        <p:spPr>
          <a:xfrm rot="16200000" flipV="1">
            <a:off x="5696857" y="4057375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  <a:blipFill rotWithShape="1">
                <a:blip r:embed="rId6"/>
                <a:stretch>
                  <a:fillRect l="-610" b="-17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/>
          <p:nvPr/>
        </p:nvCxnSpPr>
        <p:spPr>
          <a:xfrm>
            <a:off x="2359283" y="2636873"/>
            <a:ext cx="4491460" cy="323953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880471" y="2415098"/>
            <a:ext cx="758060" cy="10510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 rot="1560000" flipH="1" flipV="1">
            <a:off x="3161946" y="2992719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547729" y="2365588"/>
            <a:ext cx="4832583" cy="350071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870300" y="2519496"/>
                <a:ext cx="1382045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∈3/1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300" y="2519496"/>
                <a:ext cx="1382045" cy="421910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V="1">
            <a:off x="6850743" y="2365588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 rot="3739973">
            <a:off x="6665983" y="5613614"/>
            <a:ext cx="175241" cy="252934"/>
            <a:chOff x="2799040" y="4834100"/>
            <a:chExt cx="175241" cy="252934"/>
          </a:xfrm>
        </p:grpSpPr>
        <p:cxnSp>
          <p:nvCxnSpPr>
            <p:cNvPr id="13" name="Connecteur droit 12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eur droit 15"/>
          <p:cNvCxnSpPr/>
          <p:nvPr/>
        </p:nvCxnSpPr>
        <p:spPr>
          <a:xfrm rot="16200000" flipV="1">
            <a:off x="5696857" y="4057375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  <a:blipFill rotWithShape="1">
                <a:blip r:embed="rId6"/>
                <a:stretch>
                  <a:fillRect l="-610" b="-17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/>
          <p:nvPr/>
        </p:nvCxnSpPr>
        <p:spPr>
          <a:xfrm>
            <a:off x="2359283" y="2636873"/>
            <a:ext cx="4491460" cy="323953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880471" y="2415098"/>
            <a:ext cx="758060" cy="10510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ier 5"/>
          <p:cNvSpPr/>
          <p:nvPr/>
        </p:nvSpPr>
        <p:spPr>
          <a:xfrm rot="1784996">
            <a:off x="3533756" y="3446431"/>
            <a:ext cx="442966" cy="401037"/>
          </a:xfrm>
          <a:prstGeom prst="mathMultiply">
            <a:avLst>
              <a:gd name="adj1" fmla="val 1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6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 rot="1560000" flipH="1" flipV="1">
            <a:off x="3161946" y="2992719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547729" y="2365588"/>
            <a:ext cx="4832583" cy="350071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870300" y="2519496"/>
                <a:ext cx="1382045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∈3/1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300" y="2519496"/>
                <a:ext cx="1382045" cy="421910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V="1">
            <a:off x="6850743" y="2365588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 rot="3739973">
            <a:off x="6665983" y="5613614"/>
            <a:ext cx="175241" cy="252934"/>
            <a:chOff x="2799040" y="4834100"/>
            <a:chExt cx="175241" cy="252934"/>
          </a:xfrm>
        </p:grpSpPr>
        <p:cxnSp>
          <p:nvCxnSpPr>
            <p:cNvPr id="13" name="Connecteur droit 12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eur droit 15"/>
          <p:cNvCxnSpPr/>
          <p:nvPr/>
        </p:nvCxnSpPr>
        <p:spPr>
          <a:xfrm rot="16200000" flipV="1">
            <a:off x="5696857" y="4057375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  <a:blipFill rotWithShape="1">
                <a:blip r:embed="rId6"/>
                <a:stretch>
                  <a:fillRect l="-610" b="-17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/>
          <p:nvPr/>
        </p:nvCxnSpPr>
        <p:spPr>
          <a:xfrm>
            <a:off x="2359283" y="2636873"/>
            <a:ext cx="4491460" cy="323953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880471" y="2415098"/>
            <a:ext cx="758060" cy="10510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ier 5"/>
          <p:cNvSpPr/>
          <p:nvPr/>
        </p:nvSpPr>
        <p:spPr>
          <a:xfrm rot="1784996">
            <a:off x="3533756" y="3446431"/>
            <a:ext cx="442966" cy="401037"/>
          </a:xfrm>
          <a:prstGeom prst="mathMultiply">
            <a:avLst>
              <a:gd name="adj1" fmla="val 1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Multiplier 19"/>
          <p:cNvSpPr/>
          <p:nvPr/>
        </p:nvSpPr>
        <p:spPr>
          <a:xfrm rot="1784996">
            <a:off x="6090025" y="5293632"/>
            <a:ext cx="442966" cy="401037"/>
          </a:xfrm>
          <a:prstGeom prst="mathMultiply">
            <a:avLst>
              <a:gd name="adj1" fmla="val 1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6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 rot="1560000" flipH="1" flipV="1">
            <a:off x="3161946" y="2992719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547729" y="2365588"/>
            <a:ext cx="4832583" cy="350071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870300" y="2519496"/>
                <a:ext cx="1382045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∈3/1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300" y="2519496"/>
                <a:ext cx="1382045" cy="421910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V="1">
            <a:off x="6850743" y="2365588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 rot="3739973">
            <a:off x="6665983" y="5613614"/>
            <a:ext cx="175241" cy="252934"/>
            <a:chOff x="2799040" y="4834100"/>
            <a:chExt cx="175241" cy="252934"/>
          </a:xfrm>
        </p:grpSpPr>
        <p:cxnSp>
          <p:nvCxnSpPr>
            <p:cNvPr id="13" name="Connecteur droit 12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eur droit 15"/>
          <p:cNvCxnSpPr/>
          <p:nvPr/>
        </p:nvCxnSpPr>
        <p:spPr>
          <a:xfrm rot="16200000" flipV="1">
            <a:off x="5696857" y="4057375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  <a:blipFill rotWithShape="1">
                <a:blip r:embed="rId6"/>
                <a:stretch>
                  <a:fillRect l="-610" b="-17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/>
          <p:nvPr/>
        </p:nvCxnSpPr>
        <p:spPr>
          <a:xfrm>
            <a:off x="2359283" y="2636873"/>
            <a:ext cx="4491460" cy="323953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880471" y="2415098"/>
            <a:ext cx="758060" cy="10510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ier 5"/>
          <p:cNvSpPr/>
          <p:nvPr/>
        </p:nvSpPr>
        <p:spPr>
          <a:xfrm rot="1784996">
            <a:off x="3533756" y="3446431"/>
            <a:ext cx="442966" cy="401037"/>
          </a:xfrm>
          <a:prstGeom prst="mathMultiply">
            <a:avLst>
              <a:gd name="adj1" fmla="val 1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Multiplier 19"/>
          <p:cNvSpPr/>
          <p:nvPr/>
        </p:nvSpPr>
        <p:spPr>
          <a:xfrm rot="1784996">
            <a:off x="6090025" y="5293632"/>
            <a:ext cx="442966" cy="401037"/>
          </a:xfrm>
          <a:prstGeom prst="mathMultiply">
            <a:avLst>
              <a:gd name="adj1" fmla="val 1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4269537" y="3466113"/>
            <a:ext cx="1911248" cy="26498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 rot="1560000" flipH="1" flipV="1">
            <a:off x="3161946" y="2992719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547729" y="2365588"/>
            <a:ext cx="4832583" cy="350071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870300" y="2519496"/>
                <a:ext cx="1382045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∈3/1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300" y="2519496"/>
                <a:ext cx="1382045" cy="421910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V="1">
            <a:off x="6850743" y="2365588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67" y="268899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 rot="3739973">
            <a:off x="6665983" y="5613614"/>
            <a:ext cx="175241" cy="252934"/>
            <a:chOff x="2799040" y="4834100"/>
            <a:chExt cx="175241" cy="252934"/>
          </a:xfrm>
        </p:grpSpPr>
        <p:cxnSp>
          <p:nvCxnSpPr>
            <p:cNvPr id="13" name="Connecteur droit 12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eur droit 15"/>
          <p:cNvCxnSpPr/>
          <p:nvPr/>
        </p:nvCxnSpPr>
        <p:spPr>
          <a:xfrm rot="16200000" flipV="1">
            <a:off x="5696857" y="4057375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  <a:blipFill rotWithShape="1">
                <a:blip r:embed="rId6"/>
                <a:stretch>
                  <a:fillRect l="-610" b="-17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/>
          <p:nvPr/>
        </p:nvCxnSpPr>
        <p:spPr>
          <a:xfrm>
            <a:off x="2359283" y="2636873"/>
            <a:ext cx="4491460" cy="323953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880471" y="2415098"/>
            <a:ext cx="758060" cy="10510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ier 5"/>
          <p:cNvSpPr/>
          <p:nvPr/>
        </p:nvSpPr>
        <p:spPr>
          <a:xfrm rot="1784996">
            <a:off x="3533756" y="3446431"/>
            <a:ext cx="442966" cy="401037"/>
          </a:xfrm>
          <a:prstGeom prst="mathMultiply">
            <a:avLst>
              <a:gd name="adj1" fmla="val 1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Multiplier 19"/>
          <p:cNvSpPr/>
          <p:nvPr/>
        </p:nvSpPr>
        <p:spPr>
          <a:xfrm rot="1784996">
            <a:off x="6090025" y="5293632"/>
            <a:ext cx="442966" cy="401037"/>
          </a:xfrm>
          <a:prstGeom prst="mathMultiply">
            <a:avLst>
              <a:gd name="adj1" fmla="val 1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4269537" y="3466113"/>
            <a:ext cx="1911248" cy="26498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4410075" y="5866302"/>
            <a:ext cx="2440668" cy="17630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699405" y="5497081"/>
                <a:ext cx="1105879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405" y="5497081"/>
                <a:ext cx="1105879" cy="348750"/>
              </a:xfrm>
              <a:prstGeom prst="rect">
                <a:avLst/>
              </a:prstGeom>
              <a:blipFill rotWithShape="1">
                <a:blip r:embed="rId7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5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 smtClean="0"/>
                  <a:t>CIR de 4 par rapport à 1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41</m:t>
                        </m:r>
                      </m:sub>
                    </m:sSub>
                  </m:oMath>
                </a14:m>
                <a:r>
                  <a:rPr lang="fr-FR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4</m:t>
                        </m:r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 smtClean="0"/>
                  <a:t> sont alignés</a:t>
                </a:r>
                <a:endParaRPr lang="fr-FR" sz="1200" dirty="0"/>
              </a:p>
              <a:p>
                <a:pPr lvl="1"/>
                <a:endParaRPr lang="fr-FR" sz="1200" dirty="0"/>
              </a:p>
              <a:p>
                <a:pPr lvl="1"/>
                <a:endParaRPr lang="fr-FR" sz="12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2398113" y="460370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113" y="4603704"/>
                <a:ext cx="51732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880792" y="546470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92" y="546470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5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 smtClean="0"/>
                  <a:t>CIR de 4 par rapport à 1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41</m:t>
                        </m:r>
                      </m:sub>
                    </m:sSub>
                  </m:oMath>
                </a14:m>
                <a:r>
                  <a:rPr lang="fr-FR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4</m:t>
                        </m:r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 smtClean="0"/>
                  <a:t> sont alignés</a:t>
                </a:r>
                <a:endParaRPr lang="fr-FR" sz="1200" dirty="0"/>
              </a:p>
              <a:p>
                <a:pPr lvl="1"/>
                <a:endParaRPr lang="fr-FR" sz="1200" dirty="0"/>
              </a:p>
              <a:p>
                <a:pPr lvl="1"/>
                <a:endParaRPr lang="fr-FR" sz="12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2398113" y="460370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113" y="4603704"/>
                <a:ext cx="51732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880792" y="546470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92" y="546470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 flipV="1">
            <a:off x="2541319" y="1626919"/>
            <a:ext cx="2232562" cy="4207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𝐹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∈4/1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fr-FR" sz="1600" dirty="0" smtClean="0"/>
                  <a:t>Tracer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∈4/5</m:t>
                            </m:r>
                          </m:e>
                        </m:d>
                      </m:e>
                    </m:acc>
                  </m:oMath>
                </a14:m>
                <a:endParaRPr lang="fr-FR" sz="160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fr-FR" sz="1600" dirty="0" smtClean="0"/>
                  <a:t>Première décomposition du vecteur vitesse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∈4/1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∈4/2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∈2/1</m:t>
                            </m:r>
                          </m:e>
                        </m:d>
                      </m:e>
                    </m:acc>
                  </m:oMath>
                </a14:m>
                <a:endParaRPr lang="fr-FR" sz="160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∈4/2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fr-FR" sz="1600" dirty="0" smtClean="0"/>
                  <a:t> car F est le centre de la liaison pivot entre 4 et 2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∈2/1</m:t>
                            </m:r>
                          </m:e>
                        </m:d>
                      </m:e>
                    </m:acc>
                  </m:oMath>
                </a14:m>
                <a:r>
                  <a:rPr lang="fr-FR" sz="1600" dirty="0" smtClean="0"/>
                  <a:t> a une direction perpendiculaire à (AF) car la liaison entre 2 et 1 est une pivot de centre A</a:t>
                </a: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fr-FR" sz="1600" dirty="0" smtClean="0"/>
                  <a:t>Seconde décomposition du vecteur vitesse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∈4/1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∈4/5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∈5/1</m:t>
                            </m:r>
                          </m:e>
                        </m:d>
                      </m:e>
                    </m:acc>
                  </m:oMath>
                </a14:m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∈4/5</m:t>
                            </m:r>
                          </m:e>
                        </m:d>
                      </m:e>
                    </m:acc>
                  </m:oMath>
                </a14:m>
                <a:r>
                  <a:rPr lang="fr-FR" sz="1600" dirty="0"/>
                  <a:t> </a:t>
                </a:r>
                <a:r>
                  <a:rPr lang="fr-FR" sz="1600" dirty="0" smtClean="0"/>
                  <a:t>est connue</a:t>
                </a:r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∈5/1</m:t>
                            </m:r>
                          </m:e>
                        </m:d>
                      </m:e>
                    </m:acc>
                  </m:oMath>
                </a14:m>
                <a:r>
                  <a:rPr lang="fr-FR" sz="1600" dirty="0"/>
                  <a:t> a une direction perpendiculaire à </a:t>
                </a:r>
                <a:r>
                  <a:rPr lang="fr-FR" sz="1600" dirty="0" smtClean="0"/>
                  <a:t>(EF</a:t>
                </a:r>
                <a:r>
                  <a:rPr lang="fr-FR" sz="1600" dirty="0"/>
                  <a:t>) car la liaison entre </a:t>
                </a:r>
                <a:r>
                  <a:rPr lang="fr-FR" sz="1600" dirty="0" smtClean="0"/>
                  <a:t>5 </a:t>
                </a:r>
                <a:r>
                  <a:rPr lang="fr-FR" sz="1600" dirty="0"/>
                  <a:t>et 1 est une pivot de centre </a:t>
                </a:r>
                <a:r>
                  <a:rPr lang="fr-FR" sz="1600" dirty="0" smtClean="0"/>
                  <a:t>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2267744" y="4894872"/>
            <a:ext cx="792088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291451" y="4738835"/>
                <a:ext cx="976293" cy="312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∈4/5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1" y="4738835"/>
                <a:ext cx="976293" cy="312073"/>
              </a:xfrm>
              <a:prstGeom prst="rect">
                <a:avLst/>
              </a:prstGeom>
              <a:blipFill rotWithShape="1"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H="1" flipV="1">
            <a:off x="1291451" y="4023326"/>
            <a:ext cx="2207754" cy="112113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40597" y="3639955"/>
                <a:ext cx="2000291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∈2/1</m:t>
                            </m:r>
                          </m:e>
                        </m:d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97" y="3639955"/>
                <a:ext cx="2000291" cy="348750"/>
              </a:xfrm>
              <a:prstGeom prst="rect">
                <a:avLst/>
              </a:prstGeom>
              <a:blipFill rotWithShape="1">
                <a:blip r:embed="rId5"/>
                <a:stretch>
                  <a:fillRect l="-610" b="-17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2799040" y="4834100"/>
            <a:ext cx="175241" cy="252934"/>
            <a:chOff x="2799040" y="4834100"/>
            <a:chExt cx="175241" cy="252934"/>
          </a:xfrm>
        </p:grpSpPr>
        <p:cxnSp>
          <p:nvCxnSpPr>
            <p:cNvPr id="12" name="Connecteur droit 11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necteur droit 19"/>
          <p:cNvCxnSpPr/>
          <p:nvPr/>
        </p:nvCxnSpPr>
        <p:spPr>
          <a:xfrm flipV="1">
            <a:off x="3059832" y="3814330"/>
            <a:ext cx="0" cy="136303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 rot="9268646">
            <a:off x="3090556" y="4673783"/>
            <a:ext cx="175241" cy="252934"/>
            <a:chOff x="2799040" y="4834100"/>
            <a:chExt cx="175241" cy="252934"/>
          </a:xfrm>
        </p:grpSpPr>
        <p:cxnSp>
          <p:nvCxnSpPr>
            <p:cNvPr id="23" name="Connecteur droit 22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3059832" y="3443605"/>
                <a:ext cx="2000291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∈5/1</m:t>
                            </m:r>
                          </m:e>
                        </m:d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443605"/>
                <a:ext cx="2000291" cy="348750"/>
              </a:xfrm>
              <a:prstGeom prst="rect">
                <a:avLst/>
              </a:prstGeom>
              <a:blipFill rotWithShape="1">
                <a:blip r:embed="rId6"/>
                <a:stretch>
                  <a:fillRect l="-915" b="-17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 smtClean="0"/>
                  <a:t>CIR de 4 par rapport à 1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41</m:t>
                        </m:r>
                      </m:sub>
                    </m:sSub>
                  </m:oMath>
                </a14:m>
                <a:r>
                  <a:rPr lang="fr-FR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4</m:t>
                        </m:r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 smtClean="0"/>
                  <a:t> sont alignés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4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4</m:t>
                        </m:r>
                        <m:r>
                          <a:rPr lang="fr-FR" sz="12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fr-FR" sz="12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5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/>
                  <a:t> sont alignés</a:t>
                </a:r>
                <a:endParaRPr lang="fr-FR" sz="1200" dirty="0"/>
              </a:p>
              <a:p>
                <a:pPr lvl="1"/>
                <a:endParaRPr lang="fr-FR" sz="1200" dirty="0"/>
              </a:p>
              <a:p>
                <a:pPr lvl="1"/>
                <a:endParaRPr lang="fr-FR" sz="1200" dirty="0"/>
              </a:p>
              <a:p>
                <a:pPr lvl="1"/>
                <a:endParaRPr lang="fr-FR" sz="12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2398113" y="460370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113" y="4603704"/>
                <a:ext cx="51732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880792" y="546470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92" y="546470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 flipV="1">
            <a:off x="2541319" y="1626919"/>
            <a:ext cx="2232562" cy="4207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 smtClean="0"/>
                  <a:t>CIR de 4 par rapport à 1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41</m:t>
                        </m:r>
                      </m:sub>
                    </m:sSub>
                  </m:oMath>
                </a14:m>
                <a:r>
                  <a:rPr lang="fr-FR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4</m:t>
                        </m:r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 smtClean="0"/>
                  <a:t> sont alignés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4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4</m:t>
                        </m:r>
                        <m:r>
                          <a:rPr lang="fr-FR" sz="12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fr-FR" sz="12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5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/>
                  <a:t> sont alignés</a:t>
                </a:r>
                <a:endParaRPr lang="fr-FR" sz="1200" dirty="0"/>
              </a:p>
              <a:p>
                <a:pPr lvl="1"/>
                <a:endParaRPr lang="fr-FR" sz="1200" dirty="0"/>
              </a:p>
              <a:p>
                <a:pPr lvl="1"/>
                <a:endParaRPr lang="fr-FR" sz="1200" dirty="0"/>
              </a:p>
              <a:p>
                <a:pPr lvl="1"/>
                <a:endParaRPr lang="fr-FR" sz="12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2398113" y="460370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113" y="4603704"/>
                <a:ext cx="51732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880792" y="546470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92" y="546470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 flipV="1">
            <a:off x="2541319" y="1626919"/>
            <a:ext cx="2232562" cy="4207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028208" y="1935678"/>
            <a:ext cx="0" cy="454824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352366" y="2150631"/>
            <a:ext cx="18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Support de I</a:t>
            </a:r>
            <a:r>
              <a:rPr lang="fr-FR" baseline="-25000" dirty="0" smtClean="0"/>
              <a:t>45</a:t>
            </a:r>
            <a:endParaRPr lang="fr-FR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210585" y="4973036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85" y="4973036"/>
                <a:ext cx="51732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9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 smtClean="0"/>
                  <a:t>CIR de 4 par rapport à 1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41</m:t>
                        </m:r>
                      </m:sub>
                    </m:sSub>
                  </m:oMath>
                </a14:m>
                <a:r>
                  <a:rPr lang="fr-FR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4</m:t>
                        </m:r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 smtClean="0"/>
                  <a:t> sont alignés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4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4</m:t>
                        </m:r>
                        <m:r>
                          <a:rPr lang="fr-FR" sz="12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fr-FR" sz="12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5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/>
                  <a:t> sont alignés</a:t>
                </a:r>
                <a:endParaRPr lang="fr-FR" sz="1200" dirty="0"/>
              </a:p>
              <a:p>
                <a:pPr lvl="1"/>
                <a:endParaRPr lang="fr-FR" sz="1200" dirty="0"/>
              </a:p>
              <a:p>
                <a:pPr lvl="1"/>
                <a:endParaRPr lang="fr-FR" sz="1200" dirty="0"/>
              </a:p>
              <a:p>
                <a:pPr lvl="1"/>
                <a:endParaRPr lang="fr-FR" sz="12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2398113" y="460370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113" y="4603704"/>
                <a:ext cx="51732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880792" y="546470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92" y="546470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 flipV="1">
            <a:off x="2541319" y="1021278"/>
            <a:ext cx="2553953" cy="48127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028208" y="1935678"/>
            <a:ext cx="0" cy="454824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352366" y="2150631"/>
            <a:ext cx="18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Support de I</a:t>
            </a:r>
            <a:r>
              <a:rPr lang="fr-FR" baseline="-25000" dirty="0" smtClean="0"/>
              <a:t>45</a:t>
            </a:r>
            <a:endParaRPr lang="fr-FR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210585" y="4973036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85" y="4973036"/>
                <a:ext cx="51732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 flipV="1">
            <a:off x="5021284" y="1021278"/>
            <a:ext cx="0" cy="478617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 smtClean="0"/>
                  <a:t>CIR de 4 par rapport à 1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41</m:t>
                        </m:r>
                      </m:sub>
                    </m:sSub>
                  </m:oMath>
                </a14:m>
                <a:r>
                  <a:rPr lang="fr-FR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4</m:t>
                        </m:r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 smtClean="0"/>
                  <a:t> sont alignés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4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4</m:t>
                        </m:r>
                        <m:r>
                          <a:rPr lang="fr-FR" sz="12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fr-FR" sz="12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5</m:t>
                        </m:r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/>
                  <a:t> sont alignés</a:t>
                </a:r>
                <a:endParaRPr lang="fr-FR" sz="1200" dirty="0"/>
              </a:p>
              <a:p>
                <a:pPr lvl="1"/>
                <a:endParaRPr lang="fr-FR" sz="1200" dirty="0"/>
              </a:p>
              <a:p>
                <a:pPr lvl="1"/>
                <a:endParaRPr lang="fr-FR" sz="1200" dirty="0"/>
              </a:p>
              <a:p>
                <a:pPr lvl="1"/>
                <a:endParaRPr lang="fr-FR" sz="12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2398113" y="460370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113" y="4603704"/>
                <a:ext cx="51732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880792" y="5464704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92" y="5464704"/>
                <a:ext cx="5173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 flipV="1">
            <a:off x="2541319" y="1021278"/>
            <a:ext cx="2553953" cy="48127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028208" y="1935678"/>
            <a:ext cx="0" cy="454824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352366" y="2150631"/>
            <a:ext cx="18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Support de I</a:t>
            </a:r>
            <a:r>
              <a:rPr lang="fr-FR" baseline="-25000" dirty="0" smtClean="0"/>
              <a:t>45</a:t>
            </a:r>
            <a:endParaRPr lang="fr-FR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210585" y="4973036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85" y="4973036"/>
                <a:ext cx="51732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 flipV="1">
            <a:off x="5021284" y="1021278"/>
            <a:ext cx="0" cy="478617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037159" y="1206579"/>
                <a:ext cx="517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159" y="1206579"/>
                <a:ext cx="51732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5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𝐹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∈4/1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fr-FR" sz="1600" dirty="0" smtClean="0"/>
                  <a:t>Tracer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∈4/5</m:t>
                            </m:r>
                          </m:e>
                        </m:d>
                      </m:e>
                    </m:acc>
                  </m:oMath>
                </a14:m>
                <a:endParaRPr lang="fr-FR" sz="160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fr-FR" sz="1600" dirty="0" smtClean="0"/>
                  <a:t>Première décomposition du vecteur vitesse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∈4/1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∈4/2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∈2/1</m:t>
                            </m:r>
                          </m:e>
                        </m:d>
                      </m:e>
                    </m:acc>
                  </m:oMath>
                </a14:m>
                <a:endParaRPr lang="fr-FR" sz="160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∈4/2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fr-FR" sz="1600" dirty="0" smtClean="0"/>
                  <a:t> car F est le centre de la liaison pivot entre 4 et 2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∈2/1</m:t>
                            </m:r>
                          </m:e>
                        </m:d>
                      </m:e>
                    </m:acc>
                  </m:oMath>
                </a14:m>
                <a:r>
                  <a:rPr lang="fr-FR" sz="1600" dirty="0" smtClean="0"/>
                  <a:t> a une direction perpendiculaire à (AF) car la liaison entre 2 et 1 est une pivot de centre A</a:t>
                </a: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fr-FR" sz="1600" dirty="0" smtClean="0"/>
                  <a:t>Seconde décomposition du vecteur vitesse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∈4/1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∈4/5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∈5/1</m:t>
                            </m:r>
                          </m:e>
                        </m:d>
                      </m:e>
                    </m:acc>
                  </m:oMath>
                </a14:m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∈4/5</m:t>
                            </m:r>
                          </m:e>
                        </m:d>
                      </m:e>
                    </m:acc>
                  </m:oMath>
                </a14:m>
                <a:r>
                  <a:rPr lang="fr-FR" sz="1600" dirty="0"/>
                  <a:t> </a:t>
                </a:r>
                <a:r>
                  <a:rPr lang="fr-FR" sz="1600" dirty="0" smtClean="0"/>
                  <a:t>est connue</a:t>
                </a:r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∈5/1</m:t>
                            </m:r>
                          </m:e>
                        </m:d>
                      </m:e>
                    </m:acc>
                  </m:oMath>
                </a14:m>
                <a:r>
                  <a:rPr lang="fr-FR" sz="1600" dirty="0"/>
                  <a:t> a une direction perpendiculaire à </a:t>
                </a:r>
                <a:r>
                  <a:rPr lang="fr-FR" sz="1600" dirty="0" smtClean="0"/>
                  <a:t>(EF</a:t>
                </a:r>
                <a:r>
                  <a:rPr lang="fr-FR" sz="1600" dirty="0"/>
                  <a:t>) car la liaison entre </a:t>
                </a:r>
                <a:r>
                  <a:rPr lang="fr-FR" sz="1600" dirty="0" smtClean="0"/>
                  <a:t>5 </a:t>
                </a:r>
                <a:r>
                  <a:rPr lang="fr-FR" sz="1600" dirty="0"/>
                  <a:t>et 1 est une pivot de centre </a:t>
                </a:r>
                <a:r>
                  <a:rPr lang="fr-FR" sz="1600" dirty="0" smtClean="0"/>
                  <a:t>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2267744" y="4894872"/>
            <a:ext cx="792088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291451" y="4738835"/>
                <a:ext cx="976293" cy="312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∈4/5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1" y="4738835"/>
                <a:ext cx="976293" cy="312073"/>
              </a:xfrm>
              <a:prstGeom prst="rect">
                <a:avLst/>
              </a:prstGeom>
              <a:blipFill rotWithShape="1"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H="1" flipV="1">
            <a:off x="1291451" y="4023326"/>
            <a:ext cx="2207754" cy="112113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40597" y="3639955"/>
                <a:ext cx="2000291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∈2/1</m:t>
                            </m:r>
                          </m:e>
                        </m:d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97" y="3639955"/>
                <a:ext cx="2000291" cy="348750"/>
              </a:xfrm>
              <a:prstGeom prst="rect">
                <a:avLst/>
              </a:prstGeom>
              <a:blipFill rotWithShape="1">
                <a:blip r:embed="rId5"/>
                <a:stretch>
                  <a:fillRect l="-610" b="-17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2799040" y="4834100"/>
            <a:ext cx="175241" cy="252934"/>
            <a:chOff x="2799040" y="4834100"/>
            <a:chExt cx="175241" cy="252934"/>
          </a:xfrm>
        </p:grpSpPr>
        <p:cxnSp>
          <p:nvCxnSpPr>
            <p:cNvPr id="12" name="Connecteur droit 11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necteur droit 19"/>
          <p:cNvCxnSpPr/>
          <p:nvPr/>
        </p:nvCxnSpPr>
        <p:spPr>
          <a:xfrm flipV="1">
            <a:off x="3059832" y="3814330"/>
            <a:ext cx="0" cy="136303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 rot="9268646">
            <a:off x="3090556" y="4673783"/>
            <a:ext cx="175241" cy="252934"/>
            <a:chOff x="2799040" y="4834100"/>
            <a:chExt cx="175241" cy="252934"/>
          </a:xfrm>
        </p:grpSpPr>
        <p:cxnSp>
          <p:nvCxnSpPr>
            <p:cNvPr id="23" name="Connecteur droit 22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3059832" y="3443605"/>
                <a:ext cx="2000291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𝐹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∈5/1</m:t>
                            </m:r>
                          </m:e>
                        </m:d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443605"/>
                <a:ext cx="2000291" cy="348750"/>
              </a:xfrm>
              <a:prstGeom prst="rect">
                <a:avLst/>
              </a:prstGeom>
              <a:blipFill rotWithShape="1">
                <a:blip r:embed="rId6"/>
                <a:stretch>
                  <a:fillRect l="-915" b="-17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/>
          <p:cNvCxnSpPr/>
          <p:nvPr/>
        </p:nvCxnSpPr>
        <p:spPr>
          <a:xfrm flipV="1">
            <a:off x="2284338" y="4443413"/>
            <a:ext cx="0" cy="55463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2284339" y="4525995"/>
            <a:ext cx="765967" cy="388971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867696" y="4170089"/>
                <a:ext cx="1106585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∈4/1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96" y="4170089"/>
                <a:ext cx="1106585" cy="348750"/>
              </a:xfrm>
              <a:prstGeom prst="rect">
                <a:avLst/>
              </a:prstGeom>
              <a:blipFill rotWithShape="1">
                <a:blip r:embed="rId7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9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/2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∈2/1</m:t>
                            </m:r>
                          </m:e>
                        </m:d>
                      </m:e>
                    </m:acc>
                  </m:oMath>
                </a14:m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/2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fr-FR" sz="1600" dirty="0"/>
                  <a:t> car </a:t>
                </a:r>
                <a:r>
                  <a:rPr lang="fr-FR" sz="1600" dirty="0" smtClean="0"/>
                  <a:t>B </a:t>
                </a:r>
                <a:r>
                  <a:rPr lang="fr-FR" sz="1600" dirty="0"/>
                  <a:t>est le centre de la liaison pivot entre </a:t>
                </a:r>
                <a:r>
                  <a:rPr lang="fr-FR" sz="1600" dirty="0" smtClean="0"/>
                  <a:t>3 </a:t>
                </a:r>
                <a:r>
                  <a:rPr lang="fr-FR" sz="1600" dirty="0"/>
                  <a:t>et 2</a:t>
                </a:r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Connecteur droit 20"/>
          <p:cNvCxnSpPr/>
          <p:nvPr/>
        </p:nvCxnSpPr>
        <p:spPr>
          <a:xfrm flipH="1" flipV="1">
            <a:off x="2284339" y="4525995"/>
            <a:ext cx="765967" cy="388971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867696" y="4170089"/>
                <a:ext cx="1106585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∈4/1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96" y="4170089"/>
                <a:ext cx="1106585" cy="348750"/>
              </a:xfrm>
              <a:prstGeom prst="rect">
                <a:avLst/>
              </a:prstGeom>
              <a:blipFill rotWithShape="1">
                <a:blip r:embed="rId4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 flipH="1" flipV="1">
            <a:off x="1291451" y="4023326"/>
            <a:ext cx="2207754" cy="112113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2547729" y="2636874"/>
            <a:ext cx="1664230" cy="318976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-219114" y="3228021"/>
            <a:ext cx="5471598" cy="5471598"/>
          </a:xfrm>
          <a:prstGeom prst="arc">
            <a:avLst>
              <a:gd name="adj1" fmla="val 17510232"/>
              <a:gd name="adj2" fmla="val 19697616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8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/2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∈2/1</m:t>
                            </m:r>
                          </m:e>
                        </m:d>
                      </m:e>
                    </m:acc>
                  </m:oMath>
                </a14:m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/2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fr-FR" sz="1600" dirty="0"/>
                  <a:t> car </a:t>
                </a:r>
                <a:r>
                  <a:rPr lang="fr-FR" sz="1600" dirty="0" smtClean="0"/>
                  <a:t>B </a:t>
                </a:r>
                <a:r>
                  <a:rPr lang="fr-FR" sz="1600" dirty="0"/>
                  <a:t>est le centre de la liaison pivot entre </a:t>
                </a:r>
                <a:r>
                  <a:rPr lang="fr-FR" sz="1600" dirty="0" smtClean="0"/>
                  <a:t>3 </a:t>
                </a:r>
                <a:r>
                  <a:rPr lang="fr-FR" sz="1600" dirty="0"/>
                  <a:t>et 2</a:t>
                </a:r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Connecteur droit 20"/>
          <p:cNvCxnSpPr/>
          <p:nvPr/>
        </p:nvCxnSpPr>
        <p:spPr>
          <a:xfrm flipH="1" flipV="1">
            <a:off x="2284339" y="4525995"/>
            <a:ext cx="765967" cy="388971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867696" y="4170089"/>
                <a:ext cx="1106585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∈4/1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96" y="4170089"/>
                <a:ext cx="1106585" cy="348750"/>
              </a:xfrm>
              <a:prstGeom prst="rect">
                <a:avLst/>
              </a:prstGeom>
              <a:blipFill rotWithShape="1">
                <a:blip r:embed="rId4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 flipH="1" flipV="1">
            <a:off x="1291451" y="4023326"/>
            <a:ext cx="2207754" cy="112113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2547729" y="2636874"/>
            <a:ext cx="1664230" cy="318976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-219114" y="3228021"/>
            <a:ext cx="5471598" cy="5471598"/>
          </a:xfrm>
          <a:prstGeom prst="arc">
            <a:avLst>
              <a:gd name="adj1" fmla="val 17510232"/>
              <a:gd name="adj2" fmla="val 19697616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H="1" flipV="1">
            <a:off x="1867696" y="2307265"/>
            <a:ext cx="680033" cy="351937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1911927" y="2591718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/2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∈2/1</m:t>
                            </m:r>
                          </m:e>
                        </m:d>
                      </m:e>
                    </m:acc>
                  </m:oMath>
                </a14:m>
                <a:endParaRPr lang="fr-FR" sz="1600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/2</m:t>
                            </m:r>
                          </m:e>
                        </m:d>
                      </m:e>
                    </m:acc>
                    <m:r>
                      <a:rPr lang="fr-FR" sz="16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fr-FR" sz="1600" dirty="0"/>
                  <a:t> car </a:t>
                </a:r>
                <a:r>
                  <a:rPr lang="fr-FR" sz="1600" dirty="0" smtClean="0"/>
                  <a:t>B </a:t>
                </a:r>
                <a:r>
                  <a:rPr lang="fr-FR" sz="1600" dirty="0"/>
                  <a:t>est le centre de la liaison pivot entre </a:t>
                </a:r>
                <a:r>
                  <a:rPr lang="fr-FR" sz="1600" dirty="0" smtClean="0"/>
                  <a:t>3 </a:t>
                </a:r>
                <a:r>
                  <a:rPr lang="fr-FR" sz="1600" dirty="0"/>
                  <a:t>et 2</a:t>
                </a:r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Connecteur droit 20"/>
          <p:cNvCxnSpPr/>
          <p:nvPr/>
        </p:nvCxnSpPr>
        <p:spPr>
          <a:xfrm flipH="1" flipV="1">
            <a:off x="2284339" y="4525995"/>
            <a:ext cx="765967" cy="388971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867696" y="4170089"/>
                <a:ext cx="1106585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∈4/1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96" y="4170089"/>
                <a:ext cx="1106585" cy="348750"/>
              </a:xfrm>
              <a:prstGeom prst="rect">
                <a:avLst/>
              </a:prstGeom>
              <a:blipFill rotWithShape="1">
                <a:blip r:embed="rId4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 flipH="1" flipV="1">
            <a:off x="1291451" y="4023326"/>
            <a:ext cx="2207754" cy="112113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2547729" y="2636874"/>
            <a:ext cx="1664230" cy="318976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-219114" y="3228021"/>
            <a:ext cx="5471598" cy="5471598"/>
          </a:xfrm>
          <a:prstGeom prst="arc">
            <a:avLst>
              <a:gd name="adj1" fmla="val 17510232"/>
              <a:gd name="adj2" fmla="val 19697616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H="1" flipV="1">
            <a:off x="1867696" y="2307265"/>
            <a:ext cx="680033" cy="351937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1911927" y="2591718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1560000" flipH="1" flipV="1">
            <a:off x="3161946" y="2992719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547729" y="3906982"/>
            <a:ext cx="2704755" cy="195931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308489" y="3314691"/>
                <a:ext cx="1382045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∈3/1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89" y="3314691"/>
                <a:ext cx="1382045" cy="421910"/>
              </a:xfrm>
              <a:prstGeom prst="rect">
                <a:avLst/>
              </a:prstGeom>
              <a:blipFill rotWithShape="1">
                <a:blip r:embed="rId5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4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r>
                  <a:rPr lang="fr-FR" sz="1600" dirty="0" smtClean="0"/>
                  <a:t> est suivant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 smtClean="0"/>
                  <a:t> car la liaison entre 3 et 1 est une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 smtClean="0"/>
                  <a:t>. On appelle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fr-FR" sz="1600" dirty="0" smtClean="0"/>
                  <a:t> la droite perpendiculaire au support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𝐶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∈3/1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.</m:t>
                    </m:r>
                  </m:oMath>
                </a14:m>
                <a:endParaRPr lang="fr-FR" sz="160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Tracé du CIR de 3/1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/>
                      </a:rPr>
                      <m:t>Δ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∩(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𝐴𝐵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 rot="1560000" flipH="1" flipV="1">
            <a:off x="3161946" y="2992719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547729" y="3906982"/>
            <a:ext cx="2704755" cy="195931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308489" y="3314691"/>
                <a:ext cx="1382045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∈3/1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89" y="3314691"/>
                <a:ext cx="1382045" cy="421910"/>
              </a:xfrm>
              <a:prstGeom prst="rect">
                <a:avLst/>
              </a:prstGeom>
              <a:blipFill rotWithShape="1">
                <a:blip r:embed="rId4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6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r>
                  <a:rPr lang="fr-FR" sz="1600" dirty="0" smtClean="0"/>
                  <a:t> est suivant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 smtClean="0"/>
                  <a:t> car la liaison entre 3 et 1 est une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 smtClean="0"/>
                  <a:t>. On appelle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fr-FR" sz="1600" dirty="0" smtClean="0"/>
                  <a:t> la droite perpendiculaire au support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𝐶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∈3/1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.</m:t>
                    </m:r>
                  </m:oMath>
                </a14:m>
                <a:endParaRPr lang="fr-FR" sz="160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Tracé du CIR de 3/1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/>
                      </a:rPr>
                      <m:t>Δ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∩(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𝐴𝐵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 rot="1560000" flipH="1" flipV="1">
            <a:off x="3161946" y="2992719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547729" y="2365588"/>
            <a:ext cx="4832583" cy="350071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359283" y="3044203"/>
                <a:ext cx="1382045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∈3/1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83" y="3044203"/>
                <a:ext cx="1382045" cy="421910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e 8"/>
          <p:cNvGrpSpPr/>
          <p:nvPr/>
        </p:nvGrpSpPr>
        <p:grpSpPr>
          <a:xfrm rot="1661260">
            <a:off x="4455347" y="4115254"/>
            <a:ext cx="175241" cy="252934"/>
            <a:chOff x="2799040" y="4834100"/>
            <a:chExt cx="175241" cy="252934"/>
          </a:xfrm>
        </p:grpSpPr>
        <p:cxnSp>
          <p:nvCxnSpPr>
            <p:cNvPr id="10" name="Connecteur droit 9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5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800" b="0" i="1" smtClean="0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800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r>
                  <a:rPr lang="fr-FR" sz="1600" dirty="0" smtClean="0"/>
                  <a:t> est suivant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 smtClean="0"/>
                  <a:t> car la liaison entre 3 et 1 est une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 smtClean="0"/>
                  <a:t>. On appelle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fr-FR" sz="1600" dirty="0" smtClean="0"/>
                  <a:t> la droite perpendiculaire au support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𝐶</m:t>
                            </m:r>
                            <m:r>
                              <a:rPr lang="fr-FR" sz="1600" i="1">
                                <a:latin typeface="Cambria Math"/>
                              </a:rPr>
                              <m:t>∈3/1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/>
                      </a:rPr>
                      <m:t>.</m:t>
                    </m:r>
                  </m:oMath>
                </a14:m>
                <a:endParaRPr lang="fr-FR" sz="1600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sz="1600" dirty="0" smtClean="0"/>
                  <a:t>Tracé du CIR de 3/1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/>
                      </a:rPr>
                      <m:t>Δ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∩(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𝐴𝐵</m:t>
                    </m:r>
                    <m:r>
                      <a:rPr lang="fr-FR" sz="1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FR" sz="1600" dirty="0"/>
              </a:p>
              <a:p>
                <a:pPr marL="0" indent="0">
                  <a:buNone/>
                </a:pPr>
                <a:endParaRPr lang="fr-FR" sz="18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fr-FR" sz="1600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980728"/>
                <a:ext cx="7839100" cy="266622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Porte d’autobus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46950"/>
            <a:ext cx="6336705" cy="26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 rot="1560000" flipH="1" flipV="1">
            <a:off x="3161946" y="2992719"/>
            <a:ext cx="1839103" cy="933928"/>
          </a:xfrm>
          <a:prstGeom prst="line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547729" y="2365588"/>
            <a:ext cx="4832583" cy="350071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359283" y="3044203"/>
                <a:ext cx="1382045" cy="421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∈3/1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83" y="3044203"/>
                <a:ext cx="1382045" cy="421910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V="1">
            <a:off x="6850743" y="2365588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/>
          <p:nvPr/>
        </p:nvGrpSpPr>
        <p:grpSpPr>
          <a:xfrm rot="3739973">
            <a:off x="6665983" y="5613614"/>
            <a:ext cx="175241" cy="252934"/>
            <a:chOff x="2799040" y="4834100"/>
            <a:chExt cx="175241" cy="252934"/>
          </a:xfrm>
        </p:grpSpPr>
        <p:cxnSp>
          <p:nvCxnSpPr>
            <p:cNvPr id="13" name="Connecteur droit 12"/>
            <p:cNvCxnSpPr/>
            <p:nvPr/>
          </p:nvCxnSpPr>
          <p:spPr>
            <a:xfrm flipH="1" flipV="1">
              <a:off x="2799040" y="4998045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 flipH="1" flipV="1">
              <a:off x="2755914" y="4877226"/>
              <a:ext cx="175241" cy="8898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eur droit 15"/>
          <p:cNvCxnSpPr/>
          <p:nvPr/>
        </p:nvCxnSpPr>
        <p:spPr>
          <a:xfrm rot="16200000" flipV="1">
            <a:off x="5696857" y="4057375"/>
            <a:ext cx="0" cy="3653114"/>
          </a:xfrm>
          <a:prstGeom prst="line">
            <a:avLst/>
          </a:prstGeom>
          <a:ln w="127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Direction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∈</m:t>
                            </m:r>
                            <m:r>
                              <a:rPr lang="fr-FR" sz="1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fr-FR" sz="1400" i="1">
                                <a:latin typeface="Cambria Math"/>
                              </a:rPr>
                              <m:t>/1</m:t>
                            </m:r>
                          </m:e>
                        </m:d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20" y="5941596"/>
                <a:ext cx="1999586" cy="348750"/>
              </a:xfrm>
              <a:prstGeom prst="rect">
                <a:avLst/>
              </a:prstGeom>
              <a:blipFill rotWithShape="1">
                <a:blip r:embed="rId5"/>
                <a:stretch>
                  <a:fillRect l="-610" b="-17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8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1533</Words>
  <Application>Microsoft Office PowerPoint</Application>
  <PresentationFormat>Affichage à l'écran (4:3)</PresentationFormat>
  <Paragraphs>206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Plaquette commerciale</vt:lpstr>
      <vt:lpstr>Cinématique graphique – Correction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2012-02-14T18:44:17Z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