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70" d="100"/>
          <a:sy n="170" d="100"/>
        </p:scale>
        <p:origin x="2694" y="2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90012" cy="9001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18/11/2014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18/11/2014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18/11/2014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18/11/2014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18/11/2014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18/11/2014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18/11/2014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Enseignements\GitHub\CI_03_EtudeCinematique\04_ChainesFermees\TD_01_LoisES\images\prot_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92696"/>
            <a:ext cx="1881122" cy="2657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2555776" y="1130261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Moteur</a:t>
            </a:r>
            <a:endParaRPr lang="fr-FR" sz="1200" dirty="0"/>
          </a:p>
        </p:txBody>
      </p:sp>
      <p:cxnSp>
        <p:nvCxnSpPr>
          <p:cNvPr id="6" name="Connecteur droit avec flèche 5"/>
          <p:cNvCxnSpPr>
            <a:stCxn id="4" idx="1"/>
          </p:cNvCxnSpPr>
          <p:nvPr/>
        </p:nvCxnSpPr>
        <p:spPr>
          <a:xfrm flipH="1">
            <a:off x="2123728" y="1268761"/>
            <a:ext cx="432048" cy="0"/>
          </a:xfrm>
          <a:prstGeom prst="straightConnector1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2555776" y="1711841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Poulies – courroie</a:t>
            </a:r>
            <a:endParaRPr lang="fr-FR" sz="1200" dirty="0"/>
          </a:p>
        </p:txBody>
      </p:sp>
      <p:cxnSp>
        <p:nvCxnSpPr>
          <p:cNvPr id="9" name="Connecteur droit avec flèche 8"/>
          <p:cNvCxnSpPr>
            <a:stCxn id="8" idx="1"/>
          </p:cNvCxnSpPr>
          <p:nvPr/>
        </p:nvCxnSpPr>
        <p:spPr>
          <a:xfrm flipH="1">
            <a:off x="1835696" y="1850341"/>
            <a:ext cx="720080" cy="1"/>
          </a:xfrm>
          <a:prstGeom prst="straightConnector1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2555776" y="2647945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Prothèse</a:t>
            </a:r>
            <a:endParaRPr lang="fr-FR" sz="1200" dirty="0"/>
          </a:p>
        </p:txBody>
      </p:sp>
      <p:cxnSp>
        <p:nvCxnSpPr>
          <p:cNvPr id="12" name="Connecteur droit avec flèche 11"/>
          <p:cNvCxnSpPr>
            <a:stCxn id="11" idx="1"/>
          </p:cNvCxnSpPr>
          <p:nvPr/>
        </p:nvCxnSpPr>
        <p:spPr>
          <a:xfrm flipH="1">
            <a:off x="2464798" y="2786445"/>
            <a:ext cx="90978" cy="0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2464797" y="2786444"/>
            <a:ext cx="1" cy="354524"/>
          </a:xfrm>
          <a:prstGeom prst="straightConnector1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945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e 56"/>
          <p:cNvGrpSpPr/>
          <p:nvPr/>
        </p:nvGrpSpPr>
        <p:grpSpPr>
          <a:xfrm>
            <a:off x="-451743" y="597129"/>
            <a:ext cx="2235388" cy="2094605"/>
            <a:chOff x="-451743" y="597129"/>
            <a:chExt cx="2235388" cy="2094605"/>
          </a:xfrm>
        </p:grpSpPr>
        <p:grpSp>
          <p:nvGrpSpPr>
            <p:cNvPr id="54" name="Groupe 53"/>
            <p:cNvGrpSpPr/>
            <p:nvPr/>
          </p:nvGrpSpPr>
          <p:grpSpPr>
            <a:xfrm rot="20700000">
              <a:off x="69573" y="697030"/>
              <a:ext cx="1154521" cy="1156329"/>
              <a:chOff x="242491" y="831664"/>
              <a:chExt cx="1154521" cy="1156329"/>
            </a:xfrm>
          </p:grpSpPr>
          <p:cxnSp>
            <p:nvCxnSpPr>
              <p:cNvPr id="55" name="Connecteur droit avec flèche 54"/>
              <p:cNvCxnSpPr/>
              <p:nvPr/>
            </p:nvCxnSpPr>
            <p:spPr>
              <a:xfrm rot="16200000" flipV="1">
                <a:off x="-330537" y="1408924"/>
                <a:ext cx="1154521" cy="1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droit avec flèche 55"/>
              <p:cNvCxnSpPr/>
              <p:nvPr/>
            </p:nvCxnSpPr>
            <p:spPr>
              <a:xfrm flipV="1">
                <a:off x="242491" y="1987992"/>
                <a:ext cx="1154521" cy="1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ZoneTexte 5"/>
                <p:cNvSpPr txBox="1"/>
                <p:nvPr/>
              </p:nvSpPr>
              <p:spPr>
                <a:xfrm>
                  <a:off x="1241556" y="1824228"/>
                  <a:ext cx="542089" cy="4015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" name="ZoneTexte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1556" y="1824228"/>
                  <a:ext cx="542089" cy="40154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3" name="Groupe 52"/>
            <p:cNvGrpSpPr/>
            <p:nvPr/>
          </p:nvGrpSpPr>
          <p:grpSpPr>
            <a:xfrm>
              <a:off x="242491" y="831664"/>
              <a:ext cx="1154521" cy="1156329"/>
              <a:chOff x="242491" y="831664"/>
              <a:chExt cx="1154521" cy="1156329"/>
            </a:xfrm>
          </p:grpSpPr>
          <p:cxnSp>
            <p:nvCxnSpPr>
              <p:cNvPr id="52" name="Connecteur droit avec flèche 51"/>
              <p:cNvCxnSpPr/>
              <p:nvPr/>
            </p:nvCxnSpPr>
            <p:spPr>
              <a:xfrm rot="16200000" flipV="1">
                <a:off x="-330537" y="1408924"/>
                <a:ext cx="1154521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Connecteur droit avec flèche 4"/>
              <p:cNvCxnSpPr/>
              <p:nvPr/>
            </p:nvCxnSpPr>
            <p:spPr>
              <a:xfrm flipV="1">
                <a:off x="242491" y="1987992"/>
                <a:ext cx="1154521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e 49"/>
            <p:cNvGrpSpPr/>
            <p:nvPr/>
          </p:nvGrpSpPr>
          <p:grpSpPr>
            <a:xfrm>
              <a:off x="193075" y="1934345"/>
              <a:ext cx="107296" cy="107296"/>
              <a:chOff x="432868" y="1492197"/>
              <a:chExt cx="107296" cy="107296"/>
            </a:xfrm>
          </p:grpSpPr>
          <p:sp>
            <p:nvSpPr>
              <p:cNvPr id="25" name="Ellipse 24"/>
              <p:cNvSpPr/>
              <p:nvPr/>
            </p:nvSpPr>
            <p:spPr>
              <a:xfrm>
                <a:off x="432868" y="1492197"/>
                <a:ext cx="107296" cy="1072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Ellipse 25"/>
              <p:cNvSpPr/>
              <p:nvPr/>
            </p:nvSpPr>
            <p:spPr>
              <a:xfrm flipV="1">
                <a:off x="473469" y="1532798"/>
                <a:ext cx="26093" cy="2609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/>
                <p:cNvSpPr txBox="1"/>
                <p:nvPr/>
              </p:nvSpPr>
              <p:spPr>
                <a:xfrm>
                  <a:off x="1241555" y="1483478"/>
                  <a:ext cx="542089" cy="4015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1555" y="1483478"/>
                  <a:ext cx="542089" cy="40154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/>
                <p:cNvSpPr txBox="1"/>
                <p:nvPr/>
              </p:nvSpPr>
              <p:spPr>
                <a:xfrm>
                  <a:off x="-15678" y="597129"/>
                  <a:ext cx="524799" cy="4015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9" name="ZoneTexte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5678" y="597129"/>
                  <a:ext cx="524799" cy="40154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/>
                <p:cNvSpPr txBox="1"/>
                <p:nvPr/>
              </p:nvSpPr>
              <p:spPr>
                <a:xfrm>
                  <a:off x="-332596" y="597129"/>
                  <a:ext cx="524799" cy="4015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0" name="ZoneTexte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32596" y="597129"/>
                  <a:ext cx="524799" cy="40154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Arc 30"/>
            <p:cNvSpPr/>
            <p:nvPr/>
          </p:nvSpPr>
          <p:spPr>
            <a:xfrm>
              <a:off x="-451743" y="1268712"/>
              <a:ext cx="1423024" cy="1423022"/>
            </a:xfrm>
            <a:prstGeom prst="arc">
              <a:avLst>
                <a:gd name="adj1" fmla="val 20797740"/>
                <a:gd name="adj2" fmla="val 21557570"/>
              </a:avLst>
            </a:prstGeom>
            <a:ln w="12700">
              <a:solidFill>
                <a:srgbClr val="7030A0"/>
              </a:solidFill>
              <a:headEnd type="stealth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/>
                <p:cNvSpPr txBox="1"/>
                <p:nvPr/>
              </p:nvSpPr>
              <p:spPr>
                <a:xfrm>
                  <a:off x="908220" y="1755353"/>
                  <a:ext cx="428194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900" b="0" i="1" smtClean="0">
                            <a:latin typeface="Cambria Math"/>
                          </a:rPr>
                          <m:t>𝛽</m:t>
                        </m:r>
                        <m:r>
                          <a:rPr lang="fr-FR" sz="900" b="0" i="1" smtClean="0">
                            <a:latin typeface="Cambria Math"/>
                          </a:rPr>
                          <m:t>(</m:t>
                        </m:r>
                        <m:r>
                          <a:rPr lang="fr-FR" sz="900" b="0" i="1" smtClean="0">
                            <a:latin typeface="Cambria Math"/>
                          </a:rPr>
                          <m:t>𝑡</m:t>
                        </m:r>
                        <m:r>
                          <a:rPr lang="fr-FR" sz="9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fr-FR" sz="900" dirty="0"/>
                </a:p>
              </p:txBody>
            </p:sp>
          </mc:Choice>
          <mc:Fallback xmlns="">
            <p:sp>
              <p:nvSpPr>
                <p:cNvPr id="49" name="ZoneTexte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220" y="1755353"/>
                  <a:ext cx="428194" cy="2308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e 57"/>
          <p:cNvGrpSpPr/>
          <p:nvPr/>
        </p:nvGrpSpPr>
        <p:grpSpPr>
          <a:xfrm>
            <a:off x="1399898" y="605162"/>
            <a:ext cx="2235388" cy="2094605"/>
            <a:chOff x="-451743" y="597129"/>
            <a:chExt cx="2235388" cy="20946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ZoneTexte 66"/>
                <p:cNvSpPr txBox="1"/>
                <p:nvPr/>
              </p:nvSpPr>
              <p:spPr>
                <a:xfrm>
                  <a:off x="908220" y="1755353"/>
                  <a:ext cx="42659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900" b="0" i="1" smtClean="0">
                            <a:latin typeface="Cambria Math"/>
                          </a:rPr>
                          <m:t>𝛼</m:t>
                        </m:r>
                        <m:r>
                          <a:rPr lang="fr-FR" sz="900" b="0" i="1" smtClean="0">
                            <a:latin typeface="Cambria Math"/>
                          </a:rPr>
                          <m:t>(</m:t>
                        </m:r>
                        <m:r>
                          <a:rPr lang="fr-FR" sz="900" b="0" i="1" smtClean="0">
                            <a:latin typeface="Cambria Math"/>
                          </a:rPr>
                          <m:t>𝑡</m:t>
                        </m:r>
                        <m:r>
                          <a:rPr lang="fr-FR" sz="9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fr-FR" sz="900" dirty="0"/>
                </a:p>
              </p:txBody>
            </p:sp>
          </mc:Choice>
          <mc:Fallback xmlns="">
            <p:sp>
              <p:nvSpPr>
                <p:cNvPr id="67" name="ZoneTexte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220" y="1755353"/>
                  <a:ext cx="426592" cy="2308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9" name="Groupe 58"/>
            <p:cNvGrpSpPr/>
            <p:nvPr/>
          </p:nvGrpSpPr>
          <p:grpSpPr>
            <a:xfrm rot="20700000">
              <a:off x="69573" y="697030"/>
              <a:ext cx="1154521" cy="1156329"/>
              <a:chOff x="242491" y="831664"/>
              <a:chExt cx="1154521" cy="1156329"/>
            </a:xfrm>
          </p:grpSpPr>
          <p:cxnSp>
            <p:nvCxnSpPr>
              <p:cNvPr id="72" name="Connecteur droit avec flèche 71"/>
              <p:cNvCxnSpPr/>
              <p:nvPr/>
            </p:nvCxnSpPr>
            <p:spPr>
              <a:xfrm rot="16200000" flipV="1">
                <a:off x="-330537" y="1408924"/>
                <a:ext cx="1154521" cy="1"/>
              </a:xfrm>
              <a:prstGeom prst="straightConnector1">
                <a:avLst/>
              </a:prstGeom>
              <a:ln w="19050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necteur droit avec flèche 72"/>
              <p:cNvCxnSpPr/>
              <p:nvPr/>
            </p:nvCxnSpPr>
            <p:spPr>
              <a:xfrm flipV="1">
                <a:off x="242491" y="1987992"/>
                <a:ext cx="1154521" cy="1"/>
              </a:xfrm>
              <a:prstGeom prst="straightConnector1">
                <a:avLst/>
              </a:prstGeom>
              <a:ln w="19050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/>
                <p:cNvSpPr txBox="1"/>
                <p:nvPr/>
              </p:nvSpPr>
              <p:spPr>
                <a:xfrm>
                  <a:off x="1241556" y="1824228"/>
                  <a:ext cx="542089" cy="4015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0" name="ZoneTexte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1556" y="1824228"/>
                  <a:ext cx="542089" cy="40154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1" name="Groupe 60"/>
            <p:cNvGrpSpPr/>
            <p:nvPr/>
          </p:nvGrpSpPr>
          <p:grpSpPr>
            <a:xfrm>
              <a:off x="242491" y="831664"/>
              <a:ext cx="1154521" cy="1156329"/>
              <a:chOff x="242491" y="831664"/>
              <a:chExt cx="1154521" cy="1156329"/>
            </a:xfrm>
          </p:grpSpPr>
          <p:cxnSp>
            <p:nvCxnSpPr>
              <p:cNvPr id="70" name="Connecteur droit avec flèche 69"/>
              <p:cNvCxnSpPr/>
              <p:nvPr/>
            </p:nvCxnSpPr>
            <p:spPr>
              <a:xfrm rot="16200000" flipV="1">
                <a:off x="-330537" y="1408924"/>
                <a:ext cx="1154521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necteur droit avec flèche 70"/>
              <p:cNvCxnSpPr/>
              <p:nvPr/>
            </p:nvCxnSpPr>
            <p:spPr>
              <a:xfrm flipV="1">
                <a:off x="242491" y="1987992"/>
                <a:ext cx="1154521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e 61"/>
            <p:cNvGrpSpPr/>
            <p:nvPr/>
          </p:nvGrpSpPr>
          <p:grpSpPr>
            <a:xfrm>
              <a:off x="193075" y="1934345"/>
              <a:ext cx="107296" cy="107296"/>
              <a:chOff x="432868" y="1492197"/>
              <a:chExt cx="107296" cy="107296"/>
            </a:xfrm>
          </p:grpSpPr>
          <p:sp>
            <p:nvSpPr>
              <p:cNvPr id="68" name="Ellipse 67"/>
              <p:cNvSpPr/>
              <p:nvPr/>
            </p:nvSpPr>
            <p:spPr>
              <a:xfrm>
                <a:off x="432868" y="1492197"/>
                <a:ext cx="107296" cy="1072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9" name="Ellipse 68"/>
              <p:cNvSpPr/>
              <p:nvPr/>
            </p:nvSpPr>
            <p:spPr>
              <a:xfrm flipV="1">
                <a:off x="473469" y="1532798"/>
                <a:ext cx="26093" cy="2609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ZoneTexte 62"/>
                <p:cNvSpPr txBox="1"/>
                <p:nvPr/>
              </p:nvSpPr>
              <p:spPr>
                <a:xfrm>
                  <a:off x="1241555" y="1483478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3" name="ZoneTexte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1555" y="1483478"/>
                  <a:ext cx="373949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/>
                <p:cNvSpPr txBox="1"/>
                <p:nvPr/>
              </p:nvSpPr>
              <p:spPr>
                <a:xfrm>
                  <a:off x="-15678" y="597129"/>
                  <a:ext cx="524799" cy="4015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4" name="ZoneTexte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5678" y="597129"/>
                  <a:ext cx="524799" cy="40154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/>
                <p:cNvSpPr txBox="1"/>
                <p:nvPr/>
              </p:nvSpPr>
              <p:spPr>
                <a:xfrm>
                  <a:off x="-332596" y="597129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5" name="ZoneTexte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32596" y="597129"/>
                  <a:ext cx="362022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Arc 65"/>
            <p:cNvSpPr/>
            <p:nvPr/>
          </p:nvSpPr>
          <p:spPr>
            <a:xfrm>
              <a:off x="-451743" y="1268712"/>
              <a:ext cx="1423024" cy="1423022"/>
            </a:xfrm>
            <a:prstGeom prst="arc">
              <a:avLst>
                <a:gd name="adj1" fmla="val 20797740"/>
                <a:gd name="adj2" fmla="val 21557570"/>
              </a:avLst>
            </a:prstGeom>
            <a:ln w="12700">
              <a:solidFill>
                <a:srgbClr val="FFC000"/>
              </a:solidFill>
              <a:headEnd type="stealth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4" name="Groupe 73"/>
          <p:cNvGrpSpPr/>
          <p:nvPr/>
        </p:nvGrpSpPr>
        <p:grpSpPr>
          <a:xfrm>
            <a:off x="3147460" y="591663"/>
            <a:ext cx="2235388" cy="2094605"/>
            <a:chOff x="-451743" y="597129"/>
            <a:chExt cx="2235388" cy="20946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ZoneTexte 82"/>
                <p:cNvSpPr txBox="1"/>
                <p:nvPr/>
              </p:nvSpPr>
              <p:spPr>
                <a:xfrm>
                  <a:off x="908220" y="1755353"/>
                  <a:ext cx="423321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900" b="0" i="1" smtClean="0">
                            <a:latin typeface="Cambria Math"/>
                          </a:rPr>
                          <m:t>𝜃</m:t>
                        </m:r>
                        <m:r>
                          <a:rPr lang="fr-FR" sz="900" b="0" i="1" smtClean="0">
                            <a:latin typeface="Cambria Math"/>
                          </a:rPr>
                          <m:t>(</m:t>
                        </m:r>
                        <m:r>
                          <a:rPr lang="fr-FR" sz="900" b="0" i="1" smtClean="0">
                            <a:latin typeface="Cambria Math"/>
                          </a:rPr>
                          <m:t>𝑡</m:t>
                        </m:r>
                        <m:r>
                          <a:rPr lang="fr-FR" sz="9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fr-FR" sz="900" dirty="0"/>
                </a:p>
              </p:txBody>
            </p:sp>
          </mc:Choice>
          <mc:Fallback xmlns="">
            <p:sp>
              <p:nvSpPr>
                <p:cNvPr id="83" name="ZoneTexte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220" y="1755353"/>
                  <a:ext cx="423321" cy="2308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5" name="Groupe 74"/>
            <p:cNvGrpSpPr/>
            <p:nvPr/>
          </p:nvGrpSpPr>
          <p:grpSpPr>
            <a:xfrm rot="20700000">
              <a:off x="69573" y="697030"/>
              <a:ext cx="1154521" cy="1156329"/>
              <a:chOff x="242491" y="831664"/>
              <a:chExt cx="1154521" cy="1156329"/>
            </a:xfrm>
          </p:grpSpPr>
          <p:cxnSp>
            <p:nvCxnSpPr>
              <p:cNvPr id="88" name="Connecteur droit avec flèche 87"/>
              <p:cNvCxnSpPr/>
              <p:nvPr/>
            </p:nvCxnSpPr>
            <p:spPr>
              <a:xfrm rot="16200000" flipV="1">
                <a:off x="-330537" y="1408924"/>
                <a:ext cx="1154521" cy="1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necteur droit avec flèche 88"/>
              <p:cNvCxnSpPr/>
              <p:nvPr/>
            </p:nvCxnSpPr>
            <p:spPr>
              <a:xfrm flipV="1">
                <a:off x="242491" y="1987992"/>
                <a:ext cx="1154521" cy="1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ZoneTexte 75"/>
                <p:cNvSpPr txBox="1"/>
                <p:nvPr/>
              </p:nvSpPr>
              <p:spPr>
                <a:xfrm>
                  <a:off x="1241556" y="1824228"/>
                  <a:ext cx="542089" cy="4015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6" name="ZoneTexte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1556" y="1824228"/>
                  <a:ext cx="542089" cy="401547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7" name="Groupe 76"/>
            <p:cNvGrpSpPr/>
            <p:nvPr/>
          </p:nvGrpSpPr>
          <p:grpSpPr>
            <a:xfrm>
              <a:off x="242491" y="831664"/>
              <a:ext cx="1154521" cy="1156329"/>
              <a:chOff x="242491" y="831664"/>
              <a:chExt cx="1154521" cy="1156329"/>
            </a:xfrm>
          </p:grpSpPr>
          <p:cxnSp>
            <p:nvCxnSpPr>
              <p:cNvPr id="86" name="Connecteur droit avec flèche 85"/>
              <p:cNvCxnSpPr/>
              <p:nvPr/>
            </p:nvCxnSpPr>
            <p:spPr>
              <a:xfrm rot="16200000" flipV="1">
                <a:off x="-330537" y="1408924"/>
                <a:ext cx="1154521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avec flèche 86"/>
              <p:cNvCxnSpPr/>
              <p:nvPr/>
            </p:nvCxnSpPr>
            <p:spPr>
              <a:xfrm flipV="1">
                <a:off x="242491" y="1987992"/>
                <a:ext cx="1154521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e 77"/>
            <p:cNvGrpSpPr/>
            <p:nvPr/>
          </p:nvGrpSpPr>
          <p:grpSpPr>
            <a:xfrm>
              <a:off x="193075" y="1934345"/>
              <a:ext cx="107296" cy="107296"/>
              <a:chOff x="432868" y="1492197"/>
              <a:chExt cx="107296" cy="107296"/>
            </a:xfrm>
          </p:grpSpPr>
          <p:sp>
            <p:nvSpPr>
              <p:cNvPr id="84" name="Ellipse 83"/>
              <p:cNvSpPr/>
              <p:nvPr/>
            </p:nvSpPr>
            <p:spPr>
              <a:xfrm>
                <a:off x="432868" y="1492197"/>
                <a:ext cx="107296" cy="1072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5" name="Ellipse 84"/>
              <p:cNvSpPr/>
              <p:nvPr/>
            </p:nvSpPr>
            <p:spPr>
              <a:xfrm flipV="1">
                <a:off x="473469" y="1532798"/>
                <a:ext cx="26093" cy="2609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ZoneTexte 78"/>
                <p:cNvSpPr txBox="1"/>
                <p:nvPr/>
              </p:nvSpPr>
              <p:spPr>
                <a:xfrm>
                  <a:off x="1241555" y="1483478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9" name="ZoneTexte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1555" y="1483478"/>
                  <a:ext cx="373949" cy="276999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/>
                <p:cNvSpPr txBox="1"/>
                <p:nvPr/>
              </p:nvSpPr>
              <p:spPr>
                <a:xfrm>
                  <a:off x="-15678" y="597129"/>
                  <a:ext cx="524799" cy="4015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0" name="ZoneTexte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5678" y="597129"/>
                  <a:ext cx="524799" cy="401547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/>
                <p:cNvSpPr txBox="1"/>
                <p:nvPr/>
              </p:nvSpPr>
              <p:spPr>
                <a:xfrm>
                  <a:off x="-332596" y="597129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1" name="ZoneTexte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32596" y="597129"/>
                  <a:ext cx="362022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Arc 81"/>
            <p:cNvSpPr/>
            <p:nvPr/>
          </p:nvSpPr>
          <p:spPr>
            <a:xfrm>
              <a:off x="-451743" y="1268712"/>
              <a:ext cx="1423024" cy="1423022"/>
            </a:xfrm>
            <a:prstGeom prst="arc">
              <a:avLst>
                <a:gd name="adj1" fmla="val 20797740"/>
                <a:gd name="adj2" fmla="val 21557570"/>
              </a:avLst>
            </a:prstGeom>
            <a:ln w="12700">
              <a:solidFill>
                <a:srgbClr val="0070C0"/>
              </a:solidFill>
              <a:headEnd type="stealth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646164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31688" y="818652"/>
            <a:ext cx="900120" cy="4500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Moteur</a:t>
            </a:r>
            <a:endParaRPr lang="fr-FR" sz="1200" dirty="0"/>
          </a:p>
        </p:txBody>
      </p:sp>
      <p:sp>
        <p:nvSpPr>
          <p:cNvPr id="5" name="Rectangle 4"/>
          <p:cNvSpPr/>
          <p:nvPr/>
        </p:nvSpPr>
        <p:spPr>
          <a:xfrm>
            <a:off x="3491856" y="818652"/>
            <a:ext cx="900120" cy="4500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Réducteur</a:t>
            </a:r>
            <a:endParaRPr lang="fr-FR" sz="1200" dirty="0"/>
          </a:p>
        </p:txBody>
      </p:sp>
      <p:cxnSp>
        <p:nvCxnSpPr>
          <p:cNvPr id="7" name="Connecteur droit avec flèche 6"/>
          <p:cNvCxnSpPr>
            <a:stCxn id="4" idx="3"/>
            <a:endCxn id="5" idx="1"/>
          </p:cNvCxnSpPr>
          <p:nvPr/>
        </p:nvCxnSpPr>
        <p:spPr>
          <a:xfrm>
            <a:off x="3131808" y="1043682"/>
            <a:ext cx="360048" cy="0"/>
          </a:xfrm>
          <a:prstGeom prst="straightConnector1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751976" y="818652"/>
            <a:ext cx="900120" cy="4500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Vis-écrou</a:t>
            </a:r>
            <a:endParaRPr lang="fr-FR" sz="1200" dirty="0"/>
          </a:p>
        </p:txBody>
      </p:sp>
      <p:cxnSp>
        <p:nvCxnSpPr>
          <p:cNvPr id="9" name="Connecteur droit avec flèche 8"/>
          <p:cNvCxnSpPr>
            <a:stCxn id="5" idx="3"/>
            <a:endCxn id="8" idx="1"/>
          </p:cNvCxnSpPr>
          <p:nvPr/>
        </p:nvCxnSpPr>
        <p:spPr>
          <a:xfrm>
            <a:off x="4391976" y="1043682"/>
            <a:ext cx="360000" cy="0"/>
          </a:xfrm>
          <a:prstGeom prst="straightConnector1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12096" y="818652"/>
            <a:ext cx="900120" cy="4500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Loi E/S</a:t>
            </a:r>
            <a:endParaRPr lang="fr-FR" sz="1200" dirty="0"/>
          </a:p>
        </p:txBody>
      </p:sp>
      <p:cxnSp>
        <p:nvCxnSpPr>
          <p:cNvPr id="22" name="Connecteur droit avec flèche 21"/>
          <p:cNvCxnSpPr>
            <a:stCxn id="8" idx="3"/>
            <a:endCxn id="10" idx="1"/>
          </p:cNvCxnSpPr>
          <p:nvPr/>
        </p:nvCxnSpPr>
        <p:spPr>
          <a:xfrm>
            <a:off x="5652096" y="1043682"/>
            <a:ext cx="360000" cy="0"/>
          </a:xfrm>
          <a:prstGeom prst="straightConnector1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1871688" y="1043682"/>
            <a:ext cx="360000" cy="0"/>
          </a:xfrm>
          <a:prstGeom prst="straightConnector1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>
            <a:off x="6912216" y="1044376"/>
            <a:ext cx="360000" cy="0"/>
          </a:xfrm>
          <a:prstGeom prst="straightConnector1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231688" y="1538748"/>
            <a:ext cx="900120" cy="4500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Moteur</a:t>
            </a:r>
            <a:endParaRPr lang="fr-FR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3491856" y="1538748"/>
                <a:ext cx="900120" cy="45006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𝑘</m:t>
                          </m:r>
                        </m:den>
                      </m:f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2,1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56" y="1538748"/>
                <a:ext cx="900120" cy="45006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avec flèche 28"/>
          <p:cNvCxnSpPr>
            <a:stCxn id="27" idx="3"/>
            <a:endCxn id="28" idx="1"/>
          </p:cNvCxnSpPr>
          <p:nvPr/>
        </p:nvCxnSpPr>
        <p:spPr>
          <a:xfrm>
            <a:off x="3131808" y="1763778"/>
            <a:ext cx="360048" cy="0"/>
          </a:xfrm>
          <a:prstGeom prst="straightConnector1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4751976" y="1538748"/>
                <a:ext cx="900120" cy="45006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𝑣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=3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976" y="1538748"/>
                <a:ext cx="900120" cy="45006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cteur droit avec flèche 30"/>
          <p:cNvCxnSpPr>
            <a:stCxn id="28" idx="3"/>
            <a:endCxn id="30" idx="1"/>
          </p:cNvCxnSpPr>
          <p:nvPr/>
        </p:nvCxnSpPr>
        <p:spPr>
          <a:xfrm>
            <a:off x="4391976" y="1763778"/>
            <a:ext cx="360000" cy="0"/>
          </a:xfrm>
          <a:prstGeom prst="straightConnector1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6012096" y="1538748"/>
                <a:ext cx="900120" cy="45006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200" i="1">
                              <a:latin typeface="Cambria Math"/>
                            </a:rPr>
                            <m:t>240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096" y="1538748"/>
                <a:ext cx="900120" cy="45006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necteur droit avec flèche 32"/>
          <p:cNvCxnSpPr>
            <a:stCxn id="30" idx="3"/>
            <a:endCxn id="32" idx="1"/>
          </p:cNvCxnSpPr>
          <p:nvPr/>
        </p:nvCxnSpPr>
        <p:spPr>
          <a:xfrm>
            <a:off x="5652096" y="1763778"/>
            <a:ext cx="360000" cy="0"/>
          </a:xfrm>
          <a:prstGeom prst="straightConnector1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>
            <a:off x="1871688" y="1763778"/>
            <a:ext cx="360000" cy="0"/>
          </a:xfrm>
          <a:prstGeom prst="straightConnector1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>
            <a:off x="6912216" y="1764472"/>
            <a:ext cx="360000" cy="0"/>
          </a:xfrm>
          <a:prstGeom prst="straightConnector1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/>
              <p:cNvSpPr txBox="1"/>
              <p:nvPr/>
            </p:nvSpPr>
            <p:spPr>
              <a:xfrm>
                <a:off x="3091707" y="1498900"/>
                <a:ext cx="4402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707" y="1498900"/>
                <a:ext cx="44024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351851" y="1498900"/>
                <a:ext cx="3954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851" y="1498900"/>
                <a:ext cx="39542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/>
              <p:cNvSpPr txBox="1"/>
              <p:nvPr/>
            </p:nvSpPr>
            <p:spPr>
              <a:xfrm>
                <a:off x="5652144" y="1498900"/>
                <a:ext cx="3907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/>
                            </a:rPr>
                            <m:t>Λ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44" y="1498900"/>
                <a:ext cx="390748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6940860" y="1476701"/>
                <a:ext cx="3924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200" i="0" smtClean="0">
                              <a:latin typeface="Cambria Math"/>
                            </a:rPr>
                            <m:t>Α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0860" y="1476701"/>
                <a:ext cx="392480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/>
          <p:cNvSpPr/>
          <p:nvPr/>
        </p:nvSpPr>
        <p:spPr>
          <a:xfrm>
            <a:off x="4836391" y="1994511"/>
            <a:ext cx="7312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i="1" dirty="0" smtClean="0"/>
              <a:t>(mm/tour)</a:t>
            </a:r>
            <a:endParaRPr lang="fr-FR" sz="1000" i="1" dirty="0"/>
          </a:p>
        </p:txBody>
      </p:sp>
      <p:sp>
        <p:nvSpPr>
          <p:cNvPr id="41" name="Rectangle 40"/>
          <p:cNvSpPr/>
          <p:nvPr/>
        </p:nvSpPr>
        <p:spPr>
          <a:xfrm>
            <a:off x="6096512" y="2023800"/>
            <a:ext cx="7312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i="1" dirty="0" smtClean="0"/>
              <a:t>(tour/mm)</a:t>
            </a:r>
            <a:endParaRPr lang="fr-FR" sz="1000" i="1" dirty="0"/>
          </a:p>
        </p:txBody>
      </p:sp>
      <p:sp>
        <p:nvSpPr>
          <p:cNvPr id="42" name="Rectangle 41"/>
          <p:cNvSpPr/>
          <p:nvPr/>
        </p:nvSpPr>
        <p:spPr>
          <a:xfrm>
            <a:off x="2319308" y="2023799"/>
            <a:ext cx="7248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i="1" dirty="0" smtClean="0"/>
              <a:t>(tour/min)</a:t>
            </a:r>
            <a:endParaRPr lang="fr-FR" sz="1000" i="1" dirty="0"/>
          </a:p>
        </p:txBody>
      </p:sp>
    </p:spTree>
    <p:extLst>
      <p:ext uri="{BB962C8B-B14F-4D97-AF65-F5344CB8AC3E}">
        <p14:creationId xmlns:p14="http://schemas.microsoft.com/office/powerpoint/2010/main" val="1504428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52024" y="2978940"/>
            <a:ext cx="1890252" cy="8101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fr-FR" sz="1200" dirty="0" smtClean="0"/>
              <a:t>Ensemble étudié</a:t>
            </a:r>
            <a:endParaRPr lang="fr-FR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288" y="1178700"/>
            <a:ext cx="6000750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83879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138</Words>
  <Application>Microsoft Office PowerPoint</Application>
  <PresentationFormat>Affichage à l'écran (4:3)</PresentationFormat>
  <Paragraphs>34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 Pessoles</cp:lastModifiedBy>
  <cp:revision>14</cp:revision>
  <dcterms:created xsi:type="dcterms:W3CDTF">2014-05-28T12:35:00Z</dcterms:created>
  <dcterms:modified xsi:type="dcterms:W3CDTF">2014-11-18T19:32:00Z</dcterms:modified>
</cp:coreProperties>
</file>