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21/06/2015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21/06/2015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21/06/2015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21/06/2015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21/06/2015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21/06/2015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21/06/2015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Enseignements\GitHub\CI_03_EtudeCinematique\04_ChainesFermees\TD_01_LoisES\images\prot_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1881122" cy="265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555776" y="1130261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Moteur</a:t>
            </a:r>
            <a:endParaRPr lang="fr-FR" sz="1200" dirty="0"/>
          </a:p>
        </p:txBody>
      </p:sp>
      <p:cxnSp>
        <p:nvCxnSpPr>
          <p:cNvPr id="6" name="Connecteur droit avec flèche 5"/>
          <p:cNvCxnSpPr>
            <a:stCxn id="4" idx="1"/>
          </p:cNvCxnSpPr>
          <p:nvPr/>
        </p:nvCxnSpPr>
        <p:spPr>
          <a:xfrm flipH="1">
            <a:off x="2123728" y="1268761"/>
            <a:ext cx="432048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2555776" y="1711841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Poulies – courroie</a:t>
            </a:r>
            <a:endParaRPr lang="fr-FR" sz="1200" dirty="0"/>
          </a:p>
        </p:txBody>
      </p:sp>
      <p:cxnSp>
        <p:nvCxnSpPr>
          <p:cNvPr id="9" name="Connecteur droit avec flèche 8"/>
          <p:cNvCxnSpPr>
            <a:stCxn id="8" idx="1"/>
          </p:cNvCxnSpPr>
          <p:nvPr/>
        </p:nvCxnSpPr>
        <p:spPr>
          <a:xfrm flipH="1">
            <a:off x="1835696" y="1850341"/>
            <a:ext cx="720080" cy="1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555776" y="2647945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Prothèse</a:t>
            </a:r>
            <a:endParaRPr lang="fr-FR" sz="1200" dirty="0"/>
          </a:p>
        </p:txBody>
      </p:sp>
      <p:cxnSp>
        <p:nvCxnSpPr>
          <p:cNvPr id="12" name="Connecteur droit avec flèche 11"/>
          <p:cNvCxnSpPr>
            <a:stCxn id="11" idx="1"/>
          </p:cNvCxnSpPr>
          <p:nvPr/>
        </p:nvCxnSpPr>
        <p:spPr>
          <a:xfrm flipH="1">
            <a:off x="2464798" y="2786445"/>
            <a:ext cx="90978" cy="0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2464797" y="2786444"/>
            <a:ext cx="1" cy="354524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94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e 56"/>
          <p:cNvGrpSpPr/>
          <p:nvPr/>
        </p:nvGrpSpPr>
        <p:grpSpPr>
          <a:xfrm>
            <a:off x="-451743" y="597129"/>
            <a:ext cx="2235388" cy="2094605"/>
            <a:chOff x="-451743" y="597129"/>
            <a:chExt cx="2235388" cy="2094605"/>
          </a:xfrm>
        </p:grpSpPr>
        <p:grpSp>
          <p:nvGrpSpPr>
            <p:cNvPr id="54" name="Groupe 53"/>
            <p:cNvGrpSpPr/>
            <p:nvPr/>
          </p:nvGrpSpPr>
          <p:grpSpPr>
            <a:xfrm rot="20700000">
              <a:off x="69573" y="697030"/>
              <a:ext cx="1154521" cy="1156329"/>
              <a:chOff x="242491" y="831664"/>
              <a:chExt cx="1154521" cy="1156329"/>
            </a:xfrm>
          </p:grpSpPr>
          <p:cxnSp>
            <p:nvCxnSpPr>
              <p:cNvPr id="55" name="Connecteur droit avec flèche 54"/>
              <p:cNvCxnSpPr/>
              <p:nvPr/>
            </p:nvCxnSpPr>
            <p:spPr>
              <a:xfrm rot="16200000" flipV="1">
                <a:off x="-330537" y="1408924"/>
                <a:ext cx="1154521" cy="1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avec flèche 55"/>
              <p:cNvCxnSpPr/>
              <p:nvPr/>
            </p:nvCxnSpPr>
            <p:spPr>
              <a:xfrm flipV="1">
                <a:off x="242491" y="1987992"/>
                <a:ext cx="1154521" cy="1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/>
                <p:cNvSpPr txBox="1"/>
                <p:nvPr/>
              </p:nvSpPr>
              <p:spPr>
                <a:xfrm>
                  <a:off x="1241556" y="1824228"/>
                  <a:ext cx="542089" cy="401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" name="ZoneTexte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556" y="1824228"/>
                  <a:ext cx="542089" cy="40154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" name="Groupe 52"/>
            <p:cNvGrpSpPr/>
            <p:nvPr/>
          </p:nvGrpSpPr>
          <p:grpSpPr>
            <a:xfrm>
              <a:off x="242491" y="831664"/>
              <a:ext cx="1154521" cy="1156329"/>
              <a:chOff x="242491" y="831664"/>
              <a:chExt cx="1154521" cy="1156329"/>
            </a:xfrm>
          </p:grpSpPr>
          <p:cxnSp>
            <p:nvCxnSpPr>
              <p:cNvPr id="52" name="Connecteur droit avec flèche 51"/>
              <p:cNvCxnSpPr/>
              <p:nvPr/>
            </p:nvCxnSpPr>
            <p:spPr>
              <a:xfrm rot="16200000" flipV="1">
                <a:off x="-330537" y="1408924"/>
                <a:ext cx="115452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242491" y="1987992"/>
                <a:ext cx="115452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e 49"/>
            <p:cNvGrpSpPr/>
            <p:nvPr/>
          </p:nvGrpSpPr>
          <p:grpSpPr>
            <a:xfrm>
              <a:off x="193075" y="1934345"/>
              <a:ext cx="107296" cy="107296"/>
              <a:chOff x="432868" y="1492197"/>
              <a:chExt cx="107296" cy="107296"/>
            </a:xfrm>
          </p:grpSpPr>
          <p:sp>
            <p:nvSpPr>
              <p:cNvPr id="25" name="Ellipse 24"/>
              <p:cNvSpPr/>
              <p:nvPr/>
            </p:nvSpPr>
            <p:spPr>
              <a:xfrm>
                <a:off x="432868" y="1492197"/>
                <a:ext cx="107296" cy="1072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Ellipse 25"/>
              <p:cNvSpPr/>
              <p:nvPr/>
            </p:nvSpPr>
            <p:spPr>
              <a:xfrm flipV="1">
                <a:off x="473469" y="1532798"/>
                <a:ext cx="26093" cy="2609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/>
                <p:cNvSpPr txBox="1"/>
                <p:nvPr/>
              </p:nvSpPr>
              <p:spPr>
                <a:xfrm>
                  <a:off x="1241555" y="1483478"/>
                  <a:ext cx="542089" cy="401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555" y="1483478"/>
                  <a:ext cx="542089" cy="40154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/>
                <p:cNvSpPr txBox="1"/>
                <p:nvPr/>
              </p:nvSpPr>
              <p:spPr>
                <a:xfrm>
                  <a:off x="-15678" y="597129"/>
                  <a:ext cx="524799" cy="401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9" name="ZoneTexte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678" y="597129"/>
                  <a:ext cx="524799" cy="40154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/>
                <p:cNvSpPr txBox="1"/>
                <p:nvPr/>
              </p:nvSpPr>
              <p:spPr>
                <a:xfrm>
                  <a:off x="-332596" y="597129"/>
                  <a:ext cx="524799" cy="401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0" name="ZoneTexte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2596" y="597129"/>
                  <a:ext cx="524799" cy="40154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Arc 30"/>
            <p:cNvSpPr/>
            <p:nvPr/>
          </p:nvSpPr>
          <p:spPr>
            <a:xfrm>
              <a:off x="-451743" y="1268712"/>
              <a:ext cx="1423024" cy="1423022"/>
            </a:xfrm>
            <a:prstGeom prst="arc">
              <a:avLst>
                <a:gd name="adj1" fmla="val 20797740"/>
                <a:gd name="adj2" fmla="val 21557570"/>
              </a:avLst>
            </a:prstGeom>
            <a:ln w="12700">
              <a:solidFill>
                <a:srgbClr val="7030A0"/>
              </a:solidFill>
              <a:headEnd type="stealth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/>
                <p:cNvSpPr txBox="1"/>
                <p:nvPr/>
              </p:nvSpPr>
              <p:spPr>
                <a:xfrm>
                  <a:off x="908220" y="1755353"/>
                  <a:ext cx="42819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1" smtClean="0">
                            <a:latin typeface="Cambria Math"/>
                          </a:rPr>
                          <m:t>𝛽</m:t>
                        </m:r>
                        <m:r>
                          <a:rPr lang="fr-FR" sz="900" b="0" i="1" smtClean="0">
                            <a:latin typeface="Cambria Math"/>
                          </a:rPr>
                          <m:t>(</m:t>
                        </m:r>
                        <m:r>
                          <a:rPr lang="fr-FR" sz="9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9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49" name="ZoneTexte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220" y="1755353"/>
                  <a:ext cx="428194" cy="2308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e 57"/>
          <p:cNvGrpSpPr/>
          <p:nvPr/>
        </p:nvGrpSpPr>
        <p:grpSpPr>
          <a:xfrm>
            <a:off x="1399898" y="605162"/>
            <a:ext cx="2235388" cy="2094605"/>
            <a:chOff x="-451743" y="597129"/>
            <a:chExt cx="2235388" cy="20946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/>
                <p:cNvSpPr txBox="1"/>
                <p:nvPr/>
              </p:nvSpPr>
              <p:spPr>
                <a:xfrm>
                  <a:off x="908220" y="1755353"/>
                  <a:ext cx="42659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1" smtClean="0">
                            <a:latin typeface="Cambria Math"/>
                          </a:rPr>
                          <m:t>𝛼</m:t>
                        </m:r>
                        <m:r>
                          <a:rPr lang="fr-FR" sz="900" b="0" i="1" smtClean="0">
                            <a:latin typeface="Cambria Math"/>
                          </a:rPr>
                          <m:t>(</m:t>
                        </m:r>
                        <m:r>
                          <a:rPr lang="fr-FR" sz="9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9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67" name="ZoneTexte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220" y="1755353"/>
                  <a:ext cx="426592" cy="2308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9" name="Groupe 58"/>
            <p:cNvGrpSpPr/>
            <p:nvPr/>
          </p:nvGrpSpPr>
          <p:grpSpPr>
            <a:xfrm rot="20700000">
              <a:off x="69573" y="697030"/>
              <a:ext cx="1154521" cy="1156329"/>
              <a:chOff x="242491" y="831664"/>
              <a:chExt cx="1154521" cy="1156329"/>
            </a:xfrm>
          </p:grpSpPr>
          <p:cxnSp>
            <p:nvCxnSpPr>
              <p:cNvPr id="72" name="Connecteur droit avec flèche 71"/>
              <p:cNvCxnSpPr/>
              <p:nvPr/>
            </p:nvCxnSpPr>
            <p:spPr>
              <a:xfrm rot="16200000" flipV="1">
                <a:off x="-330537" y="1408924"/>
                <a:ext cx="1154521" cy="1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avec flèche 72"/>
              <p:cNvCxnSpPr/>
              <p:nvPr/>
            </p:nvCxnSpPr>
            <p:spPr>
              <a:xfrm flipV="1">
                <a:off x="242491" y="1987992"/>
                <a:ext cx="1154521" cy="1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/>
                <p:cNvSpPr txBox="1"/>
                <p:nvPr/>
              </p:nvSpPr>
              <p:spPr>
                <a:xfrm>
                  <a:off x="1241556" y="1824228"/>
                  <a:ext cx="542089" cy="401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0" name="ZoneTexte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556" y="1824228"/>
                  <a:ext cx="542089" cy="40154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1" name="Groupe 60"/>
            <p:cNvGrpSpPr/>
            <p:nvPr/>
          </p:nvGrpSpPr>
          <p:grpSpPr>
            <a:xfrm>
              <a:off x="242491" y="831664"/>
              <a:ext cx="1154521" cy="1156329"/>
              <a:chOff x="242491" y="831664"/>
              <a:chExt cx="1154521" cy="1156329"/>
            </a:xfrm>
          </p:grpSpPr>
          <p:cxnSp>
            <p:nvCxnSpPr>
              <p:cNvPr id="70" name="Connecteur droit avec flèche 69"/>
              <p:cNvCxnSpPr/>
              <p:nvPr/>
            </p:nvCxnSpPr>
            <p:spPr>
              <a:xfrm rot="16200000" flipV="1">
                <a:off x="-330537" y="1408924"/>
                <a:ext cx="115452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avec flèche 70"/>
              <p:cNvCxnSpPr/>
              <p:nvPr/>
            </p:nvCxnSpPr>
            <p:spPr>
              <a:xfrm flipV="1">
                <a:off x="242491" y="1987992"/>
                <a:ext cx="115452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e 61"/>
            <p:cNvGrpSpPr/>
            <p:nvPr/>
          </p:nvGrpSpPr>
          <p:grpSpPr>
            <a:xfrm>
              <a:off x="193075" y="1934345"/>
              <a:ext cx="107296" cy="107296"/>
              <a:chOff x="432868" y="1492197"/>
              <a:chExt cx="107296" cy="107296"/>
            </a:xfrm>
          </p:grpSpPr>
          <p:sp>
            <p:nvSpPr>
              <p:cNvPr id="68" name="Ellipse 67"/>
              <p:cNvSpPr/>
              <p:nvPr/>
            </p:nvSpPr>
            <p:spPr>
              <a:xfrm>
                <a:off x="432868" y="1492197"/>
                <a:ext cx="107296" cy="1072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" name="Ellipse 68"/>
              <p:cNvSpPr/>
              <p:nvPr/>
            </p:nvSpPr>
            <p:spPr>
              <a:xfrm flipV="1">
                <a:off x="473469" y="1532798"/>
                <a:ext cx="26093" cy="2609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/>
                <p:cNvSpPr txBox="1"/>
                <p:nvPr/>
              </p:nvSpPr>
              <p:spPr>
                <a:xfrm>
                  <a:off x="1241555" y="1483478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3" name="ZoneTexte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555" y="1483478"/>
                  <a:ext cx="373949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/>
                <p:cNvSpPr txBox="1"/>
                <p:nvPr/>
              </p:nvSpPr>
              <p:spPr>
                <a:xfrm>
                  <a:off x="-15678" y="597129"/>
                  <a:ext cx="524799" cy="401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4" name="ZoneTexte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678" y="597129"/>
                  <a:ext cx="524799" cy="40154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/>
                <p:cNvSpPr txBox="1"/>
                <p:nvPr/>
              </p:nvSpPr>
              <p:spPr>
                <a:xfrm>
                  <a:off x="-332596" y="597129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2596" y="597129"/>
                  <a:ext cx="362022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Arc 65"/>
            <p:cNvSpPr/>
            <p:nvPr/>
          </p:nvSpPr>
          <p:spPr>
            <a:xfrm>
              <a:off x="-451743" y="1268712"/>
              <a:ext cx="1423024" cy="1423022"/>
            </a:xfrm>
            <a:prstGeom prst="arc">
              <a:avLst>
                <a:gd name="adj1" fmla="val 20797740"/>
                <a:gd name="adj2" fmla="val 21557570"/>
              </a:avLst>
            </a:prstGeom>
            <a:ln w="12700">
              <a:solidFill>
                <a:srgbClr val="FFC000"/>
              </a:solidFill>
              <a:headEnd type="stealth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4" name="Groupe 73"/>
          <p:cNvGrpSpPr/>
          <p:nvPr/>
        </p:nvGrpSpPr>
        <p:grpSpPr>
          <a:xfrm>
            <a:off x="3147460" y="591663"/>
            <a:ext cx="2235388" cy="2094605"/>
            <a:chOff x="-451743" y="597129"/>
            <a:chExt cx="2235388" cy="20946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/>
                <p:cNvSpPr txBox="1"/>
                <p:nvPr/>
              </p:nvSpPr>
              <p:spPr>
                <a:xfrm>
                  <a:off x="908220" y="1755353"/>
                  <a:ext cx="42332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1" smtClean="0">
                            <a:latin typeface="Cambria Math"/>
                          </a:rPr>
                          <m:t>𝜃</m:t>
                        </m:r>
                        <m:r>
                          <a:rPr lang="fr-FR" sz="900" b="0" i="1" smtClean="0">
                            <a:latin typeface="Cambria Math"/>
                          </a:rPr>
                          <m:t>(</m:t>
                        </m:r>
                        <m:r>
                          <a:rPr lang="fr-FR" sz="9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9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83" name="ZoneTexte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220" y="1755353"/>
                  <a:ext cx="423321" cy="2308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e 74"/>
            <p:cNvGrpSpPr/>
            <p:nvPr/>
          </p:nvGrpSpPr>
          <p:grpSpPr>
            <a:xfrm rot="20700000">
              <a:off x="69573" y="697030"/>
              <a:ext cx="1154521" cy="1156329"/>
              <a:chOff x="242491" y="831664"/>
              <a:chExt cx="1154521" cy="1156329"/>
            </a:xfrm>
          </p:grpSpPr>
          <p:cxnSp>
            <p:nvCxnSpPr>
              <p:cNvPr id="88" name="Connecteur droit avec flèche 87"/>
              <p:cNvCxnSpPr/>
              <p:nvPr/>
            </p:nvCxnSpPr>
            <p:spPr>
              <a:xfrm rot="16200000" flipV="1">
                <a:off x="-330537" y="1408924"/>
                <a:ext cx="1154521" cy="1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avec flèche 88"/>
              <p:cNvCxnSpPr/>
              <p:nvPr/>
            </p:nvCxnSpPr>
            <p:spPr>
              <a:xfrm flipV="1">
                <a:off x="242491" y="1987992"/>
                <a:ext cx="1154521" cy="1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/>
                <p:cNvSpPr txBox="1"/>
                <p:nvPr/>
              </p:nvSpPr>
              <p:spPr>
                <a:xfrm>
                  <a:off x="1241556" y="1824228"/>
                  <a:ext cx="542089" cy="401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6" name="ZoneTexte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556" y="1824228"/>
                  <a:ext cx="542089" cy="40154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7" name="Groupe 76"/>
            <p:cNvGrpSpPr/>
            <p:nvPr/>
          </p:nvGrpSpPr>
          <p:grpSpPr>
            <a:xfrm>
              <a:off x="242491" y="831664"/>
              <a:ext cx="1154521" cy="1156329"/>
              <a:chOff x="242491" y="831664"/>
              <a:chExt cx="1154521" cy="1156329"/>
            </a:xfrm>
          </p:grpSpPr>
          <p:cxnSp>
            <p:nvCxnSpPr>
              <p:cNvPr id="86" name="Connecteur droit avec flèche 85"/>
              <p:cNvCxnSpPr/>
              <p:nvPr/>
            </p:nvCxnSpPr>
            <p:spPr>
              <a:xfrm rot="16200000" flipV="1">
                <a:off x="-330537" y="1408924"/>
                <a:ext cx="115452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avec flèche 86"/>
              <p:cNvCxnSpPr/>
              <p:nvPr/>
            </p:nvCxnSpPr>
            <p:spPr>
              <a:xfrm flipV="1">
                <a:off x="242491" y="1987992"/>
                <a:ext cx="115452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e 77"/>
            <p:cNvGrpSpPr/>
            <p:nvPr/>
          </p:nvGrpSpPr>
          <p:grpSpPr>
            <a:xfrm>
              <a:off x="193075" y="1934345"/>
              <a:ext cx="107296" cy="107296"/>
              <a:chOff x="432868" y="1492197"/>
              <a:chExt cx="107296" cy="107296"/>
            </a:xfrm>
          </p:grpSpPr>
          <p:sp>
            <p:nvSpPr>
              <p:cNvPr id="84" name="Ellipse 83"/>
              <p:cNvSpPr/>
              <p:nvPr/>
            </p:nvSpPr>
            <p:spPr>
              <a:xfrm>
                <a:off x="432868" y="1492197"/>
                <a:ext cx="107296" cy="1072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5" name="Ellipse 84"/>
              <p:cNvSpPr/>
              <p:nvPr/>
            </p:nvSpPr>
            <p:spPr>
              <a:xfrm flipV="1">
                <a:off x="473469" y="1532798"/>
                <a:ext cx="26093" cy="2609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ZoneTexte 78"/>
                <p:cNvSpPr txBox="1"/>
                <p:nvPr/>
              </p:nvSpPr>
              <p:spPr>
                <a:xfrm>
                  <a:off x="1241555" y="1483478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9" name="ZoneTexte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555" y="1483478"/>
                  <a:ext cx="373949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/>
                <p:cNvSpPr txBox="1"/>
                <p:nvPr/>
              </p:nvSpPr>
              <p:spPr>
                <a:xfrm>
                  <a:off x="-15678" y="597129"/>
                  <a:ext cx="524799" cy="401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0" name="ZoneTexte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678" y="597129"/>
                  <a:ext cx="524799" cy="40154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/>
                <p:cNvSpPr txBox="1"/>
                <p:nvPr/>
              </p:nvSpPr>
              <p:spPr>
                <a:xfrm>
                  <a:off x="-332596" y="597129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1" name="ZoneTexte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2596" y="597129"/>
                  <a:ext cx="362022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Arc 81"/>
            <p:cNvSpPr/>
            <p:nvPr/>
          </p:nvSpPr>
          <p:spPr>
            <a:xfrm>
              <a:off x="-451743" y="1268712"/>
              <a:ext cx="1423024" cy="1423022"/>
            </a:xfrm>
            <a:prstGeom prst="arc">
              <a:avLst>
                <a:gd name="adj1" fmla="val 20797740"/>
                <a:gd name="adj2" fmla="val 21557570"/>
              </a:avLst>
            </a:prstGeom>
            <a:ln w="12700">
              <a:solidFill>
                <a:srgbClr val="0070C0"/>
              </a:solidFill>
              <a:headEnd type="stealth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64616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31688" y="818652"/>
            <a:ext cx="900120" cy="45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Moteur</a:t>
            </a:r>
            <a:endParaRPr lang="fr-FR" sz="1200" dirty="0"/>
          </a:p>
        </p:txBody>
      </p:sp>
      <p:sp>
        <p:nvSpPr>
          <p:cNvPr id="5" name="Rectangle 4"/>
          <p:cNvSpPr/>
          <p:nvPr/>
        </p:nvSpPr>
        <p:spPr>
          <a:xfrm>
            <a:off x="3491856" y="818652"/>
            <a:ext cx="900120" cy="45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Réducteur</a:t>
            </a:r>
            <a:endParaRPr lang="fr-FR" sz="1200" dirty="0"/>
          </a:p>
        </p:txBody>
      </p:sp>
      <p:cxnSp>
        <p:nvCxnSpPr>
          <p:cNvPr id="7" name="Connecteur droit avec flèche 6"/>
          <p:cNvCxnSpPr>
            <a:stCxn id="4" idx="3"/>
            <a:endCxn id="5" idx="1"/>
          </p:cNvCxnSpPr>
          <p:nvPr/>
        </p:nvCxnSpPr>
        <p:spPr>
          <a:xfrm>
            <a:off x="3131808" y="1043682"/>
            <a:ext cx="360048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51976" y="818652"/>
            <a:ext cx="900120" cy="45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Vis-écrou</a:t>
            </a:r>
            <a:endParaRPr lang="fr-FR" sz="1200" dirty="0"/>
          </a:p>
        </p:txBody>
      </p:sp>
      <p:cxnSp>
        <p:nvCxnSpPr>
          <p:cNvPr id="9" name="Connecteur droit avec flèche 8"/>
          <p:cNvCxnSpPr>
            <a:stCxn id="5" idx="3"/>
            <a:endCxn id="8" idx="1"/>
          </p:cNvCxnSpPr>
          <p:nvPr/>
        </p:nvCxnSpPr>
        <p:spPr>
          <a:xfrm>
            <a:off x="4391976" y="1043682"/>
            <a:ext cx="360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12096" y="818652"/>
            <a:ext cx="900120" cy="45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Loi E/S</a:t>
            </a:r>
            <a:endParaRPr lang="fr-FR" sz="1200" dirty="0"/>
          </a:p>
        </p:txBody>
      </p:sp>
      <p:cxnSp>
        <p:nvCxnSpPr>
          <p:cNvPr id="22" name="Connecteur droit avec flèche 21"/>
          <p:cNvCxnSpPr>
            <a:stCxn id="8" idx="3"/>
            <a:endCxn id="10" idx="1"/>
          </p:cNvCxnSpPr>
          <p:nvPr/>
        </p:nvCxnSpPr>
        <p:spPr>
          <a:xfrm>
            <a:off x="5652096" y="1043682"/>
            <a:ext cx="360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1871688" y="1043682"/>
            <a:ext cx="360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6912216" y="1044376"/>
            <a:ext cx="360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231688" y="1538748"/>
            <a:ext cx="900120" cy="45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Moteur</a:t>
            </a:r>
            <a:endParaRPr lang="fr-F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491856" y="1538748"/>
                <a:ext cx="900120" cy="45006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𝑘</m:t>
                          </m:r>
                        </m:den>
                      </m:f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2,1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56" y="1538748"/>
                <a:ext cx="900120" cy="4500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/>
          <p:cNvCxnSpPr>
            <a:stCxn id="27" idx="3"/>
            <a:endCxn id="28" idx="1"/>
          </p:cNvCxnSpPr>
          <p:nvPr/>
        </p:nvCxnSpPr>
        <p:spPr>
          <a:xfrm>
            <a:off x="3131808" y="1763778"/>
            <a:ext cx="360048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4751976" y="1538748"/>
                <a:ext cx="900120" cy="45006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𝑣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976" y="1538748"/>
                <a:ext cx="900120" cy="4500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avec flèche 30"/>
          <p:cNvCxnSpPr>
            <a:stCxn id="28" idx="3"/>
            <a:endCxn id="30" idx="1"/>
          </p:cNvCxnSpPr>
          <p:nvPr/>
        </p:nvCxnSpPr>
        <p:spPr>
          <a:xfrm>
            <a:off x="4391976" y="1763778"/>
            <a:ext cx="360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6012096" y="1538748"/>
                <a:ext cx="900120" cy="45006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i="1">
                              <a:latin typeface="Cambria Math"/>
                            </a:rPr>
                            <m:t>240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096" y="1538748"/>
                <a:ext cx="900120" cy="4500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avec flèche 32"/>
          <p:cNvCxnSpPr>
            <a:stCxn id="30" idx="3"/>
            <a:endCxn id="32" idx="1"/>
          </p:cNvCxnSpPr>
          <p:nvPr/>
        </p:nvCxnSpPr>
        <p:spPr>
          <a:xfrm>
            <a:off x="5652096" y="1763778"/>
            <a:ext cx="360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1871688" y="1763778"/>
            <a:ext cx="360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6912216" y="1764472"/>
            <a:ext cx="360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3091707" y="1498900"/>
                <a:ext cx="4402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707" y="1498900"/>
                <a:ext cx="44024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351851" y="1498900"/>
                <a:ext cx="3954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851" y="1498900"/>
                <a:ext cx="39542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5652144" y="1498900"/>
                <a:ext cx="3907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Λ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44" y="1498900"/>
                <a:ext cx="390748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6940860" y="1476701"/>
                <a:ext cx="3924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i="0" smtClean="0">
                              <a:latin typeface="Cambria Math"/>
                            </a:rPr>
                            <m:t>Α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860" y="1476701"/>
                <a:ext cx="39248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4836391" y="1994511"/>
            <a:ext cx="7312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i="1" dirty="0" smtClean="0"/>
              <a:t>(mm/tour)</a:t>
            </a:r>
            <a:endParaRPr lang="fr-FR" sz="1000" i="1" dirty="0"/>
          </a:p>
        </p:txBody>
      </p:sp>
      <p:sp>
        <p:nvSpPr>
          <p:cNvPr id="41" name="Rectangle 40"/>
          <p:cNvSpPr/>
          <p:nvPr/>
        </p:nvSpPr>
        <p:spPr>
          <a:xfrm>
            <a:off x="6096512" y="2023800"/>
            <a:ext cx="7312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i="1" dirty="0" smtClean="0"/>
              <a:t>(tour/mm)</a:t>
            </a:r>
            <a:endParaRPr lang="fr-FR" sz="1000" i="1" dirty="0"/>
          </a:p>
        </p:txBody>
      </p:sp>
      <p:sp>
        <p:nvSpPr>
          <p:cNvPr id="42" name="Rectangle 41"/>
          <p:cNvSpPr/>
          <p:nvPr/>
        </p:nvSpPr>
        <p:spPr>
          <a:xfrm>
            <a:off x="2319308" y="2023799"/>
            <a:ext cx="724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i="1" dirty="0" smtClean="0"/>
              <a:t>(tour/min)</a:t>
            </a:r>
            <a:endParaRPr lang="fr-FR" sz="1000" i="1" dirty="0"/>
          </a:p>
        </p:txBody>
      </p:sp>
    </p:spTree>
    <p:extLst>
      <p:ext uri="{BB962C8B-B14F-4D97-AF65-F5344CB8AC3E}">
        <p14:creationId xmlns:p14="http://schemas.microsoft.com/office/powerpoint/2010/main" val="150442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e 69"/>
          <p:cNvGrpSpPr/>
          <p:nvPr/>
        </p:nvGrpSpPr>
        <p:grpSpPr>
          <a:xfrm>
            <a:off x="2201842" y="3034125"/>
            <a:ext cx="753039" cy="300385"/>
            <a:chOff x="3549170" y="3698195"/>
            <a:chExt cx="359452" cy="143384"/>
          </a:xfrm>
        </p:grpSpPr>
        <p:cxnSp>
          <p:nvCxnSpPr>
            <p:cNvPr id="125" name="Connecteur droit 124"/>
            <p:cNvCxnSpPr/>
            <p:nvPr/>
          </p:nvCxnSpPr>
          <p:spPr>
            <a:xfrm>
              <a:off x="3562960" y="3700866"/>
              <a:ext cx="342616" cy="91803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flipV="1">
              <a:off x="3894832" y="3790114"/>
              <a:ext cx="13790" cy="51465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flipV="1">
              <a:off x="3549170" y="3698195"/>
              <a:ext cx="13790" cy="4857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Connecteur droit 22"/>
          <p:cNvCxnSpPr/>
          <p:nvPr/>
        </p:nvCxnSpPr>
        <p:spPr>
          <a:xfrm flipV="1">
            <a:off x="3636458" y="1747601"/>
            <a:ext cx="443879" cy="1656576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>
            <a:endCxn id="107" idx="2"/>
          </p:cNvCxnSpPr>
          <p:nvPr/>
        </p:nvCxnSpPr>
        <p:spPr>
          <a:xfrm flipV="1">
            <a:off x="2183041" y="3669447"/>
            <a:ext cx="270141" cy="1019721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1537499" y="3841578"/>
            <a:ext cx="716018" cy="212976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39"/>
          <p:cNvCxnSpPr/>
          <p:nvPr/>
        </p:nvCxnSpPr>
        <p:spPr>
          <a:xfrm flipV="1">
            <a:off x="1537499" y="1946576"/>
            <a:ext cx="510768" cy="1906215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>
            <a:endCxn id="155" idx="1"/>
          </p:cNvCxnSpPr>
          <p:nvPr/>
        </p:nvCxnSpPr>
        <p:spPr>
          <a:xfrm>
            <a:off x="2951784" y="1832996"/>
            <a:ext cx="925847" cy="270972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663052" y="1281413"/>
            <a:ext cx="468760" cy="157594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 flipH="1" flipV="1">
            <a:off x="3097436" y="953670"/>
            <a:ext cx="288" cy="270036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694821" y="953670"/>
            <a:ext cx="402903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2048267" y="1941342"/>
            <a:ext cx="813505" cy="247925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3814211" y="2337428"/>
            <a:ext cx="200826" cy="53811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4" name="Groupe 73"/>
          <p:cNvGrpSpPr/>
          <p:nvPr/>
        </p:nvGrpSpPr>
        <p:grpSpPr>
          <a:xfrm>
            <a:off x="3422377" y="3355178"/>
            <a:ext cx="369747" cy="203313"/>
            <a:chOff x="3386475" y="3537338"/>
            <a:chExt cx="369747" cy="203313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3410560" y="3548466"/>
              <a:ext cx="342616" cy="91803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flipV="1">
              <a:off x="3728643" y="3637720"/>
              <a:ext cx="27579" cy="102931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flipV="1">
              <a:off x="3386475" y="3537338"/>
              <a:ext cx="27579" cy="102931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9" name="Rectangle 88"/>
          <p:cNvSpPr/>
          <p:nvPr/>
        </p:nvSpPr>
        <p:spPr>
          <a:xfrm rot="900000">
            <a:off x="2665962" y="2297629"/>
            <a:ext cx="202694" cy="40538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7" name="Connecteur droit 96"/>
          <p:cNvCxnSpPr/>
          <p:nvPr/>
        </p:nvCxnSpPr>
        <p:spPr>
          <a:xfrm>
            <a:off x="2609168" y="2722339"/>
            <a:ext cx="171306" cy="45901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2746358" y="2239247"/>
            <a:ext cx="171306" cy="45901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1" name="Rectangle 100"/>
          <p:cNvSpPr/>
          <p:nvPr/>
        </p:nvSpPr>
        <p:spPr>
          <a:xfrm rot="900000">
            <a:off x="2250850" y="3872115"/>
            <a:ext cx="202694" cy="40538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7" name="Rectangle 106"/>
          <p:cNvSpPr/>
          <p:nvPr/>
        </p:nvSpPr>
        <p:spPr>
          <a:xfrm rot="900000">
            <a:off x="2407823" y="3244174"/>
            <a:ext cx="202694" cy="43264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6" name="Groupe 65"/>
          <p:cNvGrpSpPr/>
          <p:nvPr/>
        </p:nvGrpSpPr>
        <p:grpSpPr>
          <a:xfrm rot="17100000">
            <a:off x="2305507" y="3430153"/>
            <a:ext cx="436120" cy="72000"/>
            <a:chOff x="2808634" y="4142825"/>
            <a:chExt cx="436120" cy="54516"/>
          </a:xfrm>
        </p:grpSpPr>
        <p:grpSp>
          <p:nvGrpSpPr>
            <p:cNvPr id="65" name="Groupe 64"/>
            <p:cNvGrpSpPr/>
            <p:nvPr/>
          </p:nvGrpSpPr>
          <p:grpSpPr>
            <a:xfrm>
              <a:off x="2808634" y="4142825"/>
              <a:ext cx="218060" cy="54516"/>
              <a:chOff x="3494569" y="4632523"/>
              <a:chExt cx="1175384" cy="293846"/>
            </a:xfrm>
          </p:grpSpPr>
          <p:grpSp>
            <p:nvGrpSpPr>
              <p:cNvPr id="64" name="Groupe 63"/>
              <p:cNvGrpSpPr/>
              <p:nvPr/>
            </p:nvGrpSpPr>
            <p:grpSpPr>
              <a:xfrm>
                <a:off x="3494569" y="4632523"/>
                <a:ext cx="587692" cy="293846"/>
                <a:chOff x="2854816" y="4102002"/>
                <a:chExt cx="587692" cy="293846"/>
              </a:xfrm>
            </p:grpSpPr>
            <p:sp>
              <p:nvSpPr>
                <p:cNvPr id="1055" name="Arc 1054"/>
                <p:cNvSpPr/>
                <p:nvPr/>
              </p:nvSpPr>
              <p:spPr>
                <a:xfrm>
                  <a:off x="2854816" y="4102002"/>
                  <a:ext cx="293846" cy="293846"/>
                </a:xfrm>
                <a:prstGeom prst="arc">
                  <a:avLst>
                    <a:gd name="adj1" fmla="val 10570914"/>
                    <a:gd name="adj2" fmla="val 304368"/>
                  </a:avLst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09" name="Arc 108"/>
                <p:cNvSpPr/>
                <p:nvPr/>
              </p:nvSpPr>
              <p:spPr>
                <a:xfrm rot="10800000">
                  <a:off x="3148662" y="4102002"/>
                  <a:ext cx="293846" cy="293846"/>
                </a:xfrm>
                <a:prstGeom prst="arc">
                  <a:avLst>
                    <a:gd name="adj1" fmla="val 10570914"/>
                    <a:gd name="adj2" fmla="val 304368"/>
                  </a:avLst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111" name="Groupe 110"/>
              <p:cNvGrpSpPr/>
              <p:nvPr/>
            </p:nvGrpSpPr>
            <p:grpSpPr>
              <a:xfrm>
                <a:off x="4082261" y="4632523"/>
                <a:ext cx="587692" cy="293846"/>
                <a:chOff x="2854816" y="4102002"/>
                <a:chExt cx="587692" cy="293846"/>
              </a:xfrm>
            </p:grpSpPr>
            <p:sp>
              <p:nvSpPr>
                <p:cNvPr id="112" name="Arc 111"/>
                <p:cNvSpPr/>
                <p:nvPr/>
              </p:nvSpPr>
              <p:spPr>
                <a:xfrm>
                  <a:off x="2854816" y="4102002"/>
                  <a:ext cx="293846" cy="293846"/>
                </a:xfrm>
                <a:prstGeom prst="arc">
                  <a:avLst>
                    <a:gd name="adj1" fmla="val 10570914"/>
                    <a:gd name="adj2" fmla="val 304368"/>
                  </a:avLst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13" name="Arc 112"/>
                <p:cNvSpPr/>
                <p:nvPr/>
              </p:nvSpPr>
              <p:spPr>
                <a:xfrm rot="10800000">
                  <a:off x="3148662" y="4102002"/>
                  <a:ext cx="293846" cy="293846"/>
                </a:xfrm>
                <a:prstGeom prst="arc">
                  <a:avLst>
                    <a:gd name="adj1" fmla="val 10570914"/>
                    <a:gd name="adj2" fmla="val 304368"/>
                  </a:avLst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115" name="Groupe 114"/>
            <p:cNvGrpSpPr/>
            <p:nvPr/>
          </p:nvGrpSpPr>
          <p:grpSpPr>
            <a:xfrm>
              <a:off x="3026694" y="4142825"/>
              <a:ext cx="218060" cy="54516"/>
              <a:chOff x="3494569" y="4632523"/>
              <a:chExt cx="1175384" cy="293846"/>
            </a:xfrm>
          </p:grpSpPr>
          <p:grpSp>
            <p:nvGrpSpPr>
              <p:cNvPr id="116" name="Groupe 115"/>
              <p:cNvGrpSpPr/>
              <p:nvPr/>
            </p:nvGrpSpPr>
            <p:grpSpPr>
              <a:xfrm>
                <a:off x="3494569" y="4632523"/>
                <a:ext cx="587692" cy="293846"/>
                <a:chOff x="2854816" y="4102002"/>
                <a:chExt cx="587692" cy="293846"/>
              </a:xfrm>
            </p:grpSpPr>
            <p:sp>
              <p:nvSpPr>
                <p:cNvPr id="120" name="Arc 119"/>
                <p:cNvSpPr/>
                <p:nvPr/>
              </p:nvSpPr>
              <p:spPr>
                <a:xfrm>
                  <a:off x="2854816" y="4102002"/>
                  <a:ext cx="293846" cy="293846"/>
                </a:xfrm>
                <a:prstGeom prst="arc">
                  <a:avLst>
                    <a:gd name="adj1" fmla="val 10570914"/>
                    <a:gd name="adj2" fmla="val 304368"/>
                  </a:avLst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21" name="Arc 120"/>
                <p:cNvSpPr/>
                <p:nvPr/>
              </p:nvSpPr>
              <p:spPr>
                <a:xfrm rot="10800000">
                  <a:off x="3148662" y="4102002"/>
                  <a:ext cx="293846" cy="293846"/>
                </a:xfrm>
                <a:prstGeom prst="arc">
                  <a:avLst>
                    <a:gd name="adj1" fmla="val 10570914"/>
                    <a:gd name="adj2" fmla="val 304368"/>
                  </a:avLst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117" name="Groupe 116"/>
              <p:cNvGrpSpPr/>
              <p:nvPr/>
            </p:nvGrpSpPr>
            <p:grpSpPr>
              <a:xfrm>
                <a:off x="4082261" y="4632523"/>
                <a:ext cx="587692" cy="293846"/>
                <a:chOff x="2854816" y="4102002"/>
                <a:chExt cx="587692" cy="293846"/>
              </a:xfrm>
            </p:grpSpPr>
            <p:sp>
              <p:nvSpPr>
                <p:cNvPr id="118" name="Arc 117"/>
                <p:cNvSpPr/>
                <p:nvPr/>
              </p:nvSpPr>
              <p:spPr>
                <a:xfrm>
                  <a:off x="2854816" y="4102002"/>
                  <a:ext cx="293846" cy="293846"/>
                </a:xfrm>
                <a:prstGeom prst="arc">
                  <a:avLst>
                    <a:gd name="adj1" fmla="val 10570914"/>
                    <a:gd name="adj2" fmla="val 304368"/>
                  </a:avLst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19" name="Arc 118"/>
                <p:cNvSpPr/>
                <p:nvPr/>
              </p:nvSpPr>
              <p:spPr>
                <a:xfrm rot="10800000">
                  <a:off x="3148662" y="4102002"/>
                  <a:ext cx="293846" cy="293846"/>
                </a:xfrm>
                <a:prstGeom prst="arc">
                  <a:avLst>
                    <a:gd name="adj1" fmla="val 10570914"/>
                    <a:gd name="adj2" fmla="val 304368"/>
                  </a:avLst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</p:grpSp>
        </p:grpSp>
      </p:grpSp>
      <p:cxnSp>
        <p:nvCxnSpPr>
          <p:cNvPr id="132" name="Connecteur droit 131"/>
          <p:cNvCxnSpPr/>
          <p:nvPr/>
        </p:nvCxnSpPr>
        <p:spPr>
          <a:xfrm>
            <a:off x="2202449" y="3085003"/>
            <a:ext cx="1575885" cy="422255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6" name="Connecteur droit 135"/>
          <p:cNvCxnSpPr/>
          <p:nvPr/>
        </p:nvCxnSpPr>
        <p:spPr>
          <a:xfrm flipH="1">
            <a:off x="2588127" y="2978940"/>
            <a:ext cx="43034" cy="144681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9" name="Connecteur droit 138"/>
          <p:cNvCxnSpPr/>
          <p:nvPr/>
        </p:nvCxnSpPr>
        <p:spPr>
          <a:xfrm flipH="1">
            <a:off x="2391311" y="2438518"/>
            <a:ext cx="139811" cy="470036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1" name="Connecteur droit 140"/>
          <p:cNvCxnSpPr/>
          <p:nvPr/>
        </p:nvCxnSpPr>
        <p:spPr>
          <a:xfrm>
            <a:off x="2375928" y="2910090"/>
            <a:ext cx="255233" cy="6838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Connecteur droit 144"/>
          <p:cNvCxnSpPr>
            <a:endCxn id="89" idx="1"/>
          </p:cNvCxnSpPr>
          <p:nvPr/>
        </p:nvCxnSpPr>
        <p:spPr>
          <a:xfrm>
            <a:off x="2531122" y="2436268"/>
            <a:ext cx="138293" cy="37823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8" name="Connecteur droit 147"/>
          <p:cNvCxnSpPr/>
          <p:nvPr/>
        </p:nvCxnSpPr>
        <p:spPr>
          <a:xfrm>
            <a:off x="1961652" y="3325711"/>
            <a:ext cx="429659" cy="115126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0" name="Connecteur droit 149"/>
          <p:cNvCxnSpPr/>
          <p:nvPr/>
        </p:nvCxnSpPr>
        <p:spPr>
          <a:xfrm>
            <a:off x="2185120" y="2632710"/>
            <a:ext cx="268062" cy="71826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Connecteur droit 150"/>
          <p:cNvCxnSpPr/>
          <p:nvPr/>
        </p:nvCxnSpPr>
        <p:spPr>
          <a:xfrm flipH="1">
            <a:off x="1978362" y="2618892"/>
            <a:ext cx="209782" cy="70527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5" name="Rectangle 154"/>
          <p:cNvSpPr/>
          <p:nvPr/>
        </p:nvSpPr>
        <p:spPr>
          <a:xfrm rot="900000">
            <a:off x="3874178" y="1927506"/>
            <a:ext cx="202694" cy="40538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64" name="Connecteur droit 163"/>
          <p:cNvCxnSpPr/>
          <p:nvPr/>
        </p:nvCxnSpPr>
        <p:spPr>
          <a:xfrm>
            <a:off x="3932919" y="1861979"/>
            <a:ext cx="200826" cy="53811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Ellipse 9"/>
          <p:cNvSpPr/>
          <p:nvPr/>
        </p:nvSpPr>
        <p:spPr>
          <a:xfrm>
            <a:off x="2081099" y="4599156"/>
            <a:ext cx="214090" cy="21409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Ellipse 168"/>
          <p:cNvSpPr/>
          <p:nvPr/>
        </p:nvSpPr>
        <p:spPr>
          <a:xfrm>
            <a:off x="2990391" y="1234646"/>
            <a:ext cx="214090" cy="21409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3" name="Connecteur droit 172"/>
          <p:cNvCxnSpPr/>
          <p:nvPr/>
        </p:nvCxnSpPr>
        <p:spPr>
          <a:xfrm flipV="1">
            <a:off x="2743200" y="814085"/>
            <a:ext cx="1273" cy="405115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8" name="Forme libre 127"/>
          <p:cNvSpPr/>
          <p:nvPr/>
        </p:nvSpPr>
        <p:spPr>
          <a:xfrm>
            <a:off x="2589616" y="800100"/>
            <a:ext cx="153584" cy="423606"/>
          </a:xfrm>
          <a:custGeom>
            <a:avLst/>
            <a:gdLst>
              <a:gd name="connsiteX0" fmla="*/ 155493 w 155493"/>
              <a:gd name="connsiteY0" fmla="*/ 0 h 400050"/>
              <a:gd name="connsiteX1" fmla="*/ 3093 w 155493"/>
              <a:gd name="connsiteY1" fmla="*/ 133350 h 400050"/>
              <a:gd name="connsiteX2" fmla="*/ 60243 w 155493"/>
              <a:gd name="connsiteY2" fmla="*/ 333375 h 400050"/>
              <a:gd name="connsiteX3" fmla="*/ 145968 w 155493"/>
              <a:gd name="connsiteY3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493" h="400050">
                <a:moveTo>
                  <a:pt x="155493" y="0"/>
                </a:moveTo>
                <a:cubicBezTo>
                  <a:pt x="87230" y="38894"/>
                  <a:pt x="18968" y="77788"/>
                  <a:pt x="3093" y="133350"/>
                </a:cubicBezTo>
                <a:cubicBezTo>
                  <a:pt x="-12782" y="188912"/>
                  <a:pt x="36431" y="288925"/>
                  <a:pt x="60243" y="333375"/>
                </a:cubicBezTo>
                <a:cubicBezTo>
                  <a:pt x="84055" y="377825"/>
                  <a:pt x="115011" y="388937"/>
                  <a:pt x="145968" y="40005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Ellipse 175"/>
          <p:cNvSpPr/>
          <p:nvPr/>
        </p:nvSpPr>
        <p:spPr>
          <a:xfrm>
            <a:off x="2037829" y="1509416"/>
            <a:ext cx="252000" cy="252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>
                <a:solidFill>
                  <a:sysClr val="windowText" lastClr="000000"/>
                </a:solidFill>
              </a:rPr>
              <a:t>3</a:t>
            </a:r>
            <a:r>
              <a:rPr lang="fr-FR" sz="1200" baseline="-25000" dirty="0" smtClean="0">
                <a:solidFill>
                  <a:sysClr val="windowText" lastClr="000000"/>
                </a:solidFill>
              </a:rPr>
              <a:t>2</a:t>
            </a:r>
            <a:endParaRPr lang="fr-FR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133" name="Connecteur droit avec flèche 132"/>
          <p:cNvCxnSpPr>
            <a:stCxn id="176" idx="6"/>
          </p:cNvCxnSpPr>
          <p:nvPr/>
        </p:nvCxnSpPr>
        <p:spPr>
          <a:xfrm>
            <a:off x="2289829" y="1635416"/>
            <a:ext cx="771861" cy="0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Ellipse 180"/>
          <p:cNvSpPr/>
          <p:nvPr/>
        </p:nvSpPr>
        <p:spPr>
          <a:xfrm>
            <a:off x="2874352" y="4332644"/>
            <a:ext cx="252000" cy="252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>
                <a:solidFill>
                  <a:sysClr val="windowText" lastClr="000000"/>
                </a:solidFill>
              </a:rPr>
              <a:t>3</a:t>
            </a:r>
            <a:r>
              <a:rPr lang="fr-FR" sz="1200" baseline="-25000" dirty="0" smtClean="0">
                <a:solidFill>
                  <a:sysClr val="windowText" lastClr="000000"/>
                </a:solidFill>
              </a:rPr>
              <a:t>1</a:t>
            </a:r>
            <a:endParaRPr lang="fr-FR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182" name="Connecteur droit avec flèche 181"/>
          <p:cNvCxnSpPr>
            <a:stCxn id="181" idx="2"/>
          </p:cNvCxnSpPr>
          <p:nvPr/>
        </p:nvCxnSpPr>
        <p:spPr>
          <a:xfrm flipH="1">
            <a:off x="2270548" y="4458644"/>
            <a:ext cx="603804" cy="0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Ellipse 184"/>
          <p:cNvSpPr/>
          <p:nvPr/>
        </p:nvSpPr>
        <p:spPr>
          <a:xfrm>
            <a:off x="3499464" y="982646"/>
            <a:ext cx="252000" cy="252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>
                <a:solidFill>
                  <a:sysClr val="windowText" lastClr="000000"/>
                </a:solidFill>
              </a:rPr>
              <a:t>0</a:t>
            </a:r>
            <a:endParaRPr lang="fr-FR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186" name="Connecteur droit avec flèche 185"/>
          <p:cNvCxnSpPr>
            <a:stCxn id="185" idx="2"/>
          </p:cNvCxnSpPr>
          <p:nvPr/>
        </p:nvCxnSpPr>
        <p:spPr>
          <a:xfrm flipH="1">
            <a:off x="3097724" y="1108646"/>
            <a:ext cx="401740" cy="0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Ellipse 192"/>
          <p:cNvSpPr/>
          <p:nvPr/>
        </p:nvSpPr>
        <p:spPr>
          <a:xfrm>
            <a:off x="3933674" y="1391410"/>
            <a:ext cx="373360" cy="37336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M</a:t>
            </a:r>
            <a:endParaRPr lang="fr-FR" b="1" baseline="-25000" dirty="0">
              <a:solidFill>
                <a:srgbClr val="00B050"/>
              </a:solidFill>
            </a:endParaRPr>
          </a:p>
        </p:txBody>
      </p:sp>
      <p:cxnSp>
        <p:nvCxnSpPr>
          <p:cNvPr id="194" name="Connecteur droit avec flèche 193"/>
          <p:cNvCxnSpPr/>
          <p:nvPr/>
        </p:nvCxnSpPr>
        <p:spPr>
          <a:xfrm flipH="1">
            <a:off x="3858397" y="2768240"/>
            <a:ext cx="469782" cy="0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4250052" y="2624524"/>
            <a:ext cx="9147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>
                <a:solidFill>
                  <a:sysClr val="windowText" lastClr="000000"/>
                </a:solidFill>
              </a:rPr>
              <a:t>Axe moteur</a:t>
            </a:r>
            <a:endParaRPr lang="fr-FR" sz="1200" dirty="0"/>
          </a:p>
        </p:txBody>
      </p:sp>
      <p:cxnSp>
        <p:nvCxnSpPr>
          <p:cNvPr id="197" name="Connecteur droit avec flèche 196"/>
          <p:cNvCxnSpPr/>
          <p:nvPr/>
        </p:nvCxnSpPr>
        <p:spPr>
          <a:xfrm flipH="1">
            <a:off x="3845446" y="3482583"/>
            <a:ext cx="469782" cy="0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4237101" y="3338867"/>
            <a:ext cx="10936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>
                <a:solidFill>
                  <a:sysClr val="windowText" lastClr="000000"/>
                </a:solidFill>
              </a:rPr>
              <a:t>Poulie motrice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91903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necteur droit 22"/>
          <p:cNvCxnSpPr/>
          <p:nvPr/>
        </p:nvCxnSpPr>
        <p:spPr>
          <a:xfrm flipV="1">
            <a:off x="3636458" y="1747601"/>
            <a:ext cx="443879" cy="1656576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 flipV="1">
            <a:off x="2183041" y="3669447"/>
            <a:ext cx="270141" cy="1019721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1537499" y="3841578"/>
            <a:ext cx="716018" cy="212976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39"/>
          <p:cNvCxnSpPr/>
          <p:nvPr/>
        </p:nvCxnSpPr>
        <p:spPr>
          <a:xfrm flipV="1">
            <a:off x="1537499" y="1946576"/>
            <a:ext cx="510768" cy="1906215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>
            <a:endCxn id="155" idx="1"/>
          </p:cNvCxnSpPr>
          <p:nvPr/>
        </p:nvCxnSpPr>
        <p:spPr>
          <a:xfrm>
            <a:off x="2951784" y="1832996"/>
            <a:ext cx="925847" cy="270972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801697" y="1281413"/>
            <a:ext cx="330115" cy="1109826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 flipH="1" flipV="1">
            <a:off x="3097436" y="953670"/>
            <a:ext cx="288" cy="270036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694821" y="953670"/>
            <a:ext cx="402903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2048267" y="1941342"/>
            <a:ext cx="813505" cy="247925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3814211" y="2337428"/>
            <a:ext cx="200826" cy="53811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4" name="Groupe 73"/>
          <p:cNvGrpSpPr/>
          <p:nvPr/>
        </p:nvGrpSpPr>
        <p:grpSpPr>
          <a:xfrm>
            <a:off x="3422377" y="3355178"/>
            <a:ext cx="369747" cy="203313"/>
            <a:chOff x="3386475" y="3537338"/>
            <a:chExt cx="369747" cy="203313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3410560" y="3548466"/>
              <a:ext cx="342616" cy="91803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flipV="1">
              <a:off x="3728643" y="3637720"/>
              <a:ext cx="27579" cy="102931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flipV="1">
              <a:off x="3386475" y="3537338"/>
              <a:ext cx="27579" cy="102931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1" name="Rectangle 100"/>
          <p:cNvSpPr/>
          <p:nvPr/>
        </p:nvSpPr>
        <p:spPr>
          <a:xfrm rot="900000">
            <a:off x="2250850" y="3872115"/>
            <a:ext cx="202694" cy="40538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5" name="Rectangle 154"/>
          <p:cNvSpPr/>
          <p:nvPr/>
        </p:nvSpPr>
        <p:spPr>
          <a:xfrm rot="900000">
            <a:off x="3874178" y="1927506"/>
            <a:ext cx="202694" cy="40538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64" name="Connecteur droit 163"/>
          <p:cNvCxnSpPr/>
          <p:nvPr/>
        </p:nvCxnSpPr>
        <p:spPr>
          <a:xfrm>
            <a:off x="3932919" y="1861979"/>
            <a:ext cx="200826" cy="53811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Ellipse 9"/>
          <p:cNvSpPr/>
          <p:nvPr/>
        </p:nvSpPr>
        <p:spPr>
          <a:xfrm>
            <a:off x="2081099" y="4599156"/>
            <a:ext cx="214090" cy="21409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Ellipse 168"/>
          <p:cNvSpPr/>
          <p:nvPr/>
        </p:nvSpPr>
        <p:spPr>
          <a:xfrm>
            <a:off x="2990391" y="1234646"/>
            <a:ext cx="214090" cy="21409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3" name="Connecteur droit 172"/>
          <p:cNvCxnSpPr/>
          <p:nvPr/>
        </p:nvCxnSpPr>
        <p:spPr>
          <a:xfrm flipV="1">
            <a:off x="2743200" y="814085"/>
            <a:ext cx="1273" cy="405115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8" name="Forme libre 127"/>
          <p:cNvSpPr/>
          <p:nvPr/>
        </p:nvSpPr>
        <p:spPr>
          <a:xfrm>
            <a:off x="2589616" y="800100"/>
            <a:ext cx="153584" cy="423606"/>
          </a:xfrm>
          <a:custGeom>
            <a:avLst/>
            <a:gdLst>
              <a:gd name="connsiteX0" fmla="*/ 155493 w 155493"/>
              <a:gd name="connsiteY0" fmla="*/ 0 h 400050"/>
              <a:gd name="connsiteX1" fmla="*/ 3093 w 155493"/>
              <a:gd name="connsiteY1" fmla="*/ 133350 h 400050"/>
              <a:gd name="connsiteX2" fmla="*/ 60243 w 155493"/>
              <a:gd name="connsiteY2" fmla="*/ 333375 h 400050"/>
              <a:gd name="connsiteX3" fmla="*/ 145968 w 155493"/>
              <a:gd name="connsiteY3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493" h="400050">
                <a:moveTo>
                  <a:pt x="155493" y="0"/>
                </a:moveTo>
                <a:cubicBezTo>
                  <a:pt x="87230" y="38894"/>
                  <a:pt x="18968" y="77788"/>
                  <a:pt x="3093" y="133350"/>
                </a:cubicBezTo>
                <a:cubicBezTo>
                  <a:pt x="-12782" y="188912"/>
                  <a:pt x="36431" y="288925"/>
                  <a:pt x="60243" y="333375"/>
                </a:cubicBezTo>
                <a:cubicBezTo>
                  <a:pt x="84055" y="377825"/>
                  <a:pt x="115011" y="388937"/>
                  <a:pt x="145968" y="40005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Ellipse 175"/>
          <p:cNvSpPr/>
          <p:nvPr/>
        </p:nvSpPr>
        <p:spPr>
          <a:xfrm>
            <a:off x="2037829" y="1509416"/>
            <a:ext cx="252000" cy="252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>
                <a:solidFill>
                  <a:sysClr val="windowText" lastClr="000000"/>
                </a:solidFill>
              </a:rPr>
              <a:t>3</a:t>
            </a:r>
            <a:r>
              <a:rPr lang="fr-FR" sz="1200" baseline="-25000" dirty="0" smtClean="0">
                <a:solidFill>
                  <a:sysClr val="windowText" lastClr="000000"/>
                </a:solidFill>
              </a:rPr>
              <a:t>2</a:t>
            </a:r>
            <a:endParaRPr lang="fr-FR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133" name="Connecteur droit avec flèche 132"/>
          <p:cNvCxnSpPr>
            <a:stCxn id="176" idx="6"/>
          </p:cNvCxnSpPr>
          <p:nvPr/>
        </p:nvCxnSpPr>
        <p:spPr>
          <a:xfrm>
            <a:off x="2289829" y="1635416"/>
            <a:ext cx="771861" cy="0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Ellipse 180"/>
          <p:cNvSpPr/>
          <p:nvPr/>
        </p:nvSpPr>
        <p:spPr>
          <a:xfrm>
            <a:off x="2874352" y="4332644"/>
            <a:ext cx="252000" cy="252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>
                <a:solidFill>
                  <a:sysClr val="windowText" lastClr="000000"/>
                </a:solidFill>
              </a:rPr>
              <a:t>3</a:t>
            </a:r>
            <a:r>
              <a:rPr lang="fr-FR" sz="1200" baseline="-25000" dirty="0" smtClean="0">
                <a:solidFill>
                  <a:sysClr val="windowText" lastClr="000000"/>
                </a:solidFill>
              </a:rPr>
              <a:t>1</a:t>
            </a:r>
            <a:endParaRPr lang="fr-FR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182" name="Connecteur droit avec flèche 181"/>
          <p:cNvCxnSpPr>
            <a:stCxn id="181" idx="2"/>
          </p:cNvCxnSpPr>
          <p:nvPr/>
        </p:nvCxnSpPr>
        <p:spPr>
          <a:xfrm flipH="1">
            <a:off x="2270548" y="4458644"/>
            <a:ext cx="603804" cy="0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Ellipse 184"/>
          <p:cNvSpPr/>
          <p:nvPr/>
        </p:nvSpPr>
        <p:spPr>
          <a:xfrm>
            <a:off x="3499464" y="982646"/>
            <a:ext cx="252000" cy="252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>
                <a:solidFill>
                  <a:sysClr val="windowText" lastClr="000000"/>
                </a:solidFill>
              </a:rPr>
              <a:t>0</a:t>
            </a:r>
            <a:endParaRPr lang="fr-FR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186" name="Connecteur droit avec flèche 185"/>
          <p:cNvCxnSpPr>
            <a:stCxn id="185" idx="2"/>
          </p:cNvCxnSpPr>
          <p:nvPr/>
        </p:nvCxnSpPr>
        <p:spPr>
          <a:xfrm flipH="1">
            <a:off x="3097724" y="1108646"/>
            <a:ext cx="401740" cy="0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Ellipse 192"/>
          <p:cNvSpPr/>
          <p:nvPr/>
        </p:nvSpPr>
        <p:spPr>
          <a:xfrm>
            <a:off x="3933674" y="1391410"/>
            <a:ext cx="373360" cy="37336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M</a:t>
            </a:r>
            <a:endParaRPr lang="fr-FR" b="1" baseline="-25000" dirty="0">
              <a:solidFill>
                <a:srgbClr val="00B050"/>
              </a:solidFill>
            </a:endParaRPr>
          </a:p>
        </p:txBody>
      </p:sp>
      <p:cxnSp>
        <p:nvCxnSpPr>
          <p:cNvPr id="194" name="Connecteur droit avec flèche 193"/>
          <p:cNvCxnSpPr/>
          <p:nvPr/>
        </p:nvCxnSpPr>
        <p:spPr>
          <a:xfrm flipH="1">
            <a:off x="3858397" y="2768240"/>
            <a:ext cx="469782" cy="0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4250052" y="2624524"/>
            <a:ext cx="9147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>
                <a:solidFill>
                  <a:sysClr val="windowText" lastClr="000000"/>
                </a:solidFill>
              </a:rPr>
              <a:t>Axe moteur</a:t>
            </a:r>
            <a:endParaRPr lang="fr-FR" sz="1200" dirty="0"/>
          </a:p>
        </p:txBody>
      </p:sp>
      <p:cxnSp>
        <p:nvCxnSpPr>
          <p:cNvPr id="197" name="Connecteur droit avec flèche 196"/>
          <p:cNvCxnSpPr/>
          <p:nvPr/>
        </p:nvCxnSpPr>
        <p:spPr>
          <a:xfrm flipH="1">
            <a:off x="3845446" y="3482583"/>
            <a:ext cx="469782" cy="0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4237101" y="3338867"/>
            <a:ext cx="10936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>
                <a:solidFill>
                  <a:sysClr val="windowText" lastClr="000000"/>
                </a:solidFill>
              </a:rPr>
              <a:t>Poulie motrice</a:t>
            </a:r>
            <a:endParaRPr lang="fr-FR" sz="1200" dirty="0"/>
          </a:p>
        </p:txBody>
      </p:sp>
      <p:cxnSp>
        <p:nvCxnSpPr>
          <p:cNvPr id="6" name="Connecteur droit 5"/>
          <p:cNvCxnSpPr/>
          <p:nvPr/>
        </p:nvCxnSpPr>
        <p:spPr>
          <a:xfrm flipV="1">
            <a:off x="3414707" y="4689168"/>
            <a:ext cx="0" cy="180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4307034" y="4689168"/>
            <a:ext cx="0" cy="180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3414707" y="4689168"/>
            <a:ext cx="89232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3399282" y="4782627"/>
            <a:ext cx="2342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V="1">
            <a:off x="5742156" y="4689168"/>
            <a:ext cx="0" cy="180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flipV="1">
            <a:off x="5292096" y="4689168"/>
            <a:ext cx="0" cy="180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H="1">
            <a:off x="5292096" y="4689168"/>
            <a:ext cx="4500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V="1">
            <a:off x="3854473" y="4239108"/>
            <a:ext cx="0" cy="4500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V="1">
            <a:off x="5517126" y="4233614"/>
            <a:ext cx="0" cy="4500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523692" y="3981329"/>
            <a:ext cx="2223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dirty="0" smtClean="0">
                <a:solidFill>
                  <a:sysClr val="windowText" lastClr="000000"/>
                </a:solidFill>
              </a:rPr>
              <a:t>Modélisation d’une transmission</a:t>
            </a:r>
          </a:p>
          <a:p>
            <a:pPr algn="ctr"/>
            <a:r>
              <a:rPr lang="fr-FR" sz="1200" dirty="0" smtClean="0">
                <a:solidFill>
                  <a:sysClr val="windowText" lastClr="000000"/>
                </a:solidFill>
              </a:rPr>
              <a:t>Poulie – courroie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720375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52024" y="2978940"/>
            <a:ext cx="1890252" cy="8101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fr-FR" sz="1200" dirty="0" smtClean="0"/>
              <a:t>Ensemble étudié</a:t>
            </a:r>
            <a:endParaRPr lang="fr-FR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88" y="1178700"/>
            <a:ext cx="600075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83879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160</Words>
  <Application>Microsoft Office PowerPoint</Application>
  <PresentationFormat>Affichage à l'écran (4:3)</PresentationFormat>
  <Paragraphs>48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31</cp:revision>
  <dcterms:created xsi:type="dcterms:W3CDTF">2014-05-28T12:35:00Z</dcterms:created>
  <dcterms:modified xsi:type="dcterms:W3CDTF">2015-06-21T13:03:00Z</dcterms:modified>
</cp:coreProperties>
</file>