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7" r:id="rId2"/>
    <p:sldId id="258" r:id="rId3"/>
    <p:sldId id="259" r:id="rId4"/>
    <p:sldId id="260" r:id="rId5"/>
    <p:sldId id="261" r:id="rId6"/>
    <p:sldId id="262" r:id="rId7"/>
    <p:sldId id="263" r:id="rId8"/>
    <p:sldId id="264" r:id="rId9"/>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889" autoAdjust="0"/>
    <p:restoredTop sz="94660"/>
  </p:normalViewPr>
  <p:slideViewPr>
    <p:cSldViewPr snapToGrid="0">
      <p:cViewPr>
        <p:scale>
          <a:sx n="75" d="100"/>
          <a:sy n="75" d="100"/>
        </p:scale>
        <p:origin x="-3078" y="-8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4" cy="511730"/>
          </a:xfrm>
          <a:prstGeom prst="rect">
            <a:avLst/>
          </a:prstGeom>
        </p:spPr>
        <p:txBody>
          <a:bodyPr vert="horz" lIns="95445" tIns="47723" rIns="95445" bIns="47723" rtlCol="0"/>
          <a:lstStyle>
            <a:lvl1pPr algn="l">
              <a:defRPr sz="1300"/>
            </a:lvl1pPr>
          </a:lstStyle>
          <a:p>
            <a:endParaRPr lang="fr-FR"/>
          </a:p>
        </p:txBody>
      </p:sp>
      <p:sp>
        <p:nvSpPr>
          <p:cNvPr id="3" name="Espace réservé de la date 2"/>
          <p:cNvSpPr>
            <a:spLocks noGrp="1"/>
          </p:cNvSpPr>
          <p:nvPr>
            <p:ph type="dt" sz="quarter" idx="1"/>
          </p:nvPr>
        </p:nvSpPr>
        <p:spPr>
          <a:xfrm>
            <a:off x="4021294" y="0"/>
            <a:ext cx="3076364" cy="511730"/>
          </a:xfrm>
          <a:prstGeom prst="rect">
            <a:avLst/>
          </a:prstGeom>
        </p:spPr>
        <p:txBody>
          <a:bodyPr vert="horz" lIns="95445" tIns="47723" rIns="95445" bIns="47723" rtlCol="0"/>
          <a:lstStyle>
            <a:lvl1pPr algn="r">
              <a:defRPr sz="1300"/>
            </a:lvl1pPr>
          </a:lstStyle>
          <a:p>
            <a:fld id="{608A86C4-F6C1-462F-8C9F-629A732B9E17}" type="datetimeFigureOut">
              <a:rPr lang="fr-FR" smtClean="0"/>
              <a:pPr/>
              <a:t>05/12/2012</a:t>
            </a:fld>
            <a:endParaRPr lang="fr-FR"/>
          </a:p>
        </p:txBody>
      </p:sp>
      <p:sp>
        <p:nvSpPr>
          <p:cNvPr id="4" name="Espace réservé du pied de page 3"/>
          <p:cNvSpPr>
            <a:spLocks noGrp="1"/>
          </p:cNvSpPr>
          <p:nvPr>
            <p:ph type="ftr" sz="quarter" idx="2"/>
          </p:nvPr>
        </p:nvSpPr>
        <p:spPr>
          <a:xfrm>
            <a:off x="0" y="9721107"/>
            <a:ext cx="3076364" cy="511730"/>
          </a:xfrm>
          <a:prstGeom prst="rect">
            <a:avLst/>
          </a:prstGeom>
        </p:spPr>
        <p:txBody>
          <a:bodyPr vert="horz" lIns="95445" tIns="47723" rIns="95445" bIns="47723"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294" y="9721107"/>
            <a:ext cx="3076364" cy="511730"/>
          </a:xfrm>
          <a:prstGeom prst="rect">
            <a:avLst/>
          </a:prstGeom>
        </p:spPr>
        <p:txBody>
          <a:bodyPr vert="horz" lIns="95445" tIns="47723" rIns="95445" bIns="47723" rtlCol="0" anchor="b"/>
          <a:lstStyle>
            <a:lvl1pPr algn="r">
              <a:defRPr sz="1300"/>
            </a:lvl1pPr>
          </a:lstStyle>
          <a:p>
            <a:fld id="{1E368AA8-9B32-4C69-B8E1-FDAAE0870EDD}"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79511" y="603464"/>
            <a:ext cx="8784978" cy="5651072"/>
          </a:xfrm>
          <a:prstGeom prst="rect">
            <a:avLst/>
          </a:prstGeom>
        </p:spPr>
      </p:pic>
    </p:spTree>
    <p:extLst>
      <p:ext uri="{BB962C8B-B14F-4D97-AF65-F5344CB8AC3E}">
        <p14:creationId xmlns="" xmlns:p14="http://schemas.microsoft.com/office/powerpoint/2010/main" val="187133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cstate="print">
            <a:extLst>
              <a:ext uri="{28A0092B-C50C-407E-A947-70E740481C1C}">
                <a14:useLocalDpi xmlns="" xmlns:a14="http://schemas.microsoft.com/office/drawing/2010/main" val="0"/>
              </a:ext>
            </a:extLst>
          </a:blip>
          <a:srcRect l="40025" t="14436" r="10859" b="19829"/>
          <a:stretch>
            <a:fillRect/>
          </a:stretch>
        </p:blipFill>
        <p:spPr>
          <a:xfrm>
            <a:off x="944261" y="534430"/>
            <a:ext cx="6742413" cy="5804727"/>
          </a:xfrm>
          <a:prstGeom prst="rect">
            <a:avLst/>
          </a:prstGeom>
        </p:spPr>
      </p:pic>
      <p:sp>
        <p:nvSpPr>
          <p:cNvPr id="3" name="Rectangle 2"/>
          <p:cNvSpPr/>
          <p:nvPr userDrawn="1"/>
        </p:nvSpPr>
        <p:spPr>
          <a:xfrm>
            <a:off x="0" y="0"/>
            <a:ext cx="9144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87133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05/12/2012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05/12/2012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e 16"/>
          <p:cNvGrpSpPr/>
          <p:nvPr/>
        </p:nvGrpSpPr>
        <p:grpSpPr>
          <a:xfrm>
            <a:off x="1859868" y="3305386"/>
            <a:ext cx="3778344" cy="2716088"/>
            <a:chOff x="1403648" y="2204864"/>
            <a:chExt cx="3778344" cy="2716088"/>
          </a:xfrm>
        </p:grpSpPr>
        <p:sp>
          <p:nvSpPr>
            <p:cNvPr id="4" name="Ellipse 3"/>
            <p:cNvSpPr/>
            <p:nvPr/>
          </p:nvSpPr>
          <p:spPr>
            <a:xfrm>
              <a:off x="2407588" y="2891800"/>
              <a:ext cx="1584176" cy="508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Démarreur</a:t>
              </a:r>
              <a:endParaRPr lang="fr-FR" sz="1200" dirty="0"/>
            </a:p>
          </p:txBody>
        </p:sp>
        <p:sp>
          <p:nvSpPr>
            <p:cNvPr id="8" name="Arc 7"/>
            <p:cNvSpPr/>
            <p:nvPr/>
          </p:nvSpPr>
          <p:spPr>
            <a:xfrm>
              <a:off x="2579948" y="2276872"/>
              <a:ext cx="1247800" cy="686172"/>
            </a:xfrm>
            <a:prstGeom prst="arc">
              <a:avLst>
                <a:gd name="adj1" fmla="val 21127186"/>
                <a:gd name="adj2" fmla="val 1140687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Ellipse 4"/>
            <p:cNvSpPr/>
            <p:nvPr/>
          </p:nvSpPr>
          <p:spPr>
            <a:xfrm>
              <a:off x="1403648" y="2204864"/>
              <a:ext cx="1584176" cy="508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Utilisateur</a:t>
              </a:r>
              <a:endParaRPr lang="fr-FR" sz="1200" dirty="0"/>
            </a:p>
          </p:txBody>
        </p:sp>
        <p:sp>
          <p:nvSpPr>
            <p:cNvPr id="14" name="Arc 13"/>
            <p:cNvSpPr/>
            <p:nvPr/>
          </p:nvSpPr>
          <p:spPr>
            <a:xfrm rot="5400000">
              <a:off x="3247034" y="2985995"/>
              <a:ext cx="2299647" cy="1570268"/>
            </a:xfrm>
            <a:prstGeom prst="arc">
              <a:avLst>
                <a:gd name="adj1" fmla="val 5841062"/>
                <a:gd name="adj2" fmla="val 10310669"/>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Ellipse 5"/>
            <p:cNvSpPr/>
            <p:nvPr/>
          </p:nvSpPr>
          <p:spPr>
            <a:xfrm>
              <a:off x="3491880" y="2204864"/>
              <a:ext cx="1584176" cy="508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t>Réacteur</a:t>
              </a:r>
              <a:endParaRPr lang="fr-FR" sz="1200" dirty="0"/>
            </a:p>
          </p:txBody>
        </p:sp>
      </p:grpSp>
      <p:sp>
        <p:nvSpPr>
          <p:cNvPr id="15" name="Ellipse 14"/>
          <p:cNvSpPr/>
          <p:nvPr/>
        </p:nvSpPr>
        <p:spPr>
          <a:xfrm>
            <a:off x="2531145" y="4653136"/>
            <a:ext cx="2228914" cy="576064"/>
          </a:xfrm>
          <a:prstGeom prst="ellipse">
            <a:avLst/>
          </a:prstGeom>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p>
            <a:pPr algn="ctr"/>
            <a:r>
              <a:rPr lang="fr-FR" sz="1050" dirty="0" smtClean="0"/>
              <a:t>Démarrer le réacteur sans intervention extérieure</a:t>
            </a:r>
            <a:endParaRPr lang="fr-FR" sz="1050" dirty="0"/>
          </a:p>
        </p:txBody>
      </p:sp>
    </p:spTree>
    <p:extLst>
      <p:ext uri="{BB962C8B-B14F-4D97-AF65-F5344CB8AC3E}">
        <p14:creationId xmlns="" xmlns:p14="http://schemas.microsoft.com/office/powerpoint/2010/main" val="123557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331640" y="3717032"/>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0" y="4653136"/>
            <a:ext cx="2123728" cy="1446550"/>
          </a:xfrm>
          <a:prstGeom prst="rect">
            <a:avLst/>
          </a:prstGeom>
          <a:noFill/>
        </p:spPr>
        <p:txBody>
          <a:bodyPr wrap="square" rtlCol="0">
            <a:spAutoFit/>
          </a:bodyPr>
          <a:lstStyle/>
          <a:p>
            <a:r>
              <a:rPr lang="fr-FR" sz="1100" dirty="0" smtClean="0"/>
              <a:t>Liaison 12 – 10 (encastrement):</a:t>
            </a:r>
          </a:p>
          <a:p>
            <a:pPr marL="171450" indent="-171450">
              <a:buFont typeface="Arial" pitchFamily="34" charset="0"/>
              <a:buChar char="•"/>
            </a:pPr>
            <a:r>
              <a:rPr lang="fr-FR" sz="1100" dirty="0" smtClean="0"/>
              <a:t>MIP : Appui plan + Centrage court</a:t>
            </a:r>
          </a:p>
          <a:p>
            <a:pPr marL="171450" indent="-171450">
              <a:buFont typeface="Arial" pitchFamily="34" charset="0"/>
              <a:buChar char="•"/>
            </a:pPr>
            <a:r>
              <a:rPr lang="fr-FR" sz="1100" dirty="0" smtClean="0"/>
              <a:t>MAP : Vis H – M5 15</a:t>
            </a:r>
          </a:p>
          <a:p>
            <a:pPr marL="171450" indent="-171450">
              <a:buFont typeface="Arial" pitchFamily="34" charset="0"/>
              <a:buChar char="•"/>
            </a:pPr>
            <a:r>
              <a:rPr lang="fr-FR" sz="1100" dirty="0" smtClean="0"/>
              <a:t>Fiabilité de la liaison : plaquettes arrêtoir  (pliage contre la face de la vis et contre la pièce 12)</a:t>
            </a:r>
            <a:endParaRPr lang="fr-FR" sz="1100" dirty="0"/>
          </a:p>
        </p:txBody>
      </p:sp>
      <p:cxnSp>
        <p:nvCxnSpPr>
          <p:cNvPr id="7" name="Connecteur droit 6"/>
          <p:cNvCxnSpPr>
            <a:stCxn id="4" idx="4"/>
            <a:endCxn id="5" idx="0"/>
          </p:cNvCxnSpPr>
          <p:nvPr/>
        </p:nvCxnSpPr>
        <p:spPr>
          <a:xfrm flipH="1">
            <a:off x="1061864" y="3933056"/>
            <a:ext cx="377788" cy="7200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a:stCxn id="10" idx="2"/>
            <a:endCxn id="5" idx="3"/>
          </p:cNvCxnSpPr>
          <p:nvPr/>
        </p:nvCxnSpPr>
        <p:spPr>
          <a:xfrm flipH="1">
            <a:off x="2123728" y="4003255"/>
            <a:ext cx="3918533" cy="1373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6042261" y="3825044"/>
            <a:ext cx="356422" cy="3564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http://luette.chez-alice.fr/site_LF_demo/ressources/liaison_encastrement_fichiers/image075.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057900"/>
            <a:ext cx="1152525" cy="800100"/>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ZoneTexte 16"/>
          <p:cNvSpPr txBox="1"/>
          <p:nvPr/>
        </p:nvSpPr>
        <p:spPr>
          <a:xfrm>
            <a:off x="6937496" y="722392"/>
            <a:ext cx="2234699" cy="430887"/>
          </a:xfrm>
          <a:prstGeom prst="rect">
            <a:avLst/>
          </a:prstGeom>
          <a:noFill/>
        </p:spPr>
        <p:txBody>
          <a:bodyPr wrap="square" rtlCol="0">
            <a:spAutoFit/>
          </a:bodyPr>
          <a:lstStyle/>
          <a:p>
            <a:r>
              <a:rPr lang="fr-FR" sz="1100" dirty="0" smtClean="0"/>
              <a:t>Pion 63 : assure l’immobilisation en rotation entre les roues 57 et 62</a:t>
            </a:r>
          </a:p>
        </p:txBody>
      </p:sp>
      <p:sp>
        <p:nvSpPr>
          <p:cNvPr id="18" name="Ellipse 17"/>
          <p:cNvSpPr/>
          <p:nvPr/>
        </p:nvSpPr>
        <p:spPr>
          <a:xfrm>
            <a:off x="5144858" y="2780928"/>
            <a:ext cx="356422" cy="35642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a:stCxn id="18" idx="0"/>
            <a:endCxn id="17" idx="2"/>
          </p:cNvCxnSpPr>
          <p:nvPr/>
        </p:nvCxnSpPr>
        <p:spPr>
          <a:xfrm flipV="1">
            <a:off x="5323069" y="1153279"/>
            <a:ext cx="2731777" cy="16276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4644008" y="2959139"/>
            <a:ext cx="356422" cy="35642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p:cNvCxnSpPr>
            <a:stCxn id="25" idx="1"/>
            <a:endCxn id="30" idx="2"/>
          </p:cNvCxnSpPr>
          <p:nvPr/>
        </p:nvCxnSpPr>
        <p:spPr>
          <a:xfrm flipH="1" flipV="1">
            <a:off x="3289587" y="1763300"/>
            <a:ext cx="1406618" cy="12480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2227723" y="824581"/>
            <a:ext cx="2123728" cy="938719"/>
          </a:xfrm>
          <a:prstGeom prst="rect">
            <a:avLst/>
          </a:prstGeom>
          <a:noFill/>
        </p:spPr>
        <p:txBody>
          <a:bodyPr wrap="square" rtlCol="0">
            <a:spAutoFit/>
          </a:bodyPr>
          <a:lstStyle/>
          <a:p>
            <a:r>
              <a:rPr lang="fr-FR" sz="1100" dirty="0" smtClean="0"/>
              <a:t>60 : rondelle (Belleville) qui permet de transmettre l’effort de serrage entre l’arbre 11 et les roues 57 et 62 grâce à l’écrou 59</a:t>
            </a:r>
          </a:p>
          <a:p>
            <a:pPr algn="ctr"/>
            <a:r>
              <a:rPr lang="fr-FR" sz="1100" dirty="0" smtClean="0"/>
              <a:t>51 Cr V 4</a:t>
            </a:r>
          </a:p>
        </p:txBody>
      </p:sp>
      <p:sp>
        <p:nvSpPr>
          <p:cNvPr id="31" name="AutoShape 4" descr="data:image/jpeg;base64,/9j/4AAQSkZJRgABAQAAAQABAAD/2wCEAAkGBhISERUUExQVFBUUFBUVFBgXFRQVFBcYFBQVFxQVFBQXHCYeFxojGhQUHy8gIycpLCwsFR4xNTAqNSYrLCkBCQoKDgwOGA8PGiwcHyQsKSwpKSwsLCksLCkpKi8pKSksKSksKSksLCksKSksLCwsKSwpKSkpLCkpKSkpKSksNP/AABEIAL8BCAMBIgACEQEDEQH/xAAcAAEAAgMBAQEAAAAAAAAAAAAAAQIDBgcFBAj/xABDEAACAQIBCQQHBQUHBQAAAAAAAQIDEQQFBgcSITFBUYFhcZGxEyIyUnKhwUJigtHwIzNDktIUJFODk7LxF0RUc6L/xAAYAQEBAQEBAAAAAAAAAAAAAAAAAQIDBP/EAB8RAQEAAgMAAwEBAAAAAAAAAAABAhESITEDQVEjE//aAAwDAQACEQMRAD8A7gAAAAAAAAAAAAAAAAAAAAAAAAAAAAAAAAAAAAAAAAAAAAAAAAAAAAAAAAAAAAAAAAAAABSrWjFOUmoxW9tpJd7e4C4NPyxpRwdG6g5V5L3PYv21Hs8Lml5V0r4upspKFBdi15/zS2eCRm5RrjXY5SSV3sXyPHxueOCpe3iKV+SlrvwhdnCsdlevWd6tWpU+KUmuiexHxsnJrjHaMTpYwEdzqz+Gnb/e0efV0y4f7NCq+9wXk2clZUm6ajqq000//Gn/AKkf6T6KGmXDN+tRrR7tSX1RyFi43V1Hc8HpPyfU31JU39+El81dfM2PBZTpVlelUhUX3JKXjbcfmhSMtDFShLWhKUZLc4tp9GtpeScY/TYOM5v6VMVRtGt+3h97ZUS7Jrf1v3nUsg5yUMZDXozvb2ovZOPxR+u41Ltm46eoACsgAAAAAAAAAAAAAAAAAAAAAYcXjKdKDnUnGEVvlJpLxZqGdOk2jh7woWrVVsbv+yi+2S9p9i8UcsyxnBXxU9atUc+S3Qj8MVsXmZuTcx/XQs4NLkI3jhYa7/xJpqP4Yb31t3HPcrZwYjFSvWqSnyT2QXdBbF4Hm6xJm9teeFhckhRIIuRIs4ESiDSjZVyLOJjC6LixaxDQFLF0VJuQW1j7MmZTq0KkalKbhOL2NeTXFPkfGyUUd9zNzuhjqV9kasLKpDylH7r+W7v2E/PGbeXJ4TEQrQ+y7SXvQftRf63pH6Dw2IjUhGcXeM4qUXzTV0zcrnlPtkABpkAAAAAAAAAAAAAADxs5s6aOCp61R3k76kE/Wm/olxf/AACTb7sp5UpYem6laahBcXxfBJb2+xHIc7tI1XFOVOlelR2qyfrzX32ty+6utzxM4s5a2Mqa9WWxexFexBcor672eRrHO3brJouTYWMlGg5P9JdWQVjTM6obNZ7FzexdOfQtTW21Na8udtnRcevgetk7IMG9fFOc+UISUb9kpu9l2RXgRda9eEqms9WnGU5Pckn8ktrPcwGj3KdfdS9DF8ajUP8A52z+RuGCzihh46uFw1Kirb9s5vtcnZvrcxV868VP+K12RUY+SuNxOcnjzsPoLrS21sXFfBCU/nKUfI+3/oTRttxdT/Tgl5ny1Mp1pO7q1H+OX5mCU297fV3HKfif6ZM2L0ISj+5xqvynDVXjGT8jVcuZl4/BpyrUtemt9Wl68UucrbUu9I2EOT5k3FnyX77aLF32raXPVyvkfVvOmvVftJcHzS4I8pGpVuvYWRGqWLBFEiyRJIFUdq0VZTdXA6jd3Rm4fhdpR82uhxY6VoaxL18RDg405eDkn5os9S+OogA6OYAAAAAAAAAAAB5mcWcFPB0JVanDZCPGcuEV+fBXYHy52Z2U8DS1petUldU4X2yfN8orizhuVssVcTVlVqy1pS8EuEYrglyJy1lqriq0qtV3lLhwilujFcEjz2c7du0mk3ESEi90rt7kRGSKileTsv18zLhMLUxDtG8Kae1/re/IrkzASxEtZ3VOL8exfVm1U4KKSSslsSRm0t4qYPBQpK0V3ve33sz3K6xDZlz3ta4uUuNYqJbCZVyBBe4IQuBixHsS+GXkzT0jasqV9WlLtVl1/TNVSNR0x8SibkFjQlIERZYog6Docj/eK3L0Kv1qK3kzn6idS0OYO0MRVtvlCmvwRcpfOaE9X6ro4AOjkAAAAAAAAAAClatGEXKTUYxTcm9iSSu22cJz0zoeNruV2qULxpR7OMn96Vr+C4G56Wc59SEcJB7ZrWq24Rv6sOrV32JczlEpHPK/TrjNdqthBsIi1ZClhpVqqpx9lbZvlzf0K1J2TfJHs5tYbUpaz9qo79Fu+r6kPJt7FGlGEVGKSSVki2sWw2HlUkowi5N7kldm8ZDzAirSxHrP3FuXxSW/uXiJNudadg8BVrO1OEpvsW7ve5GyYLR5VltqzjDsXrv6L5s3yjQjCKjGKiluSSS8EXNzBGt4XMLCx9rXqPtlZeEbHoUc2MJHdRh1Ws/GVz1Aa1EfAsgYb/ApfyR/Iw1c1sJLfRh0vH/a0eqBqDT8p6PoPbQm4v3Z3cekt6+ZqeUcjVqDtVg48pb4vukth1w0XSbnXCjReGg1KrUS1vuRve7+87bF15XzljFk25dlvF68tVO6jy4viebIyWK7jMdEJosmQxFlRNiUIoskBEpWV3w2nd8wMl+gwFGLVpTj6WfxVPW+SaXQ4jgKCnWhBq8U1OoucVuj1P0ZRknFOO5pNW3WtsLj6ZdTS4ANuYAAAAAAAAYcbi40qc6k3aMIuUn2RV2ZjStLGU/R4L0ae2tNR/DH15fNRXUl6WTdciyxlOeIr1K1R+tOTlbkvsxXYkkuh8LYZDOTsIsiIosioxYpeo+9eZuuRsmTqyhSpq7sl4LezTnG6a5+fA7lo4yZGGFVXfKqtj2eyuHin4ISbplenr5Azdp4WFkrza9aXF9i5I9YA6uIAAAAAA+XKWVKWHg6lacacVxb+SW9vsRy3OvSnUq3p4ROnB7HUeypJfdX2F8+4lumpja2jPbSFDCp0qLU6+58Y0+2XOX3fHk+Q1qsqknOcnKUm3KTd22+LZjjS4syMxvbfnUYqsL7DHqWMzIlEDCkzLCJKhYQiQWUBKSim3ttw5vgi8V05vgu0x4JelrL3IbV2vg33vyDWM33XsZFwbhHWl7c/Wl9F0O2ZvSbw1LWvfUW+9+x7ew4/Te07RkyhqUacfdhFeEVcuPrnld9vpAB0YAAAAAAAADkumXFt16NPhCk59Zyt5QR1o4xpdf9/X/pp+czOXjeHrRWSkLFkjm6BBaxFiiGjdcxNIUsH+yrJzoN3Vts6be+3OPZ+nphWO8eD9H5Ky/h8Sr0asJ9ifrLvi9qPQPzJBtO6bTW5p2a7mj1sNnXjYJKOJrJLcteTXzNcmOMfoUic0lduy5vYjgE88sfL/uq3SVvI8zF4+rU/eVKk/jnKXmxyOE/XdcqZ84HD3168XJfZh+0l4R3dTR8u6Ypu8cLS1Pv1LOXSC2Lq33HOUi1iW1ZJH0Y3KFXET161SdSXOTvbsS3JdiKpIrGJayIW7EyxDiWigFhGJKgIriBElsJpwb2frvZanFyuuW98EubZ8mLxmstSGyHGW5y/JBrHHbFjMVf1IO64v3rfQ+7JcbHwUaNj1MGuBHXLqajZ81cC62Ipxtdaycr7rR9aV+ia6nZDTtHmQ3TputNbZpKF9+rvb7ns8DcTpjOnkoADSAAAAAAAAByTTHhbYmjPhKlq9YTb8po62adpRyK6+D14q8qEtft1WrT+j/CZy8bwvbiTRNiWiLnN1CUQiU7BBoU4lhqlRMS6ZRF7hEMkmJJUR6MiyLRYaAskWjuIRkSGlQoi1iS9Km5PVinJvggKOJb0FoqcnqQ5vfLsguJnqVqVF2dq1XhCLvSj8Ul7T7FsPgq69R61VuT4L7MVyS4EreOP3VK+IdRaqWpTW1R4yfOT4mP0a5GZxLRpkdNq0qRu+Y+Z8sRNTmmqUXtfvP3V9XwKZn5jzxLU5+rST2vi7b1H8+HyOt4XCxpwjCCUYxVkkWTbjnn9MkYpKy2JbESAdXEAAAAAAAAAAAicE001dNWae5p70yQBwvPrNKWDrvVTdGd3TfLnBvmvI1VxP0nlTJdPEUpUqsVKMvFPg0+DXM43nZmBWwjcor0lG+yS3rkprg/l5HO46dsct+tQRYtKFiqRlUplrkWJKCReKKJGRFZWUSdUhMi4RZRJZUy+hdrvYub2IKqi8INuyV38zHLE01sV5vlHYvFkenqyW/0ceUd773vG258d++n01NSn+8lt9yO2T73uRhq4ypUWrFKjT5RvrS+KW9+RWjQjHcur3mS5nbXU8Y6dFRWxfmWLqF9202vIOjnE17SqL0MOck9Zrsjv8bBLlr1q1HDOclGKcm3sSV2+46Lmro1s41MV2NU/wCt8O423IOauHwi/ZxvLjOW2b68F3HsG5j+uWWe1aVJRSjFKKWxJJJLuS3FgDbmAAAAAAAAAAAAAAAAESjdWe1PeSANMzh0ZUK95UbUZvha9N9N8emzsOc5bzJxOGb16ctVP243nDvut3VI7yDNxjczsfml0tmwhU+bR33KmZ2DxH7yhC/vRWpL+aNr9TV8fobw8v3VerT7JWqL6MzxrpM8b65Umua8SVOPvRN2xOhjFfYr0pd6lF+TPgq6Iset3opd019Uiarf8/1rPpYLjfuRH9rX2Yvq7GxrRVlFfw4v/Mh/UZaeivKHuQX+ZD6Maq7+ONV/tE3utHu3+JDpX2ybk+03fD6Jca/adGPfOT8onp4XQ9P+JiIr4YSl5tDVL8knjnUYpLYrGRI6zgtE+Fj7c6tR96gvBK/zNgwGaWDo+xQhdbm1rvxlcvGud+SOMZOyDiK7tSpTl2qLUf5nsXibdkvRPVltr1I017sfXl47l8zqCQNcXO5142Rs0cLhrejppy9+XrT6N7ulj2QDT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9"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68928" y="5389912"/>
            <a:ext cx="2841319" cy="89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52736" y="6282587"/>
            <a:ext cx="962151" cy="5896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5" name="ZoneTexte 34"/>
          <p:cNvSpPr txBox="1"/>
          <p:nvPr/>
        </p:nvSpPr>
        <p:spPr>
          <a:xfrm>
            <a:off x="2500080" y="6157868"/>
            <a:ext cx="2123728" cy="600164"/>
          </a:xfrm>
          <a:prstGeom prst="rect">
            <a:avLst/>
          </a:prstGeom>
          <a:noFill/>
        </p:spPr>
        <p:txBody>
          <a:bodyPr wrap="square" rtlCol="0">
            <a:spAutoFit/>
          </a:bodyPr>
          <a:lstStyle/>
          <a:p>
            <a:r>
              <a:rPr lang="fr-FR" sz="1100" dirty="0" smtClean="0"/>
              <a:t>S185, X5 Cr Ni 18-10, Cu Zn 26</a:t>
            </a:r>
          </a:p>
          <a:p>
            <a:r>
              <a:rPr lang="fr-FR" sz="1100" dirty="0" smtClean="0"/>
              <a:t>La plaquette doit être changée après démontage</a:t>
            </a:r>
            <a:endParaRPr lang="fr-FR" sz="1100" dirty="0"/>
          </a:p>
        </p:txBody>
      </p:sp>
      <p:pic>
        <p:nvPicPr>
          <p:cNvPr id="103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411760" y="7937"/>
            <a:ext cx="1368152" cy="801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1269" y="7937"/>
            <a:ext cx="2112459" cy="1755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rot="16200000">
            <a:off x="5141433" y="-55323"/>
            <a:ext cx="911627" cy="110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48" name="Connecteur droit 47"/>
          <p:cNvCxnSpPr>
            <a:endCxn id="49" idx="2"/>
          </p:cNvCxnSpPr>
          <p:nvPr/>
        </p:nvCxnSpPr>
        <p:spPr>
          <a:xfrm flipV="1">
            <a:off x="4848605" y="1844824"/>
            <a:ext cx="748642" cy="11040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4390246" y="906105"/>
            <a:ext cx="2414002" cy="938719"/>
          </a:xfrm>
          <a:prstGeom prst="rect">
            <a:avLst/>
          </a:prstGeom>
          <a:noFill/>
        </p:spPr>
        <p:txBody>
          <a:bodyPr wrap="square" rtlCol="0">
            <a:spAutoFit/>
          </a:bodyPr>
          <a:lstStyle/>
          <a:p>
            <a:r>
              <a:rPr lang="fr-FR" sz="1100" dirty="0" smtClean="0"/>
              <a:t>61 : rondelle frein qui permet d’assurer avec fiabilité le serrage de l’écrou 59. Une languette rentre dans la rainure de l’arbre 11 et une languette est repliée dans une encoche de l’écrou</a:t>
            </a:r>
          </a:p>
        </p:txBody>
      </p:sp>
      <p:sp>
        <p:nvSpPr>
          <p:cNvPr id="52" name="Ellipse 51"/>
          <p:cNvSpPr/>
          <p:nvPr/>
        </p:nvSpPr>
        <p:spPr>
          <a:xfrm>
            <a:off x="6581074" y="3754845"/>
            <a:ext cx="356422" cy="3564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p:cNvSpPr txBox="1"/>
          <p:nvPr/>
        </p:nvSpPr>
        <p:spPr>
          <a:xfrm>
            <a:off x="5501280" y="5112974"/>
            <a:ext cx="3391200" cy="769441"/>
          </a:xfrm>
          <a:prstGeom prst="rect">
            <a:avLst/>
          </a:prstGeom>
          <a:noFill/>
        </p:spPr>
        <p:txBody>
          <a:bodyPr wrap="square" rtlCol="0">
            <a:spAutoFit/>
          </a:bodyPr>
          <a:lstStyle/>
          <a:p>
            <a:r>
              <a:rPr lang="fr-FR" sz="1100" dirty="0" smtClean="0"/>
              <a:t>41 : goupille cylindrique qui permet la liaison encastrement entre 12 et 70</a:t>
            </a:r>
          </a:p>
          <a:p>
            <a:r>
              <a:rPr lang="fr-FR" sz="1100" dirty="0" smtClean="0"/>
              <a:t>Stabilité de la liaison assurée par repli de la goupille après montage</a:t>
            </a:r>
            <a:endParaRPr lang="fr-FR" sz="1100" dirty="0"/>
          </a:p>
        </p:txBody>
      </p:sp>
      <p:cxnSp>
        <p:nvCxnSpPr>
          <p:cNvPr id="55" name="Connecteur droit 54"/>
          <p:cNvCxnSpPr>
            <a:stCxn id="52" idx="3"/>
          </p:cNvCxnSpPr>
          <p:nvPr/>
        </p:nvCxnSpPr>
        <p:spPr>
          <a:xfrm flipH="1">
            <a:off x="6398683" y="4059070"/>
            <a:ext cx="234588" cy="9541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1177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7089856" y="1905284"/>
            <a:ext cx="356422" cy="3564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p:cNvCxnSpPr>
            <a:stCxn id="4" idx="5"/>
            <a:endCxn id="5" idx="0"/>
          </p:cNvCxnSpPr>
          <p:nvPr/>
        </p:nvCxnSpPr>
        <p:spPr>
          <a:xfrm>
            <a:off x="7215870" y="4597321"/>
            <a:ext cx="470222" cy="5156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Ellipse 3"/>
          <p:cNvSpPr/>
          <p:nvPr/>
        </p:nvSpPr>
        <p:spPr>
          <a:xfrm>
            <a:off x="6911645" y="4293096"/>
            <a:ext cx="356422" cy="3564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6228184" y="5112974"/>
            <a:ext cx="2915816" cy="1107996"/>
          </a:xfrm>
          <a:prstGeom prst="rect">
            <a:avLst/>
          </a:prstGeom>
          <a:noFill/>
        </p:spPr>
        <p:txBody>
          <a:bodyPr wrap="square" rtlCol="0">
            <a:spAutoFit/>
          </a:bodyPr>
          <a:lstStyle/>
          <a:p>
            <a:r>
              <a:rPr lang="fr-FR" sz="1100" dirty="0" smtClean="0"/>
              <a:t>Lubrification à l’huile. Circulation d’huile assurée par barbotage (la couronne 42 projette l’huile dans tout le carter. L’huile peut ruisseler par le trou)</a:t>
            </a:r>
          </a:p>
          <a:p>
            <a:r>
              <a:rPr lang="fr-FR" sz="1100" dirty="0" smtClean="0"/>
              <a:t>19 : Bouchon de remplissage</a:t>
            </a:r>
          </a:p>
          <a:p>
            <a:r>
              <a:rPr lang="fr-FR" sz="1100" dirty="0" smtClean="0"/>
              <a:t>37 : bouchon de vidange</a:t>
            </a:r>
            <a:endParaRPr lang="fr-FR" sz="1100" dirty="0"/>
          </a:p>
        </p:txBody>
      </p:sp>
      <p:cxnSp>
        <p:nvCxnSpPr>
          <p:cNvPr id="8" name="Connecteur droit 7"/>
          <p:cNvCxnSpPr>
            <a:stCxn id="2" idx="4"/>
            <a:endCxn id="5" idx="0"/>
          </p:cNvCxnSpPr>
          <p:nvPr/>
        </p:nvCxnSpPr>
        <p:spPr>
          <a:xfrm>
            <a:off x="7268067" y="2261706"/>
            <a:ext cx="418025" cy="28512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6138184" y="4076097"/>
            <a:ext cx="180000" cy="1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a:stCxn id="12" idx="4"/>
            <a:endCxn id="5" idx="0"/>
          </p:cNvCxnSpPr>
          <p:nvPr/>
        </p:nvCxnSpPr>
        <p:spPr>
          <a:xfrm>
            <a:off x="6228184" y="4256097"/>
            <a:ext cx="1457908" cy="8568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5786446" y="2643182"/>
            <a:ext cx="180000" cy="1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500562" y="1000108"/>
            <a:ext cx="2286016" cy="600164"/>
          </a:xfrm>
          <a:prstGeom prst="rect">
            <a:avLst/>
          </a:prstGeom>
          <a:noFill/>
        </p:spPr>
        <p:txBody>
          <a:bodyPr wrap="square" rtlCol="0">
            <a:spAutoFit/>
          </a:bodyPr>
          <a:lstStyle/>
          <a:p>
            <a:r>
              <a:rPr lang="fr-FR" sz="1100" dirty="0" smtClean="0"/>
              <a:t>49 : joint torique en élastomère</a:t>
            </a:r>
          </a:p>
          <a:p>
            <a:r>
              <a:rPr lang="fr-FR" sz="1100" dirty="0" smtClean="0"/>
              <a:t>Permet d’assurer l’étanchéité statique entre 12 et 51</a:t>
            </a:r>
            <a:endParaRPr lang="fr-FR" sz="1100" dirty="0"/>
          </a:p>
        </p:txBody>
      </p:sp>
      <p:cxnSp>
        <p:nvCxnSpPr>
          <p:cNvPr id="18" name="Connecteur droit 17"/>
          <p:cNvCxnSpPr>
            <a:stCxn id="16" idx="0"/>
            <a:endCxn id="17" idx="2"/>
          </p:cNvCxnSpPr>
          <p:nvPr/>
        </p:nvCxnSpPr>
        <p:spPr>
          <a:xfrm rot="16200000" flipV="1">
            <a:off x="5238553" y="2005289"/>
            <a:ext cx="1042910" cy="2328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71406" y="4714884"/>
            <a:ext cx="4143404" cy="600164"/>
          </a:xfrm>
          <a:prstGeom prst="rect">
            <a:avLst/>
          </a:prstGeom>
          <a:solidFill>
            <a:schemeClr val="bg1"/>
          </a:solidFill>
        </p:spPr>
        <p:txBody>
          <a:bodyPr wrap="square" rtlCol="0">
            <a:spAutoFit/>
          </a:bodyPr>
          <a:lstStyle/>
          <a:p>
            <a:r>
              <a:rPr lang="fr-FR" sz="1100" dirty="0" smtClean="0"/>
              <a:t>Système d’étanchéité dynamique appelé garniture mécanique. Assure l’étanchéité entre les gaz chauds d’un côté et le bain d’huile de l’autre</a:t>
            </a:r>
            <a:endParaRPr lang="fr-FR" sz="1100" dirty="0"/>
          </a:p>
        </p:txBody>
      </p:sp>
      <p:cxnSp>
        <p:nvCxnSpPr>
          <p:cNvPr id="15" name="Connecteur droit 14"/>
          <p:cNvCxnSpPr/>
          <p:nvPr/>
        </p:nvCxnSpPr>
        <p:spPr>
          <a:xfrm rot="10800000">
            <a:off x="2571736" y="5929330"/>
            <a:ext cx="428628" cy="142876"/>
          </a:xfrm>
          <a:prstGeom prst="line">
            <a:avLst/>
          </a:prstGeom>
          <a:ln w="285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00364" y="5929330"/>
            <a:ext cx="2143140" cy="430887"/>
          </a:xfrm>
          <a:prstGeom prst="rect">
            <a:avLst/>
          </a:prstGeom>
        </p:spPr>
        <p:txBody>
          <a:bodyPr wrap="square">
            <a:spAutoFit/>
          </a:bodyPr>
          <a:lstStyle/>
          <a:p>
            <a:r>
              <a:rPr lang="fr-FR" sz="1100" dirty="0" smtClean="0"/>
              <a:t>Rondelle de </a:t>
            </a:r>
            <a:r>
              <a:rPr lang="fr-FR" sz="1100" dirty="0" err="1" smtClean="0"/>
              <a:t>belleville</a:t>
            </a:r>
            <a:r>
              <a:rPr lang="fr-FR" sz="1100" dirty="0" smtClean="0"/>
              <a:t> qui assure le contact entre les deux glaces</a:t>
            </a:r>
          </a:p>
        </p:txBody>
      </p:sp>
      <p:sp>
        <p:nvSpPr>
          <p:cNvPr id="24" name="Rectangle 23"/>
          <p:cNvSpPr/>
          <p:nvPr/>
        </p:nvSpPr>
        <p:spPr>
          <a:xfrm>
            <a:off x="1928794" y="6357958"/>
            <a:ext cx="1000132" cy="261610"/>
          </a:xfrm>
          <a:prstGeom prst="rect">
            <a:avLst/>
          </a:prstGeom>
        </p:spPr>
        <p:txBody>
          <a:bodyPr wrap="square">
            <a:spAutoFit/>
          </a:bodyPr>
          <a:lstStyle/>
          <a:p>
            <a:r>
              <a:rPr lang="fr-FR" sz="1100" dirty="0" smtClean="0"/>
              <a:t>Glace fixe</a:t>
            </a:r>
          </a:p>
        </p:txBody>
      </p:sp>
      <p:sp>
        <p:nvSpPr>
          <p:cNvPr id="25" name="Rectangle 24"/>
          <p:cNvSpPr/>
          <p:nvPr/>
        </p:nvSpPr>
        <p:spPr>
          <a:xfrm>
            <a:off x="571472" y="6357958"/>
            <a:ext cx="928694" cy="261610"/>
          </a:xfrm>
          <a:prstGeom prst="rect">
            <a:avLst/>
          </a:prstGeom>
        </p:spPr>
        <p:txBody>
          <a:bodyPr wrap="square">
            <a:spAutoFit/>
          </a:bodyPr>
          <a:lstStyle/>
          <a:p>
            <a:r>
              <a:rPr lang="fr-FR" sz="1100" dirty="0" smtClean="0"/>
              <a:t>Glace mobile</a:t>
            </a:r>
          </a:p>
        </p:txBody>
      </p:sp>
      <p:sp>
        <p:nvSpPr>
          <p:cNvPr id="26" name="Rectangle 25"/>
          <p:cNvSpPr/>
          <p:nvPr/>
        </p:nvSpPr>
        <p:spPr>
          <a:xfrm>
            <a:off x="0" y="6000768"/>
            <a:ext cx="1785918" cy="261610"/>
          </a:xfrm>
          <a:prstGeom prst="rect">
            <a:avLst/>
          </a:prstGeom>
        </p:spPr>
        <p:txBody>
          <a:bodyPr wrap="square">
            <a:spAutoFit/>
          </a:bodyPr>
          <a:lstStyle/>
          <a:p>
            <a:r>
              <a:rPr lang="fr-FR" sz="1100" dirty="0" smtClean="0"/>
              <a:t>Zone de contact polie miroir</a:t>
            </a:r>
          </a:p>
        </p:txBody>
      </p:sp>
      <p:cxnSp>
        <p:nvCxnSpPr>
          <p:cNvPr id="27" name="Connecteur droit 26"/>
          <p:cNvCxnSpPr>
            <a:stCxn id="24" idx="0"/>
          </p:cNvCxnSpPr>
          <p:nvPr/>
        </p:nvCxnSpPr>
        <p:spPr>
          <a:xfrm rot="5400000" flipH="1" flipV="1">
            <a:off x="2214546" y="6143644"/>
            <a:ext cx="428628" cy="1588"/>
          </a:xfrm>
          <a:prstGeom prst="line">
            <a:avLst/>
          </a:prstGeom>
          <a:ln w="285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25" idx="3"/>
          </p:cNvCxnSpPr>
          <p:nvPr/>
        </p:nvCxnSpPr>
        <p:spPr>
          <a:xfrm flipV="1">
            <a:off x="1500166" y="5930918"/>
            <a:ext cx="857256" cy="557845"/>
          </a:xfrm>
          <a:prstGeom prst="line">
            <a:avLst/>
          </a:prstGeom>
          <a:ln w="285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26" idx="3"/>
          </p:cNvCxnSpPr>
          <p:nvPr/>
        </p:nvCxnSpPr>
        <p:spPr>
          <a:xfrm flipV="1">
            <a:off x="1785918" y="5929330"/>
            <a:ext cx="428628" cy="202243"/>
          </a:xfrm>
          <a:prstGeom prst="line">
            <a:avLst/>
          </a:prstGeom>
          <a:ln w="285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rot="10800000" flipV="1">
            <a:off x="2428860" y="5715016"/>
            <a:ext cx="428628" cy="142877"/>
          </a:xfrm>
          <a:prstGeom prst="line">
            <a:avLst/>
          </a:prstGeom>
          <a:ln w="285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42844" y="5357826"/>
            <a:ext cx="2143140" cy="430887"/>
          </a:xfrm>
          <a:prstGeom prst="rect">
            <a:avLst/>
          </a:prstGeom>
        </p:spPr>
        <p:txBody>
          <a:bodyPr wrap="square">
            <a:spAutoFit/>
          </a:bodyPr>
          <a:lstStyle/>
          <a:p>
            <a:r>
              <a:rPr lang="fr-FR" sz="1100" dirty="0" smtClean="0"/>
              <a:t>Encoche qui arrête la rotation entre la glace fixe et le bâti</a:t>
            </a:r>
          </a:p>
        </p:txBody>
      </p:sp>
      <p:cxnSp>
        <p:nvCxnSpPr>
          <p:cNvPr id="52" name="Connecteur droit 51"/>
          <p:cNvCxnSpPr/>
          <p:nvPr/>
        </p:nvCxnSpPr>
        <p:spPr>
          <a:xfrm>
            <a:off x="1928794" y="5572140"/>
            <a:ext cx="357190" cy="214314"/>
          </a:xfrm>
          <a:prstGeom prst="line">
            <a:avLst/>
          </a:prstGeom>
          <a:ln w="28575">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857488" y="5214950"/>
            <a:ext cx="2143140" cy="600164"/>
          </a:xfrm>
          <a:prstGeom prst="rect">
            <a:avLst/>
          </a:prstGeom>
        </p:spPr>
        <p:txBody>
          <a:bodyPr wrap="square">
            <a:spAutoFit/>
          </a:bodyPr>
          <a:lstStyle/>
          <a:p>
            <a:r>
              <a:rPr lang="fr-FR" sz="1100" dirty="0" smtClean="0"/>
              <a:t>Joint torique qui assure l’étanchéité quasi-statique entre la glace fixe et la glace mobile</a:t>
            </a:r>
          </a:p>
        </p:txBody>
      </p:sp>
      <p:pic>
        <p:nvPicPr>
          <p:cNvPr id="1026" name="Picture 2"/>
          <p:cNvPicPr>
            <a:picLocks noChangeAspect="1" noChangeArrowheads="1"/>
          </p:cNvPicPr>
          <p:nvPr/>
        </p:nvPicPr>
        <p:blipFill>
          <a:blip r:embed="rId2" cstate="print"/>
          <a:srcRect/>
          <a:stretch>
            <a:fillRect/>
          </a:stretch>
        </p:blipFill>
        <p:spPr bwMode="auto">
          <a:xfrm>
            <a:off x="4834517" y="5901290"/>
            <a:ext cx="954864" cy="785794"/>
          </a:xfrm>
          <a:prstGeom prst="rect">
            <a:avLst/>
          </a:prstGeom>
          <a:noFill/>
          <a:ln w="9525">
            <a:noFill/>
            <a:miter lim="800000"/>
            <a:headEnd/>
            <a:tailEnd/>
          </a:ln>
          <a:effectLst/>
        </p:spPr>
      </p:pic>
      <p:sp>
        <p:nvSpPr>
          <p:cNvPr id="66" name="Ellipse 65"/>
          <p:cNvSpPr/>
          <p:nvPr/>
        </p:nvSpPr>
        <p:spPr>
          <a:xfrm>
            <a:off x="5500694" y="2857496"/>
            <a:ext cx="391504" cy="3915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7500958" y="2857496"/>
            <a:ext cx="285752" cy="28575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Arc 69"/>
          <p:cNvSpPr/>
          <p:nvPr/>
        </p:nvSpPr>
        <p:spPr>
          <a:xfrm>
            <a:off x="5643570" y="2714620"/>
            <a:ext cx="2000264" cy="857256"/>
          </a:xfrm>
          <a:prstGeom prst="arc">
            <a:avLst>
              <a:gd name="adj1" fmla="val 21591001"/>
              <a:gd name="adj2" fmla="val 1043540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1" name="Connecteur droit 70"/>
          <p:cNvCxnSpPr>
            <a:stCxn id="66" idx="3"/>
            <a:endCxn id="14" idx="3"/>
          </p:cNvCxnSpPr>
          <p:nvPr/>
        </p:nvCxnSpPr>
        <p:spPr>
          <a:xfrm rot="5400000">
            <a:off x="3974769" y="3431707"/>
            <a:ext cx="1823300" cy="13432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8126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1821637" y="1857364"/>
            <a:ext cx="4071966" cy="1857388"/>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2643174" y="1071546"/>
            <a:ext cx="2428892" cy="12144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b="1" dirty="0" smtClean="0"/>
              <a:t>Produit – Carter 10</a:t>
            </a:r>
          </a:p>
          <a:p>
            <a:pPr>
              <a:buFont typeface="Arial" pitchFamily="34" charset="0"/>
              <a:buChar char="•"/>
            </a:pPr>
            <a:r>
              <a:rPr lang="fr-FR" sz="1100" dirty="0" smtClean="0"/>
              <a:t> Formes complexes</a:t>
            </a:r>
          </a:p>
          <a:p>
            <a:pPr>
              <a:buFont typeface="Arial" pitchFamily="34" charset="0"/>
              <a:buChar char="•"/>
            </a:pPr>
            <a:r>
              <a:rPr lang="fr-FR" sz="1100" dirty="0" smtClean="0"/>
              <a:t> Grandes amplitudes thermiques (air extérieur froid – gaz chauds)</a:t>
            </a:r>
          </a:p>
          <a:p>
            <a:pPr>
              <a:buFont typeface="Arial" pitchFamily="34" charset="0"/>
              <a:buChar char="•"/>
            </a:pPr>
            <a:r>
              <a:rPr lang="fr-FR" sz="1100" dirty="0" smtClean="0"/>
              <a:t> Peu de contraintes mécaniques</a:t>
            </a:r>
          </a:p>
          <a:p>
            <a:pPr>
              <a:buFont typeface="Arial" pitchFamily="34" charset="0"/>
              <a:buChar char="•"/>
            </a:pPr>
            <a:r>
              <a:rPr lang="fr-FR" sz="1100" dirty="0" smtClean="0"/>
              <a:t> Matériel aéronautique impose un poids minimum</a:t>
            </a:r>
            <a:endParaRPr lang="fr-FR" sz="1100" dirty="0"/>
          </a:p>
        </p:txBody>
      </p:sp>
      <p:sp>
        <p:nvSpPr>
          <p:cNvPr id="4" name="Rectangle à coins arrondis 3"/>
          <p:cNvSpPr/>
          <p:nvPr/>
        </p:nvSpPr>
        <p:spPr>
          <a:xfrm>
            <a:off x="4286248" y="2928934"/>
            <a:ext cx="2357454" cy="11430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b="1" dirty="0" smtClean="0"/>
              <a:t>Matériaux</a:t>
            </a:r>
          </a:p>
          <a:p>
            <a:pPr>
              <a:buFont typeface="Arial" pitchFamily="34" charset="0"/>
              <a:buChar char="•"/>
            </a:pPr>
            <a:r>
              <a:rPr lang="fr-FR" sz="1100" dirty="0" smtClean="0"/>
              <a:t> Alliage d’aluminium </a:t>
            </a:r>
          </a:p>
          <a:p>
            <a:pPr lvl="1">
              <a:buFont typeface="Symbol" pitchFamily="18" charset="2"/>
              <a:buChar char="Þ"/>
            </a:pPr>
            <a:r>
              <a:rPr lang="fr-FR" sz="1100" dirty="0" smtClean="0"/>
              <a:t> Al Si 10 Mg</a:t>
            </a:r>
          </a:p>
          <a:p>
            <a:pPr>
              <a:buFont typeface="Arial" pitchFamily="34" charset="0"/>
              <a:buChar char="•"/>
            </a:pPr>
            <a:r>
              <a:rPr lang="fr-FR" sz="1100" dirty="0" smtClean="0"/>
              <a:t> Alliage de magnésium</a:t>
            </a:r>
          </a:p>
          <a:p>
            <a:pPr lvl="1">
              <a:buFont typeface="Symbol" pitchFamily="18" charset="2"/>
              <a:buChar char="Þ"/>
            </a:pPr>
            <a:r>
              <a:rPr lang="fr-FR" sz="1100" dirty="0" smtClean="0"/>
              <a:t> Mg Al 9 Zn 1</a:t>
            </a:r>
          </a:p>
        </p:txBody>
      </p:sp>
      <p:sp>
        <p:nvSpPr>
          <p:cNvPr id="5" name="Rectangle à coins arrondis 4"/>
          <p:cNvSpPr/>
          <p:nvPr/>
        </p:nvSpPr>
        <p:spPr>
          <a:xfrm>
            <a:off x="1071538" y="2928934"/>
            <a:ext cx="2357454" cy="11430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100" b="1" dirty="0" smtClean="0"/>
              <a:t>Procédés </a:t>
            </a:r>
          </a:p>
          <a:p>
            <a:pPr>
              <a:buFont typeface="Arial" pitchFamily="34" charset="0"/>
              <a:buChar char="•"/>
            </a:pPr>
            <a:r>
              <a:rPr lang="fr-FR" sz="1100" dirty="0" smtClean="0"/>
              <a:t> Formes complexes</a:t>
            </a:r>
          </a:p>
          <a:p>
            <a:pPr>
              <a:buFont typeface="Arial" pitchFamily="34" charset="0"/>
              <a:buChar char="•"/>
            </a:pPr>
            <a:r>
              <a:rPr lang="fr-FR" sz="1100" dirty="0" smtClean="0"/>
              <a:t> Épaisseurs constantes</a:t>
            </a:r>
          </a:p>
          <a:p>
            <a:pPr lvl="1">
              <a:buFont typeface="Symbol" pitchFamily="18" charset="2"/>
              <a:buChar char="Þ"/>
            </a:pPr>
            <a:r>
              <a:rPr lang="fr-FR" sz="1100" dirty="0" smtClean="0"/>
              <a:t> Moulage</a:t>
            </a:r>
          </a:p>
          <a:p>
            <a:pPr>
              <a:buFont typeface="Arial" pitchFamily="34" charset="0"/>
              <a:buChar char="•"/>
            </a:pPr>
            <a:r>
              <a:rPr lang="fr-FR" sz="1100" dirty="0" smtClean="0"/>
              <a:t> Surfaces fonctionnelles</a:t>
            </a:r>
          </a:p>
          <a:p>
            <a:pPr lvl="1">
              <a:buFont typeface="Symbol" pitchFamily="18" charset="2"/>
              <a:buChar char="Þ"/>
            </a:pPr>
            <a:r>
              <a:rPr lang="fr-FR" sz="1100" dirty="0" smtClean="0"/>
              <a:t> Usinage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1821637" y="1857364"/>
            <a:ext cx="4071966" cy="1857388"/>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2643174" y="1071546"/>
            <a:ext cx="2428892" cy="12144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b="1" dirty="0" smtClean="0"/>
              <a:t>Produit – Arbre 11</a:t>
            </a:r>
          </a:p>
          <a:p>
            <a:pPr>
              <a:buFont typeface="Arial" pitchFamily="34" charset="0"/>
              <a:buChar char="•"/>
            </a:pPr>
            <a:r>
              <a:rPr lang="fr-FR" sz="1100" dirty="0" smtClean="0"/>
              <a:t> Fortes contraintes mécaniques (transmission de puissance)</a:t>
            </a:r>
          </a:p>
          <a:p>
            <a:pPr>
              <a:buFont typeface="Arial" pitchFamily="34" charset="0"/>
              <a:buChar char="•"/>
            </a:pPr>
            <a:r>
              <a:rPr lang="fr-FR" sz="1100" dirty="0" smtClean="0"/>
              <a:t> Cannelures et dentures</a:t>
            </a:r>
          </a:p>
          <a:p>
            <a:pPr>
              <a:buFont typeface="Arial" pitchFamily="34" charset="0"/>
              <a:buChar char="•"/>
            </a:pPr>
            <a:r>
              <a:rPr lang="fr-FR" sz="1100" dirty="0" smtClean="0"/>
              <a:t> Contact avec éléments roulants</a:t>
            </a:r>
            <a:endParaRPr lang="fr-FR" sz="1100" dirty="0"/>
          </a:p>
        </p:txBody>
      </p:sp>
      <p:sp>
        <p:nvSpPr>
          <p:cNvPr id="4" name="Rectangle à coins arrondis 3"/>
          <p:cNvSpPr/>
          <p:nvPr/>
        </p:nvSpPr>
        <p:spPr>
          <a:xfrm>
            <a:off x="4286248" y="2928934"/>
            <a:ext cx="2357454" cy="11430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b="1" dirty="0" smtClean="0"/>
              <a:t>Matériaux</a:t>
            </a:r>
          </a:p>
          <a:p>
            <a:pPr>
              <a:buFont typeface="Arial" pitchFamily="34" charset="0"/>
              <a:buChar char="•"/>
            </a:pPr>
            <a:r>
              <a:rPr lang="fr-FR" sz="1100" dirty="0" smtClean="0"/>
              <a:t> Acier faiblement allié pour cémentation</a:t>
            </a:r>
          </a:p>
          <a:p>
            <a:pPr lvl="1">
              <a:buFont typeface="Symbol" pitchFamily="18" charset="2"/>
              <a:buChar char="Þ"/>
            </a:pPr>
            <a:r>
              <a:rPr lang="fr-FR" sz="1100" dirty="0" smtClean="0"/>
              <a:t> 17 Ni Cr Mo 6 (</a:t>
            </a:r>
            <a:r>
              <a:rPr lang="fr-FR" sz="1100" dirty="0" err="1" smtClean="0"/>
              <a:t>Re</a:t>
            </a:r>
            <a:r>
              <a:rPr lang="fr-FR" sz="1100" dirty="0" smtClean="0"/>
              <a:t> = 880 </a:t>
            </a:r>
            <a:r>
              <a:rPr lang="fr-FR" sz="1100" dirty="0" err="1" smtClean="0"/>
              <a:t>Mpa</a:t>
            </a:r>
            <a:r>
              <a:rPr lang="fr-FR" sz="1100" dirty="0" smtClean="0"/>
              <a:t>)</a:t>
            </a:r>
          </a:p>
        </p:txBody>
      </p:sp>
      <p:sp>
        <p:nvSpPr>
          <p:cNvPr id="5" name="Rectangle à coins arrondis 4"/>
          <p:cNvSpPr/>
          <p:nvPr/>
        </p:nvSpPr>
        <p:spPr>
          <a:xfrm>
            <a:off x="785786" y="2928934"/>
            <a:ext cx="2643206" cy="18573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100" b="1" dirty="0" smtClean="0"/>
              <a:t>Procédés</a:t>
            </a:r>
          </a:p>
          <a:p>
            <a:pPr>
              <a:buFont typeface="Arial" pitchFamily="34" charset="0"/>
              <a:buChar char="•"/>
            </a:pPr>
            <a:r>
              <a:rPr lang="fr-FR" sz="1100" dirty="0" smtClean="0"/>
              <a:t> Brut de laminage cylindrique</a:t>
            </a:r>
          </a:p>
          <a:p>
            <a:pPr>
              <a:buFont typeface="Arial" pitchFamily="34" charset="0"/>
              <a:buChar char="•"/>
            </a:pPr>
            <a:r>
              <a:rPr lang="fr-FR" sz="1100" dirty="0" smtClean="0"/>
              <a:t> Forge des préformes (facultatif)</a:t>
            </a:r>
          </a:p>
          <a:p>
            <a:pPr>
              <a:buFont typeface="Arial" pitchFamily="34" charset="0"/>
              <a:buChar char="•"/>
            </a:pPr>
            <a:r>
              <a:rPr lang="fr-FR" sz="1100" dirty="0" smtClean="0"/>
              <a:t> Tournage </a:t>
            </a:r>
          </a:p>
          <a:p>
            <a:pPr>
              <a:buFont typeface="Arial" pitchFamily="34" charset="0"/>
              <a:buChar char="•"/>
            </a:pPr>
            <a:r>
              <a:rPr lang="fr-FR" sz="1100" dirty="0" smtClean="0"/>
              <a:t> Taille des dentures à la fraise mère</a:t>
            </a:r>
          </a:p>
          <a:p>
            <a:pPr>
              <a:buFont typeface="Arial" pitchFamily="34" charset="0"/>
              <a:buChar char="•"/>
            </a:pPr>
            <a:r>
              <a:rPr lang="fr-FR" sz="1100" dirty="0" smtClean="0"/>
              <a:t> Taille des cannelures à la fraise mère</a:t>
            </a:r>
          </a:p>
          <a:p>
            <a:pPr>
              <a:buFont typeface="Arial" pitchFamily="34" charset="0"/>
              <a:buChar char="•"/>
            </a:pPr>
            <a:r>
              <a:rPr lang="fr-FR" sz="1100" dirty="0" smtClean="0"/>
              <a:t>Trempe à cœur </a:t>
            </a:r>
          </a:p>
          <a:p>
            <a:pPr>
              <a:buFont typeface="Arial" pitchFamily="34" charset="0"/>
              <a:buChar char="•"/>
            </a:pPr>
            <a:r>
              <a:rPr lang="fr-FR" sz="1100" dirty="0" smtClean="0"/>
              <a:t> Rectification des surfaces fonctionnelles</a:t>
            </a:r>
          </a:p>
          <a:p>
            <a:pPr>
              <a:buFont typeface="Arial" pitchFamily="34" charset="0"/>
              <a:buChar char="•"/>
            </a:pPr>
            <a:r>
              <a:rPr lang="fr-FR" sz="1100" dirty="0" smtClean="0"/>
              <a:t>Cémentation</a:t>
            </a:r>
          </a:p>
          <a:p>
            <a:pPr>
              <a:buFont typeface="Arial" pitchFamily="34" charset="0"/>
              <a:buChar char="•"/>
            </a:pPr>
            <a:endParaRPr lang="fr-FR" sz="11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1821637" y="1857364"/>
            <a:ext cx="4071966" cy="142876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à coins arrondis 2"/>
          <p:cNvSpPr/>
          <p:nvPr/>
        </p:nvSpPr>
        <p:spPr>
          <a:xfrm>
            <a:off x="2643174" y="1428736"/>
            <a:ext cx="2428892"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100" b="1" dirty="0" smtClean="0"/>
              <a:t>Produit – Rondelle 46</a:t>
            </a:r>
          </a:p>
          <a:p>
            <a:pPr>
              <a:buFont typeface="Arial" pitchFamily="34" charset="0"/>
              <a:buChar char="•"/>
            </a:pPr>
            <a:r>
              <a:rPr lang="fr-FR" sz="1100" dirty="0" smtClean="0"/>
              <a:t> Résistance au frottement</a:t>
            </a:r>
          </a:p>
          <a:p>
            <a:pPr>
              <a:buFont typeface="Arial" pitchFamily="34" charset="0"/>
              <a:buChar char="•"/>
            </a:pPr>
            <a:r>
              <a:rPr lang="fr-FR" sz="1100" dirty="0" smtClean="0"/>
              <a:t> Faibles contraintes mécaniques</a:t>
            </a:r>
          </a:p>
        </p:txBody>
      </p:sp>
      <p:sp>
        <p:nvSpPr>
          <p:cNvPr id="4" name="Rectangle à coins arrondis 3"/>
          <p:cNvSpPr/>
          <p:nvPr/>
        </p:nvSpPr>
        <p:spPr>
          <a:xfrm>
            <a:off x="4643438" y="2857496"/>
            <a:ext cx="1714512"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b="1" dirty="0" smtClean="0"/>
              <a:t>Matériaux</a:t>
            </a:r>
          </a:p>
          <a:p>
            <a:pPr>
              <a:buFont typeface="Arial" pitchFamily="34" charset="0"/>
              <a:buChar char="•"/>
            </a:pPr>
            <a:r>
              <a:rPr lang="fr-FR" sz="1100" dirty="0" smtClean="0"/>
              <a:t> Alliage de cuivre</a:t>
            </a:r>
          </a:p>
          <a:p>
            <a:pPr lvl="1">
              <a:buFont typeface="Symbol" pitchFamily="18" charset="2"/>
              <a:buChar char="Þ"/>
            </a:pPr>
            <a:r>
              <a:rPr lang="fr-FR" sz="1100" dirty="0" smtClean="0"/>
              <a:t> Cu Sn 8</a:t>
            </a:r>
          </a:p>
        </p:txBody>
      </p:sp>
      <p:sp>
        <p:nvSpPr>
          <p:cNvPr id="5" name="Rectangle à coins arrondis 4"/>
          <p:cNvSpPr/>
          <p:nvPr/>
        </p:nvSpPr>
        <p:spPr>
          <a:xfrm>
            <a:off x="1500166" y="2928934"/>
            <a:ext cx="1571636" cy="571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100" b="1" dirty="0" smtClean="0"/>
              <a:t>Procédés </a:t>
            </a:r>
          </a:p>
          <a:p>
            <a:pPr>
              <a:buFont typeface="Arial" pitchFamily="34" charset="0"/>
              <a:buChar char="•"/>
            </a:pPr>
            <a:r>
              <a:rPr lang="fr-FR" sz="1100" dirty="0" smtClean="0"/>
              <a:t> Frittage et Usinage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698162"/>
            <a:ext cx="2143140" cy="3203371"/>
          </a:xfrm>
          <a:prstGeom prst="rect">
            <a:avLst/>
          </a:prstGeom>
          <a:noFill/>
          <a:ln w="9525">
            <a:noFill/>
            <a:miter lim="800000"/>
            <a:headEnd/>
            <a:tailEnd/>
          </a:ln>
          <a:effectLst/>
        </p:spPr>
      </p:pic>
      <p:cxnSp>
        <p:nvCxnSpPr>
          <p:cNvPr id="5" name="Connecteur droit 4"/>
          <p:cNvCxnSpPr/>
          <p:nvPr/>
        </p:nvCxnSpPr>
        <p:spPr>
          <a:xfrm>
            <a:off x="3786182" y="1483980"/>
            <a:ext cx="357190" cy="15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3786182" y="2912740"/>
            <a:ext cx="357190" cy="158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5400000" flipH="1" flipV="1">
            <a:off x="3429786" y="2198360"/>
            <a:ext cx="1427966" cy="79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214678" y="2198042"/>
            <a:ext cx="1785950" cy="397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p:nvGrpSpPr>
        <p:grpSpPr>
          <a:xfrm>
            <a:off x="4572000" y="1984046"/>
            <a:ext cx="214314" cy="214314"/>
            <a:chOff x="5286380" y="1071546"/>
            <a:chExt cx="214314" cy="214314"/>
          </a:xfrm>
        </p:grpSpPr>
        <p:sp>
          <p:nvSpPr>
            <p:cNvPr id="18" name="Rectangle 17"/>
            <p:cNvSpPr/>
            <p:nvPr/>
          </p:nvSpPr>
          <p:spPr>
            <a:xfrm>
              <a:off x="5286380" y="1071546"/>
              <a:ext cx="214314" cy="21431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 name="Groupe 21"/>
            <p:cNvGrpSpPr/>
            <p:nvPr/>
          </p:nvGrpSpPr>
          <p:grpSpPr>
            <a:xfrm>
              <a:off x="5322099" y="1107265"/>
              <a:ext cx="142876" cy="142876"/>
              <a:chOff x="5643570" y="1357298"/>
              <a:chExt cx="142876" cy="142876"/>
            </a:xfrm>
          </p:grpSpPr>
          <p:cxnSp>
            <p:nvCxnSpPr>
              <p:cNvPr id="19" name="Connecteur droit 18"/>
              <p:cNvCxnSpPr/>
              <p:nvPr/>
            </p:nvCxnSpPr>
            <p:spPr>
              <a:xfrm rot="5400000" flipH="1" flipV="1">
                <a:off x="5643967" y="1428339"/>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5643570" y="1428736"/>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24" name="Groupe 23"/>
          <p:cNvGrpSpPr/>
          <p:nvPr/>
        </p:nvGrpSpPr>
        <p:grpSpPr>
          <a:xfrm>
            <a:off x="4572000" y="2198360"/>
            <a:ext cx="214314" cy="214314"/>
            <a:chOff x="5286380" y="1071546"/>
            <a:chExt cx="214314" cy="214314"/>
          </a:xfrm>
        </p:grpSpPr>
        <p:sp>
          <p:nvSpPr>
            <p:cNvPr id="25" name="Rectangle 24"/>
            <p:cNvSpPr/>
            <p:nvPr/>
          </p:nvSpPr>
          <p:spPr>
            <a:xfrm>
              <a:off x="5286380" y="1071546"/>
              <a:ext cx="214314" cy="21431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5322099" y="1107265"/>
              <a:ext cx="142876" cy="142876"/>
              <a:chOff x="5643570" y="1357298"/>
              <a:chExt cx="142876" cy="142876"/>
            </a:xfrm>
          </p:grpSpPr>
          <p:cxnSp>
            <p:nvCxnSpPr>
              <p:cNvPr id="27" name="Connecteur droit 26"/>
              <p:cNvCxnSpPr/>
              <p:nvPr/>
            </p:nvCxnSpPr>
            <p:spPr>
              <a:xfrm rot="5400000" flipH="1" flipV="1">
                <a:off x="5643967" y="1428339"/>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H="1" flipV="1">
                <a:off x="5643570" y="1428736"/>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0" name="Groupe 59"/>
          <p:cNvGrpSpPr/>
          <p:nvPr/>
        </p:nvGrpSpPr>
        <p:grpSpPr>
          <a:xfrm>
            <a:off x="3286116" y="1984046"/>
            <a:ext cx="214314" cy="428787"/>
            <a:chOff x="3786182" y="1785926"/>
            <a:chExt cx="214314" cy="428787"/>
          </a:xfrm>
        </p:grpSpPr>
        <p:grpSp>
          <p:nvGrpSpPr>
            <p:cNvPr id="34" name="Groupe 33"/>
            <p:cNvGrpSpPr/>
            <p:nvPr/>
          </p:nvGrpSpPr>
          <p:grpSpPr>
            <a:xfrm>
              <a:off x="3786182" y="1785926"/>
              <a:ext cx="214314" cy="214314"/>
              <a:chOff x="5286380" y="1071546"/>
              <a:chExt cx="214314" cy="214314"/>
            </a:xfrm>
          </p:grpSpPr>
          <p:sp>
            <p:nvSpPr>
              <p:cNvPr id="35" name="Rectangle 34"/>
              <p:cNvSpPr/>
              <p:nvPr/>
            </p:nvSpPr>
            <p:spPr>
              <a:xfrm>
                <a:off x="5286380" y="1071546"/>
                <a:ext cx="214314" cy="21431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6" name="Groupe 35"/>
              <p:cNvGrpSpPr/>
              <p:nvPr/>
            </p:nvGrpSpPr>
            <p:grpSpPr>
              <a:xfrm>
                <a:off x="5322099" y="1107265"/>
                <a:ext cx="142876" cy="142876"/>
                <a:chOff x="5643570" y="1357298"/>
                <a:chExt cx="142876" cy="142876"/>
              </a:xfrm>
            </p:grpSpPr>
            <p:cxnSp>
              <p:nvCxnSpPr>
                <p:cNvPr id="37" name="Connecteur droit 36"/>
                <p:cNvCxnSpPr/>
                <p:nvPr/>
              </p:nvCxnSpPr>
              <p:spPr>
                <a:xfrm rot="5400000" flipH="1" flipV="1">
                  <a:off x="5643967" y="1428339"/>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H="1" flipV="1">
                  <a:off x="5643570" y="1428736"/>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39" name="Groupe 38"/>
            <p:cNvGrpSpPr/>
            <p:nvPr/>
          </p:nvGrpSpPr>
          <p:grpSpPr>
            <a:xfrm>
              <a:off x="3786182" y="2000399"/>
              <a:ext cx="214314" cy="214314"/>
              <a:chOff x="5286380" y="1071546"/>
              <a:chExt cx="214314" cy="214314"/>
            </a:xfrm>
          </p:grpSpPr>
          <p:sp>
            <p:nvSpPr>
              <p:cNvPr id="40" name="Rectangle 39"/>
              <p:cNvSpPr/>
              <p:nvPr/>
            </p:nvSpPr>
            <p:spPr>
              <a:xfrm>
                <a:off x="5286380" y="1071546"/>
                <a:ext cx="214314" cy="21431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1" name="Groupe 40"/>
              <p:cNvGrpSpPr/>
              <p:nvPr/>
            </p:nvGrpSpPr>
            <p:grpSpPr>
              <a:xfrm>
                <a:off x="5322099" y="1107265"/>
                <a:ext cx="142876" cy="142876"/>
                <a:chOff x="5643570" y="1357298"/>
                <a:chExt cx="142876" cy="142876"/>
              </a:xfrm>
            </p:grpSpPr>
            <p:cxnSp>
              <p:nvCxnSpPr>
                <p:cNvPr id="42" name="Connecteur droit 41"/>
                <p:cNvCxnSpPr/>
                <p:nvPr/>
              </p:nvCxnSpPr>
              <p:spPr>
                <a:xfrm rot="5400000" flipH="1" flipV="1">
                  <a:off x="5643967" y="1428339"/>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H="1" flipV="1">
                  <a:off x="5643570" y="1428736"/>
                  <a:ext cx="142876" cy="79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cxnSp>
        <p:nvCxnSpPr>
          <p:cNvPr id="44" name="Connecteur droit 43"/>
          <p:cNvCxnSpPr/>
          <p:nvPr/>
        </p:nvCxnSpPr>
        <p:spPr>
          <a:xfrm>
            <a:off x="3143240" y="1983411"/>
            <a:ext cx="642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3143240" y="2412674"/>
            <a:ext cx="642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a:off x="4500562" y="1984047"/>
            <a:ext cx="50006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a:off x="4500562" y="2412674"/>
            <a:ext cx="50006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214678" y="1912608"/>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p:cNvSpPr/>
          <p:nvPr/>
        </p:nvSpPr>
        <p:spPr>
          <a:xfrm>
            <a:off x="3214678" y="2341236"/>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3500430" y="2126922"/>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p:cNvSpPr/>
          <p:nvPr/>
        </p:nvSpPr>
        <p:spPr>
          <a:xfrm>
            <a:off x="4500562" y="2126922"/>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p:cNvSpPr/>
          <p:nvPr/>
        </p:nvSpPr>
        <p:spPr>
          <a:xfrm>
            <a:off x="4786314" y="2126922"/>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4786314" y="1912608"/>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p:cNvSpPr/>
          <p:nvPr/>
        </p:nvSpPr>
        <p:spPr>
          <a:xfrm>
            <a:off x="4786314" y="2341236"/>
            <a:ext cx="45719" cy="142876"/>
          </a:xfrm>
          <a:prstGeom prst="rect">
            <a:avLst/>
          </a:prstGeom>
          <a:solidFill>
            <a:srgbClr val="FF0000"/>
          </a:solid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2" name="Groupe 91"/>
          <p:cNvGrpSpPr/>
          <p:nvPr/>
        </p:nvGrpSpPr>
        <p:grpSpPr>
          <a:xfrm>
            <a:off x="3428992" y="2412674"/>
            <a:ext cx="359968" cy="1006016"/>
            <a:chOff x="3786182" y="2214554"/>
            <a:chExt cx="359968" cy="1006016"/>
          </a:xfrm>
        </p:grpSpPr>
        <p:grpSp>
          <p:nvGrpSpPr>
            <p:cNvPr id="72" name="Groupe 71"/>
            <p:cNvGrpSpPr/>
            <p:nvPr/>
          </p:nvGrpSpPr>
          <p:grpSpPr>
            <a:xfrm>
              <a:off x="3786182" y="3071810"/>
              <a:ext cx="359968" cy="148760"/>
              <a:chOff x="1344635" y="4134565"/>
              <a:chExt cx="359968" cy="148760"/>
            </a:xfrm>
          </p:grpSpPr>
          <p:sp>
            <p:nvSpPr>
              <p:cNvPr id="73" name="Rectangle 72"/>
              <p:cNvSpPr/>
              <p:nvPr/>
            </p:nvSpPr>
            <p:spPr>
              <a:xfrm>
                <a:off x="1344635" y="4134565"/>
                <a:ext cx="359968" cy="148760"/>
              </a:xfrm>
              <a:prstGeom prst="rect">
                <a:avLst/>
              </a:prstGeom>
              <a:pattFill prst="ltUpDiag">
                <a:fgClr>
                  <a:srgbClr val="7030A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Connecteur droit 73"/>
              <p:cNvCxnSpPr/>
              <p:nvPr/>
            </p:nvCxnSpPr>
            <p:spPr>
              <a:xfrm>
                <a:off x="1344635" y="4145658"/>
                <a:ext cx="359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6" name="Connecteur droit 75"/>
            <p:cNvCxnSpPr/>
            <p:nvPr/>
          </p:nvCxnSpPr>
          <p:spPr>
            <a:xfrm rot="16200000" flipV="1">
              <a:off x="3537538" y="2643181"/>
              <a:ext cx="85725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Connecteur droit 83"/>
          <p:cNvCxnSpPr/>
          <p:nvPr/>
        </p:nvCxnSpPr>
        <p:spPr>
          <a:xfrm rot="16200000" flipV="1">
            <a:off x="4357687" y="2769863"/>
            <a:ext cx="71438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rot="10800000">
            <a:off x="3571868" y="3127054"/>
            <a:ext cx="114300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srcRect t="18849"/>
          <a:stretch>
            <a:fillRect/>
          </a:stretch>
        </p:blipFill>
        <p:spPr bwMode="auto">
          <a:xfrm>
            <a:off x="2214546" y="555286"/>
            <a:ext cx="893451" cy="795355"/>
          </a:xfrm>
          <a:prstGeom prst="rect">
            <a:avLst/>
          </a:prstGeom>
          <a:noFill/>
          <a:ln w="9525">
            <a:noFill/>
            <a:miter lim="800000"/>
            <a:headEnd/>
            <a:tailEnd/>
          </a:ln>
          <a:effectLst/>
        </p:spPr>
      </p:pic>
      <p:sp>
        <p:nvSpPr>
          <p:cNvPr id="96" name="Ellipse 95"/>
          <p:cNvSpPr/>
          <p:nvPr/>
        </p:nvSpPr>
        <p:spPr>
          <a:xfrm>
            <a:off x="1920240" y="1626856"/>
            <a:ext cx="222868" cy="222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7" name="Connecteur droit 96"/>
          <p:cNvCxnSpPr>
            <a:stCxn id="2051" idx="2"/>
            <a:endCxn id="96" idx="7"/>
          </p:cNvCxnSpPr>
          <p:nvPr/>
        </p:nvCxnSpPr>
        <p:spPr>
          <a:xfrm rot="5400000">
            <a:off x="2231445" y="1229666"/>
            <a:ext cx="308853" cy="5508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ZoneTexte 101"/>
          <p:cNvSpPr txBox="1"/>
          <p:nvPr/>
        </p:nvSpPr>
        <p:spPr>
          <a:xfrm>
            <a:off x="3000364" y="483848"/>
            <a:ext cx="2286016" cy="430887"/>
          </a:xfrm>
          <a:prstGeom prst="rect">
            <a:avLst/>
          </a:prstGeom>
          <a:noFill/>
        </p:spPr>
        <p:txBody>
          <a:bodyPr wrap="square" rtlCol="0">
            <a:spAutoFit/>
          </a:bodyPr>
          <a:lstStyle/>
          <a:p>
            <a:r>
              <a:rPr lang="fr-FR" sz="1100" dirty="0" smtClean="0"/>
              <a:t>Existence d’un jeu axial lors d’un montage avec anneau élastique</a:t>
            </a:r>
            <a:endParaRPr lang="fr-FR" sz="1100" dirty="0"/>
          </a:p>
        </p:txBody>
      </p:sp>
      <p:sp>
        <p:nvSpPr>
          <p:cNvPr id="104" name="Ellipse 103"/>
          <p:cNvSpPr/>
          <p:nvPr/>
        </p:nvSpPr>
        <p:spPr>
          <a:xfrm>
            <a:off x="2571736" y="983914"/>
            <a:ext cx="285752" cy="2857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Flèche droite 104"/>
          <p:cNvSpPr/>
          <p:nvPr/>
        </p:nvSpPr>
        <p:spPr>
          <a:xfrm>
            <a:off x="5429256" y="2341236"/>
            <a:ext cx="1071570" cy="50006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b="1" dirty="0" smtClean="0">
                <a:solidFill>
                  <a:srgbClr val="FF0000"/>
                </a:solidFill>
              </a:rPr>
              <a:t>CHOIX</a:t>
            </a:r>
            <a:endParaRPr lang="fr-FR" b="1" dirty="0">
              <a:solidFill>
                <a:srgbClr val="FF0000"/>
              </a:solidFill>
            </a:endParaRPr>
          </a:p>
        </p:txBody>
      </p:sp>
      <p:sp>
        <p:nvSpPr>
          <p:cNvPr id="106" name="Ellipse 105"/>
          <p:cNvSpPr/>
          <p:nvPr/>
        </p:nvSpPr>
        <p:spPr>
          <a:xfrm>
            <a:off x="4429124" y="2055484"/>
            <a:ext cx="500066" cy="2857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ZoneTexte 107"/>
          <p:cNvSpPr txBox="1"/>
          <p:nvPr/>
        </p:nvSpPr>
        <p:spPr>
          <a:xfrm>
            <a:off x="4786314" y="1126790"/>
            <a:ext cx="2286016" cy="600164"/>
          </a:xfrm>
          <a:prstGeom prst="rect">
            <a:avLst/>
          </a:prstGeom>
          <a:noFill/>
        </p:spPr>
        <p:txBody>
          <a:bodyPr wrap="square" rtlCol="0">
            <a:spAutoFit/>
          </a:bodyPr>
          <a:lstStyle/>
          <a:p>
            <a:r>
              <a:rPr lang="fr-FR" sz="1100" dirty="0" smtClean="0"/>
              <a:t>Arrêt axial sur l’arbre par épaulement + entretoise + écrou à encoches</a:t>
            </a:r>
            <a:endParaRPr lang="fr-FR" sz="1100" dirty="0"/>
          </a:p>
        </p:txBody>
      </p:sp>
      <p:cxnSp>
        <p:nvCxnSpPr>
          <p:cNvPr id="109" name="Connecteur droit 108"/>
          <p:cNvCxnSpPr>
            <a:stCxn id="2051" idx="2"/>
            <a:endCxn id="59" idx="1"/>
          </p:cNvCxnSpPr>
          <p:nvPr/>
        </p:nvCxnSpPr>
        <p:spPr>
          <a:xfrm rot="16200000" flipH="1">
            <a:off x="2621273" y="1390640"/>
            <a:ext cx="633405" cy="553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Connecteur droit 112"/>
          <p:cNvCxnSpPr>
            <a:stCxn id="2051" idx="2"/>
          </p:cNvCxnSpPr>
          <p:nvPr/>
        </p:nvCxnSpPr>
        <p:spPr>
          <a:xfrm rot="16200000" flipH="1">
            <a:off x="3449959" y="561953"/>
            <a:ext cx="552431" cy="21298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a:endCxn id="106" idx="6"/>
          </p:cNvCxnSpPr>
          <p:nvPr/>
        </p:nvCxnSpPr>
        <p:spPr>
          <a:xfrm rot="10800000" flipV="1">
            <a:off x="4929190" y="1712624"/>
            <a:ext cx="214314" cy="485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Ellipse 155"/>
          <p:cNvSpPr/>
          <p:nvPr/>
        </p:nvSpPr>
        <p:spPr>
          <a:xfrm>
            <a:off x="6929454" y="2412674"/>
            <a:ext cx="216235" cy="216234"/>
          </a:xfrm>
          <a:prstGeom prst="ellipse">
            <a:avLst/>
          </a:prstGeom>
          <a:solidFill>
            <a:schemeClr val="bg1"/>
          </a:solidFill>
          <a:ln w="28575">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b="1"/>
          </a:p>
        </p:txBody>
      </p:sp>
      <p:cxnSp>
        <p:nvCxnSpPr>
          <p:cNvPr id="157" name="Connecteur droit 156"/>
          <p:cNvCxnSpPr>
            <a:stCxn id="156" idx="6"/>
            <a:endCxn id="163" idx="2"/>
          </p:cNvCxnSpPr>
          <p:nvPr/>
        </p:nvCxnSpPr>
        <p:spPr>
          <a:xfrm>
            <a:off x="7145689" y="2520791"/>
            <a:ext cx="855335"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77" name="Groupe 176"/>
          <p:cNvGrpSpPr/>
          <p:nvPr/>
        </p:nvGrpSpPr>
        <p:grpSpPr>
          <a:xfrm>
            <a:off x="6819933" y="2412674"/>
            <a:ext cx="428611" cy="383866"/>
            <a:chOff x="6858033" y="2214554"/>
            <a:chExt cx="428611" cy="383866"/>
          </a:xfrm>
        </p:grpSpPr>
        <p:sp>
          <p:nvSpPr>
            <p:cNvPr id="155" name="Rectangle 154"/>
            <p:cNvSpPr/>
            <p:nvPr/>
          </p:nvSpPr>
          <p:spPr>
            <a:xfrm>
              <a:off x="6858033" y="2214554"/>
              <a:ext cx="428611" cy="2318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8" name="Connecteur droit 157"/>
            <p:cNvCxnSpPr/>
            <p:nvPr/>
          </p:nvCxnSpPr>
          <p:spPr>
            <a:xfrm rot="5400000" flipH="1" flipV="1">
              <a:off x="6995125" y="2521207"/>
              <a:ext cx="153448" cy="9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1" name="Connecteur droit 160"/>
          <p:cNvCxnSpPr/>
          <p:nvPr/>
        </p:nvCxnSpPr>
        <p:spPr>
          <a:xfrm flipV="1">
            <a:off x="8119531" y="2689812"/>
            <a:ext cx="0" cy="17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Ellipse 162"/>
          <p:cNvSpPr/>
          <p:nvPr/>
        </p:nvSpPr>
        <p:spPr>
          <a:xfrm>
            <a:off x="8001024" y="2412674"/>
            <a:ext cx="220091" cy="220090"/>
          </a:xfrm>
          <a:prstGeom prst="ellipse">
            <a:avLst/>
          </a:prstGeom>
          <a:solidFill>
            <a:schemeClr val="bg1"/>
          </a:solidFill>
          <a:ln w="28575">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b="1"/>
          </a:p>
        </p:txBody>
      </p:sp>
      <p:sp>
        <p:nvSpPr>
          <p:cNvPr id="167" name="Arc 166"/>
          <p:cNvSpPr/>
          <p:nvPr/>
        </p:nvSpPr>
        <p:spPr>
          <a:xfrm>
            <a:off x="7955304" y="2372276"/>
            <a:ext cx="313260" cy="313260"/>
          </a:xfrm>
          <a:prstGeom prst="arc">
            <a:avLst>
              <a:gd name="adj1" fmla="val 18404063"/>
              <a:gd name="adj2" fmla="val 951173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168" name="Groupe 122"/>
          <p:cNvGrpSpPr/>
          <p:nvPr/>
        </p:nvGrpSpPr>
        <p:grpSpPr>
          <a:xfrm>
            <a:off x="8009485" y="2865088"/>
            <a:ext cx="220041" cy="90934"/>
            <a:chOff x="1344635" y="4134565"/>
            <a:chExt cx="359968" cy="148760"/>
          </a:xfrm>
        </p:grpSpPr>
        <p:sp>
          <p:nvSpPr>
            <p:cNvPr id="169" name="Rectangle 168"/>
            <p:cNvSpPr/>
            <p:nvPr/>
          </p:nvSpPr>
          <p:spPr>
            <a:xfrm>
              <a:off x="1344635" y="4134565"/>
              <a:ext cx="359968" cy="148760"/>
            </a:xfrm>
            <a:prstGeom prst="rect">
              <a:avLst/>
            </a:prstGeom>
            <a:pattFill prst="ltUpDiag">
              <a:fgClr>
                <a:srgbClr val="7030A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0" name="Connecteur droit 169"/>
            <p:cNvCxnSpPr/>
            <p:nvPr/>
          </p:nvCxnSpPr>
          <p:spPr>
            <a:xfrm>
              <a:off x="1344635" y="4145658"/>
              <a:ext cx="359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8" name="Connecteur droit 177"/>
          <p:cNvCxnSpPr/>
          <p:nvPr/>
        </p:nvCxnSpPr>
        <p:spPr>
          <a:xfrm flipV="1">
            <a:off x="7050646" y="2796543"/>
            <a:ext cx="10722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ZoneTexte 180"/>
          <p:cNvSpPr txBox="1"/>
          <p:nvPr/>
        </p:nvSpPr>
        <p:spPr>
          <a:xfrm>
            <a:off x="3754472" y="1228206"/>
            <a:ext cx="459387" cy="253916"/>
          </a:xfrm>
          <a:prstGeom prst="rect">
            <a:avLst/>
          </a:prstGeom>
          <a:noFill/>
        </p:spPr>
        <p:txBody>
          <a:bodyPr wrap="square" rtlCol="0">
            <a:spAutoFit/>
          </a:bodyPr>
          <a:lstStyle/>
          <a:p>
            <a:pPr algn="ctr"/>
            <a:r>
              <a:rPr lang="fr-FR" sz="1050" b="1" dirty="0" smtClean="0">
                <a:solidFill>
                  <a:srgbClr val="7030A0"/>
                </a:solidFill>
              </a:rPr>
              <a:t>(22)</a:t>
            </a:r>
            <a:endParaRPr lang="fr-FR" sz="1400" b="1" dirty="0">
              <a:solidFill>
                <a:srgbClr val="7030A0"/>
              </a:solidFill>
            </a:endParaRPr>
          </a:p>
        </p:txBody>
      </p:sp>
      <p:sp>
        <p:nvSpPr>
          <p:cNvPr id="182" name="ZoneTexte 181"/>
          <p:cNvSpPr txBox="1"/>
          <p:nvPr/>
        </p:nvSpPr>
        <p:spPr>
          <a:xfrm>
            <a:off x="7358732" y="2264526"/>
            <a:ext cx="459387" cy="253916"/>
          </a:xfrm>
          <a:prstGeom prst="rect">
            <a:avLst/>
          </a:prstGeom>
          <a:noFill/>
        </p:spPr>
        <p:txBody>
          <a:bodyPr wrap="square" rtlCol="0">
            <a:spAutoFit/>
          </a:bodyPr>
          <a:lstStyle/>
          <a:p>
            <a:pPr algn="ctr"/>
            <a:r>
              <a:rPr lang="fr-FR" sz="1050" b="1" dirty="0" smtClean="0">
                <a:solidFill>
                  <a:srgbClr val="7030A0"/>
                </a:solidFill>
              </a:rPr>
              <a:t>(22)</a:t>
            </a:r>
            <a:endParaRPr lang="fr-FR" sz="1400" b="1" dirty="0">
              <a:solidFill>
                <a:srgbClr val="7030A0"/>
              </a:solidFill>
            </a:endParaRPr>
          </a:p>
        </p:txBody>
      </p:sp>
      <p:sp>
        <p:nvSpPr>
          <p:cNvPr id="183" name="ZoneTexte 182"/>
          <p:cNvSpPr txBox="1"/>
          <p:nvPr/>
        </p:nvSpPr>
        <p:spPr>
          <a:xfrm>
            <a:off x="7366352" y="2805546"/>
            <a:ext cx="459387" cy="253916"/>
          </a:xfrm>
          <a:prstGeom prst="rect">
            <a:avLst/>
          </a:prstGeom>
          <a:noFill/>
        </p:spPr>
        <p:txBody>
          <a:bodyPr wrap="square" rtlCol="0">
            <a:spAutoFit/>
          </a:bodyPr>
          <a:lstStyle/>
          <a:p>
            <a:pPr algn="ctr"/>
            <a:r>
              <a:rPr lang="fr-FR" sz="1050" b="1" dirty="0" smtClean="0"/>
              <a:t>(18)</a:t>
            </a:r>
            <a:endParaRPr lang="fr-FR" sz="1400" b="1" dirty="0"/>
          </a:p>
        </p:txBody>
      </p:sp>
      <p:sp>
        <p:nvSpPr>
          <p:cNvPr id="185" name="ZoneTexte 184"/>
          <p:cNvSpPr txBox="1"/>
          <p:nvPr/>
        </p:nvSpPr>
        <p:spPr>
          <a:xfrm>
            <a:off x="4028792" y="3117966"/>
            <a:ext cx="459387" cy="253916"/>
          </a:xfrm>
          <a:prstGeom prst="rect">
            <a:avLst/>
          </a:prstGeom>
          <a:noFill/>
        </p:spPr>
        <p:txBody>
          <a:bodyPr wrap="square" rtlCol="0">
            <a:spAutoFit/>
          </a:bodyPr>
          <a:lstStyle/>
          <a:p>
            <a:pPr algn="ctr"/>
            <a:r>
              <a:rPr lang="fr-FR" sz="1050" b="1" dirty="0" smtClean="0"/>
              <a:t>(18)</a:t>
            </a:r>
            <a:endParaRPr lang="fr-FR" sz="1400" b="1" dirty="0"/>
          </a:p>
        </p:txBody>
      </p:sp>
      <p:sp>
        <p:nvSpPr>
          <p:cNvPr id="186" name="Ellipse 185"/>
          <p:cNvSpPr/>
          <p:nvPr/>
        </p:nvSpPr>
        <p:spPr>
          <a:xfrm>
            <a:off x="1162036" y="1974514"/>
            <a:ext cx="285752" cy="2857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Ellipse 192"/>
          <p:cNvSpPr/>
          <p:nvPr/>
        </p:nvSpPr>
        <p:spPr>
          <a:xfrm>
            <a:off x="1786876" y="1768774"/>
            <a:ext cx="285752" cy="2857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4" name="Connecteur droit 193"/>
          <p:cNvCxnSpPr>
            <a:stCxn id="186" idx="0"/>
            <a:endCxn id="201" idx="2"/>
          </p:cNvCxnSpPr>
          <p:nvPr/>
        </p:nvCxnSpPr>
        <p:spPr>
          <a:xfrm rot="5400000" flipH="1" flipV="1">
            <a:off x="677054" y="1144716"/>
            <a:ext cx="1457656" cy="2019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a:endCxn id="201" idx="2"/>
          </p:cNvCxnSpPr>
          <p:nvPr/>
        </p:nvCxnSpPr>
        <p:spPr>
          <a:xfrm rot="16200000" flipV="1">
            <a:off x="1042335" y="981375"/>
            <a:ext cx="1258602" cy="3295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ZoneTexte 200"/>
          <p:cNvSpPr txBox="1"/>
          <p:nvPr/>
        </p:nvSpPr>
        <p:spPr>
          <a:xfrm>
            <a:off x="363844" y="255248"/>
            <a:ext cx="2286016" cy="261610"/>
          </a:xfrm>
          <a:prstGeom prst="rect">
            <a:avLst/>
          </a:prstGeom>
          <a:noFill/>
        </p:spPr>
        <p:txBody>
          <a:bodyPr wrap="square" rtlCol="0">
            <a:spAutoFit/>
          </a:bodyPr>
          <a:lstStyle/>
          <a:p>
            <a:r>
              <a:rPr lang="fr-FR" sz="1100" dirty="0" smtClean="0"/>
              <a:t>Roulement à billes à contact radial</a:t>
            </a:r>
            <a:endParaRPr lang="fr-FR" sz="1100" dirty="0"/>
          </a:p>
        </p:txBody>
      </p:sp>
      <p:pic>
        <p:nvPicPr>
          <p:cNvPr id="2052" name="Picture 4"/>
          <p:cNvPicPr>
            <a:picLocks noChangeAspect="1" noChangeArrowheads="1"/>
          </p:cNvPicPr>
          <p:nvPr/>
        </p:nvPicPr>
        <p:blipFill>
          <a:blip r:embed="rId4"/>
          <a:srcRect/>
          <a:stretch>
            <a:fillRect/>
          </a:stretch>
        </p:blipFill>
        <p:spPr bwMode="auto">
          <a:xfrm>
            <a:off x="190499" y="4260522"/>
            <a:ext cx="2007921" cy="2016453"/>
          </a:xfrm>
          <a:prstGeom prst="rect">
            <a:avLst/>
          </a:prstGeom>
          <a:noFill/>
          <a:ln w="9525">
            <a:noFill/>
            <a:miter lim="800000"/>
            <a:headEnd/>
            <a:tailEnd/>
          </a:ln>
          <a:effectLst/>
        </p:spPr>
      </p:pic>
      <p:sp>
        <p:nvSpPr>
          <p:cNvPr id="209" name="ZoneTexte 208"/>
          <p:cNvSpPr txBox="1"/>
          <p:nvPr/>
        </p:nvSpPr>
        <p:spPr>
          <a:xfrm>
            <a:off x="2414589" y="4679615"/>
            <a:ext cx="2286016" cy="1446550"/>
          </a:xfrm>
          <a:prstGeom prst="rect">
            <a:avLst/>
          </a:prstGeom>
          <a:noFill/>
        </p:spPr>
        <p:txBody>
          <a:bodyPr wrap="square" rtlCol="0">
            <a:spAutoFit/>
          </a:bodyPr>
          <a:lstStyle/>
          <a:p>
            <a:r>
              <a:rPr lang="fr-FR" sz="1100" dirty="0" smtClean="0"/>
              <a:t>Liaison 42 – 40 : Liaison encastrement </a:t>
            </a:r>
          </a:p>
          <a:p>
            <a:pPr>
              <a:buFont typeface="Arial" pitchFamily="34" charset="0"/>
              <a:buChar char="•"/>
            </a:pPr>
            <a:r>
              <a:rPr lang="fr-FR" sz="1100" dirty="0" smtClean="0"/>
              <a:t> MIP : Centrage Long + Contact ponctuel</a:t>
            </a:r>
          </a:p>
          <a:p>
            <a:pPr>
              <a:buFont typeface="Arial" pitchFamily="34" charset="0"/>
              <a:buChar char="•"/>
            </a:pPr>
            <a:r>
              <a:rPr lang="fr-FR" sz="1100" dirty="0" smtClean="0"/>
              <a:t> MAP : par adhérence</a:t>
            </a:r>
          </a:p>
          <a:p>
            <a:pPr>
              <a:buFont typeface="Arial" pitchFamily="34" charset="0"/>
              <a:buChar char="•"/>
            </a:pPr>
            <a:r>
              <a:rPr lang="fr-FR" sz="1100" dirty="0" smtClean="0"/>
              <a:t>Transmettre la puissance : languette de  42 dans encoche de 40</a:t>
            </a:r>
          </a:p>
          <a:p>
            <a:r>
              <a:rPr lang="fr-FR" sz="1100" dirty="0" smtClean="0"/>
              <a:t>	</a:t>
            </a:r>
            <a:endParaRPr lang="fr-FR"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19"/>
          <p:cNvCxnSpPr/>
          <p:nvPr/>
        </p:nvCxnSpPr>
        <p:spPr>
          <a:xfrm>
            <a:off x="4902200" y="4286250"/>
            <a:ext cx="8437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Connecteur droit 2"/>
          <p:cNvCxnSpPr/>
          <p:nvPr/>
        </p:nvCxnSpPr>
        <p:spPr>
          <a:xfrm>
            <a:off x="2867025" y="3399631"/>
            <a:ext cx="26765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162300" y="3314700"/>
            <a:ext cx="371475" cy="17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p:cNvCxnSpPr/>
          <p:nvPr/>
        </p:nvCxnSpPr>
        <p:spPr>
          <a:xfrm flipV="1">
            <a:off x="5057775" y="3644900"/>
            <a:ext cx="6096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V="1">
            <a:off x="5048250" y="3137694"/>
            <a:ext cx="6096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5400000">
            <a:off x="5099846" y="3396458"/>
            <a:ext cx="512762"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87950" y="4210050"/>
            <a:ext cx="371475" cy="17145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p:nvGrpSpPr>
        <p:grpSpPr>
          <a:xfrm>
            <a:off x="5068887" y="4384677"/>
            <a:ext cx="609600" cy="530224"/>
            <a:chOff x="5073650" y="4384677"/>
            <a:chExt cx="609600" cy="530224"/>
          </a:xfrm>
        </p:grpSpPr>
        <p:cxnSp>
          <p:nvCxnSpPr>
            <p:cNvPr id="13" name="Connecteur droit 12"/>
            <p:cNvCxnSpPr/>
            <p:nvPr/>
          </p:nvCxnSpPr>
          <p:spPr>
            <a:xfrm flipV="1">
              <a:off x="5073650" y="4914900"/>
              <a:ext cx="609600"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5100637" y="4646615"/>
              <a:ext cx="5238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7" name="Groupe 16"/>
          <p:cNvGrpSpPr/>
          <p:nvPr/>
        </p:nvGrpSpPr>
        <p:grpSpPr>
          <a:xfrm flipV="1">
            <a:off x="5068887" y="3670302"/>
            <a:ext cx="609600" cy="530224"/>
            <a:chOff x="5073650" y="4384677"/>
            <a:chExt cx="609600" cy="530224"/>
          </a:xfrm>
        </p:grpSpPr>
        <p:cxnSp>
          <p:nvCxnSpPr>
            <p:cNvPr id="18" name="Connecteur droit 17"/>
            <p:cNvCxnSpPr/>
            <p:nvPr/>
          </p:nvCxnSpPr>
          <p:spPr>
            <a:xfrm flipV="1">
              <a:off x="5073650" y="4914900"/>
              <a:ext cx="609600" cy="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5400000">
              <a:off x="5100637" y="4646615"/>
              <a:ext cx="5238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21" name="Connecteur droit 20"/>
          <p:cNvCxnSpPr/>
          <p:nvPr/>
        </p:nvCxnSpPr>
        <p:spPr>
          <a:xfrm flipV="1">
            <a:off x="5353050" y="5026025"/>
            <a:ext cx="55245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16200000" flipH="1">
            <a:off x="5308600" y="4972050"/>
            <a:ext cx="9525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V="1">
            <a:off x="5048250" y="1906588"/>
            <a:ext cx="55245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5368925" y="1809751"/>
            <a:ext cx="55245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Ellipse 30"/>
          <p:cNvSpPr/>
          <p:nvPr/>
        </p:nvSpPr>
        <p:spPr>
          <a:xfrm>
            <a:off x="5838650" y="3333128"/>
            <a:ext cx="148270" cy="148269"/>
          </a:xfrm>
          <a:prstGeom prst="ellipse">
            <a:avLst/>
          </a:prstGeom>
          <a:no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b="1"/>
          </a:p>
        </p:txBody>
      </p:sp>
      <p:sp>
        <p:nvSpPr>
          <p:cNvPr id="35" name="Arc 34"/>
          <p:cNvSpPr/>
          <p:nvPr/>
        </p:nvSpPr>
        <p:spPr>
          <a:xfrm>
            <a:off x="5807267" y="3301744"/>
            <a:ext cx="211036" cy="211036"/>
          </a:xfrm>
          <a:prstGeom prst="arc">
            <a:avLst>
              <a:gd name="adj1" fmla="val 1222701"/>
              <a:gd name="adj2" fmla="val 9520705"/>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Arc 43"/>
          <p:cNvSpPr/>
          <p:nvPr/>
        </p:nvSpPr>
        <p:spPr>
          <a:xfrm flipV="1">
            <a:off x="5807267" y="3301744"/>
            <a:ext cx="211036" cy="211036"/>
          </a:xfrm>
          <a:prstGeom prst="arc">
            <a:avLst>
              <a:gd name="adj1" fmla="val 1222701"/>
              <a:gd name="adj2" fmla="val 9520705"/>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Ellipse 39"/>
          <p:cNvSpPr/>
          <p:nvPr/>
        </p:nvSpPr>
        <p:spPr>
          <a:xfrm>
            <a:off x="6260116" y="3325561"/>
            <a:ext cx="148270" cy="148269"/>
          </a:xfrm>
          <a:prstGeom prst="ellipse">
            <a:avLst/>
          </a:prstGeom>
          <a:noFill/>
          <a:ln w="19050">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b="1"/>
          </a:p>
        </p:txBody>
      </p:sp>
      <p:sp>
        <p:nvSpPr>
          <p:cNvPr id="41" name="Arc 40"/>
          <p:cNvSpPr/>
          <p:nvPr/>
        </p:nvSpPr>
        <p:spPr>
          <a:xfrm>
            <a:off x="6228749" y="3296981"/>
            <a:ext cx="211036" cy="211036"/>
          </a:xfrm>
          <a:prstGeom prst="arc">
            <a:avLst>
              <a:gd name="adj1" fmla="val 14695672"/>
              <a:gd name="adj2" fmla="val 7292039"/>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2" name="Connecteur droit 41"/>
          <p:cNvCxnSpPr/>
          <p:nvPr/>
        </p:nvCxnSpPr>
        <p:spPr>
          <a:xfrm rot="16200000" flipH="1">
            <a:off x="5313363" y="1849437"/>
            <a:ext cx="1047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endCxn id="31" idx="2"/>
          </p:cNvCxnSpPr>
          <p:nvPr/>
        </p:nvCxnSpPr>
        <p:spPr>
          <a:xfrm flipV="1">
            <a:off x="5719763" y="3407263"/>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rot="16200000" flipH="1">
            <a:off x="5289203" y="3851015"/>
            <a:ext cx="8895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rot="5400000">
            <a:off x="5162551" y="4274343"/>
            <a:ext cx="149542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rot="5400000">
            <a:off x="5165726" y="2553497"/>
            <a:ext cx="149542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013575" y="3302000"/>
            <a:ext cx="371475" cy="17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9" name="Connecteur droit 58"/>
          <p:cNvCxnSpPr/>
          <p:nvPr/>
        </p:nvCxnSpPr>
        <p:spPr>
          <a:xfrm>
            <a:off x="6807200" y="3384550"/>
            <a:ext cx="88265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rot="5400000" flipH="1" flipV="1">
            <a:off x="6620849" y="3393101"/>
            <a:ext cx="360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rot="5400000" flipH="1" flipV="1">
            <a:off x="6471624" y="3393101"/>
            <a:ext cx="360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Ellipse 66"/>
          <p:cNvSpPr/>
          <p:nvPr/>
        </p:nvSpPr>
        <p:spPr>
          <a:xfrm>
            <a:off x="6679216" y="3230312"/>
            <a:ext cx="100265" cy="100264"/>
          </a:xfrm>
          <a:prstGeom prst="ellipse">
            <a:avLst/>
          </a:prstGeom>
          <a:noFill/>
          <a:ln w="1905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b="1"/>
          </a:p>
        </p:txBody>
      </p:sp>
      <p:grpSp>
        <p:nvGrpSpPr>
          <p:cNvPr id="74" name="Groupe 73"/>
          <p:cNvGrpSpPr/>
          <p:nvPr/>
        </p:nvGrpSpPr>
        <p:grpSpPr>
          <a:xfrm>
            <a:off x="6569075" y="3046195"/>
            <a:ext cx="318912" cy="581002"/>
            <a:chOff x="6561138" y="3046195"/>
            <a:chExt cx="318912" cy="581002"/>
          </a:xfrm>
        </p:grpSpPr>
        <p:grpSp>
          <p:nvGrpSpPr>
            <p:cNvPr id="70" name="Groupe 69"/>
            <p:cNvGrpSpPr/>
            <p:nvPr/>
          </p:nvGrpSpPr>
          <p:grpSpPr>
            <a:xfrm>
              <a:off x="6561138" y="3046195"/>
              <a:ext cx="312988" cy="581002"/>
              <a:chOff x="6561138" y="3046195"/>
              <a:chExt cx="312988" cy="581002"/>
            </a:xfrm>
          </p:grpSpPr>
          <p:cxnSp>
            <p:nvCxnSpPr>
              <p:cNvPr id="68" name="Connecteur droit 67"/>
              <p:cNvCxnSpPr/>
              <p:nvPr/>
            </p:nvCxnSpPr>
            <p:spPr>
              <a:xfrm flipV="1">
                <a:off x="6561138" y="3159613"/>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rot="5400000" flipV="1">
                <a:off x="6618289" y="3105639"/>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rot="16200000" flipH="1">
                <a:off x="6337547" y="3383208"/>
                <a:ext cx="465357" cy="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rot="16200000" flipH="1">
                <a:off x="6641006" y="3394078"/>
                <a:ext cx="465357" cy="8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e 70"/>
            <p:cNvGrpSpPr/>
            <p:nvPr/>
          </p:nvGrpSpPr>
          <p:grpSpPr>
            <a:xfrm flipH="1">
              <a:off x="6761163" y="3046195"/>
              <a:ext cx="118887" cy="118887"/>
              <a:chOff x="6561138" y="3046195"/>
              <a:chExt cx="118887" cy="118887"/>
            </a:xfrm>
          </p:grpSpPr>
          <p:cxnSp>
            <p:nvCxnSpPr>
              <p:cNvPr id="72" name="Connecteur droit 71"/>
              <p:cNvCxnSpPr/>
              <p:nvPr/>
            </p:nvCxnSpPr>
            <p:spPr>
              <a:xfrm flipV="1">
                <a:off x="6561138" y="3159613"/>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rot="5400000" flipV="1">
                <a:off x="6618289" y="3105639"/>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5" name="Groupe 74"/>
          <p:cNvGrpSpPr/>
          <p:nvPr/>
        </p:nvGrpSpPr>
        <p:grpSpPr>
          <a:xfrm flipV="1">
            <a:off x="6569075" y="3611345"/>
            <a:ext cx="318912" cy="118887"/>
            <a:chOff x="6561138" y="3046195"/>
            <a:chExt cx="318912" cy="118887"/>
          </a:xfrm>
        </p:grpSpPr>
        <p:grpSp>
          <p:nvGrpSpPr>
            <p:cNvPr id="76" name="Groupe 75"/>
            <p:cNvGrpSpPr/>
            <p:nvPr/>
          </p:nvGrpSpPr>
          <p:grpSpPr>
            <a:xfrm>
              <a:off x="6561138" y="3046195"/>
              <a:ext cx="118887" cy="118887"/>
              <a:chOff x="6561138" y="3046195"/>
              <a:chExt cx="118887" cy="118887"/>
            </a:xfrm>
          </p:grpSpPr>
          <p:cxnSp>
            <p:nvCxnSpPr>
              <p:cNvPr id="80" name="Connecteur droit 79"/>
              <p:cNvCxnSpPr/>
              <p:nvPr/>
            </p:nvCxnSpPr>
            <p:spPr>
              <a:xfrm flipV="1">
                <a:off x="6561138" y="3159613"/>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rot="5400000" flipV="1">
                <a:off x="6618289" y="3105639"/>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e 76"/>
            <p:cNvGrpSpPr/>
            <p:nvPr/>
          </p:nvGrpSpPr>
          <p:grpSpPr>
            <a:xfrm flipH="1">
              <a:off x="6761163" y="3046195"/>
              <a:ext cx="118887" cy="118887"/>
              <a:chOff x="6561138" y="3046195"/>
              <a:chExt cx="118887" cy="118887"/>
            </a:xfrm>
          </p:grpSpPr>
          <p:cxnSp>
            <p:nvCxnSpPr>
              <p:cNvPr id="78" name="Connecteur droit 77"/>
              <p:cNvCxnSpPr/>
              <p:nvPr/>
            </p:nvCxnSpPr>
            <p:spPr>
              <a:xfrm flipV="1">
                <a:off x="6561138" y="3159613"/>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rot="5400000" flipV="1">
                <a:off x="6618289" y="3105639"/>
                <a:ext cx="1188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6" name="Connecteur droit 85"/>
          <p:cNvCxnSpPr/>
          <p:nvPr/>
        </p:nvCxnSpPr>
        <p:spPr>
          <a:xfrm rot="10800000">
            <a:off x="6430349" y="3403600"/>
            <a:ext cx="2276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Connecteur droit 87"/>
          <p:cNvCxnSpPr/>
          <p:nvPr/>
        </p:nvCxnSpPr>
        <p:spPr>
          <a:xfrm rot="16200000" flipV="1">
            <a:off x="6024563" y="3595687"/>
            <a:ext cx="377824"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rot="5400000" flipH="1" flipV="1">
            <a:off x="6700836" y="3582988"/>
            <a:ext cx="42227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rot="10800000" flipV="1">
            <a:off x="6207127" y="3781425"/>
            <a:ext cx="704848" cy="415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stCxn id="40" idx="2"/>
          </p:cNvCxnSpPr>
          <p:nvPr/>
        </p:nvCxnSpPr>
        <p:spPr>
          <a:xfrm rot="10800000" flipV="1">
            <a:off x="6210300" y="3403600"/>
            <a:ext cx="4981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Connecteur droit 96"/>
          <p:cNvCxnSpPr/>
          <p:nvPr/>
        </p:nvCxnSpPr>
        <p:spPr>
          <a:xfrm rot="16200000" flipH="1">
            <a:off x="6238045" y="3198054"/>
            <a:ext cx="179461"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a:xfrm>
            <a:off x="5908675" y="3117850"/>
            <a:ext cx="4191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a:xfrm rot="16200000" flipV="1">
            <a:off x="2391175" y="3411934"/>
            <a:ext cx="28916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689351" y="1689100"/>
            <a:ext cx="292100"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p:cNvSpPr/>
          <p:nvPr/>
        </p:nvSpPr>
        <p:spPr>
          <a:xfrm>
            <a:off x="3689352" y="4870450"/>
            <a:ext cx="292100"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4" name="Groupe 113"/>
          <p:cNvGrpSpPr/>
          <p:nvPr/>
        </p:nvGrpSpPr>
        <p:grpSpPr>
          <a:xfrm>
            <a:off x="3322292" y="3476102"/>
            <a:ext cx="3884958" cy="1978548"/>
            <a:chOff x="3322292" y="3476102"/>
            <a:chExt cx="3884958" cy="1978548"/>
          </a:xfrm>
        </p:grpSpPr>
        <p:cxnSp>
          <p:nvCxnSpPr>
            <p:cNvPr id="102" name="Connecteur droit 101"/>
            <p:cNvCxnSpPr/>
            <p:nvPr/>
          </p:nvCxnSpPr>
          <p:spPr>
            <a:xfrm rot="16200000" flipH="1">
              <a:off x="2350742" y="4471726"/>
              <a:ext cx="19658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a:xfrm rot="16200000" flipH="1">
              <a:off x="6217892" y="4459026"/>
              <a:ext cx="19658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a:xfrm rot="10800000" flipV="1">
              <a:off x="3322292" y="5443276"/>
              <a:ext cx="38849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1" name="Connecteur droit 110"/>
          <p:cNvCxnSpPr/>
          <p:nvPr/>
        </p:nvCxnSpPr>
        <p:spPr>
          <a:xfrm rot="5400000">
            <a:off x="4330658" y="4864058"/>
            <a:ext cx="1155700" cy="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a:stCxn id="5" idx="0"/>
          </p:cNvCxnSpPr>
          <p:nvPr/>
        </p:nvCxnSpPr>
        <p:spPr>
          <a:xfrm rot="16200000" flipV="1">
            <a:off x="2355850" y="2324100"/>
            <a:ext cx="1981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a:xfrm rot="5400000" flipH="1" flipV="1">
            <a:off x="6211542" y="2325426"/>
            <a:ext cx="19658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a:xfrm rot="10800000" flipV="1">
            <a:off x="3340100" y="1346200"/>
            <a:ext cx="3860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ZoneTexte 121"/>
          <p:cNvSpPr txBox="1"/>
          <p:nvPr/>
        </p:nvSpPr>
        <p:spPr>
          <a:xfrm>
            <a:off x="3862050" y="3412235"/>
            <a:ext cx="481349" cy="253916"/>
          </a:xfrm>
          <a:prstGeom prst="rect">
            <a:avLst/>
          </a:prstGeom>
          <a:noFill/>
        </p:spPr>
        <p:txBody>
          <a:bodyPr wrap="square" rtlCol="0">
            <a:spAutoFit/>
          </a:bodyPr>
          <a:lstStyle/>
          <a:p>
            <a:pPr algn="ctr"/>
            <a:r>
              <a:rPr lang="fr-FR" sz="1050" dirty="0" smtClean="0">
                <a:solidFill>
                  <a:srgbClr val="FF0000"/>
                </a:solidFill>
              </a:rPr>
              <a:t>(11)</a:t>
            </a:r>
            <a:endParaRPr lang="fr-FR" sz="1400" dirty="0">
              <a:solidFill>
                <a:srgbClr val="FF0000"/>
              </a:solidFill>
            </a:endParaRPr>
          </a:p>
        </p:txBody>
      </p:sp>
      <p:sp>
        <p:nvSpPr>
          <p:cNvPr id="123" name="ZoneTexte 122"/>
          <p:cNvSpPr txBox="1"/>
          <p:nvPr/>
        </p:nvSpPr>
        <p:spPr>
          <a:xfrm>
            <a:off x="4960600" y="3780535"/>
            <a:ext cx="481349" cy="253916"/>
          </a:xfrm>
          <a:prstGeom prst="rect">
            <a:avLst/>
          </a:prstGeom>
          <a:noFill/>
        </p:spPr>
        <p:txBody>
          <a:bodyPr wrap="square" rtlCol="0">
            <a:spAutoFit/>
          </a:bodyPr>
          <a:lstStyle/>
          <a:p>
            <a:pPr algn="ctr"/>
            <a:r>
              <a:rPr lang="fr-FR" sz="1050" dirty="0" smtClean="0">
                <a:solidFill>
                  <a:srgbClr val="00B050"/>
                </a:solidFill>
              </a:rPr>
              <a:t>(69)</a:t>
            </a:r>
            <a:endParaRPr lang="fr-FR" sz="1400" dirty="0">
              <a:solidFill>
                <a:srgbClr val="00B050"/>
              </a:solidFill>
            </a:endParaRPr>
          </a:p>
        </p:txBody>
      </p:sp>
      <p:sp>
        <p:nvSpPr>
          <p:cNvPr id="124" name="ZoneTexte 123"/>
          <p:cNvSpPr txBox="1"/>
          <p:nvPr/>
        </p:nvSpPr>
        <p:spPr>
          <a:xfrm>
            <a:off x="5855950" y="3913885"/>
            <a:ext cx="481349" cy="253916"/>
          </a:xfrm>
          <a:prstGeom prst="rect">
            <a:avLst/>
          </a:prstGeom>
          <a:noFill/>
        </p:spPr>
        <p:txBody>
          <a:bodyPr wrap="square" rtlCol="0">
            <a:spAutoFit/>
          </a:bodyPr>
          <a:lstStyle/>
          <a:p>
            <a:pPr algn="ctr"/>
            <a:r>
              <a:rPr lang="fr-FR" sz="1050" dirty="0" smtClean="0">
                <a:solidFill>
                  <a:srgbClr val="0070C0"/>
                </a:solidFill>
              </a:rPr>
              <a:t>(42)</a:t>
            </a:r>
            <a:endParaRPr lang="fr-FR" sz="1400" dirty="0">
              <a:solidFill>
                <a:srgbClr val="0070C0"/>
              </a:solidFill>
            </a:endParaRPr>
          </a:p>
        </p:txBody>
      </p:sp>
      <p:sp>
        <p:nvSpPr>
          <p:cNvPr id="125" name="ZoneTexte 124"/>
          <p:cNvSpPr txBox="1"/>
          <p:nvPr/>
        </p:nvSpPr>
        <p:spPr>
          <a:xfrm>
            <a:off x="6332200" y="3774185"/>
            <a:ext cx="481349" cy="253916"/>
          </a:xfrm>
          <a:prstGeom prst="rect">
            <a:avLst/>
          </a:prstGeom>
          <a:noFill/>
        </p:spPr>
        <p:txBody>
          <a:bodyPr wrap="square" rtlCol="0">
            <a:spAutoFit/>
          </a:bodyPr>
          <a:lstStyle/>
          <a:p>
            <a:pPr algn="ctr"/>
            <a:r>
              <a:rPr lang="fr-FR" sz="1050" dirty="0" smtClean="0">
                <a:solidFill>
                  <a:srgbClr val="7030A0"/>
                </a:solidFill>
              </a:rPr>
              <a:t>(22)</a:t>
            </a:r>
            <a:endParaRPr lang="fr-FR" sz="1400" dirty="0">
              <a:solidFill>
                <a:srgbClr val="7030A0"/>
              </a:solidFill>
            </a:endParaRPr>
          </a:p>
        </p:txBody>
      </p:sp>
      <p:grpSp>
        <p:nvGrpSpPr>
          <p:cNvPr id="126" name="Groupe 125"/>
          <p:cNvGrpSpPr/>
          <p:nvPr/>
        </p:nvGrpSpPr>
        <p:grpSpPr>
          <a:xfrm>
            <a:off x="5823776" y="5457518"/>
            <a:ext cx="359968" cy="300589"/>
            <a:chOff x="1639793" y="4357315"/>
            <a:chExt cx="359968" cy="300589"/>
          </a:xfrm>
        </p:grpSpPr>
        <p:grpSp>
          <p:nvGrpSpPr>
            <p:cNvPr id="127" name="Groupe 125"/>
            <p:cNvGrpSpPr/>
            <p:nvPr/>
          </p:nvGrpSpPr>
          <p:grpSpPr>
            <a:xfrm>
              <a:off x="1639793" y="4509144"/>
              <a:ext cx="359968" cy="148760"/>
              <a:chOff x="1344635" y="4134565"/>
              <a:chExt cx="359968" cy="148760"/>
            </a:xfrm>
          </p:grpSpPr>
          <p:sp>
            <p:nvSpPr>
              <p:cNvPr id="129" name="Rectangle 128"/>
              <p:cNvSpPr/>
              <p:nvPr/>
            </p:nvSpPr>
            <p:spPr>
              <a:xfrm>
                <a:off x="1344635" y="4134565"/>
                <a:ext cx="359968" cy="148760"/>
              </a:xfrm>
              <a:prstGeom prst="rect">
                <a:avLst/>
              </a:prstGeom>
              <a:pattFill prst="ltUpDiag">
                <a:fgClr>
                  <a:schemeClr val="accent3">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0" name="Connecteur droit 129"/>
              <p:cNvCxnSpPr/>
              <p:nvPr/>
            </p:nvCxnSpPr>
            <p:spPr>
              <a:xfrm>
                <a:off x="1344635" y="4145658"/>
                <a:ext cx="3599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Connecteur droit 127"/>
            <p:cNvCxnSpPr/>
            <p:nvPr/>
          </p:nvCxnSpPr>
          <p:spPr>
            <a:xfrm>
              <a:off x="1812079" y="4357315"/>
              <a:ext cx="0" cy="162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Connecteur droit 82"/>
          <p:cNvCxnSpPr/>
          <p:nvPr/>
        </p:nvCxnSpPr>
        <p:spPr>
          <a:xfrm rot="5400000">
            <a:off x="3004039" y="3406290"/>
            <a:ext cx="180000"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rot="5400000">
            <a:off x="3499339" y="3406290"/>
            <a:ext cx="180000"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rot="5400000">
            <a:off x="5047151" y="4292115"/>
            <a:ext cx="18000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necteur droit 91"/>
          <p:cNvCxnSpPr/>
          <p:nvPr/>
        </p:nvCxnSpPr>
        <p:spPr>
          <a:xfrm rot="5400000">
            <a:off x="5518638" y="4306403"/>
            <a:ext cx="180000"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rot="5400000">
            <a:off x="6872775" y="3387241"/>
            <a:ext cx="180000"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rot="5400000">
            <a:off x="7342675" y="3390416"/>
            <a:ext cx="180000"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543</Words>
  <Application>Microsoft Office PowerPoint</Application>
  <PresentationFormat>Affichage à l'écran (4:3)</PresentationFormat>
  <Paragraphs>85</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Diapositive 1</vt:lpstr>
      <vt:lpstr>Diapositive 2</vt:lpstr>
      <vt:lpstr>Diapositive 3</vt:lpstr>
      <vt:lpstr>Diapositive 4</vt:lpstr>
      <vt:lpstr>Diapositive 5</vt:lpstr>
      <vt:lpstr>Diapositive 6</vt:lpstr>
      <vt:lpstr>Diapositive 7</vt:lpstr>
      <vt:lpstr>Diapositive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JIPE</cp:lastModifiedBy>
  <cp:revision>54</cp:revision>
  <dcterms:modified xsi:type="dcterms:W3CDTF">2012-12-05T11:50:19Z</dcterms:modified>
</cp:coreProperties>
</file>