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21" autoAdjust="0"/>
  </p:normalViewPr>
  <p:slideViewPr>
    <p:cSldViewPr>
      <p:cViewPr>
        <p:scale>
          <a:sx n="75" d="100"/>
          <a:sy n="75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/>
          <a:srcRect b="15542"/>
          <a:stretch>
            <a:fillRect/>
          </a:stretch>
        </p:blipFill>
        <p:spPr bwMode="auto">
          <a:xfrm>
            <a:off x="2285984" y="214290"/>
            <a:ext cx="4945868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16/01/2013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428736"/>
            <a:ext cx="566061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16/01/2013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/>
              <p:cNvSpPr txBox="1"/>
              <p:nvPr/>
            </p:nvSpPr>
            <p:spPr>
              <a:xfrm>
                <a:off x="3941927" y="1250397"/>
                <a:ext cx="14221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Couple  C  (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𝑁</m:t>
                    </m:r>
                    <m:r>
                      <a:rPr lang="fr-FR" sz="1200" b="0" i="1" smtClean="0">
                        <a:latin typeface="Cambria Math"/>
                      </a:rPr>
                      <m:t>⋅</m:t>
                    </m:r>
                    <m:r>
                      <a:rPr lang="fr-FR" sz="12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fr-FR" sz="1200" dirty="0" smtClean="0"/>
                  <a:t>)</a:t>
                </a:r>
              </a:p>
              <a:p>
                <a:pPr algn="ctr"/>
                <a:endParaRPr lang="fr-FR" sz="1200" dirty="0"/>
              </a:p>
              <a:p>
                <a:pPr algn="ctr"/>
                <a:r>
                  <a:rPr lang="fr-FR" sz="1200" dirty="0" smtClean="0"/>
                  <a:t>Vitesse  angulaire </a:t>
                </a:r>
              </a:p>
              <a:p>
                <a:pPr algn="ctr"/>
                <a:r>
                  <a:rPr lang="el-GR" sz="1200" dirty="0" smtClean="0"/>
                  <a:t>ω</a:t>
                </a:r>
                <a:r>
                  <a:rPr lang="fr-FR" sz="1200" dirty="0" smtClean="0"/>
                  <a:t> (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𝑟𝑎𝑑</m:t>
                    </m:r>
                    <m:r>
                      <a:rPr lang="fr-FR" sz="1200" b="0" i="1" smtClean="0">
                        <a:latin typeface="Cambria Math"/>
                      </a:rPr>
                      <m:t>/</m:t>
                    </m:r>
                    <m:r>
                      <a:rPr lang="fr-FR" sz="12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fr-FR" sz="1200" dirty="0" smtClean="0"/>
                  <a:t>)</a:t>
                </a:r>
                <a:endParaRPr lang="fr-FR" sz="1200" dirty="0"/>
              </a:p>
            </p:txBody>
          </p:sp>
        </mc:Choice>
        <mc:Fallback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927" y="1250397"/>
                <a:ext cx="1422161" cy="830997"/>
              </a:xfrm>
              <a:prstGeom prst="rect">
                <a:avLst/>
              </a:prstGeom>
              <a:blipFill rotWithShape="1">
                <a:blip r:embed="rId2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989599" y="1291930"/>
                <a:ext cx="14221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Pression P (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𝑃𝑎</m:t>
                    </m:r>
                  </m:oMath>
                </a14:m>
                <a:r>
                  <a:rPr lang="fr-FR" sz="1200" dirty="0" smtClean="0"/>
                  <a:t>)</a:t>
                </a:r>
              </a:p>
              <a:p>
                <a:pPr algn="ctr"/>
                <a:endParaRPr lang="fr-FR" sz="1200" dirty="0"/>
              </a:p>
              <a:p>
                <a:pPr algn="ctr"/>
                <a:r>
                  <a:rPr lang="fr-FR" sz="1200" dirty="0" smtClean="0"/>
                  <a:t>Débit Q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fr-FR" sz="12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fr-FR" sz="1200" b="0" i="1" smtClean="0">
                        <a:latin typeface="Cambria Math"/>
                      </a:rPr>
                      <m:t>/</m:t>
                    </m:r>
                    <m:r>
                      <a:rPr lang="fr-FR" sz="12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fr-FR" sz="1200" dirty="0" smtClean="0"/>
                  <a:t>)</a:t>
                </a:r>
                <a:endParaRPr lang="fr-FR" sz="1200" dirty="0"/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99" y="1291930"/>
                <a:ext cx="1422161" cy="646331"/>
              </a:xfrm>
              <a:prstGeom prst="rect">
                <a:avLst/>
              </a:prstGeom>
              <a:blipFill rotWithShape="1"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447758" y="1363068"/>
            <a:ext cx="140416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Moteur pneumatique</a:t>
            </a:r>
            <a:endParaRPr lang="fr-FR" sz="1200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971600" y="1615096"/>
            <a:ext cx="147615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2" idx="3"/>
            <a:endCxn id="61" idx="1"/>
          </p:cNvCxnSpPr>
          <p:nvPr/>
        </p:nvCxnSpPr>
        <p:spPr>
          <a:xfrm flipV="1">
            <a:off x="3851920" y="1615095"/>
            <a:ext cx="1566177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418097" y="1363067"/>
            <a:ext cx="140416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Réducteur à engrenages</a:t>
            </a:r>
            <a:endParaRPr lang="fr-FR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/>
              <p:cNvSpPr txBox="1"/>
              <p:nvPr/>
            </p:nvSpPr>
            <p:spPr>
              <a:xfrm>
                <a:off x="6917193" y="1274391"/>
                <a:ext cx="14221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 smtClean="0"/>
                  <a:t>Couple  C  (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𝑁</m:t>
                    </m:r>
                    <m:r>
                      <a:rPr lang="fr-FR" sz="1200" b="0" i="1" smtClean="0">
                        <a:latin typeface="Cambria Math"/>
                      </a:rPr>
                      <m:t>⋅</m:t>
                    </m:r>
                    <m:r>
                      <a:rPr lang="fr-FR" sz="12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fr-FR" sz="1200" dirty="0" smtClean="0"/>
                  <a:t>)</a:t>
                </a:r>
              </a:p>
              <a:p>
                <a:pPr algn="ctr"/>
                <a:endParaRPr lang="fr-FR" sz="1200" dirty="0"/>
              </a:p>
              <a:p>
                <a:pPr algn="ctr"/>
                <a:r>
                  <a:rPr lang="fr-FR" sz="1200" dirty="0" smtClean="0"/>
                  <a:t>Vitesse  angulaire </a:t>
                </a:r>
              </a:p>
              <a:p>
                <a:pPr algn="ctr"/>
                <a:r>
                  <a:rPr lang="el-GR" sz="1200" dirty="0" smtClean="0"/>
                  <a:t>ω</a:t>
                </a:r>
                <a:r>
                  <a:rPr lang="fr-FR" sz="1200" dirty="0" smtClean="0"/>
                  <a:t> (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𝑟𝑎𝑑</m:t>
                    </m:r>
                    <m:r>
                      <a:rPr lang="fr-FR" sz="1200" b="0" i="1" smtClean="0">
                        <a:latin typeface="Cambria Math"/>
                      </a:rPr>
                      <m:t>/</m:t>
                    </m:r>
                    <m:r>
                      <a:rPr lang="fr-FR" sz="12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fr-FR" sz="1200" dirty="0" smtClean="0"/>
                  <a:t>)</a:t>
                </a:r>
                <a:endParaRPr lang="fr-FR" sz="1200" dirty="0"/>
              </a:p>
            </p:txBody>
          </p:sp>
        </mc:Choice>
        <mc:Fallback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193" y="1274391"/>
                <a:ext cx="1422161" cy="830997"/>
              </a:xfrm>
              <a:prstGeom prst="rect">
                <a:avLst/>
              </a:prstGeom>
              <a:blipFill rotWithShape="1">
                <a:blip r:embed="rId2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avec flèche 64"/>
          <p:cNvCxnSpPr/>
          <p:nvPr/>
        </p:nvCxnSpPr>
        <p:spPr>
          <a:xfrm flipV="1">
            <a:off x="6827186" y="1639089"/>
            <a:ext cx="1566177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85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2274539" y="909761"/>
            <a:ext cx="4140809" cy="1656184"/>
            <a:chOff x="1043608" y="908720"/>
            <a:chExt cx="4140809" cy="1656184"/>
          </a:xfrm>
        </p:grpSpPr>
        <p:sp>
          <p:nvSpPr>
            <p:cNvPr id="9" name="Arc 8"/>
            <p:cNvSpPr/>
            <p:nvPr/>
          </p:nvSpPr>
          <p:spPr>
            <a:xfrm rot="13700830">
              <a:off x="3418538" y="1161709"/>
              <a:ext cx="1015554" cy="1057031"/>
            </a:xfrm>
            <a:prstGeom prst="arc">
              <a:avLst>
                <a:gd name="adj1" fmla="val 18095741"/>
                <a:gd name="adj2" fmla="val 307658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/>
            <p:cNvSpPr/>
            <p:nvPr/>
          </p:nvSpPr>
          <p:spPr>
            <a:xfrm>
              <a:off x="2483768" y="1530963"/>
              <a:ext cx="1296144" cy="4320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ysClr val="windowText" lastClr="000000"/>
                  </a:solidFill>
                </a:rPr>
                <a:t>Elévateur</a:t>
              </a:r>
              <a:endParaRPr lang="fr-F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3779912" y="908720"/>
              <a:ext cx="1404505" cy="622243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ysClr val="windowText" lastClr="000000"/>
                  </a:solidFill>
                </a:rPr>
                <a:t>Norme de sécurité</a:t>
              </a:r>
              <a:endParaRPr lang="fr-F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Arc 7"/>
            <p:cNvSpPr/>
            <p:nvPr/>
          </p:nvSpPr>
          <p:spPr>
            <a:xfrm>
              <a:off x="1684490" y="1363857"/>
              <a:ext cx="1015302" cy="1057031"/>
            </a:xfrm>
            <a:prstGeom prst="arc">
              <a:avLst>
                <a:gd name="adj1" fmla="val 16909927"/>
                <a:gd name="adj2" fmla="val 307658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043608" y="1098915"/>
              <a:ext cx="1404505" cy="4320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ysClr val="windowText" lastClr="000000"/>
                  </a:solidFill>
                </a:rPr>
                <a:t>Cariste</a:t>
              </a:r>
              <a:endParaRPr lang="fr-F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2429587" y="2132856"/>
              <a:ext cx="1404505" cy="432048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ysClr val="windowText" lastClr="000000"/>
                  </a:solidFill>
                </a:rPr>
                <a:t>Charge</a:t>
              </a:r>
              <a:endParaRPr lang="fr-F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2483768" y="1314939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FP1</a:t>
              </a:r>
              <a:endParaRPr lang="fr-FR" sz="1400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131840" y="1056080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FC1</a:t>
              </a:r>
              <a:endParaRPr lang="fr-FR" sz="1400" dirty="0"/>
            </a:p>
          </p:txBody>
        </p:sp>
      </p:grp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696277"/>
              </p:ext>
            </p:extLst>
          </p:nvPr>
        </p:nvGraphicFramePr>
        <p:xfrm>
          <a:off x="525159" y="2791103"/>
          <a:ext cx="745920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33"/>
                <a:gridCol w="3271535"/>
                <a:gridCol w="1772960"/>
                <a:gridCol w="720080"/>
                <a:gridCol w="864096"/>
              </a:tblGrid>
              <a:tr h="198022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Fct</a:t>
                      </a:r>
                      <a:r>
                        <a:rPr lang="fr-FR" sz="1400" dirty="0" smtClean="0"/>
                        <a:t>°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Intitulé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Critère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Niveau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Limite</a:t>
                      </a:r>
                      <a:endParaRPr lang="fr-FR" sz="1400" dirty="0"/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FP1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Aider le cariste à transporter des charges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FC1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Assurer la sécurité</a:t>
                      </a:r>
                      <a:r>
                        <a:rPr lang="fr-FR" sz="1400" baseline="0" dirty="0" smtClean="0"/>
                        <a:t> du cariste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Vitesse maximale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2km/h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maxi</a:t>
                      </a:r>
                      <a:endParaRPr lang="fr-FR" sz="1400" dirty="0"/>
                    </a:p>
                  </a:txBody>
                  <a:tcPr/>
                </a:tc>
              </a:tr>
              <a:tr h="19802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Distance</a:t>
                      </a:r>
                      <a:r>
                        <a:rPr lang="fr-FR" sz="1400" baseline="0" dirty="0" smtClean="0"/>
                        <a:t> de f</a:t>
                      </a:r>
                      <a:r>
                        <a:rPr lang="fr-FR" sz="1400" dirty="0" smtClean="0"/>
                        <a:t>reinage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50cm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maxi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64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/>
          <p:cNvCxnSpPr/>
          <p:nvPr/>
        </p:nvCxnSpPr>
        <p:spPr>
          <a:xfrm rot="5400000">
            <a:off x="4071140" y="785794"/>
            <a:ext cx="858050" cy="7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/>
          <p:cNvCxnSpPr/>
          <p:nvPr/>
        </p:nvCxnSpPr>
        <p:spPr>
          <a:xfrm rot="5400000">
            <a:off x="4464843" y="1035827"/>
            <a:ext cx="285752" cy="71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rot="16200000" flipH="1">
            <a:off x="4250529" y="1035827"/>
            <a:ext cx="285752" cy="71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4357686" y="1000108"/>
            <a:ext cx="285752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16200000" flipH="1">
            <a:off x="4464843" y="2321711"/>
            <a:ext cx="285752" cy="7143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rot="5400000">
            <a:off x="3929058" y="1714488"/>
            <a:ext cx="1428760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571868" y="1785688"/>
            <a:ext cx="1643074" cy="182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643306" y="1643050"/>
            <a:ext cx="285752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643306" y="1928802"/>
            <a:ext cx="285752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3644100" y="1785132"/>
            <a:ext cx="285752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643306" y="3429000"/>
            <a:ext cx="285752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643306" y="5357826"/>
            <a:ext cx="285752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 flipH="1" flipV="1">
            <a:off x="2822563" y="4392619"/>
            <a:ext cx="1928826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3786184" y="4429132"/>
            <a:ext cx="1714510" cy="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5357818" y="2857496"/>
            <a:ext cx="142876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4357686" y="5929330"/>
            <a:ext cx="1143008" cy="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rot="5400000" flipH="1" flipV="1">
            <a:off x="3965571" y="4392619"/>
            <a:ext cx="3071834" cy="158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rot="5400000">
            <a:off x="3036083" y="2678901"/>
            <a:ext cx="1500198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429124" y="4357694"/>
            <a:ext cx="428628" cy="1428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Rectangle 42"/>
          <p:cNvSpPr/>
          <p:nvPr/>
        </p:nvSpPr>
        <p:spPr>
          <a:xfrm>
            <a:off x="3571868" y="2643182"/>
            <a:ext cx="428628" cy="14287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 flipH="1">
            <a:off x="3357554" y="2714620"/>
            <a:ext cx="782398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071934" y="1714488"/>
            <a:ext cx="428628" cy="1428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 rot="5400000">
            <a:off x="4286248" y="611180"/>
            <a:ext cx="428628" cy="1428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 rot="5400000">
            <a:off x="4179091" y="1607331"/>
            <a:ext cx="214314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rot="10800000">
            <a:off x="4071934" y="1500174"/>
            <a:ext cx="214314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rot="10800000">
            <a:off x="3357554" y="714356"/>
            <a:ext cx="1071570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rot="5400000">
            <a:off x="3679819" y="1106471"/>
            <a:ext cx="785818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rot="5400000">
            <a:off x="965175" y="3107529"/>
            <a:ext cx="4785552" cy="79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42" idx="2"/>
          </p:cNvCxnSpPr>
          <p:nvPr/>
        </p:nvCxnSpPr>
        <p:spPr>
          <a:xfrm rot="5400000">
            <a:off x="4143372" y="5000636"/>
            <a:ext cx="1000132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rot="10800000">
            <a:off x="3357554" y="5500702"/>
            <a:ext cx="1285884" cy="158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e 75"/>
          <p:cNvGrpSpPr/>
          <p:nvPr/>
        </p:nvGrpSpPr>
        <p:grpSpPr>
          <a:xfrm>
            <a:off x="4676776" y="3125786"/>
            <a:ext cx="361922" cy="361922"/>
            <a:chOff x="4714876" y="3143248"/>
            <a:chExt cx="361922" cy="361922"/>
          </a:xfrm>
        </p:grpSpPr>
        <p:sp>
          <p:nvSpPr>
            <p:cNvPr id="64" name="Ellipse 63"/>
            <p:cNvSpPr/>
            <p:nvPr/>
          </p:nvSpPr>
          <p:spPr>
            <a:xfrm>
              <a:off x="4768697" y="3197070"/>
              <a:ext cx="254280" cy="2542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>
                <a:ln w="28575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75" name="Groupe 74"/>
            <p:cNvGrpSpPr/>
            <p:nvPr/>
          </p:nvGrpSpPr>
          <p:grpSpPr>
            <a:xfrm>
              <a:off x="4714876" y="3143248"/>
              <a:ext cx="361922" cy="361922"/>
              <a:chOff x="4714876" y="3143248"/>
              <a:chExt cx="361922" cy="361922"/>
            </a:xfrm>
          </p:grpSpPr>
          <p:sp>
            <p:nvSpPr>
              <p:cNvPr id="65" name="Arc 64"/>
              <p:cNvSpPr/>
              <p:nvPr/>
            </p:nvSpPr>
            <p:spPr>
              <a:xfrm>
                <a:off x="4714876" y="3143248"/>
                <a:ext cx="361922" cy="361922"/>
              </a:xfrm>
              <a:prstGeom prst="arc">
                <a:avLst>
                  <a:gd name="adj1" fmla="val 914488"/>
                  <a:gd name="adj2" fmla="val 960080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7" name="Arc 66"/>
              <p:cNvSpPr/>
              <p:nvPr/>
            </p:nvSpPr>
            <p:spPr>
              <a:xfrm rot="10800000">
                <a:off x="4714876" y="3143248"/>
                <a:ext cx="361922" cy="361922"/>
              </a:xfrm>
              <a:prstGeom prst="arc">
                <a:avLst>
                  <a:gd name="adj1" fmla="val 914488"/>
                  <a:gd name="adj2" fmla="val 960080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19050"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cxnSp>
        <p:nvCxnSpPr>
          <p:cNvPr id="68" name="Connecteur droit 67"/>
          <p:cNvCxnSpPr/>
          <p:nvPr/>
        </p:nvCxnSpPr>
        <p:spPr>
          <a:xfrm rot="16200000" flipH="1">
            <a:off x="4117178" y="3833022"/>
            <a:ext cx="1050138" cy="79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endCxn id="64" idx="2"/>
          </p:cNvCxnSpPr>
          <p:nvPr/>
        </p:nvCxnSpPr>
        <p:spPr>
          <a:xfrm>
            <a:off x="4641850" y="3302000"/>
            <a:ext cx="88747" cy="47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rot="16200000" flipH="1">
            <a:off x="4648197" y="2901953"/>
            <a:ext cx="419894" cy="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>
            <a:off x="4857750" y="2705100"/>
            <a:ext cx="18669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rot="16200000" flipH="1">
            <a:off x="6438900" y="2990850"/>
            <a:ext cx="584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V="1">
            <a:off x="6724650" y="3282950"/>
            <a:ext cx="1651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817760" y="1524954"/>
            <a:ext cx="343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B050"/>
                </a:solidFill>
              </a:rPr>
              <a:t>(5)</a:t>
            </a:r>
            <a:endParaRPr lang="fr-FR" sz="1100" b="1" dirty="0">
              <a:solidFill>
                <a:srgbClr val="00B05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137800" y="4199574"/>
            <a:ext cx="4154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0070C0"/>
                </a:solidFill>
              </a:rPr>
              <a:t>(44)</a:t>
            </a:r>
            <a:endParaRPr lang="fr-FR" sz="1100" b="1" dirty="0">
              <a:solidFill>
                <a:srgbClr val="0070C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36020" y="2706054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/>
              <a:t>Châssis</a:t>
            </a:r>
            <a:endParaRPr lang="fr-FR" sz="1100" b="1" dirty="0"/>
          </a:p>
        </p:txBody>
      </p:sp>
      <p:sp>
        <p:nvSpPr>
          <p:cNvPr id="94" name="Rectangle 93"/>
          <p:cNvSpPr/>
          <p:nvPr/>
        </p:nvSpPr>
        <p:spPr>
          <a:xfrm>
            <a:off x="3339480" y="732474"/>
            <a:ext cx="343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accent6">
                    <a:lumMod val="75000"/>
                  </a:schemeClr>
                </a:solidFill>
              </a:rPr>
              <a:t>(1)</a:t>
            </a:r>
            <a:endParaRPr lang="fr-FR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482480" y="206694"/>
            <a:ext cx="4154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FF0000"/>
                </a:solidFill>
              </a:rPr>
              <a:t>(31)</a:t>
            </a:r>
            <a:endParaRPr lang="fr-FR" sz="1100" b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743340" y="2248854"/>
            <a:ext cx="3433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rgbClr val="7030A0"/>
                </a:solidFill>
              </a:rPr>
              <a:t>(6)</a:t>
            </a:r>
            <a:endParaRPr lang="fr-FR" sz="1100" b="1" dirty="0">
              <a:solidFill>
                <a:srgbClr val="7030A0"/>
              </a:solidFill>
            </a:endParaRPr>
          </a:p>
        </p:txBody>
      </p:sp>
      <p:cxnSp>
        <p:nvCxnSpPr>
          <p:cNvPr id="51" name="Connecteur droit 50"/>
          <p:cNvCxnSpPr/>
          <p:nvPr/>
        </p:nvCxnSpPr>
        <p:spPr>
          <a:xfrm>
            <a:off x="3519887" y="2644895"/>
            <a:ext cx="0" cy="14830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4071934" y="2644895"/>
            <a:ext cx="0" cy="14830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393405" y="4358488"/>
            <a:ext cx="0" cy="14830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897979" y="4352262"/>
            <a:ext cx="0" cy="14830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4010813" y="1711534"/>
            <a:ext cx="0" cy="14830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4572000" y="1715282"/>
            <a:ext cx="0" cy="14830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rot="16200000">
            <a:off x="4497846" y="873529"/>
            <a:ext cx="0" cy="1483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rot="16200000">
            <a:off x="4499768" y="330511"/>
            <a:ext cx="0" cy="1483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102</Words>
  <Application>Microsoft Office PowerPoint</Application>
  <PresentationFormat>Affichage à l'écran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Xavier Pessoles</cp:lastModifiedBy>
  <cp:revision>47</cp:revision>
  <cp:lastPrinted>2012-11-25T21:06:39Z</cp:lastPrinted>
  <dcterms:modified xsi:type="dcterms:W3CDTF">2013-01-16T22:13:49Z</dcterms:modified>
</cp:coreProperties>
</file>