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70" r:id="rId12"/>
    <p:sldId id="269" r:id="rId13"/>
    <p:sldId id="267" r:id="rId14"/>
    <p:sldId id="264" r:id="rId15"/>
    <p:sldId id="2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>
      <p:cViewPr>
        <p:scale>
          <a:sx n="125" d="100"/>
          <a:sy n="125" d="100"/>
        </p:scale>
        <p:origin x="-90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8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36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4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6376-A0EE-4D28-A275-A96C17EDB42D}" type="datetimeFigureOut">
              <a:rPr lang="fr-FR" smtClean="0"/>
              <a:pPr/>
              <a:t>02/04/2016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9D56-1680-44D0-8585-C6ABB2CA3D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6957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26837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26837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6717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46717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47117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47117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012160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12160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66897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87177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&amp;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b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≥1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 smtClean="0">
                      <a:solidFill>
                        <a:srgbClr val="002060"/>
                      </a:solidFill>
                    </a:rPr>
                    <a:t>b</a:t>
                  </a:r>
                  <a:endParaRPr lang="fr-FR" sz="1400" i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2060"/>
                      </a:solidFill>
                    </a:rPr>
                    <a:t>1</a:t>
                  </a:r>
                  <a:endParaRPr lang="fr-FR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1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16200000" flipV="1">
            <a:off x="1893076" y="2893214"/>
            <a:ext cx="107157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8860" y="3429000"/>
            <a:ext cx="142876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14546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U</a:t>
            </a:r>
            <a:endParaRPr lang="fr-FR" sz="12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7620" y="328612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endParaRPr lang="fr-FR" sz="1200" i="1" dirty="0"/>
          </a:p>
        </p:txBody>
      </p:sp>
      <p:sp>
        <p:nvSpPr>
          <p:cNvPr id="13" name="Forme libre 12"/>
          <p:cNvSpPr/>
          <p:nvPr/>
        </p:nvSpPr>
        <p:spPr>
          <a:xfrm>
            <a:off x="2927350" y="2500311"/>
            <a:ext cx="388906" cy="736600"/>
          </a:xfrm>
          <a:custGeom>
            <a:avLst/>
            <a:gdLst>
              <a:gd name="connsiteX0" fmla="*/ 0 w 317500"/>
              <a:gd name="connsiteY0" fmla="*/ 749300 h 749300"/>
              <a:gd name="connsiteX1" fmla="*/ 317500 w 317500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0 w 388906"/>
              <a:gd name="connsiteY0" fmla="*/ 749300 h 749300"/>
              <a:gd name="connsiteX1" fmla="*/ 388906 w 388906"/>
              <a:gd name="connsiteY1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8906" h="749300">
                <a:moveTo>
                  <a:pt x="0" y="749300"/>
                </a:moveTo>
                <a:cubicBezTo>
                  <a:pt x="230727" y="744539"/>
                  <a:pt x="69299" y="3179"/>
                  <a:pt x="388906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428860" y="3236911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305166" y="2500306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8605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cxnSp>
        <p:nvCxnSpPr>
          <p:cNvPr id="18" name="Connecteur droit 17"/>
          <p:cNvCxnSpPr/>
          <p:nvPr/>
        </p:nvCxnSpPr>
        <p:spPr>
          <a:xfrm rot="5400000" flipH="1" flipV="1">
            <a:off x="2822109" y="3321503"/>
            <a:ext cx="214314" cy="68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1" idx="0"/>
          </p:cNvCxnSpPr>
          <p:nvPr/>
        </p:nvCxnSpPr>
        <p:spPr>
          <a:xfrm rot="5400000" flipH="1" flipV="1">
            <a:off x="2833675" y="2974973"/>
            <a:ext cx="906468" cy="1587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4324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357686" y="2285992"/>
            <a:ext cx="1857388" cy="1420007"/>
            <a:chOff x="2214546" y="2285992"/>
            <a:chExt cx="1857388" cy="1420007"/>
          </a:xfrm>
        </p:grpSpPr>
        <p:cxnSp>
          <p:nvCxnSpPr>
            <p:cNvPr id="24" name="Connecteur droit 23"/>
            <p:cNvCxnSpPr/>
            <p:nvPr/>
          </p:nvCxnSpPr>
          <p:spPr>
            <a:xfrm rot="16200000" flipV="1">
              <a:off x="1893076" y="2893214"/>
              <a:ext cx="1071570" cy="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142876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4546" y="2285992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a</a:t>
              </a:r>
              <a:endParaRPr lang="fr-FR" sz="1200" i="1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57620" y="328612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dirty="0"/>
            </a:p>
          </p:txBody>
        </p:sp>
        <p:cxnSp>
          <p:nvCxnSpPr>
            <p:cNvPr id="29" name="Connecteur droit 28"/>
            <p:cNvCxnSpPr>
              <a:stCxn id="34" idx="0"/>
            </p:cNvCxnSpPr>
            <p:nvPr/>
          </p:nvCxnSpPr>
          <p:spPr>
            <a:xfrm rot="16200000" flipV="1">
              <a:off x="2786050" y="3071810"/>
              <a:ext cx="1588" cy="7143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3143240" y="2714620"/>
              <a:ext cx="64294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000364" y="342900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baseline="-25000" dirty="0"/>
            </a:p>
          </p:txBody>
        </p:sp>
        <p:cxnSp>
          <p:nvCxnSpPr>
            <p:cNvPr id="38" name="Connecteur droit 37"/>
            <p:cNvCxnSpPr>
              <a:endCxn id="34" idx="0"/>
            </p:cNvCxnSpPr>
            <p:nvPr/>
          </p:nvCxnSpPr>
          <p:spPr>
            <a:xfrm rot="5400000">
              <a:off x="2786050" y="307181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2214546" y="257174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1</a:t>
              </a:r>
              <a:endParaRPr lang="fr-FR" sz="1200" i="1" dirty="0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3714744" y="292893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&lt;t&lt;t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cxnSp>
        <p:nvCxnSpPr>
          <p:cNvPr id="44" name="Connecteur droit 43"/>
          <p:cNvCxnSpPr/>
          <p:nvPr/>
        </p:nvCxnSpPr>
        <p:spPr>
          <a:xfrm rot="10800000">
            <a:off x="4572000" y="2714620"/>
            <a:ext cx="714382" cy="4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28860" y="371475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réel du composant</a:t>
            </a:r>
            <a:endParaRPr lang="fr-FR" sz="11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572000" y="3714752"/>
            <a:ext cx="1428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de la variable binaire associée</a:t>
            </a:r>
            <a:endParaRPr lang="fr-FR" sz="1100" i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asservi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Entrée </a:t>
            </a:r>
            <a:r>
              <a:rPr lang="fr-FR" i="1" dirty="0" smtClean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93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 smtClean="0">
                <a:solidFill>
                  <a:schemeClr val="accent1"/>
                </a:solidFill>
              </a:rPr>
              <a:t>e(t)</a:t>
            </a:r>
            <a:endParaRPr lang="fr-FR" sz="1400" i="1" dirty="0">
              <a:solidFill>
                <a:schemeClr val="accent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Altitude de l’avion </a:t>
            </a:r>
            <a:r>
              <a:rPr lang="fr-FR" sz="1400" i="1" dirty="0" smtClean="0">
                <a:solidFill>
                  <a:srgbClr val="FF0000"/>
                </a:solidFill>
              </a:rPr>
              <a:t>s(t)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Trou d’air</a:t>
            </a:r>
            <a:endParaRPr lang="fr-FR" sz="1400" dirty="0"/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Réaction du système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383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</a:t>
            </a:r>
            <a:r>
              <a:rPr lang="fr-FR" sz="1200" i="1" dirty="0" smtClean="0"/>
              <a:t>(t) en m</a:t>
            </a:r>
            <a:endParaRPr lang="fr-FR" sz="1200" i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s(t) en m</a:t>
            </a:r>
            <a:endParaRPr lang="fr-FR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</a:t>
            </a:r>
            <a:endParaRPr lang="fr-FR" sz="16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Entrée </a:t>
            </a:r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Sortie </a:t>
            </a:r>
            <a:r>
              <a:rPr lang="fr-FR" sz="1200" i="1" dirty="0" smtClean="0"/>
              <a:t>s(t)</a:t>
            </a:r>
            <a:endParaRPr lang="fr-FR" sz="1200" i="1" dirty="0"/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e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</a:t>
            </a:r>
            <a:r>
              <a:rPr lang="fr-FR" sz="1200" i="1" dirty="0" smtClean="0"/>
              <a:t>(t)=e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 </a:t>
            </a:r>
            <a:r>
              <a:rPr lang="fr-FR" sz="1200" b="1" i="1" dirty="0" smtClean="0">
                <a:solidFill>
                  <a:srgbClr val="C00000"/>
                </a:solidFill>
              </a:rPr>
              <a:t>–</a:t>
            </a:r>
            <a:r>
              <a:rPr lang="fr-FR" sz="1200" i="1" dirty="0" smtClean="0"/>
              <a:t> e</a:t>
            </a:r>
            <a:r>
              <a:rPr lang="fr-FR" sz="1200" i="1" baseline="-25000" dirty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 1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 2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0270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Conditionneur</a:t>
            </a:r>
            <a:endParaRPr lang="fr-FR" sz="1200" dirty="0"/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Partie commande</a:t>
            </a:r>
            <a:endParaRPr lang="fr-FR" sz="1200" i="1" dirty="0"/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Partie opérative</a:t>
            </a:r>
            <a:endParaRPr lang="fr-FR" sz="1200" i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Chaîne directe</a:t>
            </a:r>
            <a:endParaRPr lang="fr-FR" sz="1200" i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Chaîne de retour</a:t>
            </a:r>
            <a:endParaRPr lang="fr-FR" sz="1200" i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Consigne</a:t>
            </a:r>
            <a:endParaRPr lang="fr-FR" sz="1200" i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Sortie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31904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Gain</a:t>
            </a:r>
            <a:endParaRPr lang="fr-FR" sz="1200" dirty="0"/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température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Chauffage</a:t>
            </a:r>
            <a:endParaRPr lang="fr-FR" sz="1200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Température de consigne</a:t>
            </a:r>
          </a:p>
          <a:p>
            <a:r>
              <a:rPr lang="el-GR" sz="1050" i="1" dirty="0" smtClean="0"/>
              <a:t>Θ</a:t>
            </a:r>
            <a:r>
              <a:rPr lang="fr-FR" sz="1050" i="1" dirty="0" smtClean="0"/>
              <a:t>(t) en °C</a:t>
            </a:r>
            <a:endParaRPr lang="fr-FR" sz="1050" i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E(t)</a:t>
            </a:r>
            <a:endParaRPr lang="fr-FR" sz="105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 smtClean="0"/>
              <a:t>ε</a:t>
            </a:r>
            <a:r>
              <a:rPr lang="fr-FR" sz="1050" i="1" dirty="0" smtClean="0"/>
              <a:t>(t)</a:t>
            </a:r>
            <a:endParaRPr lang="fr-FR" sz="1050" i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U(t)</a:t>
            </a:r>
            <a:endParaRPr lang="fr-FR" sz="1050" i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/>
              <a:t>Température de sortie</a:t>
            </a:r>
          </a:p>
          <a:p>
            <a:pPr algn="r"/>
            <a:r>
              <a:rPr lang="fr-FR" sz="1050" i="1" dirty="0" smtClean="0"/>
              <a:t>S(t) en °C</a:t>
            </a:r>
            <a:endParaRPr lang="fr-FR" sz="1050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Tension</a:t>
            </a:r>
          </a:p>
          <a:p>
            <a:r>
              <a:rPr lang="fr-FR" sz="1050" i="1" dirty="0" smtClean="0"/>
              <a:t>M(t) </a:t>
            </a:r>
            <a:r>
              <a:rPr lang="fr-FR" sz="1050" i="1" dirty="0"/>
              <a:t>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smtClean="0"/>
              <a:t>E(t), </a:t>
            </a:r>
            <a:r>
              <a:rPr lang="el-GR" sz="1050" i="1" dirty="0" smtClean="0"/>
              <a:t>ε</a:t>
            </a:r>
            <a:r>
              <a:rPr lang="fr-FR" sz="1050" i="1" dirty="0" smtClean="0"/>
              <a:t>(t), U(t)</a:t>
            </a:r>
            <a:r>
              <a:rPr lang="fr-FR" sz="1050" dirty="0"/>
              <a:t> </a:t>
            </a:r>
            <a:r>
              <a:rPr lang="fr-FR" sz="1050" dirty="0" smtClean="0"/>
              <a:t>: tensions en V</a:t>
            </a:r>
            <a:endParaRPr lang="fr-FR" sz="1050" dirty="0"/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71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428728" y="1142984"/>
            <a:ext cx="2105040" cy="1143008"/>
            <a:chOff x="1395390" y="1142984"/>
            <a:chExt cx="2105040" cy="1143008"/>
          </a:xfrm>
        </p:grpSpPr>
        <p:sp>
          <p:nvSpPr>
            <p:cNvPr id="4" name="Rectangle 3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7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6" name="Connecteur droit 15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eur droit 17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angle isocèle 21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le isocèle 23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7" name="Arc 26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9" name="Connecteur droit 28"/>
                <p:cNvCxnSpPr>
                  <a:stCxn id="27" idx="0"/>
                  <a:endCxn id="27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onnecteur droit 35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1428728" y="2571744"/>
            <a:ext cx="2105040" cy="1143008"/>
            <a:chOff x="1428728" y="2571744"/>
            <a:chExt cx="2105040" cy="1143008"/>
          </a:xfrm>
        </p:grpSpPr>
        <p:sp>
          <p:nvSpPr>
            <p:cNvPr id="52" name="Rectangle 51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76" name="Connecteur droit 75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necteur droit 56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riangle isocèle 58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" name="Connecteur droit 59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riangle isocèle 60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71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5" name="Connecteur droit 74"/>
                <p:cNvCxnSpPr>
                  <a:stCxn id="74" idx="0"/>
                  <a:endCxn id="74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cteur droit 71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eur droit 64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160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145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278</Words>
  <Application>Microsoft Office PowerPoint</Application>
  <PresentationFormat>Affichage à l'écran (4:3)</PresentationFormat>
  <Paragraphs>175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48</cp:revision>
  <dcterms:created xsi:type="dcterms:W3CDTF">2011-09-09T07:36:55Z</dcterms:created>
  <dcterms:modified xsi:type="dcterms:W3CDTF">2016-04-02T21:51:17Z</dcterms:modified>
</cp:coreProperties>
</file>