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0" r:id="rId11"/>
    <p:sldId id="301" r:id="rId12"/>
    <p:sldId id="296" r:id="rId13"/>
    <p:sldId id="302" r:id="rId14"/>
    <p:sldId id="303" r:id="rId15"/>
    <p:sldId id="304" r:id="rId16"/>
    <p:sldId id="297" r:id="rId17"/>
    <p:sldId id="305" r:id="rId18"/>
    <p:sldId id="306" r:id="rId19"/>
    <p:sldId id="308" r:id="rId20"/>
    <p:sldId id="309" r:id="rId21"/>
    <p:sldId id="298" r:id="rId22"/>
    <p:sldId id="29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301" autoAdjust="0"/>
    <p:restoredTop sz="86470" autoAdjust="0"/>
  </p:normalViewPr>
  <p:slideViewPr>
    <p:cSldViewPr>
      <p:cViewPr varScale="1">
        <p:scale>
          <a:sx n="94" d="100"/>
          <a:sy n="94" d="100"/>
        </p:scale>
        <p:origin x="8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47888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24/09/2014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Conception </a:t>
            </a:r>
            <a:r>
              <a:rPr lang="fr-FR" i="1" dirty="0"/>
              <a:t>– Chapitre 1 : Représentation des pièces en 2D</a:t>
            </a:r>
            <a:br>
              <a:rPr lang="fr-FR" i="1" dirty="0"/>
            </a:b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Serrage énergique / Modéré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4192880" cy="291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400" y="1869632"/>
            <a:ext cx="4192880" cy="319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0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Extrémités et têtes courantes de vis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9" name="Image 8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5523"/>
            <a:ext cx="728274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3271746"/>
            <a:ext cx="7506563" cy="1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5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768" y="1196752"/>
            <a:ext cx="5441031" cy="5277200"/>
          </a:xfrm>
        </p:spPr>
        <p:txBody>
          <a:bodyPr/>
          <a:lstStyle/>
          <a:p>
            <a:r>
              <a:rPr lang="fr-FR" dirty="0" smtClean="0"/>
              <a:t>Un boulon est constitué</a:t>
            </a:r>
          </a:p>
          <a:p>
            <a:pPr lvl="1"/>
            <a:r>
              <a:rPr lang="fr-FR" dirty="0" smtClean="0"/>
              <a:t>D’un vis</a:t>
            </a:r>
          </a:p>
          <a:p>
            <a:pPr lvl="1"/>
            <a:r>
              <a:rPr lang="fr-FR" dirty="0" smtClean="0"/>
              <a:t>D’un écrou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 smtClean="0"/>
              <a:t>Ne pas confondre boulon et écrou !</a:t>
            </a:r>
          </a:p>
          <a:p>
            <a:endParaRPr lang="fr-FR" dirty="0"/>
          </a:p>
          <a:p>
            <a:r>
              <a:rPr lang="fr-FR" dirty="0" smtClean="0"/>
              <a:t>Un assemblage boulonné sert à maintenir en position deux pièces l’une par rapport à l’autre.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16221"/>
            <a:ext cx="1944216" cy="256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33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normalisés courants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933"/>
            <a:ext cx="4248472" cy="331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60004"/>
            <a:ext cx="2668653" cy="268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7999" y="4672501"/>
            <a:ext cx="2128097" cy="14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10" name="Espace réservé du contenu 9" descr="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184" y="2153568"/>
            <a:ext cx="6633632" cy="33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87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Un cas particulier : le goujon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339752" y="1196752"/>
            <a:ext cx="5585048" cy="5277200"/>
          </a:xfrm>
        </p:spPr>
        <p:txBody>
          <a:bodyPr/>
          <a:lstStyle/>
          <a:p>
            <a:r>
              <a:rPr lang="fr-FR" dirty="0" smtClean="0"/>
              <a:t>Un goujon est une « axe » fileté sur chacun de ces cotés.</a:t>
            </a:r>
          </a:p>
          <a:p>
            <a:r>
              <a:rPr lang="fr-FR" dirty="0" smtClean="0"/>
              <a:t>Une partie est vissée dans une pièce</a:t>
            </a:r>
          </a:p>
          <a:p>
            <a:r>
              <a:rPr lang="fr-FR" dirty="0" smtClean="0"/>
              <a:t>La partie intermédiaire du goujon passe dans un trou dans la seconde pièce.</a:t>
            </a:r>
          </a:p>
          <a:p>
            <a:r>
              <a:rPr lang="fr-FR" dirty="0" smtClean="0"/>
              <a:t>Un écrou permet de réaliser le maintien en position. </a:t>
            </a:r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3" y="1700808"/>
            <a:ext cx="2016224" cy="37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Lors de l’utilisation d’un assemblage mécanique, les écrous ou vis peuvent se dévisser pour de multiples raisons :</a:t>
            </a:r>
          </a:p>
          <a:p>
            <a:pPr lvl="1"/>
            <a:r>
              <a:rPr lang="fr-FR" dirty="0" smtClean="0"/>
              <a:t>Vibrations</a:t>
            </a:r>
          </a:p>
          <a:p>
            <a:pPr lvl="1"/>
            <a:r>
              <a:rPr lang="fr-FR" dirty="0" smtClean="0"/>
              <a:t>Usure</a:t>
            </a:r>
          </a:p>
          <a:p>
            <a:pPr lvl="1"/>
            <a:r>
              <a:rPr lang="fr-FR" dirty="0" smtClean="0"/>
              <a:t>Corrosion des pièces</a:t>
            </a:r>
          </a:p>
          <a:p>
            <a:pPr lvl="1"/>
            <a:r>
              <a:rPr lang="fr-FR" dirty="0" smtClean="0"/>
              <a:t>« relaxation » des matériaux 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Pour palier à ce problème, on a recours à des solutions technologique diverses :</a:t>
            </a:r>
          </a:p>
          <a:p>
            <a:pPr lvl="1"/>
            <a:r>
              <a:rPr lang="fr-FR" dirty="0" smtClean="0"/>
              <a:t>Solutions par obstacles; </a:t>
            </a:r>
          </a:p>
          <a:p>
            <a:pPr lvl="1"/>
            <a:r>
              <a:rPr lang="fr-FR" dirty="0" smtClean="0"/>
              <a:t>Solutions par adhérence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6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- Rondelles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43808" y="1196752"/>
            <a:ext cx="5080992" cy="5277200"/>
          </a:xfrm>
        </p:spPr>
        <p:txBody>
          <a:bodyPr/>
          <a:lstStyle/>
          <a:p>
            <a:r>
              <a:rPr lang="fr-FR" dirty="0" smtClean="0"/>
              <a:t>Les rondelles plates ou à portées sphériques permettent une meilleure répartition de l’effort et de limiter le </a:t>
            </a:r>
            <a:r>
              <a:rPr lang="fr-FR" dirty="0" err="1" smtClean="0"/>
              <a:t>deserrage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996952"/>
            <a:ext cx="267502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élastiques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rondelles élastiques permettent de freiner l’</a:t>
            </a:r>
            <a:r>
              <a:rPr lang="fr-FR" dirty="0" err="1" smtClean="0"/>
              <a:t>écou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faut faire attention au sens des hachures.</a:t>
            </a:r>
          </a:p>
          <a:p>
            <a:r>
              <a:rPr lang="fr-FR" dirty="0" smtClean="0"/>
              <a:t>Les rondelles de Belleville se comportent comme des ressorts. En serrant la rondelle, on favorise un serrage plus important tout en défavorisant un dévissage de l’écrou.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27538"/>
            <a:ext cx="7488832" cy="1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utilisées dans l’aéronautique par exemple, les rondelles obstacles sont un des moyens les plus sûrs pour éviter le dévissage des écrous. </a:t>
            </a:r>
          </a:p>
          <a:p>
            <a:r>
              <a:rPr lang="fr-FR" dirty="0" smtClean="0"/>
              <a:t>Les rondelles sont à usage unique.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5" name="Image 4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73323"/>
            <a:ext cx="7416824" cy="21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3" y="1268760"/>
            <a:ext cx="6912768" cy="151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Les différents éléments disponibles</a:t>
            </a:r>
            <a:br>
              <a:rPr lang="fr-FR" sz="2000" dirty="0" smtClean="0"/>
            </a:br>
            <a:r>
              <a:rPr lang="fr-FR" sz="2000" dirty="0" smtClean="0"/>
              <a:t>Freins pour filetage – Rondelles et écrous à encoche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utilisés dans l’aéronautique par exemple, les rondelles et écrous à encoche sont très utilisés pour réaliser des assemblages sur des arbres (montages de roulement).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6" name="Image 5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28" y="3284984"/>
            <a:ext cx="807929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9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Solutions d’étanchéité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511042"/>
            <a:ext cx="3526021" cy="240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042" y="1511042"/>
            <a:ext cx="3308286" cy="23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1" y="4389224"/>
            <a:ext cx="5052753" cy="17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0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1124744"/>
            <a:ext cx="495415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4" y="2636912"/>
            <a:ext cx="4954151" cy="138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871" y="4484050"/>
            <a:ext cx="4503475" cy="103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4991329" y="2442628"/>
            <a:ext cx="5991802" cy="176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8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EMPORTE PIECE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37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pic>
        <p:nvPicPr>
          <p:cNvPr id="5" name="Espace réservé du contenu 4" descr="F:\Github\07_Etude_Systemes_Mecaniques_Analyser_Concevoir_Realiser\Concevoir\01_BasesCommunicationTechnique\02_ElémentsFiletés\Application_01\SysML\BDD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314943"/>
            <a:ext cx="4470030" cy="22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ep1"/>
          <p:cNvPicPr/>
          <p:nvPr/>
        </p:nvPicPr>
        <p:blipFill>
          <a:blip r:embed="rId3" cstate="print">
            <a:lum bright="12000"/>
          </a:blip>
          <a:srcRect l="19376" r="9073"/>
          <a:stretch>
            <a:fillRect/>
          </a:stretch>
        </p:blipFill>
        <p:spPr bwMode="auto">
          <a:xfrm>
            <a:off x="323528" y="3767832"/>
            <a:ext cx="3456384" cy="271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sp2"/>
          <p:cNvPicPr/>
          <p:nvPr/>
        </p:nvPicPr>
        <p:blipFill>
          <a:blip r:embed="rId4" cstate="print">
            <a:lum bright="6000"/>
          </a:blip>
          <a:srcRect l="25716" r="24966"/>
          <a:stretch>
            <a:fillRect/>
          </a:stretch>
        </p:blipFill>
        <p:spPr bwMode="auto">
          <a:xfrm>
            <a:off x="4499992" y="3607923"/>
            <a:ext cx="2664296" cy="303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5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pic>
        <p:nvPicPr>
          <p:cNvPr id="6" name="Espace réservé du contenu 5" descr="C:\Users\JPP\Documents\BROUILLON\2013_09_10\IMG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48" y="1266627"/>
            <a:ext cx="7098704" cy="513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9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Représentation des éléments filetés et taraudés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1" y="1522677"/>
            <a:ext cx="2880000" cy="21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0821" y="1522677"/>
            <a:ext cx="2880000" cy="199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821" y="1469565"/>
            <a:ext cx="2880000" cy="210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28718"/>
              </p:ext>
            </p:extLst>
          </p:nvPr>
        </p:nvGraphicFramePr>
        <p:xfrm>
          <a:off x="251520" y="5273040"/>
          <a:ext cx="7920881" cy="1356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39783"/>
                <a:gridCol w="2640549"/>
                <a:gridCol w="2640549"/>
              </a:tblGrid>
              <a:tr h="1180296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NF ISO 4762 – M10 x 30 – 8.8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NF ISO 4762 : tête cylindrique à 6 pans creux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M: profil ISO (triangulaire)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 : diamètre nominal de la vis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30 : longueur filetée (en mm)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8.8 : qualité de la vis (8 . 100 = 800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résistance maximale à la traction ; 8.8 = 640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limite minimale d’élasticité)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et débouchant M16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7529264" cy="5277200"/>
          </a:xfrm>
        </p:spPr>
        <p:txBody>
          <a:bodyPr/>
          <a:lstStyle/>
          <a:p>
            <a:r>
              <a:rPr lang="fr-FR" dirty="0" smtClean="0"/>
              <a:t>Les filetages sont représentés par 2 traits : </a:t>
            </a:r>
          </a:p>
          <a:p>
            <a:pPr lvl="1"/>
            <a:r>
              <a:rPr lang="fr-FR" dirty="0" smtClean="0"/>
              <a:t>Un trait fort coté crête de filet</a:t>
            </a:r>
          </a:p>
          <a:p>
            <a:pPr lvl="1"/>
            <a:r>
              <a:rPr lang="fr-FR" dirty="0" smtClean="0"/>
              <a:t>Un trait fin coté intérieur du filet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6" name="Image 5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622599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7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borgne M12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7601272" cy="52772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diamètre de perçage est inférieur au diamètre du taraudage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perçage étant réalisé avec un forêt à 120°, prendre garde à avoir une représentation fidèle à la réalité.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5256584" cy="332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6"/>
          <p:cNvCxnSpPr/>
          <p:nvPr/>
        </p:nvCxnSpPr>
        <p:spPr>
          <a:xfrm>
            <a:off x="2339752" y="3645024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131840" y="3645024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339752" y="494116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699792" y="4941168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336973" y="4941168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77294" y="4581128"/>
            <a:ext cx="926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184798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277294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983606" y="3717032"/>
            <a:ext cx="2779" cy="12241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778473" y="3717032"/>
            <a:ext cx="0" cy="12241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986385" y="4941168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346425" y="4941168"/>
            <a:ext cx="432048" cy="1440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83606" y="4941168"/>
            <a:ext cx="432048" cy="1440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923927" y="4581128"/>
            <a:ext cx="9265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831431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923927" y="3645024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339874" y="5598610"/>
            <a:ext cx="773039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c 33"/>
          <p:cNvSpPr/>
          <p:nvPr/>
        </p:nvSpPr>
        <p:spPr>
          <a:xfrm>
            <a:off x="2267988" y="5536249"/>
            <a:ext cx="916810" cy="916810"/>
          </a:xfrm>
          <a:prstGeom prst="arc">
            <a:avLst>
              <a:gd name="adj1" fmla="val 254448"/>
              <a:gd name="adj2" fmla="val 163191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Vis d’assemblage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7745288" cy="5277200"/>
          </a:xfrm>
        </p:spPr>
        <p:txBody>
          <a:bodyPr/>
          <a:lstStyle/>
          <a:p>
            <a:r>
              <a:rPr lang="fr-FR" dirty="0" smtClean="0"/>
              <a:t>En règle générale le filet n’atteint pas </a:t>
            </a:r>
            <a:r>
              <a:rPr lang="fr-FR" dirty="0"/>
              <a:t>l</a:t>
            </a:r>
            <a:r>
              <a:rPr lang="fr-FR" dirty="0" smtClean="0"/>
              <a:t>a base de la tête.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6" name="Image 5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75914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5868144" y="3264368"/>
            <a:ext cx="432048" cy="380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868144" y="4371577"/>
            <a:ext cx="432048" cy="380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2470271" y="3638552"/>
            <a:ext cx="3397873" cy="733025"/>
            <a:chOff x="2470271" y="3638552"/>
            <a:chExt cx="3397873" cy="733025"/>
          </a:xfrm>
        </p:grpSpPr>
        <p:cxnSp>
          <p:nvCxnSpPr>
            <p:cNvPr id="7" name="Connecteur droit 6"/>
            <p:cNvCxnSpPr/>
            <p:nvPr/>
          </p:nvCxnSpPr>
          <p:spPr>
            <a:xfrm flipH="1">
              <a:off x="2555776" y="364502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2555776" y="436510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5868144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555776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2483768" y="3638552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470272" y="4286624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2470271" y="3717032"/>
              <a:ext cx="0" cy="5695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483768" y="3717032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2483768" y="4286624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499992" y="364502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flipH="1">
            <a:off x="2123726" y="5091656"/>
            <a:ext cx="3397873" cy="713608"/>
            <a:chOff x="2470271" y="3638552"/>
            <a:chExt cx="3397873" cy="733025"/>
          </a:xfrm>
        </p:grpSpPr>
        <p:cxnSp>
          <p:nvCxnSpPr>
            <p:cNvPr id="36" name="Connecteur droit 35"/>
            <p:cNvCxnSpPr/>
            <p:nvPr/>
          </p:nvCxnSpPr>
          <p:spPr>
            <a:xfrm flipH="1">
              <a:off x="2555776" y="364502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2555776" y="4365104"/>
              <a:ext cx="3312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5868144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2555776" y="3638552"/>
              <a:ext cx="0" cy="733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483768" y="3638552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470272" y="4286624"/>
              <a:ext cx="72008" cy="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2470271" y="3717032"/>
              <a:ext cx="0" cy="5695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2483768" y="3717032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2483768" y="4286624"/>
              <a:ext cx="20162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499992" y="364502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Tige filetée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313240" cy="5277200"/>
          </a:xfrm>
        </p:spPr>
        <p:txBody>
          <a:bodyPr/>
          <a:lstStyle/>
          <a:p>
            <a:r>
              <a:rPr lang="fr-FR" dirty="0" smtClean="0"/>
              <a:t>Le trait fort de la vis a la « priorité ».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" name="Image 4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6291228" cy="254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Serrage par vis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trou de la « première » pièce est toujours lisse et de diamètre supérieur à celui de la vis.</a:t>
            </a:r>
          </a:p>
          <a:p>
            <a:r>
              <a:rPr lang="fr-FR" dirty="0" smtClean="0"/>
              <a:t>Le filet de la vis doit commencer avant la surface de liaison.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7" name="Image 6" descr="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6912768" cy="3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5"/>
          <p:cNvCxnSpPr/>
          <p:nvPr/>
        </p:nvCxnSpPr>
        <p:spPr>
          <a:xfrm>
            <a:off x="4860032" y="4817472"/>
            <a:ext cx="616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859144" y="5684882"/>
            <a:ext cx="616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5476098" y="4817472"/>
            <a:ext cx="888" cy="867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5554384" y="4874018"/>
            <a:ext cx="0" cy="750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5476098" y="4817472"/>
            <a:ext cx="78286" cy="56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476164" y="5624891"/>
            <a:ext cx="78286" cy="56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563888" y="4817472"/>
            <a:ext cx="0" cy="863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563825" y="4887761"/>
            <a:ext cx="1966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568611" y="5589240"/>
            <a:ext cx="1966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13322" y="4763244"/>
            <a:ext cx="2880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613322" y="5760814"/>
            <a:ext cx="2880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851920" y="4174624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3534817" y="4184807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3241304" y="4184807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2924201" y="4194990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656088" y="4175940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338985" y="4186123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2070872" y="4167073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53769" y="4177256"/>
            <a:ext cx="56971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476098" y="4817472"/>
            <a:ext cx="5360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476098" y="5672470"/>
            <a:ext cx="5360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12160" y="4817472"/>
            <a:ext cx="0" cy="85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54384" y="4887761"/>
            <a:ext cx="1105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554384" y="5600201"/>
            <a:ext cx="1105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6660232" y="4887761"/>
            <a:ext cx="0" cy="712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 flipV="1">
            <a:off x="6660232" y="4887761"/>
            <a:ext cx="144016" cy="360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660232" y="5261306"/>
            <a:ext cx="144016" cy="360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Vis d’assemblage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59832" y="1196752"/>
            <a:ext cx="4864968" cy="5277200"/>
          </a:xfrm>
        </p:spPr>
        <p:txBody>
          <a:bodyPr/>
          <a:lstStyle/>
          <a:p>
            <a:r>
              <a:rPr lang="fr-FR" dirty="0" smtClean="0"/>
              <a:t>Le but d’une vis d’assemblage est d’assurer un MAINTIEN en position entre deux pièces. </a:t>
            </a:r>
          </a:p>
          <a:p>
            <a:endParaRPr lang="fr-FR" dirty="0"/>
          </a:p>
          <a:p>
            <a:r>
              <a:rPr lang="fr-FR" dirty="0" smtClean="0"/>
              <a:t>Un des critères permettant de choisir la tête de vis est la place disponible dans le mécanisme pour réaliser le serrage de la vis.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5" name="Image 4" descr="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1"/>
            <a:ext cx="2310160" cy="327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473</TotalTime>
  <Words>511</Words>
  <Application>Microsoft Office PowerPoint</Application>
  <PresentationFormat>Affichage à l'écran (4:3)</PresentationFormat>
  <Paragraphs>104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Calibri</vt:lpstr>
      <vt:lpstr>Century Schoolbook</vt:lpstr>
      <vt:lpstr>Times New Roman</vt:lpstr>
      <vt:lpstr>Wingdings</vt:lpstr>
      <vt:lpstr>Wingdings 2</vt:lpstr>
      <vt:lpstr>Oriel</vt:lpstr>
      <vt:lpstr>Étude des systèmes mécaniques  Analyser – Concevoir – Réaliser  Conception – Chapitre 1 : Représentation des pièces en 2D   </vt:lpstr>
      <vt:lpstr>Présentation</vt:lpstr>
      <vt:lpstr>Représentation des éléments filetés et taraudés</vt:lpstr>
      <vt:lpstr>Représentation des éléments filetés et taraudés Trou taraudé et débouchant M16</vt:lpstr>
      <vt:lpstr>Représentation des éléments filetés et taraudés Trou taraudé borgne M12</vt:lpstr>
      <vt:lpstr>Représentation des éléments filetés et taraudés Vis d’assemblage</vt:lpstr>
      <vt:lpstr>Représentation des éléments filetés et taraudés Tige filetée dans un trou taraudé</vt:lpstr>
      <vt:lpstr>Représentation des éléments filetés et taraudés Serrage par vis dans un trou taraudé</vt:lpstr>
      <vt:lpstr>Les différents éléments disponibles Vis d’assemblage – Définition </vt:lpstr>
      <vt:lpstr>Les différents éléments disponibles Vis d’assemblage – Serrage énergique / Modéré</vt:lpstr>
      <vt:lpstr>Les différents éléments disponibles Vis d’assemblage – Extrémités et têtes courantes de vis</vt:lpstr>
      <vt:lpstr>Les différents éléments disponibles Boulons – Définition </vt:lpstr>
      <vt:lpstr>Les différents éléments disponibles Boulons – Écrous normalisés courants</vt:lpstr>
      <vt:lpstr>Les différents éléments disponibles Boulons – Écrous particuliers</vt:lpstr>
      <vt:lpstr>Les différents éléments disponibles Boulons – Un cas particulier : le goujon</vt:lpstr>
      <vt:lpstr>Les différents éléments disponibles Freins pour filetage</vt:lpstr>
      <vt:lpstr>Les différents éléments disponibles Freins pour filetage - Rondelles</vt:lpstr>
      <vt:lpstr>Les différents éléments disponibles Freins pour filetage – Rondelles élastiques</vt:lpstr>
      <vt:lpstr>Les différents éléments disponibles Freins pour filetage – Rondelles obstacles</vt:lpstr>
      <vt:lpstr>Les différents éléments disponibles Freins pour filetage – Rondelles et écrous à encoche</vt:lpstr>
      <vt:lpstr>Les différents éléments disponibles Solutions d’étanchéité statique</vt:lpstr>
      <vt:lpstr>Les différents éléments disponibles Les outils</vt:lpstr>
      <vt:lpstr>EMPORTE PIECE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PESSOLES XAVIER</cp:lastModifiedBy>
  <cp:revision>39</cp:revision>
  <dcterms:created xsi:type="dcterms:W3CDTF">2014-07-08T14:08:53Z</dcterms:created>
  <dcterms:modified xsi:type="dcterms:W3CDTF">2014-09-24T15:06:47Z</dcterms:modified>
</cp:coreProperties>
</file>